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lfa Slab One" panose="020B0604020202020204" charset="0"/>
      <p:regular r:id="rId14"/>
    </p:embeddedFont>
    <p:embeddedFont>
      <p:font typeface="Calibri" panose="020F0502020204030204" pitchFamily="34" charset="0"/>
      <p:regular r:id="rId15"/>
      <p:bold r:id="rId16"/>
      <p:italic r:id="rId17"/>
      <p:boldItalic r:id="rId18"/>
    </p:embeddedFont>
    <p:embeddedFont>
      <p:font typeface="Proxima Nova" panose="020B060402020202020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E62BFA-1E7F-4F33-954A-DB25760BF0C2}">
  <a:tblStyle styleId="{CAE62BFA-1E7F-4F33-954A-DB25760BF0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662" autoAdjust="0"/>
  </p:normalViewPr>
  <p:slideViewPr>
    <p:cSldViewPr snapToGrid="0">
      <p:cViewPr varScale="1">
        <p:scale>
          <a:sx n="100" d="100"/>
          <a:sy n="100" d="100"/>
        </p:scale>
        <p:origin x="191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ce4a4138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ce4a4138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ce4a41388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ce4a41388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chemeClr val="accent4"/>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bb3f2074a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bb3f2074a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d2e4241cd9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d2e4241cd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d2e4241cd9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d2e4241cd9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bb3f2074a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bb3f2074a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bb3f2074a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bb3f2074a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bb3f2074a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bb3f2074a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d2e4241cd9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d2e4241cd9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bb3f2074ae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bb3f2074ae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80/02660840.2007.11661545"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OPBKuFX7DSFp2stohIwPU9rHlbqN-gxh/vie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asc.ucalgary.ca/building/taylor-family-digital-librar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s://u15.ca/" TargetMode="External"/><Relationship Id="rId4" Type="http://schemas.openxmlformats.org/officeDocument/2006/relationships/hyperlink" Target="https://www.uottawa.ca/library/morisset-librar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QHpZdis79YWZ7YvrMPTkt8YpoIWOE_Cu/vie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KvYFZfztUyyT3xBowmXpto7Y1psKx6yw/vie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GB" sz="2860"/>
              <a:t>The use of educational biographies in academic librarianship information literacy practice - encouraging reflective and purposeful instruction</a:t>
            </a:r>
            <a:endParaRPr sz="2860"/>
          </a:p>
        </p:txBody>
      </p:sp>
      <p:sp>
        <p:nvSpPr>
          <p:cNvPr id="57" name="Google Shape;57;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en-GB"/>
              <a:t>SoTL Commons Conference</a:t>
            </a:r>
            <a:endParaRPr/>
          </a:p>
          <a:p>
            <a:pPr marL="0" lvl="0" indent="0" algn="ctr" rtl="0">
              <a:spcBef>
                <a:spcPts val="0"/>
              </a:spcBef>
              <a:spcAft>
                <a:spcPts val="0"/>
              </a:spcAft>
              <a:buNone/>
            </a:pPr>
            <a:r>
              <a:rPr lang="en-GB"/>
              <a:t>February 17, 2023</a:t>
            </a:r>
            <a:endParaRPr/>
          </a:p>
          <a:p>
            <a:pPr marL="0" lvl="0" indent="0" algn="ctr" rtl="0">
              <a:spcBef>
                <a:spcPts val="0"/>
              </a:spcBef>
              <a:spcAft>
                <a:spcPts val="0"/>
              </a:spcAft>
              <a:buNone/>
            </a:pPr>
            <a:r>
              <a:rPr lang="en-GB"/>
              <a:t>Michelle Brown, Jolene Hurtubise, Caitlin McClurg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References</a:t>
            </a:r>
            <a:endParaRPr/>
          </a:p>
        </p:txBody>
      </p:sp>
      <p:sp>
        <p:nvSpPr>
          <p:cNvPr id="126" name="Google Shape;12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t>Biesta, G., Tedder, M. (2007). Agency and learning in the lifecourse: Towards an ecological perspective. </a:t>
            </a:r>
            <a:r>
              <a:rPr lang="en-GB" i="1"/>
              <a:t>Studies in the Education of Adults, 39</a:t>
            </a:r>
            <a:r>
              <a:rPr lang="en-GB"/>
              <a:t>(2), 132-149. </a:t>
            </a:r>
            <a:r>
              <a:rPr lang="en-GB" u="sng">
                <a:solidFill>
                  <a:schemeClr val="hlink"/>
                </a:solidFill>
                <a:hlinkClick r:id="rId3"/>
              </a:rPr>
              <a:t>https://doi.org/10.1080/02660840.2007.11661545</a:t>
            </a:r>
            <a:endParaRPr/>
          </a:p>
          <a:p>
            <a:pPr marL="0" lvl="0" indent="0" algn="l" rtl="0">
              <a:spcBef>
                <a:spcPts val="1200"/>
              </a:spcBef>
              <a:spcAft>
                <a:spcPts val="0"/>
              </a:spcAft>
              <a:buNone/>
            </a:pPr>
            <a:r>
              <a:rPr lang="en-GB"/>
              <a:t>Dominicé, P. (2000). </a:t>
            </a:r>
            <a:r>
              <a:rPr lang="en-GB" i="1"/>
              <a:t>Learning from our lives: Using educational biographies with adults. </a:t>
            </a:r>
            <a:r>
              <a:rPr lang="en-GB"/>
              <a:t>Jossey-Bass Publishers.</a:t>
            </a:r>
            <a:endParaRPr/>
          </a:p>
          <a:p>
            <a:pPr marL="0" lvl="0" indent="0" algn="l" rtl="0">
              <a:spcBef>
                <a:spcPts val="1200"/>
              </a:spcBef>
              <a:spcAft>
                <a:spcPts val="0"/>
              </a:spcAft>
              <a:buNone/>
            </a:pPr>
            <a:r>
              <a:rPr lang="en-GB"/>
              <a:t>Jarvis, P. (2010). </a:t>
            </a:r>
            <a:r>
              <a:rPr lang="en-GB" i="1"/>
              <a:t>Adult education and lifelong learning: Theory and practice. </a:t>
            </a:r>
            <a:r>
              <a:rPr lang="en-GB"/>
              <a:t>Taylor &amp; Francis Group.</a:t>
            </a:r>
            <a:endParaRPr/>
          </a:p>
          <a:p>
            <a:pPr marL="0" lvl="0" indent="0" algn="l" rtl="0">
              <a:spcBef>
                <a:spcPts val="1200"/>
              </a:spcBef>
              <a:spcAft>
                <a:spcPts val="1200"/>
              </a:spcAft>
              <a:buNone/>
            </a:pPr>
            <a:r>
              <a:rPr lang="en-GB"/>
              <a:t>Kridel, C.A. (Ed.). (2013). </a:t>
            </a:r>
            <a:r>
              <a:rPr lang="en-GB" i="1"/>
              <a:t>Writing educational biography: Explorations in qualitative research </a:t>
            </a:r>
            <a:r>
              <a:rPr lang="en-GB"/>
              <a:t>(2nd ed).</a:t>
            </a:r>
            <a:r>
              <a:rPr lang="en-GB" i="1"/>
              <a:t> </a:t>
            </a:r>
            <a:r>
              <a:rPr lang="en-GB"/>
              <a:t>Routledge. Taylor &amp; Francis Group.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48750" y="526350"/>
            <a:ext cx="568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a:t>Thank you</a:t>
            </a:r>
            <a:endParaRPr/>
          </a:p>
          <a:p>
            <a:pPr marL="0" lvl="0" indent="0" algn="l" rtl="0">
              <a:spcBef>
                <a:spcPts val="0"/>
              </a:spcBef>
              <a:spcAft>
                <a:spcPts val="0"/>
              </a:spcAft>
              <a:buNone/>
            </a:pPr>
            <a:r>
              <a:rPr lang="en-GB"/>
              <a:t>Questions?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Learning Outcomes</a:t>
            </a:r>
            <a:endParaRPr/>
          </a:p>
          <a:p>
            <a:pPr marL="0" lvl="0" indent="0" algn="l" rtl="0">
              <a:spcBef>
                <a:spcPts val="0"/>
              </a:spcBef>
              <a:spcAft>
                <a:spcPts val="0"/>
              </a:spcAft>
              <a:buNone/>
            </a:pP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t>By the end of this presentation participants will:</a:t>
            </a:r>
            <a:endParaRPr/>
          </a:p>
          <a:p>
            <a:pPr marL="457200" lvl="0" indent="-301625" algn="l" rtl="0">
              <a:spcBef>
                <a:spcPts val="1200"/>
              </a:spcBef>
              <a:spcAft>
                <a:spcPts val="0"/>
              </a:spcAft>
              <a:buClr>
                <a:schemeClr val="dk2"/>
              </a:buClr>
              <a:buSzPts val="1150"/>
              <a:buFont typeface="Proxima Nova"/>
              <a:buAutoNum type="arabicPeriod"/>
            </a:pPr>
            <a:r>
              <a:rPr lang="en-GB">
                <a:highlight>
                  <a:srgbClr val="FFFFFF"/>
                </a:highlight>
              </a:rPr>
              <a:t>Receive an introduction to educational biographies</a:t>
            </a:r>
            <a:endParaRPr>
              <a:highlight>
                <a:srgbClr val="FFFFFF"/>
              </a:highlight>
            </a:endParaRPr>
          </a:p>
          <a:p>
            <a:pPr marL="457200" lvl="0" indent="-301625" algn="l" rtl="0">
              <a:spcBef>
                <a:spcPts val="0"/>
              </a:spcBef>
              <a:spcAft>
                <a:spcPts val="0"/>
              </a:spcAft>
              <a:buClr>
                <a:schemeClr val="dk2"/>
              </a:buClr>
              <a:buSzPts val="1150"/>
              <a:buFont typeface="Proxima Nova"/>
              <a:buAutoNum type="arabicPeriod"/>
            </a:pPr>
            <a:r>
              <a:rPr lang="en-GB">
                <a:highlight>
                  <a:srgbClr val="FFFFFF"/>
                </a:highlight>
              </a:rPr>
              <a:t>Engage with each other on perceptions on reflective practice, specifically in personal narratives surrounding experiences in education</a:t>
            </a:r>
            <a:endParaRPr>
              <a:highlight>
                <a:srgbClr val="FFFFFF"/>
              </a:highlight>
            </a:endParaRPr>
          </a:p>
          <a:p>
            <a:pPr marL="457200" lvl="0" indent="-301625" algn="l" rtl="0">
              <a:spcBef>
                <a:spcPts val="0"/>
              </a:spcBef>
              <a:spcAft>
                <a:spcPts val="0"/>
              </a:spcAft>
              <a:buClr>
                <a:schemeClr val="dk2"/>
              </a:buClr>
              <a:buSzPts val="1150"/>
              <a:buFont typeface="Proxima Nova"/>
              <a:buAutoNum type="arabicPeriod"/>
            </a:pPr>
            <a:r>
              <a:rPr lang="en-GB">
                <a:highlight>
                  <a:srgbClr val="FFFFFF"/>
                </a:highlight>
              </a:rPr>
              <a:t>Consider educational biographies as a scholarly activity within SoTL</a:t>
            </a:r>
            <a:endParaRPr>
              <a:highlight>
                <a:srgbClr val="FFFFFF"/>
              </a:highlight>
            </a:endParaRPr>
          </a:p>
          <a:p>
            <a:pPr marL="457200" lvl="0" indent="-301625" algn="l" rtl="0">
              <a:spcBef>
                <a:spcPts val="0"/>
              </a:spcBef>
              <a:spcAft>
                <a:spcPts val="0"/>
              </a:spcAft>
              <a:buClr>
                <a:schemeClr val="dk2"/>
              </a:buClr>
              <a:buSzPts val="1150"/>
              <a:buFont typeface="Proxima Nova"/>
              <a:buAutoNum type="arabicPeriod"/>
            </a:pPr>
            <a:r>
              <a:rPr lang="en-GB">
                <a:highlight>
                  <a:srgbClr val="FFFFFF"/>
                </a:highlight>
              </a:rPr>
              <a:t>Learn from academic librarian reflections how educational biographies can affect pedagogy, identity and empathy in adult learning contexts</a:t>
            </a:r>
            <a:endParaRPr>
              <a:highlight>
                <a:srgbClr val="FFFFFF"/>
              </a:highlight>
            </a:endParaRPr>
          </a:p>
          <a:p>
            <a:pPr marL="0" lvl="0" indent="0" algn="l" rtl="0">
              <a:spcBef>
                <a:spcPts val="1200"/>
              </a:spcBef>
              <a:spcAft>
                <a:spcPts val="0"/>
              </a:spcAft>
              <a:buNone/>
            </a:pPr>
            <a:r>
              <a:rPr lang="en-GB" sz="1100">
                <a:solidFill>
                  <a:srgbClr val="242424"/>
                </a:solidFill>
                <a:highlight>
                  <a:srgbClr val="FFFFFF"/>
                </a:highlight>
                <a:latin typeface="Calibri"/>
                <a:ea typeface="Calibri"/>
                <a:cs typeface="Calibri"/>
                <a:sym typeface="Calibri"/>
              </a:rPr>
              <a:t> </a:t>
            </a:r>
            <a:endParaRPr sz="1100">
              <a:solidFill>
                <a:srgbClr val="242424"/>
              </a:solidFill>
              <a:highlight>
                <a:srgbClr val="FFFFFF"/>
              </a:highlight>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Presenter: Michelle Brown</a:t>
            </a:r>
            <a:endParaRPr/>
          </a:p>
        </p:txBody>
      </p:sp>
      <p:pic>
        <p:nvPicPr>
          <p:cNvPr id="69" name="Google Shape;69;p15"/>
          <p:cNvPicPr preferRelativeResize="0"/>
          <p:nvPr/>
        </p:nvPicPr>
        <p:blipFill rotWithShape="1">
          <a:blip r:embed="rId3">
            <a:alphaModFix/>
          </a:blip>
          <a:srcRect l="9" r="9"/>
          <a:stretch/>
        </p:blipFill>
        <p:spPr>
          <a:xfrm>
            <a:off x="5821475" y="1614750"/>
            <a:ext cx="2148300" cy="2148600"/>
          </a:xfrm>
          <a:prstGeom prst="ellipse">
            <a:avLst/>
          </a:prstGeom>
          <a:noFill/>
          <a:ln>
            <a:noFill/>
          </a:ln>
          <a:effectLst>
            <a:outerShdw blurRad="57150" dist="19050" dir="5400000" algn="bl" rotWithShape="0">
              <a:srgbClr val="000000">
                <a:alpha val="50000"/>
              </a:srgbClr>
            </a:outerShdw>
          </a:effectLst>
        </p:spPr>
      </p:pic>
      <p:sp>
        <p:nvSpPr>
          <p:cNvPr id="70" name="Google Shape;70;p15"/>
          <p:cNvSpPr txBox="1"/>
          <p:nvPr/>
        </p:nvSpPr>
        <p:spPr>
          <a:xfrm>
            <a:off x="441650" y="1334175"/>
            <a:ext cx="5226300" cy="370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a:solidFill>
                  <a:srgbClr val="1A1B1B"/>
                </a:solidFill>
                <a:highlight>
                  <a:srgbClr val="FFFFFF"/>
                </a:highlight>
                <a:latin typeface="Proxima Nova"/>
                <a:ea typeface="Proxima Nova"/>
                <a:cs typeface="Proxima Nova"/>
                <a:sym typeface="Proxima Nova"/>
              </a:rPr>
              <a:t>Michelle Brown is currently the Head of Learning and Student Success at the University of Ottawa Library. Previous to this she was the Liaison Librarian to the Faculty of Education at the University of Ottawa.</a:t>
            </a:r>
            <a:endParaRPr>
              <a:solidFill>
                <a:srgbClr val="1A1B1B"/>
              </a:solidFill>
              <a:highlight>
                <a:srgbClr val="FFFFFF"/>
              </a:highlight>
              <a:latin typeface="Proxima Nova"/>
              <a:ea typeface="Proxima Nova"/>
              <a:cs typeface="Proxima Nova"/>
              <a:sym typeface="Proxima Nova"/>
            </a:endParaRPr>
          </a:p>
          <a:p>
            <a:pPr marL="0" lvl="0" indent="0" algn="l" rtl="0">
              <a:lnSpc>
                <a:spcPct val="115000"/>
              </a:lnSpc>
              <a:spcBef>
                <a:spcPts val="1500"/>
              </a:spcBef>
              <a:spcAft>
                <a:spcPts val="0"/>
              </a:spcAft>
              <a:buNone/>
            </a:pPr>
            <a:r>
              <a:rPr lang="en-GB">
                <a:solidFill>
                  <a:srgbClr val="1A1B1B"/>
                </a:solidFill>
                <a:highlight>
                  <a:srgbClr val="FFFFFF"/>
                </a:highlight>
                <a:latin typeface="Proxima Nova"/>
                <a:ea typeface="Proxima Nova"/>
                <a:cs typeface="Proxima Nova"/>
                <a:sym typeface="Proxima Nova"/>
              </a:rPr>
              <a:t>She holds an MLIS from McGill University and an M.Ed from the University of Ottawa. </a:t>
            </a:r>
            <a:r>
              <a:rPr lang="en-GB">
                <a:solidFill>
                  <a:srgbClr val="1A1B1B"/>
                </a:solidFill>
                <a:latin typeface="Proxima Nova"/>
                <a:ea typeface="Proxima Nova"/>
                <a:cs typeface="Proxima Nova"/>
                <a:sym typeface="Proxima Nova"/>
              </a:rPr>
              <a:t>She is currently pursuing her Doctor of Education in Adult Learning at the Werklund School of Education at the University of Calgary. </a:t>
            </a:r>
            <a:endParaRPr>
              <a:solidFill>
                <a:srgbClr val="1A1B1B"/>
              </a:solidFill>
              <a:latin typeface="Proxima Nova"/>
              <a:ea typeface="Proxima Nova"/>
              <a:cs typeface="Proxima Nova"/>
              <a:sym typeface="Proxima Nova"/>
            </a:endParaRPr>
          </a:p>
          <a:p>
            <a:pPr marL="0" lvl="0" indent="0" algn="l" rtl="0">
              <a:lnSpc>
                <a:spcPct val="115000"/>
              </a:lnSpc>
              <a:spcBef>
                <a:spcPts val="1500"/>
              </a:spcBef>
              <a:spcAft>
                <a:spcPts val="0"/>
              </a:spcAft>
              <a:buNone/>
            </a:pPr>
            <a:r>
              <a:rPr lang="en-GB">
                <a:solidFill>
                  <a:srgbClr val="1A1B1B"/>
                </a:solidFill>
                <a:highlight>
                  <a:srgbClr val="FFFFFF"/>
                </a:highlight>
                <a:latin typeface="Proxima Nova"/>
                <a:ea typeface="Proxima Nova"/>
                <a:cs typeface="Proxima Nova"/>
                <a:sym typeface="Proxima Nova"/>
              </a:rPr>
              <a:t>Her research interests include Indigenous Education, equity and inclusion in academic libraries, and the intersection of equity and open education.</a:t>
            </a:r>
            <a:endParaRPr>
              <a:solidFill>
                <a:srgbClr val="1A1B1B"/>
              </a:solidFill>
              <a:highlight>
                <a:srgbClr val="FFFFFF"/>
              </a:highlight>
              <a:latin typeface="Proxima Nova"/>
              <a:ea typeface="Proxima Nova"/>
              <a:cs typeface="Proxima Nova"/>
              <a:sym typeface="Proxima Nova"/>
            </a:endParaRPr>
          </a:p>
          <a:p>
            <a:pPr marL="0" lvl="0" indent="0" algn="l" rtl="0">
              <a:spcBef>
                <a:spcPts val="150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Presenter: Jolene Hurtubise</a:t>
            </a:r>
            <a:endParaRPr/>
          </a:p>
        </p:txBody>
      </p:sp>
      <p:sp>
        <p:nvSpPr>
          <p:cNvPr id="76" name="Google Shape;76;p16"/>
          <p:cNvSpPr txBox="1">
            <a:spLocks noGrp="1"/>
          </p:cNvSpPr>
          <p:nvPr>
            <p:ph type="body" idx="1"/>
          </p:nvPr>
        </p:nvSpPr>
        <p:spPr>
          <a:xfrm>
            <a:off x="206750" y="1152475"/>
            <a:ext cx="45561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a:t>Jolene Hurtubise is currently the Student Success librarian at the University of Ottawa Library. Previously, she was a Science and Engineering Research Librarian. Her role is focused on instruction and supporting student learning, working primarily with students that are new to the University. </a:t>
            </a:r>
            <a:endParaRPr/>
          </a:p>
          <a:p>
            <a:pPr marL="0" lvl="0" indent="0" algn="l" rtl="0">
              <a:spcBef>
                <a:spcPts val="1200"/>
              </a:spcBef>
              <a:spcAft>
                <a:spcPts val="0"/>
              </a:spcAft>
              <a:buNone/>
            </a:pPr>
            <a:r>
              <a:rPr lang="en-GB"/>
              <a:t>She holds a Bachelor of Science from the University of Ottawa, and a Master of Information with a concentration in Library and Information Studies from the University of Toronto. </a:t>
            </a:r>
            <a:endParaRPr/>
          </a:p>
          <a:p>
            <a:pPr marL="0" lvl="0" indent="0" algn="l" rtl="0">
              <a:spcBef>
                <a:spcPts val="1200"/>
              </a:spcBef>
              <a:spcAft>
                <a:spcPts val="1200"/>
              </a:spcAft>
              <a:buNone/>
            </a:pPr>
            <a:r>
              <a:rPr lang="en-GB"/>
              <a:t>Her research interests include open educational resources, e-learning and affective learning.</a:t>
            </a:r>
            <a:endParaRPr/>
          </a:p>
        </p:txBody>
      </p:sp>
      <p:pic>
        <p:nvPicPr>
          <p:cNvPr id="77" name="Google Shape;77;p16"/>
          <p:cNvPicPr preferRelativeResize="0"/>
          <p:nvPr/>
        </p:nvPicPr>
        <p:blipFill>
          <a:blip r:embed="rId3">
            <a:alphaModFix/>
          </a:blip>
          <a:stretch>
            <a:fillRect/>
          </a:stretch>
        </p:blipFill>
        <p:spPr>
          <a:xfrm>
            <a:off x="5037721" y="1152475"/>
            <a:ext cx="3486177" cy="3416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26338" y="79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Presenter: Caitlin McClurg</a:t>
            </a:r>
            <a:endParaRP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p>
          <a:p>
            <a:pPr marL="0" lvl="0" indent="0" algn="l" rtl="0">
              <a:spcBef>
                <a:spcPts val="1200"/>
              </a:spcBef>
              <a:spcAft>
                <a:spcPts val="0"/>
              </a:spcAft>
              <a:buNone/>
            </a:pPr>
            <a:endParaRPr sz="1300"/>
          </a:p>
          <a:p>
            <a:pPr marL="0" lvl="0" indent="0" algn="l" rtl="0">
              <a:spcBef>
                <a:spcPts val="1200"/>
              </a:spcBef>
              <a:spcAft>
                <a:spcPts val="1200"/>
              </a:spcAft>
              <a:buNone/>
            </a:pPr>
            <a:endParaRPr sz="1300"/>
          </a:p>
        </p:txBody>
      </p:sp>
      <p:graphicFrame>
        <p:nvGraphicFramePr>
          <p:cNvPr id="84" name="Google Shape;84;p17"/>
          <p:cNvGraphicFramePr/>
          <p:nvPr/>
        </p:nvGraphicFramePr>
        <p:xfrm>
          <a:off x="255325" y="657366"/>
          <a:ext cx="8520600" cy="4406600"/>
        </p:xfrm>
        <a:graphic>
          <a:graphicData uri="http://schemas.openxmlformats.org/drawingml/2006/table">
            <a:tbl>
              <a:tblPr>
                <a:noFill/>
                <a:tableStyleId>{CAE62BFA-1E7F-4F33-954A-DB25760BF0C2}</a:tableStyleId>
              </a:tblPr>
              <a:tblGrid>
                <a:gridCol w="3307625">
                  <a:extLst>
                    <a:ext uri="{9D8B030D-6E8A-4147-A177-3AD203B41FA5}">
                      <a16:colId xmlns:a16="http://schemas.microsoft.com/office/drawing/2014/main" val="20000"/>
                    </a:ext>
                  </a:extLst>
                </a:gridCol>
                <a:gridCol w="5212975">
                  <a:extLst>
                    <a:ext uri="{9D8B030D-6E8A-4147-A177-3AD203B41FA5}">
                      <a16:colId xmlns:a16="http://schemas.microsoft.com/office/drawing/2014/main" val="20001"/>
                    </a:ext>
                  </a:extLst>
                </a:gridCol>
              </a:tblGrid>
              <a:tr h="4406600">
                <a:tc>
                  <a:txBody>
                    <a:bodyPr/>
                    <a:lstStyle/>
                    <a:p>
                      <a:pPr marL="0" lvl="0" indent="0" algn="l" rtl="0">
                        <a:lnSpc>
                          <a:spcPct val="115000"/>
                        </a:lnSpc>
                        <a:spcBef>
                          <a:spcPts val="0"/>
                        </a:spcBef>
                        <a:spcAft>
                          <a:spcPts val="0"/>
                        </a:spcAft>
                        <a:buNone/>
                      </a:pPr>
                      <a:r>
                        <a:rPr lang="en-GB" sz="1300">
                          <a:solidFill>
                            <a:schemeClr val="dk2"/>
                          </a:solidFill>
                          <a:latin typeface="Proxima Nova"/>
                          <a:ea typeface="Proxima Nova"/>
                          <a:cs typeface="Proxima Nova"/>
                          <a:sym typeface="Proxima Nova"/>
                        </a:rPr>
                        <a:t>Caitlin McClurg received her Bachelor of Arts and Master of Library and Information Studies from the University of Alberta. She is currently pursuing her Doctor of Education in Adult Learning at the Werklund School of Education at the University of Calgary. </a:t>
                      </a:r>
                      <a:endParaRPr sz="1300">
                        <a:solidFill>
                          <a:schemeClr val="dk2"/>
                        </a:solidFill>
                        <a:latin typeface="Proxima Nova"/>
                        <a:ea typeface="Proxima Nova"/>
                        <a:cs typeface="Proxima Nova"/>
                        <a:sym typeface="Proxima Nova"/>
                      </a:endParaRPr>
                    </a:p>
                    <a:p>
                      <a:pPr marL="0" lvl="0" indent="0" algn="l" rtl="0">
                        <a:lnSpc>
                          <a:spcPct val="115000"/>
                        </a:lnSpc>
                        <a:spcBef>
                          <a:spcPts val="1200"/>
                        </a:spcBef>
                        <a:spcAft>
                          <a:spcPts val="1200"/>
                        </a:spcAft>
                        <a:buNone/>
                      </a:pPr>
                      <a:r>
                        <a:rPr lang="en-GB" sz="1300">
                          <a:solidFill>
                            <a:schemeClr val="dk2"/>
                          </a:solidFill>
                          <a:latin typeface="Proxima Nova"/>
                          <a:ea typeface="Proxima Nova"/>
                          <a:cs typeface="Proxima Nova"/>
                          <a:sym typeface="Proxima Nova"/>
                        </a:rPr>
                        <a:t>Her areas of interest include SoTL, medical education, academic librarianship workplace culture, and career identity. When she isn’t at work, Caitlin can be found gardening and cooking to pop culture and comedy podcasts, or walking with her young family and big dog along the Bow River in Calgary, Alberta.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pic>
        <p:nvPicPr>
          <p:cNvPr id="85" name="Google Shape;85;p17" title="CaitlinIntro.mp4">
            <a:hlinkClick r:id="rId3"/>
          </p:cNvPr>
          <p:cNvPicPr preferRelativeResize="0"/>
          <p:nvPr/>
        </p:nvPicPr>
        <p:blipFill>
          <a:blip r:embed="rId4">
            <a:alphaModFix/>
          </a:blip>
          <a:stretch>
            <a:fillRect/>
          </a:stretch>
        </p:blipFill>
        <p:spPr>
          <a:xfrm>
            <a:off x="4572000" y="1048200"/>
            <a:ext cx="3877025" cy="29077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Context - Academic Libraries</a:t>
            </a:r>
            <a:endParaRPr/>
          </a:p>
        </p:txBody>
      </p:sp>
      <p:sp>
        <p:nvSpPr>
          <p:cNvPr id="91" name="Google Shape;91;p18"/>
          <p:cNvSpPr txBox="1">
            <a:spLocks noGrp="1"/>
          </p:cNvSpPr>
          <p:nvPr>
            <p:ph type="body" idx="1"/>
          </p:nvPr>
        </p:nvSpPr>
        <p:spPr>
          <a:xfrm>
            <a:off x="4444675" y="1152475"/>
            <a:ext cx="4387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2" name="Google Shape;92;p18"/>
          <p:cNvPicPr preferRelativeResize="0"/>
          <p:nvPr/>
        </p:nvPicPr>
        <p:blipFill rotWithShape="1">
          <a:blip r:embed="rId3">
            <a:alphaModFix/>
          </a:blip>
          <a:srcRect/>
          <a:stretch/>
        </p:blipFill>
        <p:spPr>
          <a:xfrm>
            <a:off x="4444675" y="1152475"/>
            <a:ext cx="4387625" cy="3416400"/>
          </a:xfrm>
          <a:prstGeom prst="rect">
            <a:avLst/>
          </a:prstGeom>
          <a:noFill/>
          <a:ln>
            <a:noFill/>
          </a:ln>
        </p:spPr>
      </p:pic>
      <p:sp>
        <p:nvSpPr>
          <p:cNvPr id="93" name="Google Shape;93;p18"/>
          <p:cNvSpPr txBox="1"/>
          <p:nvPr/>
        </p:nvSpPr>
        <p:spPr>
          <a:xfrm>
            <a:off x="4824975" y="4754200"/>
            <a:ext cx="375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latin typeface="Proxima Nova"/>
                <a:ea typeface="Proxima Nova"/>
                <a:cs typeface="Proxima Nova"/>
                <a:sym typeface="Proxima Nova"/>
                <a:hlinkClick r:id="rId4"/>
              </a:rPr>
              <a:t>Morisset Library</a:t>
            </a:r>
            <a:r>
              <a:rPr lang="en-GB">
                <a:latin typeface="Proxima Nova"/>
                <a:ea typeface="Proxima Nova"/>
                <a:cs typeface="Proxima Nova"/>
                <a:sym typeface="Proxima Nova"/>
              </a:rPr>
              <a:t> at the University of Ottawa</a:t>
            </a:r>
            <a:endParaRPr>
              <a:latin typeface="Proxima Nova"/>
              <a:ea typeface="Proxima Nova"/>
              <a:cs typeface="Proxima Nova"/>
              <a:sym typeface="Proxima Nova"/>
            </a:endParaRPr>
          </a:p>
        </p:txBody>
      </p:sp>
      <p:sp>
        <p:nvSpPr>
          <p:cNvPr id="94" name="Google Shape;94;p18"/>
          <p:cNvSpPr txBox="1"/>
          <p:nvPr/>
        </p:nvSpPr>
        <p:spPr>
          <a:xfrm>
            <a:off x="6335000" y="318525"/>
            <a:ext cx="218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95" name="Google Shape;95;p18"/>
          <p:cNvSpPr/>
          <p:nvPr/>
        </p:nvSpPr>
        <p:spPr>
          <a:xfrm>
            <a:off x="6382175" y="365700"/>
            <a:ext cx="2100000" cy="40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u="sng">
                <a:solidFill>
                  <a:schemeClr val="hlink"/>
                </a:solidFill>
                <a:hlinkClick r:id="rId5"/>
              </a:rPr>
              <a:t>U15</a:t>
            </a:r>
            <a:r>
              <a:rPr lang="en-GB" sz="1200"/>
              <a:t> -Group of Canadian Research Universities</a:t>
            </a:r>
            <a:endParaRPr sz="1200"/>
          </a:p>
        </p:txBody>
      </p:sp>
      <p:sp>
        <p:nvSpPr>
          <p:cNvPr id="96" name="Google Shape;96;p18"/>
          <p:cNvSpPr txBox="1"/>
          <p:nvPr/>
        </p:nvSpPr>
        <p:spPr>
          <a:xfrm>
            <a:off x="429675" y="1137375"/>
            <a:ext cx="393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97" name="Google Shape;97;p18"/>
          <p:cNvSpPr txBox="1"/>
          <p:nvPr/>
        </p:nvSpPr>
        <p:spPr>
          <a:xfrm>
            <a:off x="776600" y="1463600"/>
            <a:ext cx="316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pic>
        <p:nvPicPr>
          <p:cNvPr id="98" name="Google Shape;98;p18"/>
          <p:cNvPicPr preferRelativeResize="0"/>
          <p:nvPr/>
        </p:nvPicPr>
        <p:blipFill>
          <a:blip r:embed="rId6">
            <a:alphaModFix/>
          </a:blip>
          <a:stretch>
            <a:fillRect/>
          </a:stretch>
        </p:blipFill>
        <p:spPr>
          <a:xfrm>
            <a:off x="377100" y="1182825"/>
            <a:ext cx="3879800" cy="3416401"/>
          </a:xfrm>
          <a:prstGeom prst="rect">
            <a:avLst/>
          </a:prstGeom>
          <a:noFill/>
          <a:ln>
            <a:noFill/>
          </a:ln>
        </p:spPr>
      </p:pic>
      <p:sp>
        <p:nvSpPr>
          <p:cNvPr id="99" name="Google Shape;99;p18"/>
          <p:cNvSpPr txBox="1"/>
          <p:nvPr/>
        </p:nvSpPr>
        <p:spPr>
          <a:xfrm>
            <a:off x="497925" y="4599225"/>
            <a:ext cx="352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latin typeface="Proxima Nova"/>
                <a:ea typeface="Proxima Nova"/>
                <a:cs typeface="Proxima Nova"/>
                <a:sym typeface="Proxima Nova"/>
                <a:hlinkClick r:id="rId7"/>
              </a:rPr>
              <a:t>Taylor Family Digital Library</a:t>
            </a:r>
            <a:r>
              <a:rPr lang="en-GB">
                <a:latin typeface="Proxima Nova"/>
                <a:ea typeface="Proxima Nova"/>
                <a:cs typeface="Proxima Nova"/>
                <a:sym typeface="Proxima Nova"/>
              </a:rPr>
              <a:t> </a:t>
            </a:r>
            <a:endParaRPr>
              <a:latin typeface="Proxima Nova"/>
              <a:ea typeface="Proxima Nova"/>
              <a:cs typeface="Proxima Nova"/>
              <a:sym typeface="Proxima Nova"/>
            </a:endParaRPr>
          </a:p>
          <a:p>
            <a:pPr marL="0" lvl="0" indent="0" algn="l" rtl="0">
              <a:spcBef>
                <a:spcPts val="0"/>
              </a:spcBef>
              <a:spcAft>
                <a:spcPts val="0"/>
              </a:spcAft>
              <a:buNone/>
            </a:pPr>
            <a:r>
              <a:rPr lang="en-GB">
                <a:latin typeface="Proxima Nova"/>
                <a:ea typeface="Proxima Nova"/>
                <a:cs typeface="Proxima Nova"/>
                <a:sym typeface="Proxima Nova"/>
              </a:rPr>
              <a:t>University of Calgary</a:t>
            </a: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Educational Biography: What &amp; Why?</a:t>
            </a:r>
            <a:endParaRPr/>
          </a:p>
          <a:p>
            <a:pPr marL="0" lvl="0" indent="0" algn="l" rtl="0">
              <a:spcBef>
                <a:spcPts val="0"/>
              </a:spcBef>
              <a:spcAft>
                <a:spcPts val="0"/>
              </a:spcAft>
              <a:buNone/>
            </a:pPr>
            <a:endParaRPr/>
          </a:p>
        </p:txBody>
      </p:sp>
      <p:sp>
        <p:nvSpPr>
          <p:cNvPr id="105" name="Google Shape;105;p19"/>
          <p:cNvSpPr txBox="1">
            <a:spLocks noGrp="1"/>
          </p:cNvSpPr>
          <p:nvPr>
            <p:ph type="body" idx="1"/>
          </p:nvPr>
        </p:nvSpPr>
        <p:spPr>
          <a:xfrm>
            <a:off x="311700" y="1017725"/>
            <a:ext cx="4697700" cy="34542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endParaRPr/>
          </a:p>
          <a:p>
            <a:pPr marL="457200" lvl="0" indent="-282892" algn="l" rtl="0">
              <a:spcBef>
                <a:spcPts val="1200"/>
              </a:spcBef>
              <a:spcAft>
                <a:spcPts val="0"/>
              </a:spcAft>
              <a:buSzPct val="100000"/>
              <a:buChar char="-"/>
            </a:pPr>
            <a:r>
              <a:rPr lang="en-GB"/>
              <a:t>Pierre Dominicé (2000) described educational biographies are autobiographical exercises to share with a partner or group</a:t>
            </a:r>
            <a:endParaRPr/>
          </a:p>
          <a:p>
            <a:pPr marL="914400" lvl="1" indent="-270827" algn="l" rtl="0">
              <a:spcBef>
                <a:spcPts val="0"/>
              </a:spcBef>
              <a:spcAft>
                <a:spcPts val="0"/>
              </a:spcAft>
              <a:buSzPct val="100000"/>
              <a:buChar char="-"/>
            </a:pPr>
            <a:r>
              <a:rPr lang="en-GB"/>
              <a:t>Opportunity to interpret learning journey</a:t>
            </a:r>
            <a:endParaRPr/>
          </a:p>
          <a:p>
            <a:pPr marL="914400" lvl="0" indent="0" algn="l" rtl="0">
              <a:spcBef>
                <a:spcPts val="1200"/>
              </a:spcBef>
              <a:spcAft>
                <a:spcPts val="0"/>
              </a:spcAft>
              <a:buNone/>
            </a:pPr>
            <a:endParaRPr/>
          </a:p>
          <a:p>
            <a:pPr marL="457200" lvl="0" indent="-282892" algn="l" rtl="0">
              <a:spcBef>
                <a:spcPts val="1200"/>
              </a:spcBef>
              <a:spcAft>
                <a:spcPts val="0"/>
              </a:spcAft>
              <a:buSzPct val="100000"/>
              <a:buChar char="-"/>
            </a:pPr>
            <a:r>
              <a:rPr lang="en-GB"/>
              <a:t>Jack Mezirow’s transformative learning theory posits that learning occurs “as a result of reflecting upon experience”, including the transitions and crises referred to as the “disorienting dilemma” (Jarvis, 2010, p. 10). </a:t>
            </a:r>
            <a:endParaRPr/>
          </a:p>
          <a:p>
            <a:pPr marL="457200" lvl="0" indent="0" algn="l" rtl="0">
              <a:spcBef>
                <a:spcPts val="1200"/>
              </a:spcBef>
              <a:spcAft>
                <a:spcPts val="0"/>
              </a:spcAft>
              <a:buNone/>
            </a:pPr>
            <a:endParaRPr/>
          </a:p>
          <a:p>
            <a:pPr marL="457200" lvl="0" indent="-282892" algn="l" rtl="0">
              <a:spcBef>
                <a:spcPts val="1200"/>
              </a:spcBef>
              <a:spcAft>
                <a:spcPts val="0"/>
              </a:spcAft>
              <a:buSzPct val="100000"/>
              <a:buChar char="-"/>
            </a:pPr>
            <a:r>
              <a:rPr lang="en-GB"/>
              <a:t>Craig Kridel offered in their 1998 edited book introduction that “biographical inquiry in education” and the need to “emphasize that the self-examination of a biographer” enhances educational research (2013, p. 5).</a:t>
            </a:r>
            <a:endParaRPr/>
          </a:p>
          <a:p>
            <a:pPr marL="457200" lvl="0" indent="0" algn="l" rtl="0">
              <a:spcBef>
                <a:spcPts val="1200"/>
              </a:spcBef>
              <a:spcAft>
                <a:spcPts val="0"/>
              </a:spcAft>
              <a:buNone/>
            </a:pPr>
            <a:endParaRPr/>
          </a:p>
          <a:p>
            <a:pPr marL="457200" lvl="0" indent="-282892" algn="l" rtl="0">
              <a:spcBef>
                <a:spcPts val="1200"/>
              </a:spcBef>
              <a:spcAft>
                <a:spcPts val="0"/>
              </a:spcAft>
              <a:buSzPct val="100000"/>
              <a:buChar char="-"/>
            </a:pPr>
            <a:r>
              <a:rPr lang="en-GB"/>
              <a:t>In their work on personal agency and adult learning, researchers Biesta and Tedder (2007)  isolates agency as an action one does between the past and future and encourage the use of biography to learn about and from one’s life (p. 139).</a:t>
            </a:r>
            <a:endParaRPr/>
          </a:p>
        </p:txBody>
      </p:sp>
      <p:pic>
        <p:nvPicPr>
          <p:cNvPr id="106" name="Google Shape;106;p19" title="CaitlinEducationalBiographyWhatWhy.mp4">
            <a:hlinkClick r:id="rId3"/>
          </p:cNvPr>
          <p:cNvPicPr preferRelativeResize="0"/>
          <p:nvPr/>
        </p:nvPicPr>
        <p:blipFill>
          <a:blip r:embed="rId4">
            <a:alphaModFix/>
          </a:blip>
          <a:stretch>
            <a:fillRect/>
          </a:stretch>
        </p:blipFill>
        <p:spPr>
          <a:xfrm>
            <a:off x="5136450" y="1347625"/>
            <a:ext cx="3438400" cy="257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Our Experiences - Examples </a:t>
            </a:r>
            <a:endParaRPr/>
          </a:p>
        </p:txBody>
      </p:sp>
      <p:graphicFrame>
        <p:nvGraphicFramePr>
          <p:cNvPr id="112" name="Google Shape;112;p20"/>
          <p:cNvGraphicFramePr/>
          <p:nvPr/>
        </p:nvGraphicFramePr>
        <p:xfrm>
          <a:off x="668025" y="1120585"/>
          <a:ext cx="7800150" cy="3573950"/>
        </p:xfrm>
        <a:graphic>
          <a:graphicData uri="http://schemas.openxmlformats.org/drawingml/2006/table">
            <a:tbl>
              <a:tblPr>
                <a:noFill/>
                <a:tableStyleId>{CAE62BFA-1E7F-4F33-954A-DB25760BF0C2}</a:tableStyleId>
              </a:tblPr>
              <a:tblGrid>
                <a:gridCol w="2600050">
                  <a:extLst>
                    <a:ext uri="{9D8B030D-6E8A-4147-A177-3AD203B41FA5}">
                      <a16:colId xmlns:a16="http://schemas.microsoft.com/office/drawing/2014/main" val="20000"/>
                    </a:ext>
                  </a:extLst>
                </a:gridCol>
                <a:gridCol w="2600050">
                  <a:extLst>
                    <a:ext uri="{9D8B030D-6E8A-4147-A177-3AD203B41FA5}">
                      <a16:colId xmlns:a16="http://schemas.microsoft.com/office/drawing/2014/main" val="20001"/>
                    </a:ext>
                  </a:extLst>
                </a:gridCol>
                <a:gridCol w="2600050">
                  <a:extLst>
                    <a:ext uri="{9D8B030D-6E8A-4147-A177-3AD203B41FA5}">
                      <a16:colId xmlns:a16="http://schemas.microsoft.com/office/drawing/2014/main" val="20002"/>
                    </a:ext>
                  </a:extLst>
                </a:gridCol>
              </a:tblGrid>
              <a:tr h="504275">
                <a:tc>
                  <a:txBody>
                    <a:bodyPr/>
                    <a:lstStyle/>
                    <a:p>
                      <a:pPr marL="0" lvl="0" indent="0" algn="l" rtl="0">
                        <a:spcBef>
                          <a:spcPts val="0"/>
                        </a:spcBef>
                        <a:spcAft>
                          <a:spcPts val="0"/>
                        </a:spcAft>
                        <a:buNone/>
                      </a:pPr>
                      <a:r>
                        <a:rPr lang="en-GB"/>
                        <a:t>Jolene</a:t>
                      </a:r>
                      <a:endParaRPr/>
                    </a:p>
                  </a:txBody>
                  <a:tcPr marL="91425" marR="91425" marT="91425" marB="91425"/>
                </a:tc>
                <a:tc>
                  <a:txBody>
                    <a:bodyPr/>
                    <a:lstStyle/>
                    <a:p>
                      <a:pPr marL="0" lvl="0" indent="0" algn="l" rtl="0">
                        <a:spcBef>
                          <a:spcPts val="0"/>
                        </a:spcBef>
                        <a:spcAft>
                          <a:spcPts val="0"/>
                        </a:spcAft>
                        <a:buNone/>
                      </a:pPr>
                      <a:r>
                        <a:rPr lang="en-GB"/>
                        <a:t>Michelle</a:t>
                      </a:r>
                      <a:endParaRPr/>
                    </a:p>
                  </a:txBody>
                  <a:tcPr marL="91425" marR="91425" marT="91425" marB="91425"/>
                </a:tc>
                <a:tc>
                  <a:txBody>
                    <a:bodyPr/>
                    <a:lstStyle/>
                    <a:p>
                      <a:pPr marL="0" lvl="0" indent="0" algn="l" rtl="0">
                        <a:spcBef>
                          <a:spcPts val="0"/>
                        </a:spcBef>
                        <a:spcAft>
                          <a:spcPts val="0"/>
                        </a:spcAft>
                        <a:buNone/>
                      </a:pPr>
                      <a:r>
                        <a:rPr lang="en-GB"/>
                        <a:t>Caitlin</a:t>
                      </a:r>
                      <a:endParaRPr/>
                    </a:p>
                  </a:txBody>
                  <a:tcPr marL="91425" marR="91425" marT="91425" marB="91425"/>
                </a:tc>
                <a:extLst>
                  <a:ext uri="{0D108BD9-81ED-4DB2-BD59-A6C34878D82A}">
                    <a16:rowId xmlns:a16="http://schemas.microsoft.com/office/drawing/2014/main" val="10000"/>
                  </a:ext>
                </a:extLst>
              </a:tr>
              <a:tr h="3069675">
                <a:tc>
                  <a:txBody>
                    <a:bodyPr/>
                    <a:lstStyle/>
                    <a:p>
                      <a:pPr marL="457200" lvl="0" indent="-317500" algn="l" rtl="0">
                        <a:spcBef>
                          <a:spcPts val="0"/>
                        </a:spcBef>
                        <a:spcAft>
                          <a:spcPts val="0"/>
                        </a:spcAft>
                        <a:buSzPts val="1400"/>
                        <a:buChar char="●"/>
                      </a:pPr>
                      <a:r>
                        <a:rPr lang="en-GB"/>
                        <a:t>Affective dimension creating a welcoming learning experience</a:t>
                      </a:r>
                      <a:endParaRPr/>
                    </a:p>
                    <a:p>
                      <a:pPr marL="457200" lvl="0" indent="-317500" algn="l" rtl="0">
                        <a:spcBef>
                          <a:spcPts val="0"/>
                        </a:spcBef>
                        <a:spcAft>
                          <a:spcPts val="0"/>
                        </a:spcAft>
                        <a:buSzPts val="1400"/>
                        <a:buChar char="●"/>
                      </a:pPr>
                      <a:r>
                        <a:rPr lang="en-GB"/>
                        <a:t>Give the ability for students to choose what works for them </a:t>
                      </a:r>
                      <a:endParaRPr/>
                    </a:p>
                  </a:txBody>
                  <a:tcPr marL="91425" marR="91425" marT="91425" marB="91425"/>
                </a:tc>
                <a:tc>
                  <a:txBody>
                    <a:bodyPr/>
                    <a:lstStyle/>
                    <a:p>
                      <a:pPr marL="457200" lvl="0" indent="-317500" algn="l" rtl="0">
                        <a:spcBef>
                          <a:spcPts val="0"/>
                        </a:spcBef>
                        <a:spcAft>
                          <a:spcPts val="0"/>
                        </a:spcAft>
                        <a:buSzPts val="1400"/>
                        <a:buChar char="●"/>
                      </a:pPr>
                      <a:r>
                        <a:rPr lang="en-GB"/>
                        <a:t>Early literacy experiences -passion for books</a:t>
                      </a:r>
                      <a:endParaRPr/>
                    </a:p>
                    <a:p>
                      <a:pPr marL="457200" lvl="0" indent="-317500" algn="l" rtl="0">
                        <a:spcBef>
                          <a:spcPts val="0"/>
                        </a:spcBef>
                        <a:spcAft>
                          <a:spcPts val="0"/>
                        </a:spcAft>
                        <a:buSzPts val="1400"/>
                        <a:buChar char="●"/>
                      </a:pPr>
                      <a:r>
                        <a:rPr lang="en-GB"/>
                        <a:t>Travel and informal learning experiences</a:t>
                      </a:r>
                      <a:endParaRPr/>
                    </a:p>
                    <a:p>
                      <a:pPr marL="457200" marR="157859" lvl="0" indent="-304800" algn="l" rtl="0">
                        <a:lnSpc>
                          <a:spcPct val="100000"/>
                        </a:lnSpc>
                        <a:spcBef>
                          <a:spcPts val="0"/>
                        </a:spcBef>
                        <a:spcAft>
                          <a:spcPts val="0"/>
                        </a:spcAft>
                        <a:buSzPts val="1200"/>
                        <a:buChar char="●"/>
                      </a:pPr>
                      <a:r>
                        <a:rPr lang="en-GB" sz="1000" i="1">
                          <a:solidFill>
                            <a:srgbClr val="181818"/>
                          </a:solidFill>
                          <a:highlight>
                            <a:srgbClr val="FFFFFF"/>
                          </a:highlight>
                        </a:rPr>
                        <a:t>“Books are the quietest and most constant of friends; they are the most accessible and wisest of counsellors, and the most patient of teachers.”</a:t>
                      </a:r>
                      <a:endParaRPr sz="1000" i="1">
                        <a:solidFill>
                          <a:srgbClr val="181818"/>
                        </a:solidFill>
                        <a:highlight>
                          <a:srgbClr val="FFFFFF"/>
                        </a:highlight>
                      </a:endParaRPr>
                    </a:p>
                    <a:p>
                      <a:pPr marL="457200" marR="157859" lvl="0" indent="0" algn="l" rtl="0">
                        <a:lnSpc>
                          <a:spcPct val="100000"/>
                        </a:lnSpc>
                        <a:spcBef>
                          <a:spcPts val="0"/>
                        </a:spcBef>
                        <a:spcAft>
                          <a:spcPts val="0"/>
                        </a:spcAft>
                        <a:buNone/>
                      </a:pPr>
                      <a:r>
                        <a:rPr lang="en-GB" sz="1000" i="1">
                          <a:solidFill>
                            <a:srgbClr val="181818"/>
                          </a:solidFill>
                          <a:highlight>
                            <a:srgbClr val="FFFFFF"/>
                          </a:highlight>
                        </a:rPr>
                        <a:t>― </a:t>
                      </a:r>
                      <a:r>
                        <a:rPr lang="en-GB" sz="1000" b="1" i="1">
                          <a:solidFill>
                            <a:srgbClr val="333333"/>
                          </a:solidFill>
                          <a:highlight>
                            <a:srgbClr val="FFFFFF"/>
                          </a:highlight>
                        </a:rPr>
                        <a:t>Charles W. Eliot</a:t>
                      </a:r>
                      <a:endParaRPr sz="1000" i="1"/>
                    </a:p>
                    <a:p>
                      <a:pPr marL="457200" lvl="0" indent="0" algn="l" rtl="0">
                        <a:spcBef>
                          <a:spcPts val="0"/>
                        </a:spcBef>
                        <a:spcAft>
                          <a:spcPts val="0"/>
                        </a:spcAft>
                        <a:buNone/>
                      </a:pPr>
                      <a:r>
                        <a:rPr lang="en-GB"/>
                        <a:t> </a:t>
                      </a:r>
                      <a:endParaRPr/>
                    </a:p>
                  </a:txBody>
                  <a:tcPr marL="91425" marR="91425" marT="91425" marB="91425"/>
                </a:tc>
                <a:tc>
                  <a:txBody>
                    <a:bodyPr/>
                    <a:lstStyle/>
                    <a:p>
                      <a:pPr marL="457200" lvl="0" indent="-317500" algn="l" rtl="0">
                        <a:spcBef>
                          <a:spcPts val="0"/>
                        </a:spcBef>
                        <a:spcAft>
                          <a:spcPts val="0"/>
                        </a:spcAft>
                        <a:buSzPts val="1400"/>
                        <a:buChar char="●"/>
                      </a:pPr>
                      <a:r>
                        <a:rPr lang="en-GB"/>
                        <a:t>Interpersonal relations impacting future interactions with students</a:t>
                      </a:r>
                      <a:endParaRPr/>
                    </a:p>
                    <a:p>
                      <a:pPr marL="457200" lvl="0" indent="-317500" algn="l" rtl="0">
                        <a:spcBef>
                          <a:spcPts val="0"/>
                        </a:spcBef>
                        <a:spcAft>
                          <a:spcPts val="0"/>
                        </a:spcAft>
                        <a:buSzPts val="1400"/>
                        <a:buChar char="●"/>
                      </a:pPr>
                      <a:r>
                        <a:rPr lang="en-GB"/>
                        <a:t>Identity and empathy</a:t>
                      </a:r>
                      <a:endParaRPr/>
                    </a:p>
                    <a:p>
                      <a:pPr marL="45720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pic>
        <p:nvPicPr>
          <p:cNvPr id="113" name="Google Shape;113;p20" title="CaitlinExperiences.mp4">
            <a:hlinkClick r:id="rId3"/>
          </p:cNvPr>
          <p:cNvPicPr preferRelativeResize="0"/>
          <p:nvPr/>
        </p:nvPicPr>
        <p:blipFill>
          <a:blip r:embed="rId4">
            <a:alphaModFix/>
          </a:blip>
          <a:stretch>
            <a:fillRect/>
          </a:stretch>
        </p:blipFill>
        <p:spPr>
          <a:xfrm>
            <a:off x="6381275" y="3120225"/>
            <a:ext cx="2009725" cy="1507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Applied Practice - Challenges &amp; Benefits</a:t>
            </a:r>
            <a:endParaRPr/>
          </a:p>
          <a:p>
            <a:pPr marL="0" lvl="0" indent="0" algn="l" rtl="0">
              <a:spcBef>
                <a:spcPts val="0"/>
              </a:spcBef>
              <a:spcAft>
                <a:spcPts val="0"/>
              </a:spcAft>
              <a:buNone/>
            </a:pPr>
            <a:endParaRPr/>
          </a:p>
        </p:txBody>
      </p:sp>
      <p:sp>
        <p:nvSpPr>
          <p:cNvPr id="119" name="Google Shape;119;p21"/>
          <p:cNvSpPr txBox="1">
            <a:spLocks noGrp="1"/>
          </p:cNvSpPr>
          <p:nvPr>
            <p:ph type="body" idx="1"/>
          </p:nvPr>
        </p:nvSpPr>
        <p:spPr>
          <a:xfrm>
            <a:off x="311700" y="1152475"/>
            <a:ext cx="8520600" cy="192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a:t>Challenges</a:t>
            </a:r>
            <a:endParaRPr b="1"/>
          </a:p>
          <a:p>
            <a:pPr marL="457200" lvl="0" indent="-342900" algn="l" rtl="0">
              <a:spcBef>
                <a:spcPts val="1200"/>
              </a:spcBef>
              <a:spcAft>
                <a:spcPts val="0"/>
              </a:spcAft>
              <a:buSzPts val="1800"/>
              <a:buChar char="●"/>
            </a:pPr>
            <a:r>
              <a:rPr lang="en-GB"/>
              <a:t>Lack of familiarity</a:t>
            </a:r>
            <a:endParaRPr/>
          </a:p>
          <a:p>
            <a:pPr marL="457200" lvl="0" indent="-342900" algn="l" rtl="0">
              <a:spcBef>
                <a:spcPts val="0"/>
              </a:spcBef>
              <a:spcAft>
                <a:spcPts val="0"/>
              </a:spcAft>
              <a:buSzPts val="1800"/>
              <a:buChar char="●"/>
            </a:pPr>
            <a:r>
              <a:rPr lang="en-GB"/>
              <a:t>De-centering/ vulnerable experience</a:t>
            </a:r>
            <a:endParaRPr/>
          </a:p>
          <a:p>
            <a:pPr marL="457200" lvl="0" indent="-342900" algn="l" rtl="0">
              <a:spcBef>
                <a:spcPts val="0"/>
              </a:spcBef>
              <a:spcAft>
                <a:spcPts val="0"/>
              </a:spcAft>
              <a:buSzPts val="1800"/>
              <a:buChar char="●"/>
            </a:pPr>
            <a:r>
              <a:rPr lang="en-GB"/>
              <a:t>Time consuming</a:t>
            </a:r>
            <a:endParaRPr/>
          </a:p>
          <a:p>
            <a:pPr marL="457200" lvl="0" indent="-342900" algn="l" rtl="0">
              <a:spcBef>
                <a:spcPts val="0"/>
              </a:spcBef>
              <a:spcAft>
                <a:spcPts val="0"/>
              </a:spcAft>
              <a:buSzPts val="1800"/>
              <a:buChar char="●"/>
            </a:pPr>
            <a:r>
              <a:rPr lang="en-GB"/>
              <a:t>Can be difficult to integrate into instruction</a:t>
            </a:r>
            <a:endParaRPr/>
          </a:p>
        </p:txBody>
      </p:sp>
      <p:sp>
        <p:nvSpPr>
          <p:cNvPr id="120" name="Google Shape;120;p21"/>
          <p:cNvSpPr txBox="1">
            <a:spLocks noGrp="1"/>
          </p:cNvSpPr>
          <p:nvPr>
            <p:ph type="body" idx="1"/>
          </p:nvPr>
        </p:nvSpPr>
        <p:spPr>
          <a:xfrm>
            <a:off x="311700" y="3091800"/>
            <a:ext cx="8520600" cy="229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a:t>Benefits</a:t>
            </a:r>
            <a:endParaRPr b="1"/>
          </a:p>
          <a:p>
            <a:pPr marL="457200" lvl="0" indent="-342900" algn="l" rtl="0">
              <a:spcBef>
                <a:spcPts val="1200"/>
              </a:spcBef>
              <a:spcAft>
                <a:spcPts val="0"/>
              </a:spcAft>
              <a:buSzPts val="1800"/>
              <a:buChar char="●"/>
            </a:pPr>
            <a:r>
              <a:rPr lang="en-GB"/>
              <a:t>Creates time and space for reflection</a:t>
            </a:r>
            <a:endParaRPr/>
          </a:p>
          <a:p>
            <a:pPr marL="457200" lvl="0" indent="-342900" algn="l" rtl="0">
              <a:spcBef>
                <a:spcPts val="0"/>
              </a:spcBef>
              <a:spcAft>
                <a:spcPts val="0"/>
              </a:spcAft>
              <a:buSzPts val="1800"/>
              <a:buChar char="●"/>
            </a:pPr>
            <a:r>
              <a:rPr lang="en-GB"/>
              <a:t>Transparency</a:t>
            </a:r>
            <a:endParaRPr/>
          </a:p>
          <a:p>
            <a:pPr marL="457200" lvl="0" indent="-342900" algn="l" rtl="0">
              <a:spcBef>
                <a:spcPts val="0"/>
              </a:spcBef>
              <a:spcAft>
                <a:spcPts val="0"/>
              </a:spcAft>
              <a:buSzPts val="1800"/>
              <a:buChar char="●"/>
            </a:pPr>
            <a:r>
              <a:rPr lang="en-GB"/>
              <a:t>Helps to understand your students perspectives</a:t>
            </a:r>
            <a:endParaRPr/>
          </a:p>
          <a:p>
            <a:pPr marL="457200" lvl="0" indent="-342900" algn="l" rtl="0">
              <a:spcBef>
                <a:spcPts val="0"/>
              </a:spcBef>
              <a:spcAft>
                <a:spcPts val="0"/>
              </a:spcAft>
              <a:buSzPts val="1800"/>
              <a:buChar char="●"/>
            </a:pPr>
            <a:r>
              <a:rPr lang="en-GB"/>
              <a:t>Honoring lived experience/ informal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826</Words>
  <Application>Microsoft Office PowerPoint</Application>
  <PresentationFormat>On-screen Show (16:9)</PresentationFormat>
  <Paragraphs>69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Alfa Slab One</vt:lpstr>
      <vt:lpstr>Proxima Nova</vt:lpstr>
      <vt:lpstr>Calibri</vt:lpstr>
      <vt:lpstr>Arial</vt:lpstr>
      <vt:lpstr>Roboto</vt:lpstr>
      <vt:lpstr>Gameday</vt:lpstr>
      <vt:lpstr>The use of educational biographies in academic librarianship information literacy practice - encouraging reflective and purposeful instruction</vt:lpstr>
      <vt:lpstr>Learning Outcomes </vt:lpstr>
      <vt:lpstr>Presenter: Michelle Brown</vt:lpstr>
      <vt:lpstr>Presenter: Jolene Hurtubise</vt:lpstr>
      <vt:lpstr>Presenter: Caitlin McClurg</vt:lpstr>
      <vt:lpstr>Context - Academic Libraries</vt:lpstr>
      <vt:lpstr>Educational Biography: What &amp; Why? </vt:lpstr>
      <vt:lpstr>Our Experiences - Examples </vt:lpstr>
      <vt:lpstr>Applied Practice - Challenges &amp; Benefits </vt:lpstr>
      <vt:lpstr>References</vt:lpstr>
      <vt:lpstr>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educational biographies in academic librarianship information literacy practice - encouraging reflective and purposeful instruction</dc:title>
  <dc:creator>Michelle Brown</dc:creator>
  <cp:lastModifiedBy>Michelle Brown</cp:lastModifiedBy>
  <cp:revision>2</cp:revision>
  <dcterms:modified xsi:type="dcterms:W3CDTF">2023-03-07T15:57:15Z</dcterms:modified>
</cp:coreProperties>
</file>