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60" r:id="rId5"/>
    <p:sldId id="268" r:id="rId6"/>
    <p:sldId id="270" r:id="rId7"/>
    <p:sldId id="271" r:id="rId8"/>
    <p:sldId id="261" r:id="rId9"/>
    <p:sldId id="269" r:id="rId10"/>
    <p:sldId id="265" r:id="rId11"/>
    <p:sldId id="267" r:id="rId12"/>
    <p:sldId id="266" r:id="rId13"/>
    <p:sldId id="262" r:id="rId14"/>
    <p:sldId id="263" r:id="rId15"/>
    <p:sldId id="264" r:id="rId16"/>
    <p:sldId id="272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603" autoAdjust="0"/>
  </p:normalViewPr>
  <p:slideViewPr>
    <p:cSldViewPr snapToGrid="0">
      <p:cViewPr varScale="1">
        <p:scale>
          <a:sx n="80" d="100"/>
          <a:sy n="80" d="100"/>
        </p:scale>
        <p:origin x="1794" y="96"/>
      </p:cViewPr>
      <p:guideLst/>
    </p:cSldViewPr>
  </p:slideViewPr>
  <p:outlineViewPr>
    <p:cViewPr>
      <p:scale>
        <a:sx n="33" d="100"/>
        <a:sy n="33" d="100"/>
      </p:scale>
      <p:origin x="0" y="-9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58" y="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Abraham-Settles" userId="a4316c36-1ea0-4a91-a99a-e0d57026eebb" providerId="ADAL" clId="{439D4987-51CC-433D-9CBC-14333CC9F75D}"/>
    <pc:docChg chg="modSld">
      <pc:chgData name="Betty Abraham-Settles" userId="a4316c36-1ea0-4a91-a99a-e0d57026eebb" providerId="ADAL" clId="{439D4987-51CC-433D-9CBC-14333CC9F75D}" dt="2023-03-10T14:22:47.577" v="12" actId="6549"/>
      <pc:docMkLst>
        <pc:docMk/>
      </pc:docMkLst>
      <pc:sldChg chg="modNotesTx">
        <pc:chgData name="Betty Abraham-Settles" userId="a4316c36-1ea0-4a91-a99a-e0d57026eebb" providerId="ADAL" clId="{439D4987-51CC-433D-9CBC-14333CC9F75D}" dt="2023-03-10T14:21:25.425" v="0" actId="6549"/>
        <pc:sldMkLst>
          <pc:docMk/>
          <pc:sldMk cId="1237350243" sldId="256"/>
        </pc:sldMkLst>
      </pc:sldChg>
      <pc:sldChg chg="modNotesTx">
        <pc:chgData name="Betty Abraham-Settles" userId="a4316c36-1ea0-4a91-a99a-e0d57026eebb" providerId="ADAL" clId="{439D4987-51CC-433D-9CBC-14333CC9F75D}" dt="2023-03-10T14:21:34.533" v="1" actId="6549"/>
        <pc:sldMkLst>
          <pc:docMk/>
          <pc:sldMk cId="6894660" sldId="259"/>
        </pc:sldMkLst>
      </pc:sldChg>
      <pc:sldChg chg="modNotesTx">
        <pc:chgData name="Betty Abraham-Settles" userId="a4316c36-1ea0-4a91-a99a-e0d57026eebb" providerId="ADAL" clId="{439D4987-51CC-433D-9CBC-14333CC9F75D}" dt="2023-03-10T14:21:42.360" v="2" actId="6549"/>
        <pc:sldMkLst>
          <pc:docMk/>
          <pc:sldMk cId="3443620173" sldId="260"/>
        </pc:sldMkLst>
      </pc:sldChg>
      <pc:sldChg chg="modNotesTx">
        <pc:chgData name="Betty Abraham-Settles" userId="a4316c36-1ea0-4a91-a99a-e0d57026eebb" providerId="ADAL" clId="{439D4987-51CC-433D-9CBC-14333CC9F75D}" dt="2023-03-10T14:22:02.791" v="5" actId="6549"/>
        <pc:sldMkLst>
          <pc:docMk/>
          <pc:sldMk cId="2365137078" sldId="261"/>
        </pc:sldMkLst>
      </pc:sldChg>
      <pc:sldChg chg="modNotesTx">
        <pc:chgData name="Betty Abraham-Settles" userId="a4316c36-1ea0-4a91-a99a-e0d57026eebb" providerId="ADAL" clId="{439D4987-51CC-433D-9CBC-14333CC9F75D}" dt="2023-03-10T14:22:28.840" v="9" actId="6549"/>
        <pc:sldMkLst>
          <pc:docMk/>
          <pc:sldMk cId="3391952964" sldId="262"/>
        </pc:sldMkLst>
      </pc:sldChg>
      <pc:sldChg chg="modNotesTx">
        <pc:chgData name="Betty Abraham-Settles" userId="a4316c36-1ea0-4a91-a99a-e0d57026eebb" providerId="ADAL" clId="{439D4987-51CC-433D-9CBC-14333CC9F75D}" dt="2023-03-10T14:22:34.376" v="10" actId="6549"/>
        <pc:sldMkLst>
          <pc:docMk/>
          <pc:sldMk cId="789652003" sldId="263"/>
        </pc:sldMkLst>
      </pc:sldChg>
      <pc:sldChg chg="modNotesTx">
        <pc:chgData name="Betty Abraham-Settles" userId="a4316c36-1ea0-4a91-a99a-e0d57026eebb" providerId="ADAL" clId="{439D4987-51CC-433D-9CBC-14333CC9F75D}" dt="2023-03-10T14:22:47.577" v="12" actId="6549"/>
        <pc:sldMkLst>
          <pc:docMk/>
          <pc:sldMk cId="2166114118" sldId="264"/>
        </pc:sldMkLst>
      </pc:sldChg>
      <pc:sldChg chg="modNotesTx">
        <pc:chgData name="Betty Abraham-Settles" userId="a4316c36-1ea0-4a91-a99a-e0d57026eebb" providerId="ADAL" clId="{439D4987-51CC-433D-9CBC-14333CC9F75D}" dt="2023-03-10T14:22:10.811" v="6" actId="6549"/>
        <pc:sldMkLst>
          <pc:docMk/>
          <pc:sldMk cId="2295469989" sldId="265"/>
        </pc:sldMkLst>
      </pc:sldChg>
      <pc:sldChg chg="modNotesTx">
        <pc:chgData name="Betty Abraham-Settles" userId="a4316c36-1ea0-4a91-a99a-e0d57026eebb" providerId="ADAL" clId="{439D4987-51CC-433D-9CBC-14333CC9F75D}" dt="2023-03-10T14:22:23.218" v="8" actId="6549"/>
        <pc:sldMkLst>
          <pc:docMk/>
          <pc:sldMk cId="4070109379" sldId="266"/>
        </pc:sldMkLst>
      </pc:sldChg>
      <pc:sldChg chg="modNotesTx">
        <pc:chgData name="Betty Abraham-Settles" userId="a4316c36-1ea0-4a91-a99a-e0d57026eebb" providerId="ADAL" clId="{439D4987-51CC-433D-9CBC-14333CC9F75D}" dt="2023-03-10T14:22:16.705" v="7" actId="6549"/>
        <pc:sldMkLst>
          <pc:docMk/>
          <pc:sldMk cId="341518440" sldId="267"/>
        </pc:sldMkLst>
      </pc:sldChg>
      <pc:sldChg chg="modNotesTx">
        <pc:chgData name="Betty Abraham-Settles" userId="a4316c36-1ea0-4a91-a99a-e0d57026eebb" providerId="ADAL" clId="{439D4987-51CC-433D-9CBC-14333CC9F75D}" dt="2023-03-10T14:21:50.084" v="3" actId="6549"/>
        <pc:sldMkLst>
          <pc:docMk/>
          <pc:sldMk cId="4019191279" sldId="270"/>
        </pc:sldMkLst>
      </pc:sldChg>
      <pc:sldChg chg="modNotesTx">
        <pc:chgData name="Betty Abraham-Settles" userId="a4316c36-1ea0-4a91-a99a-e0d57026eebb" providerId="ADAL" clId="{439D4987-51CC-433D-9CBC-14333CC9F75D}" dt="2023-03-10T14:21:56.032" v="4" actId="6549"/>
        <pc:sldMkLst>
          <pc:docMk/>
          <pc:sldMk cId="2935084222" sldId="2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pom\Downloads\Figure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pom\Downloads\Figure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pom\Downloads\Figure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pom\Downloads\Figures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Game preferences (Level</a:t>
            </a:r>
            <a:r>
              <a:rPr lang="en-US" baseline="0"/>
              <a:t> 4)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E-4F24-BE2A-9B5A446E43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E-4F24-BE2A-9B5A446E43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E-4F24-BE2A-9B5A446E4314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Sheet1!$D$23:$D$25</c:f>
                <c:numCache>
                  <c:formatCode>General</c:formatCode>
                  <c:ptCount val="3"/>
                  <c:pt idx="0">
                    <c:v>0.12908275249265094</c:v>
                  </c:pt>
                  <c:pt idx="1">
                    <c:v>0.12350422137973861</c:v>
                  </c:pt>
                  <c:pt idx="2">
                    <c:v>0.19932463279998636</c:v>
                  </c:pt>
                </c:numCache>
              </c:numRef>
            </c:plus>
            <c:minus>
              <c:numRef>
                <c:f>Sheet1!$D$23:$D$25</c:f>
                <c:numCache>
                  <c:formatCode>General</c:formatCode>
                  <c:ptCount val="3"/>
                  <c:pt idx="0">
                    <c:v>0.12908275249265094</c:v>
                  </c:pt>
                  <c:pt idx="1">
                    <c:v>0.12350422137973861</c:v>
                  </c:pt>
                  <c:pt idx="2">
                    <c:v>0.19932463279998636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Sheet1!$B$23:$B$25</c:f>
              <c:strCache>
                <c:ptCount val="3"/>
                <c:pt idx="0">
                  <c:v>Jeopardy</c:v>
                </c:pt>
                <c:pt idx="1">
                  <c:v>Kahoot</c:v>
                </c:pt>
                <c:pt idx="2">
                  <c:v>Socrative</c:v>
                </c:pt>
              </c:strCache>
            </c:strRef>
          </c:cat>
          <c:val>
            <c:numRef>
              <c:f>Sheet1!$C$23:$C$25</c:f>
              <c:numCache>
                <c:formatCode>###0.000</c:formatCode>
                <c:ptCount val="3"/>
                <c:pt idx="0">
                  <c:v>3.6742424242424243</c:v>
                </c:pt>
                <c:pt idx="1">
                  <c:v>4.2818181818181831</c:v>
                </c:pt>
                <c:pt idx="2">
                  <c:v>3.4984848484848499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BE-4F24-BE2A-9B5A446E4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358736"/>
        <c:axId val="1603359152"/>
      </c:barChart>
      <c:catAx>
        <c:axId val="16033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9152"/>
        <c:crosses val="autoZero"/>
        <c:auto val="1"/>
        <c:lblAlgn val="ctr"/>
        <c:lblOffset val="100"/>
        <c:noMultiLvlLbl val="0"/>
      </c:catAx>
      <c:valAx>
        <c:axId val="1603359152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87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Game preferences (Level</a:t>
            </a:r>
            <a:r>
              <a:rPr lang="en-US" baseline="0"/>
              <a:t> 6)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2-438B-A6A6-55772DF726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2-438B-A6A6-55772DF726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12-438B-A6A6-55772DF7261E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Sheet1!$D$26:$D$28</c:f>
                <c:numCache>
                  <c:formatCode>General</c:formatCode>
                  <c:ptCount val="3"/>
                  <c:pt idx="0">
                    <c:v>0.12109035532258344</c:v>
                  </c:pt>
                  <c:pt idx="1">
                    <c:v>0.11585722927284955</c:v>
                  </c:pt>
                  <c:pt idx="2">
                    <c:v>0.18698307980121484</c:v>
                  </c:pt>
                </c:numCache>
              </c:numRef>
            </c:plus>
            <c:minus>
              <c:numRef>
                <c:f>Sheet1!$D$26:$D$28</c:f>
                <c:numCache>
                  <c:formatCode>General</c:formatCode>
                  <c:ptCount val="3"/>
                  <c:pt idx="0">
                    <c:v>0.12109035532258344</c:v>
                  </c:pt>
                  <c:pt idx="1">
                    <c:v>0.11585722927284955</c:v>
                  </c:pt>
                  <c:pt idx="2">
                    <c:v>0.18698307980121484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Sheet1!$B$26:$B$28</c:f>
              <c:strCache>
                <c:ptCount val="3"/>
                <c:pt idx="0">
                  <c:v>Jeopardy</c:v>
                </c:pt>
                <c:pt idx="1">
                  <c:v>Kahoot</c:v>
                </c:pt>
                <c:pt idx="2">
                  <c:v>Socrative</c:v>
                </c:pt>
              </c:strCache>
            </c:strRef>
          </c:cat>
          <c:val>
            <c:numRef>
              <c:f>Sheet1!$C$26:$C$28</c:f>
              <c:numCache>
                <c:formatCode>###0.000</c:formatCode>
                <c:ptCount val="3"/>
                <c:pt idx="0">
                  <c:v>4.0599999999999996</c:v>
                </c:pt>
                <c:pt idx="1">
                  <c:v>4.5733333333333333</c:v>
                </c:pt>
                <c:pt idx="2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12-438B-A6A6-55772DF72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358736"/>
        <c:axId val="1603359152"/>
      </c:barChart>
      <c:catAx>
        <c:axId val="16033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9152"/>
        <c:crosses val="autoZero"/>
        <c:auto val="1"/>
        <c:lblAlgn val="ctr"/>
        <c:lblOffset val="100"/>
        <c:noMultiLvlLbl val="0"/>
      </c:catAx>
      <c:valAx>
        <c:axId val="1603359152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87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Game preferences (Level</a:t>
            </a:r>
            <a:r>
              <a:rPr lang="en-US" baseline="0"/>
              <a:t> 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D-4C70-A495-49BD433304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D-4C70-A495-49BD433304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D-4C70-A495-49BD43330426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Sheet1!$D$29:$D$31</c:f>
                <c:numCache>
                  <c:formatCode>General</c:formatCode>
                  <c:ptCount val="3"/>
                  <c:pt idx="0">
                    <c:v>8.9268994301266308E-2</c:v>
                  </c:pt>
                  <c:pt idx="1">
                    <c:v>8.5411082593376736E-2</c:v>
                  </c:pt>
                  <c:pt idx="2">
                    <c:v>0.13784575526879173</c:v>
                  </c:pt>
                </c:numCache>
              </c:numRef>
            </c:plus>
            <c:minus>
              <c:numRef>
                <c:f>Sheet1!$D$29:$D$31</c:f>
                <c:numCache>
                  <c:formatCode>General</c:formatCode>
                  <c:ptCount val="3"/>
                  <c:pt idx="0">
                    <c:v>8.9268994301266308E-2</c:v>
                  </c:pt>
                  <c:pt idx="1">
                    <c:v>8.5411082593376736E-2</c:v>
                  </c:pt>
                  <c:pt idx="2">
                    <c:v>0.13784575526879173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Sheet1!$B$29:$B$31</c:f>
              <c:strCache>
                <c:ptCount val="3"/>
                <c:pt idx="0">
                  <c:v>Jeopardy</c:v>
                </c:pt>
                <c:pt idx="1">
                  <c:v>Kahoot</c:v>
                </c:pt>
                <c:pt idx="2">
                  <c:v>Socrative</c:v>
                </c:pt>
              </c:strCache>
            </c:strRef>
          </c:cat>
          <c:val>
            <c:numRef>
              <c:f>Sheet1!$C$29:$C$31</c:f>
              <c:numCache>
                <c:formatCode>###0.000</c:formatCode>
                <c:ptCount val="3"/>
                <c:pt idx="0">
                  <c:v>4.5036231884057978</c:v>
                </c:pt>
                <c:pt idx="1">
                  <c:v>4.3985507246376825</c:v>
                </c:pt>
                <c:pt idx="2">
                  <c:v>3.9963768115942049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6D-4C70-A495-49BD43330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358736"/>
        <c:axId val="1603359152"/>
      </c:barChart>
      <c:catAx>
        <c:axId val="16033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9152"/>
        <c:crosses val="autoZero"/>
        <c:auto val="1"/>
        <c:lblAlgn val="ctr"/>
        <c:lblOffset val="100"/>
        <c:noMultiLvlLbl val="0"/>
      </c:catAx>
      <c:valAx>
        <c:axId val="1603359152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87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Game preferences (all levels)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81-4A4E-8D4F-E8B4CDF701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81-4A4E-8D4F-E8B4CDF701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81-4A4E-8D4F-E8B4CDF7015A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Sheet1!$C$5:$C$7</c:f>
                <c:numCache>
                  <c:formatCode>General</c:formatCode>
                  <c:ptCount val="3"/>
                  <c:pt idx="0">
                    <c:v>7.1540782202003286E-2</c:v>
                  </c:pt>
                  <c:pt idx="1">
                    <c:v>6.0415937354413196E-2</c:v>
                  </c:pt>
                  <c:pt idx="2">
                    <c:v>9.8109585453798623E-2</c:v>
                  </c:pt>
                </c:numCache>
              </c:numRef>
            </c:plus>
            <c:minus>
              <c:numRef>
                <c:f>Sheet1!$C$5:$C$7</c:f>
                <c:numCache>
                  <c:formatCode>General</c:formatCode>
                  <c:ptCount val="3"/>
                  <c:pt idx="0">
                    <c:v>7.1540782202003286E-2</c:v>
                  </c:pt>
                  <c:pt idx="1">
                    <c:v>6.0415937354413196E-2</c:v>
                  </c:pt>
                  <c:pt idx="2">
                    <c:v>9.8109585453798623E-2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Sheet1!$A$5:$A$7</c:f>
              <c:strCache>
                <c:ptCount val="3"/>
                <c:pt idx="0">
                  <c:v>Jeopardy</c:v>
                </c:pt>
                <c:pt idx="1">
                  <c:v>Kahoot</c:v>
                </c:pt>
                <c:pt idx="2">
                  <c:v>Socrative</c:v>
                </c:pt>
              </c:strCache>
            </c:strRef>
          </c:cat>
          <c:val>
            <c:numRef>
              <c:f>Sheet1!$B$5:$B$7</c:f>
              <c:numCache>
                <c:formatCode>###0.000</c:formatCode>
                <c:ptCount val="3"/>
                <c:pt idx="0">
                  <c:v>4.188172043010753</c:v>
                </c:pt>
                <c:pt idx="1">
                  <c:v>4.4179211469534057</c:v>
                </c:pt>
                <c:pt idx="2">
                  <c:v>3.8365591397849474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1-4A4E-8D4F-E8B4CDF70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358736"/>
        <c:axId val="1603359152"/>
      </c:barChart>
      <c:catAx>
        <c:axId val="16033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9152"/>
        <c:crosses val="autoZero"/>
        <c:auto val="1"/>
        <c:lblAlgn val="ctr"/>
        <c:lblOffset val="100"/>
        <c:noMultiLvlLbl val="0"/>
      </c:catAx>
      <c:valAx>
        <c:axId val="160335915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587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BC7052B-1D87-49E3-940C-1EDC0781FB28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648B0FA-1509-475D-8791-2D818D2E7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8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6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71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5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6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7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B0FA-1509-475D-8791-2D818D2E7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5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BD86-2574-E1F0-A988-58F6480A5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1D968-A594-0181-966C-EF7A45702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018F-642B-1290-6593-420C10A5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74A9-DF1E-4CE4-8CEC-7B7CB3D76F24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2BEBF-1BC8-1564-27B8-3FD8A151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AB4D-AD2A-F9CD-73F1-A1BE6D6E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9196-9885-C729-47C8-0052243B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3297E-93AE-05E4-3F31-1483EEE7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D51D2-9663-BD68-7BC6-51E4DE86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28-B149-4096-AE3E-E6726724AAA3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3DF5D-BF16-3227-F45E-16ADC052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F66CA-05FA-0A4B-5010-4152BE03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05B9E-47CC-99AA-B8A8-096C97CB8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50888-5C45-4A53-CBD8-16A5E994E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6E2B-3CB8-A33A-398E-CEFEB970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BA56-84F4-41B1-A441-6BB5DE86F1F4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24D43-3D4F-EF87-725A-7A3528C4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4A7A6-CFBE-1DEA-858A-929318D0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AA36-E05C-F9B2-D424-6899548B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652B-6F06-7418-4BAB-F48FC46E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D04B9-04E9-A265-4989-735E95F8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9F22-9006-4FD0-B1F0-752E6EDE608C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6868A-589F-BC7A-A740-8E3CFA5C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4FD6-E013-7337-0950-271E78FD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CEA2-B3A0-75A1-D572-08DC13AD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1D042-5F24-938F-0DD3-166D96C3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59080-3B29-07DB-38ED-57D230B3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2C8A-1B90-49DA-983D-9486F104739F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C9AE-4F10-AB57-A893-66D832BA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4A67-1C31-28B6-25BB-C54FB8B9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2611-44FF-2777-393D-4BAC539F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AB1A-E0B1-7825-50F3-7607321DD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8D1C1-E700-6331-A394-59FA5F709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B40A6-74B7-1E62-09DE-143A1ABE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B011-BAE1-4168-9F4F-C673C01ADB00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F8D85-85E5-3310-B570-3A0490E0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EEA65-EB7B-5085-32D6-BB8B1872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7927-3938-718F-0595-E6C22E4E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E933-A680-F211-B488-506BC378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91500-4881-ECE3-C76C-F615BA7A7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C1AD3-7E4B-48EC-8A77-14039223E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76D3C-5AF4-216F-96A5-01B3F4963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FC485-4B7A-5A80-0690-05F75950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8C17-8838-4E3D-9D14-4D7F9DFF63BF}" type="datetime1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4FFED-C334-AEA4-34DC-9577C2E6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13184-9512-8C3D-0560-51A1B88E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A02F-9CD9-46CF-262D-FD40C3D4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FCF40-D699-46FC-D9A7-D1DBE0A1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8682-DB02-4724-BC1B-EBB4FF47DF22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FD89-2D4C-55F6-69A0-0463741E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C34FE-6D2D-E1D9-E376-29631D1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3031F-6F06-C5A7-F8CE-AD9CD6A6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D928-0C0E-4465-A072-1D6916F0ED0C}" type="datetime1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402CF-1E80-1B89-ECDC-92863224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4B14C-5AEF-0610-4637-61C3074D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1F6E-C273-5545-CC5C-8D07E9FA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C8E8-8743-2A5A-650F-D7786432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3C16C-98D3-0C63-DEE0-6EAD1562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18E35-AA0B-880F-67DB-7ACB0B72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D683-A763-4500-945B-F8B64CFFCFD9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B305-A175-17F2-2D13-2F58146A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11D1-878F-5005-8701-FBA8BC37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C7FA-0A48-AB2B-3F7A-CCCE5F1F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D9E94-F7D3-344D-4942-FB7EC219B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94556-4D3C-2AF4-721D-11D592F7E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D684A-E886-6EEB-4280-9CF8FD82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56AD-BCFD-40D5-8497-763604E82289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BFD60-251A-C611-1E47-BAA0F53F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7B1B1-F3E1-0FC4-7732-9240B3F7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D73CC-E518-E6E6-F975-E2309EA9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7123-8B0F-83BA-85D1-215F6E08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2C74-F7DA-08D9-0B1F-3D07DDB64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612E-D45D-419D-B866-B2271F4368F1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BE0F2-7251-3966-A165-8C9305412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D713-B162-8347-D039-D309C8F6B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2A9F-5C35-4DA3-BFAF-84C3ABB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opardylab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kahoot.com/" TargetMode="External"/><Relationship Id="rId4" Type="http://schemas.openxmlformats.org/officeDocument/2006/relationships/hyperlink" Target="http://www.socrativ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enter-kahoot-title/10144c3c-c98f-4dbf-92b9-374367aa586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49D0DA-6147-60A3-F967-2CDEEA4B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" y="172990"/>
            <a:ext cx="11277600" cy="34060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6D5A9-33F0-825F-606D-9C6E3BED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B1FE7-F08F-A71E-B571-6FB43CE707D1}"/>
              </a:ext>
            </a:extLst>
          </p:cNvPr>
          <p:cNvSpPr txBox="1"/>
          <p:nvPr/>
        </p:nvSpPr>
        <p:spPr>
          <a:xfrm>
            <a:off x="609217" y="3318570"/>
            <a:ext cx="115820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Comparative Analysis of Gaming as an Effective Pedagogy to Enhance Student            	                                         Learning in Nursing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Betty Abraham-Settles, DNP, RN-BC</a:t>
            </a:r>
          </a:p>
          <a:p>
            <a:r>
              <a:rPr lang="en-US" sz="2800" dirty="0">
                <a:solidFill>
                  <a:schemeClr val="bg1"/>
                </a:solidFill>
              </a:rPr>
              <a:t>Joyce Pompey, DNP, APRN-BC, CNE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Suzanne Fowley, MSN, RN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Briana Aaron, MSN, RN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Adam </a:t>
            </a:r>
            <a:r>
              <a:rPr lang="en-US" sz="2800" dirty="0" err="1">
                <a:solidFill>
                  <a:schemeClr val="bg1"/>
                </a:solidFill>
              </a:rPr>
              <a:t>Pazda</a:t>
            </a:r>
            <a:r>
              <a:rPr lang="en-US" sz="2800" dirty="0">
                <a:solidFill>
                  <a:schemeClr val="bg1"/>
                </a:solidFill>
              </a:rPr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97240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DC07-1DEF-9D90-5E66-3E842E2D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Preferences for Level 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9D6B27-E0F8-4BC4-8C9F-CA7FD6B6B2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8F58E-D95F-2DCE-39B7-577C9295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A9C2-7461-21CD-A7C4-BF4C78F6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Preferences for Level 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E0B0AA-1482-4FF1-902F-85726D1F3F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D2D65-C3F3-0D02-632A-AD71BE57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1B52-B28B-A3F1-7E05-C433E211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Preferences for Level 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FC54E0-6D36-4A1B-8987-B429EC6306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9AA45-64B6-5784-44F6-C6D7B125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0F23-5808-4841-CCD6-9AB86769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Game Preferences for All Levels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AE9BFC4-64EE-40EC-A0A3-B23147D683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E575E-066B-5B7B-DBFF-BED194FC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holding hands">
            <a:extLst>
              <a:ext uri="{FF2B5EF4-FFF2-40B4-BE49-F238E27FC236}">
                <a16:creationId xmlns:a16="http://schemas.microsoft.com/office/drawing/2014/main" id="{4036E6B1-A131-1EEE-9FC7-7F1A06601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83" b="184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15730-C8E1-4B13-BFCE-E89BC9F4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Implications for Nursing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60E58-0FDE-B243-60F1-1DB631FD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454D-48CC-9DA9-BB41-1B7C6433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Recommendations &amp; Conclusions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1D6B5F38-FA3A-8AE8-4786-EA9B972D3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1" r="13357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16574-FDF1-7829-AF0E-3C558622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14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468C37-C21E-AB69-D5F4-360D10AE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Indoor shooting range Q&amp;A | McCandless and Me!">
            <a:extLst>
              <a:ext uri="{FF2B5EF4-FFF2-40B4-BE49-F238E27FC236}">
                <a16:creationId xmlns:a16="http://schemas.microsoft.com/office/drawing/2014/main" id="{48CBE77C-AF2C-D982-4576-ABED41FB9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79764"/>
            <a:ext cx="7251700" cy="415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24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072F7-E0B1-03D0-62F1-198F03E7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4" y="3912799"/>
            <a:ext cx="10518776" cy="1519233"/>
          </a:xfrm>
        </p:spPr>
        <p:txBody>
          <a:bodyPr wrap="square" anchor="b">
            <a:normAutofit fontScale="90000"/>
          </a:bodyPr>
          <a:lstStyle/>
          <a:p>
            <a:pPr algn="l"/>
            <a:br>
              <a:rPr lang="en-US" sz="6100" dirty="0">
                <a:solidFill>
                  <a:schemeClr val="bg1"/>
                </a:solidFill>
              </a:rPr>
            </a:br>
            <a:br>
              <a:rPr lang="en-US" sz="6100" dirty="0">
                <a:solidFill>
                  <a:schemeClr val="bg1"/>
                </a:solidFill>
              </a:rPr>
            </a:br>
            <a:r>
              <a:rPr lang="en-US" sz="6100" dirty="0">
                <a:solidFill>
                  <a:schemeClr val="bg1"/>
                </a:solidFill>
              </a:rPr>
              <a:t>Gaming &amp; Student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2C01A-39FC-F49A-A334-A6BE30E79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4521200"/>
            <a:ext cx="7326312" cy="2200275"/>
          </a:xfrm>
        </p:spPr>
        <p:txBody>
          <a:bodyPr anchor="t">
            <a:noAutofit/>
          </a:bodyPr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1" name="Picture 19" descr="Neon Coloured Gadgets">
            <a:extLst>
              <a:ext uri="{FF2B5EF4-FFF2-40B4-BE49-F238E27FC236}">
                <a16:creationId xmlns:a16="http://schemas.microsoft.com/office/drawing/2014/main" id="{C659FBA3-97F6-EE4A-EABB-B4A64304A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9" b="46948"/>
          <a:stretch/>
        </p:blipFill>
        <p:spPr>
          <a:xfrm>
            <a:off x="20" y="-309556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32" name="Group 2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33" name="Freeform: Shape 26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31797-F16B-D654-9592-9996FBDC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426AA-9FB9-DD0F-DE60-801352BA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Introduction &amp;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042A9-781F-4ADF-3ABB-C48E536F6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66" b="34547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1F82E-D24A-A38A-2CBF-6D2922E6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A115E-08EC-0F13-AEE5-BE0159C1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“ The Games”</a:t>
            </a:r>
          </a:p>
        </p:txBody>
      </p:sp>
      <p:pic>
        <p:nvPicPr>
          <p:cNvPr id="5" name="Picture 4" descr="Colourful boardgame">
            <a:extLst>
              <a:ext uri="{FF2B5EF4-FFF2-40B4-BE49-F238E27FC236}">
                <a16:creationId xmlns:a16="http://schemas.microsoft.com/office/drawing/2014/main" id="{78799B72-BF36-B4D8-DBB5-558E99D8F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47" b="32903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8C516-43E4-6132-30C0-978D7DC4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0A98-F8BD-973D-5448-4B502456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The Games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C4E0D-10F0-19B9-A860-C7D88C80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www.jeopardylabs.com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www.Socrative.com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www.kahoot.com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Locator flag on a city map">
            <a:extLst>
              <a:ext uri="{FF2B5EF4-FFF2-40B4-BE49-F238E27FC236}">
                <a16:creationId xmlns:a16="http://schemas.microsoft.com/office/drawing/2014/main" id="{321D92FB-95D4-DD29-9E5A-6C6A09D0C4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4" r="4877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C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79961-5081-496A-8674-39E2CFAF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5ECE-4862-214D-9CCA-693C5C49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Kahoot!  Let’s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9102-7F86-E77F-668E-4EB40F9D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0275"/>
          </a:xfrm>
        </p:spPr>
        <p:txBody>
          <a:bodyPr>
            <a:normAutofit fontScale="55000" lnSpcReduction="20000"/>
          </a:bodyPr>
          <a:lstStyle/>
          <a:p>
            <a:r>
              <a:rPr lang="en-US" sz="5000" dirty="0">
                <a:hlinkClick r:id="rId3"/>
              </a:rPr>
              <a:t>https://create.kahoot.it/share/enter-kahoot-title/10144c3c-c98f-4dbf-92b9-374367aa586c</a:t>
            </a:r>
            <a:endParaRPr lang="en-US" sz="5000" dirty="0"/>
          </a:p>
          <a:p>
            <a:endParaRPr lang="en-US" sz="5000" dirty="0"/>
          </a:p>
          <a:p>
            <a:endParaRPr lang="en-US" sz="4200" dirty="0"/>
          </a:p>
          <a:p>
            <a:endParaRPr lang="en-US" sz="4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</a:rPr>
              <a:t>Joyce Pompey, DNP, APRN-BC, CNE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Joyce Pompey, DNP, APRN-BC, CNE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1394-9841-58F3-76BB-364038B9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5ECE-4862-214D-9CCA-693C5C49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Jeopardy!  Let’s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9102-7F86-E77F-668E-4EB40F9D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42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https://jeopardylabs.com/play/urinary-disordersacutechronic-renal-issues-2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</a:rPr>
              <a:t>Joyce Pompey, DNP, APRN-BC, CNE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Joyce Pompey, DNP, APRN-BC, CNE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1394-9841-58F3-76BB-364038B9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range and blue flowery patterns">
            <a:extLst>
              <a:ext uri="{FF2B5EF4-FFF2-40B4-BE49-F238E27FC236}">
                <a16:creationId xmlns:a16="http://schemas.microsoft.com/office/drawing/2014/main" id="{6F501EE1-3E6D-B065-F67A-331649A0C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6B8A1-1C79-330B-9998-E319FE1C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C00CF-7F04-C991-A2AB-3B332EC9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maths learning objects">
            <a:extLst>
              <a:ext uri="{FF2B5EF4-FFF2-40B4-BE49-F238E27FC236}">
                <a16:creationId xmlns:a16="http://schemas.microsoft.com/office/drawing/2014/main" id="{A22FFEB5-6B3E-ACC7-18FB-46CCEDACD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" r="551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7AD16-2ADA-F76C-7981-060509C5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5E80-2AEB-5FC0-B4A6-FBC74728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900"/>
              <a:t>Sample—93 students participated in the study</a:t>
            </a:r>
          </a:p>
          <a:p>
            <a:r>
              <a:rPr lang="en-US" sz="1900"/>
              <a:t>Participant ratings were averaged within each game category to form composite indices reflecting attitudes toward the games.</a:t>
            </a:r>
          </a:p>
          <a:p>
            <a:r>
              <a:rPr lang="en-US" sz="1900"/>
              <a:t>The variables were then substituted to a repeated-measures ANOVA using SPSS statistical software to determine whether student attitudes towards the three games were significantly different.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BA768-5B16-5C94-6A95-06A5F939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A9F-5C35-4DA3-BFAF-84C3ABBA86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280</Words>
  <Application>Microsoft Office PowerPoint</Application>
  <PresentationFormat>Widescreen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  Gaming &amp; Student Engagement</vt:lpstr>
      <vt:lpstr>Introduction &amp; Background</vt:lpstr>
      <vt:lpstr>“ The Games”</vt:lpstr>
      <vt:lpstr>The Games cont.</vt:lpstr>
      <vt:lpstr>Kahoot!  Let’s Play!</vt:lpstr>
      <vt:lpstr>Jeopardy!  Let’s Play!</vt:lpstr>
      <vt:lpstr>Methodology</vt:lpstr>
      <vt:lpstr>Results</vt:lpstr>
      <vt:lpstr>Game Preferences for Level 4</vt:lpstr>
      <vt:lpstr>Game Preferences for Level 6</vt:lpstr>
      <vt:lpstr>Game Preferences for Level 8</vt:lpstr>
      <vt:lpstr>Results of Game Preferences for All Levels</vt:lpstr>
      <vt:lpstr>Implications for Nursing</vt:lpstr>
      <vt:lpstr>Recommendations &amp;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</dc:creator>
  <cp:lastModifiedBy>Betty Abraham-Settles</cp:lastModifiedBy>
  <cp:revision>13</cp:revision>
  <cp:lastPrinted>2022-08-30T02:36:09Z</cp:lastPrinted>
  <dcterms:created xsi:type="dcterms:W3CDTF">2022-08-29T15:32:26Z</dcterms:created>
  <dcterms:modified xsi:type="dcterms:W3CDTF">2023-03-10T14:22:56Z</dcterms:modified>
</cp:coreProperties>
</file>