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64" r:id="rId3"/>
    <p:sldId id="267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8" r:id="rId15"/>
    <p:sldId id="280" r:id="rId16"/>
    <p:sldId id="276" r:id="rId17"/>
    <p:sldId id="281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747"/>
    <a:srgbClr val="1F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85099" autoAdjust="0"/>
  </p:normalViewPr>
  <p:slideViewPr>
    <p:cSldViewPr>
      <p:cViewPr varScale="1">
        <p:scale>
          <a:sx n="98" d="100"/>
          <a:sy n="98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F8130-14E5-4CFE-9325-258A0C5EB84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00405-84DD-47D3-888B-4F35FF4C2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2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00405-84DD-47D3-888B-4F35FF4C21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59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EAD4052-F7F0-4A20-93B0-6B5B9A5FA3BE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66F6AF8-D39F-4304-BEA2-C6CA7F2DF08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eer.asee.org/42223" TargetMode="External"/><Relationship Id="rId2" Type="http://schemas.openxmlformats.org/officeDocument/2006/relationships/hyperlink" Target="https://peer.asee.org/3918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172200" cy="1368152"/>
          </a:xfrm>
        </p:spPr>
        <p:txBody>
          <a:bodyPr>
            <a:noAutofit/>
          </a:bodyPr>
          <a:lstStyle/>
          <a:p>
            <a:r>
              <a:rPr lang="fr-B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Rebecca Brosky</a:t>
            </a:r>
          </a:p>
          <a:p>
            <a:r>
              <a:rPr lang="fr-B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Dalton State </a:t>
            </a:r>
            <a:r>
              <a:rPr lang="fr-BE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endParaRPr lang="fr-B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SOTL Commons </a:t>
            </a:r>
            <a:r>
              <a:rPr lang="fr-BE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r>
              <a:rPr lang="fr-B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15265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Analysis of Student Success: Hybrid Versus Traditional Classroom Model of Instruction for Introductory College Science COURSES</a:t>
            </a:r>
            <a:endParaRPr lang="en-C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22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8426896" cy="1143000"/>
          </a:xfrm>
        </p:spPr>
        <p:txBody>
          <a:bodyPr/>
          <a:lstStyle/>
          <a:p>
            <a:r>
              <a:rPr lang="en-US" b="1" dirty="0"/>
              <a:t>General conclusions: General Chemistry II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331640"/>
            <a:ext cx="8784976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Highest DFW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Evening/hybrid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28-66%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 DFW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Distributed between AM and PM and EVENING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8-41% (one anomaly at 52%)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*range is wider than with CHEMISTRY I</a:t>
            </a:r>
            <a:endParaRPr lang="en-C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553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8426896" cy="1143000"/>
          </a:xfrm>
        </p:spPr>
        <p:txBody>
          <a:bodyPr/>
          <a:lstStyle/>
          <a:p>
            <a:r>
              <a:rPr lang="en-US" b="1" dirty="0"/>
              <a:t>General conclusions: human biology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331640"/>
            <a:ext cx="8784976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Highest DFW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Evening/hybrid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40-68%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 DFW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Distributed between PM and EVENING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4-33%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617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8426896" cy="720080"/>
          </a:xfrm>
        </p:spPr>
        <p:txBody>
          <a:bodyPr/>
          <a:lstStyle/>
          <a:p>
            <a:r>
              <a:rPr lang="en-US" b="1" dirty="0"/>
              <a:t>General conclusions: biology </a:t>
            </a:r>
            <a:r>
              <a:rPr lang="en-US" b="1" dirty="0" err="1"/>
              <a:t>i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914674"/>
            <a:ext cx="8784976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Highest DFW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Evening/hybrid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39-62%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 DFW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Distributed between EVENING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all but 2 courses between 43 and 80%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 and PM courses much less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9-25%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57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1143000"/>
          </a:xfrm>
        </p:spPr>
        <p:txBody>
          <a:bodyPr/>
          <a:lstStyle/>
          <a:p>
            <a:r>
              <a:rPr lang="en-US" b="1" dirty="0"/>
              <a:t>General conclusions: principles of geology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25760" y="1371600"/>
            <a:ext cx="8784976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*most courses taught in hybrid format*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Highest DFW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Random!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5-33%</a:t>
            </a:r>
            <a:endParaRPr lang="en-CA" sz="24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41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1143000"/>
          </a:xfrm>
        </p:spPr>
        <p:txBody>
          <a:bodyPr/>
          <a:lstStyle/>
          <a:p>
            <a:r>
              <a:rPr lang="en-US" b="1" dirty="0"/>
              <a:t>Previous works and possible explanations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51520" y="1371600"/>
            <a:ext cx="8784976" cy="41148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High DFW rates explored for freshman engineering lab course during pandemic; students preferred ‘hands-on’ learning and did not attempt many assignments because of the online nature of the course.</a:t>
            </a:r>
          </a:p>
          <a:p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surplus of information and coursework proved to </a:t>
            </a:r>
            <a:r>
              <a:rPr lang="en-US" sz="2000" i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en-US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 engagement of students which was directly related to </a:t>
            </a:r>
            <a:r>
              <a:rPr lang="en-US" sz="2000" i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motivation</a:t>
            </a:r>
            <a:r>
              <a:rPr lang="en-US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….instructors should move forward by including </a:t>
            </a:r>
            <a:r>
              <a:rPr lang="en-US" sz="2000" i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experiential learning</a:t>
            </a:r>
            <a:r>
              <a:rPr lang="en-US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opportunities that reinforce key learning concepts and moving away from the classic passive learning structure’ (Reeves, 2022).</a:t>
            </a:r>
          </a:p>
          <a:p>
            <a:pPr marL="0" indent="0">
              <a:buNone/>
            </a:pPr>
            <a:endParaRPr lang="fr-BE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409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1143000"/>
          </a:xfrm>
        </p:spPr>
        <p:txBody>
          <a:bodyPr/>
          <a:lstStyle/>
          <a:p>
            <a:r>
              <a:rPr lang="en-US" b="1" dirty="0"/>
              <a:t>Previous works and possible explanations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51520" y="1371600"/>
            <a:ext cx="8784976" cy="41148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High DFW rates explored for another first year STEM (engineering) introductory course alluded to less hands-on assignments and less strict deadlines for the increases.</a:t>
            </a:r>
            <a:endParaRPr lang="en-US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‘For the course delivery method, we learned that most of our students prefer in-person classes. The </a:t>
            </a:r>
            <a:r>
              <a:rPr lang="en-US" sz="2000" i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hybrid delivery method did not work for the instructors</a:t>
            </a:r>
            <a:r>
              <a:rPr lang="en-US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we felt like we were not serving our students well’ (</a:t>
            </a:r>
            <a:r>
              <a:rPr lang="en-US" sz="20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Schluterman</a:t>
            </a:r>
            <a:r>
              <a:rPr lang="en-US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al, 2022).</a:t>
            </a:r>
            <a:endParaRPr lang="en-US" sz="20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619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1143000"/>
          </a:xfrm>
        </p:spPr>
        <p:txBody>
          <a:bodyPr/>
          <a:lstStyle/>
          <a:p>
            <a:r>
              <a:rPr lang="en-US" b="1" dirty="0"/>
              <a:t>Future work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16375" y="1371600"/>
            <a:ext cx="8784976" cy="53697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 hybrid/non-hybrid DFW grade distribution in introductory STEM classes by: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STEM VS non-STEM major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comparison of percentage of hands-on VS virtual/paper or traditional learning activities in hybrid/non-hybrid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Apply standardised measures of success (exams or projects) and student statistics/post-data-analysis statistics (Arias </a:t>
            </a:r>
            <a:r>
              <a:rPr lang="en-CA" sz="20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al</a:t>
            </a: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2018)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Compare DFW results with upper-level hybrid/non-hybrid STEM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06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1143000"/>
          </a:xfrm>
        </p:spPr>
        <p:txBody>
          <a:bodyPr/>
          <a:lstStyle/>
          <a:p>
            <a:r>
              <a:rPr lang="en-US" b="1" dirty="0"/>
              <a:t>On an interesting future note…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16375" y="1371600"/>
            <a:ext cx="8784976" cy="53697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it </a:t>
            </a:r>
            <a:r>
              <a:rPr lang="en-CA" sz="2000" dirty="0">
                <a:solidFill>
                  <a:srgbClr val="FFC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evening </a:t>
            </a: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courses that have a high DFW…or a </a:t>
            </a: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hybrid c</a:t>
            </a: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ourse….or both?  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courses analysed EXCEPT Chemistry II had highest DFW in hybrid courses…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 happen to be evening courses…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EXCEPT for Principles of </a:t>
            </a:r>
            <a:r>
              <a:rPr lang="en-CA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Geology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information?  </a:t>
            </a:r>
            <a:r>
              <a:rPr lang="en-CA" sz="20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rbrosky@daltonstate.edu</a:t>
            </a:r>
            <a:endParaRPr lang="en-CA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205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696A1A-F602-64EA-1204-A03829EB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418058"/>
          </a:xfrm>
        </p:spPr>
        <p:txBody>
          <a:bodyPr/>
          <a:lstStyle/>
          <a:p>
            <a:r>
              <a:rPr lang="en-CA" b="1" dirty="0"/>
              <a:t>references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2551CB-1862-650B-FF03-4BA9AB2436F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747006"/>
            <a:ext cx="8964488" cy="6110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effectLst/>
                <a:latin typeface="Arial" panose="020B0604020202020204" pitchFamily="34" charset="0"/>
              </a:rPr>
              <a:t>Arias, J.J. (2018). </a:t>
            </a:r>
            <a:r>
              <a:rPr lang="en-US" sz="2000" i="1" dirty="0">
                <a:effectLst/>
                <a:latin typeface="Arial" panose="020B0604020202020204" pitchFamily="34" charset="0"/>
              </a:rPr>
              <a:t>Online Vs. Face-to-Face: A Comparison of Student</a:t>
            </a:r>
            <a:r>
              <a:rPr lang="en-US" sz="2000" i="1" dirty="0"/>
              <a:t/>
            </a:r>
            <a:br>
              <a:rPr lang="en-US" sz="2000" i="1" dirty="0"/>
            </a:br>
            <a:r>
              <a:rPr lang="en-US" sz="2000" i="1" dirty="0">
                <a:effectLst/>
                <a:latin typeface="Arial" panose="020B0604020202020204" pitchFamily="34" charset="0"/>
              </a:rPr>
              <a:t>Outcomes with Random Assignment.  </a:t>
            </a:r>
            <a:r>
              <a:rPr lang="en-US" sz="2000" dirty="0">
                <a:effectLst/>
                <a:latin typeface="Arial" panose="020B0604020202020204" pitchFamily="34" charset="0"/>
              </a:rPr>
              <a:t>Kay Anderson e-Journal of Business Education &amp; Scholarship of Teaching, Vol. 12, No. 2, September 2018, pp: 1-23.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Reeves, S. M. (2022). 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Factors Affecting the Success Rate of First Year Chemical Engineering Students.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2022 ASEE Gulf Southwest Annual Conference, Prairie View, Texas.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https://peer.asee.org/39182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Schluterman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H. A., Galbraith, A., Massey, L. B.,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Crisel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B., &amp; Rainwater, C. A. (2022).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Evaluating Freshmen Engineering Students’ Experience in a First-Year Engineering Program and Lessons Learned during Covid-19 Pandemic.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2022 First-Year Engineering Experience, East Lansing, Michigan.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https://peer.asee.org/42223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94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r>
              <a:rPr lang="en-US" b="1" dirty="0"/>
              <a:t>Status OF STEM COURSES at DSC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09600" y="1006138"/>
            <a:ext cx="7924800" cy="41148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certain upper-level life science courses have offered both hybrid and traditional options for a number of years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and post-COVID: other STEM hybrid introductory course sections initiated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 Sciences: </a:t>
            </a:r>
            <a:r>
              <a:rPr lang="en-US" sz="2000" i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 of Biology I and Human 	Biology*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Physical Sciences: </a:t>
            </a:r>
            <a:r>
              <a:rPr lang="en-US" sz="2000" i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Chemistry I and II </a:t>
            </a:r>
            <a:r>
              <a:rPr lang="en-US" sz="20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	</a:t>
            </a:r>
            <a:r>
              <a:rPr lang="en-US" sz="2000" i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 of Geology**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*no lab, only lecture for non-majors* **hybrid sections existed before COVID*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3467549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r>
              <a:rPr lang="en-US" b="1" dirty="0"/>
              <a:t>Definition of hybrid course at DSC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09600" y="1006138"/>
            <a:ext cx="7924800" cy="4114800"/>
          </a:xfrm>
        </p:spPr>
        <p:txBody>
          <a:bodyPr>
            <a:noAutofit/>
          </a:bodyPr>
          <a:lstStyle/>
          <a:p>
            <a:pPr lvl="3">
              <a:lnSpc>
                <a:spcPct val="150000"/>
              </a:lnSpc>
              <a:spcAft>
                <a:spcPts val="800"/>
              </a:spcAft>
            </a:pP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weekly face-to-face lab and one lecture</a:t>
            </a:r>
          </a:p>
          <a:p>
            <a:pPr lvl="3">
              <a:lnSpc>
                <a:spcPct val="150000"/>
              </a:lnSpc>
              <a:spcAft>
                <a:spcPts val="800"/>
              </a:spcAft>
            </a:pP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weekly virtual  lecture (asynchronous)</a:t>
            </a:r>
            <a:endParaRPr lang="en-CA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116931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7924800" cy="648072"/>
          </a:xfrm>
        </p:spPr>
        <p:txBody>
          <a:bodyPr/>
          <a:lstStyle/>
          <a:p>
            <a:r>
              <a:rPr lang="en-US" b="1" dirty="0"/>
              <a:t>Introduction to the issue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371600"/>
            <a:ext cx="8784976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2018-2022: 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LIFE AND PHYSICAL SCIENCE courses: 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general decline in final student grades: HYBRID COURSE MODELS 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&lt;/= 33%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DFW rates: PRE-COVID COURSES  (hybrid and non)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&lt;/= 40% DFW rates: DURING and POST-COVID NON-HYBRID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&gt;/=29% DFW 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rates: </a:t>
            </a:r>
            <a:r>
              <a:rPr lang="en-CA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DURING AND POST-COVID HYBRID </a:t>
            </a:r>
          </a:p>
          <a:p>
            <a:pPr marL="0" indent="0">
              <a:buNone/>
            </a:pPr>
            <a:r>
              <a:rPr lang="fr-BE" sz="2000" dirty="0">
                <a:latin typeface="Arial" panose="020B0604020202020204" pitchFamily="34" charset="0"/>
                <a:cs typeface="Arial" panose="020B0604020202020204" pitchFamily="34" charset="0"/>
              </a:rPr>
              <a:t>*exception </a:t>
            </a:r>
            <a:r>
              <a:rPr lang="fr-BE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BE" sz="2000" dirty="0">
                <a:latin typeface="Arial" panose="020B0604020202020204" pitchFamily="34" charset="0"/>
                <a:cs typeface="Arial" panose="020B0604020202020204" pitchFamily="34" charset="0"/>
              </a:rPr>
              <a:t> PRINCIPLES OF GEOLOGY </a:t>
            </a:r>
            <a:r>
              <a:rPr lang="fr-BE" sz="20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fr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fr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latin typeface="Arial" panose="020B0604020202020204" pitchFamily="34" charset="0"/>
                <a:cs typeface="Arial" panose="020B0604020202020204" pitchFamily="34" charset="0"/>
              </a:rPr>
              <a:t>slightly</a:t>
            </a:r>
            <a:r>
              <a:rPr lang="fr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latin typeface="Arial" panose="020B0604020202020204" pitchFamily="34" charset="0"/>
                <a:cs typeface="Arial" panose="020B0604020202020204" pitchFamily="34" charset="0"/>
              </a:rPr>
              <a:t>elevated</a:t>
            </a:r>
            <a:r>
              <a:rPr lang="fr-BE" sz="2000" dirty="0">
                <a:latin typeface="Arial" panose="020B0604020202020204" pitchFamily="34" charset="0"/>
                <a:cs typeface="Arial" panose="020B0604020202020204" pitchFamily="34" charset="0"/>
              </a:rPr>
              <a:t> DFW DURING AND POST COVID*</a:t>
            </a:r>
          </a:p>
        </p:txBody>
      </p:sp>
    </p:spTree>
    <p:extLst>
      <p:ext uri="{BB962C8B-B14F-4D97-AF65-F5344CB8AC3E}">
        <p14:creationId xmlns:p14="http://schemas.microsoft.com/office/powerpoint/2010/main" val="256969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7924800" cy="1143000"/>
          </a:xfrm>
        </p:spPr>
        <p:txBody>
          <a:bodyPr/>
          <a:lstStyle/>
          <a:p>
            <a:r>
              <a:rPr lang="en-US" b="1" dirty="0"/>
              <a:t>Explanation of work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331640"/>
            <a:ext cx="8784976" cy="4114800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DFW rates for introductory STEM courses were explored and categorized based on: </a:t>
            </a: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type of course		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ime of day course was taught</a:t>
            </a: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hybrid versus face-to-face </a:t>
            </a:r>
            <a:endParaRPr lang="en-CA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 </a:t>
            </a:r>
            <a:endParaRPr lang="en-CA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072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7959"/>
            <a:ext cx="2304256" cy="516232"/>
          </a:xfrm>
        </p:spPr>
        <p:txBody>
          <a:bodyPr/>
          <a:lstStyle/>
          <a:p>
            <a:r>
              <a:rPr lang="en-US" b="1" dirty="0" err="1"/>
              <a:t>Chemistr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chemistry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331640"/>
            <a:ext cx="8784976" cy="4114800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C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61BEA2A-923E-F6BC-F592-6BEF2E33D266}"/>
              </a:ext>
            </a:extLst>
          </p:cNvPr>
          <p:cNvSpPr txBox="1"/>
          <p:nvPr/>
        </p:nvSpPr>
        <p:spPr>
          <a:xfrm>
            <a:off x="971600" y="1411560"/>
            <a:ext cx="5544616" cy="1584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D8E3DEF-3B13-988E-2987-713B32C4E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4190"/>
            <a:ext cx="6157303" cy="3404961"/>
          </a:xfrm>
          <a:prstGeom prst="rect">
            <a:avLst/>
          </a:prstGeom>
        </p:spPr>
      </p:pic>
      <p:sp>
        <p:nvSpPr>
          <p:cNvPr id="7" name="ZoneTexte 1">
            <a:extLst>
              <a:ext uri="{FF2B5EF4-FFF2-40B4-BE49-F238E27FC236}">
                <a16:creationId xmlns:a16="http://schemas.microsoft.com/office/drawing/2014/main" id="{54F4FC8E-EF7F-8671-9D1B-5DF277941212}"/>
              </a:ext>
            </a:extLst>
          </p:cNvPr>
          <p:cNvSpPr txBox="1"/>
          <p:nvPr/>
        </p:nvSpPr>
        <p:spPr>
          <a:xfrm>
            <a:off x="1691680" y="2200494"/>
            <a:ext cx="335280" cy="27432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b="1">
                <a:latin typeface="Arial Black" panose="020B0A04020102020204" pitchFamily="34" charset="0"/>
              </a:rPr>
              <a:t>H</a:t>
            </a:r>
          </a:p>
        </p:txBody>
      </p:sp>
      <p:sp>
        <p:nvSpPr>
          <p:cNvPr id="8" name="ZoneTexte 1">
            <a:extLst>
              <a:ext uri="{FF2B5EF4-FFF2-40B4-BE49-F238E27FC236}">
                <a16:creationId xmlns:a16="http://schemas.microsoft.com/office/drawing/2014/main" id="{54F4FC8E-EF7F-8671-9D1B-5DF277941212}"/>
              </a:ext>
            </a:extLst>
          </p:cNvPr>
          <p:cNvSpPr txBox="1"/>
          <p:nvPr/>
        </p:nvSpPr>
        <p:spPr>
          <a:xfrm>
            <a:off x="2747040" y="2138395"/>
            <a:ext cx="335280" cy="27432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b="1">
                <a:latin typeface="Arial Black" panose="020B0A04020102020204" pitchFamily="34" charset="0"/>
              </a:rPr>
              <a:t>H</a:t>
            </a:r>
          </a:p>
        </p:txBody>
      </p:sp>
      <p:sp>
        <p:nvSpPr>
          <p:cNvPr id="9" name="ZoneTexte 1">
            <a:extLst>
              <a:ext uri="{FF2B5EF4-FFF2-40B4-BE49-F238E27FC236}">
                <a16:creationId xmlns:a16="http://schemas.microsoft.com/office/drawing/2014/main" id="{54F4FC8E-EF7F-8671-9D1B-5DF277941212}"/>
              </a:ext>
            </a:extLst>
          </p:cNvPr>
          <p:cNvSpPr txBox="1"/>
          <p:nvPr/>
        </p:nvSpPr>
        <p:spPr>
          <a:xfrm>
            <a:off x="3851920" y="1313792"/>
            <a:ext cx="335280" cy="27432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b="1">
                <a:latin typeface="Arial Black" panose="020B0A04020102020204" pitchFamily="34" charset="0"/>
              </a:rPr>
              <a:t>H</a:t>
            </a:r>
          </a:p>
        </p:txBody>
      </p:sp>
      <p:sp>
        <p:nvSpPr>
          <p:cNvPr id="10" name="ZoneTexte 1">
            <a:extLst>
              <a:ext uri="{FF2B5EF4-FFF2-40B4-BE49-F238E27FC236}">
                <a16:creationId xmlns:a16="http://schemas.microsoft.com/office/drawing/2014/main" id="{54F4FC8E-EF7F-8671-9D1B-5DF277941212}"/>
              </a:ext>
            </a:extLst>
          </p:cNvPr>
          <p:cNvSpPr txBox="1"/>
          <p:nvPr/>
        </p:nvSpPr>
        <p:spPr>
          <a:xfrm>
            <a:off x="4857760" y="2226670"/>
            <a:ext cx="335280" cy="27432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b="1">
                <a:latin typeface="Arial Black" panose="020B0A04020102020204" pitchFamily="34" charset="0"/>
              </a:rPr>
              <a:t>H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01796D1-96D6-93A8-ECFC-88447B811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7344" y="3645024"/>
            <a:ext cx="5810132" cy="3212976"/>
          </a:xfrm>
          <a:prstGeom prst="rect">
            <a:avLst/>
          </a:prstGeom>
        </p:spPr>
      </p:pic>
      <p:sp>
        <p:nvSpPr>
          <p:cNvPr id="12" name="ZoneTexte 1">
            <a:extLst>
              <a:ext uri="{FF2B5EF4-FFF2-40B4-BE49-F238E27FC236}">
                <a16:creationId xmlns:a16="http://schemas.microsoft.com/office/drawing/2014/main" id="{A2D498E1-B2E7-8871-0A91-C215E8A54BEE}"/>
              </a:ext>
            </a:extLst>
          </p:cNvPr>
          <p:cNvSpPr txBox="1"/>
          <p:nvPr/>
        </p:nvSpPr>
        <p:spPr>
          <a:xfrm>
            <a:off x="6348576" y="4437112"/>
            <a:ext cx="335280" cy="27432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b="1">
                <a:latin typeface="Arial Black" panose="020B0A04020102020204" pitchFamily="34" charset="0"/>
              </a:rPr>
              <a:t>H</a:t>
            </a:r>
          </a:p>
        </p:txBody>
      </p:sp>
      <p:sp>
        <p:nvSpPr>
          <p:cNvPr id="13" name="ZoneTexte 1">
            <a:extLst>
              <a:ext uri="{FF2B5EF4-FFF2-40B4-BE49-F238E27FC236}">
                <a16:creationId xmlns:a16="http://schemas.microsoft.com/office/drawing/2014/main" id="{A0407174-010F-EB85-7767-72526CD41483}"/>
              </a:ext>
            </a:extLst>
          </p:cNvPr>
          <p:cNvSpPr txBox="1"/>
          <p:nvPr/>
        </p:nvSpPr>
        <p:spPr>
          <a:xfrm>
            <a:off x="5822023" y="5064904"/>
            <a:ext cx="335280" cy="27432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b="1">
                <a:latin typeface="Arial Black" panose="020B0A04020102020204" pitchFamily="34" charset="0"/>
              </a:rPr>
              <a:t>H</a:t>
            </a:r>
          </a:p>
        </p:txBody>
      </p:sp>
      <p:sp>
        <p:nvSpPr>
          <p:cNvPr id="14" name="ZoneTexte 1">
            <a:extLst>
              <a:ext uri="{FF2B5EF4-FFF2-40B4-BE49-F238E27FC236}">
                <a16:creationId xmlns:a16="http://schemas.microsoft.com/office/drawing/2014/main" id="{38075894-DF4D-2EB5-6FD2-A09DF25D4A17}"/>
              </a:ext>
            </a:extLst>
          </p:cNvPr>
          <p:cNvSpPr txBox="1"/>
          <p:nvPr/>
        </p:nvSpPr>
        <p:spPr>
          <a:xfrm>
            <a:off x="5364088" y="5232008"/>
            <a:ext cx="335280" cy="27432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b="1">
                <a:latin typeface="Arial Black" panose="020B0A04020102020204" pitchFamily="34" charset="0"/>
              </a:rPr>
              <a:t>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690528-9E44-2BA6-F7D6-C9BA940AD684}"/>
              </a:ext>
            </a:extLst>
          </p:cNvPr>
          <p:cNvSpPr/>
          <p:nvPr/>
        </p:nvSpPr>
        <p:spPr>
          <a:xfrm>
            <a:off x="1391267" y="1679572"/>
            <a:ext cx="936105" cy="45089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</a:rPr>
              <a:t>Fa 2019</a:t>
            </a:r>
            <a:endParaRPr lang="en-CA" b="1" dirty="0">
              <a:ln w="222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7AD0A8-C4DC-1C67-4E75-23904F9EC3EB}"/>
              </a:ext>
            </a:extLst>
          </p:cNvPr>
          <p:cNvSpPr/>
          <p:nvPr/>
        </p:nvSpPr>
        <p:spPr>
          <a:xfrm>
            <a:off x="4557347" y="4681917"/>
            <a:ext cx="936105" cy="45089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</a:rPr>
              <a:t>Fa 2019</a:t>
            </a:r>
            <a:endParaRPr lang="en-CA" b="1" dirty="0">
              <a:ln w="222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31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7959"/>
            <a:ext cx="1872208" cy="516232"/>
          </a:xfrm>
        </p:spPr>
        <p:txBody>
          <a:bodyPr/>
          <a:lstStyle/>
          <a:p>
            <a:r>
              <a:rPr lang="en-US" b="1" dirty="0"/>
              <a:t>biology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331640"/>
            <a:ext cx="8784976" cy="4114800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C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61BEA2A-923E-F6BC-F592-6BEF2E33D266}"/>
              </a:ext>
            </a:extLst>
          </p:cNvPr>
          <p:cNvSpPr txBox="1"/>
          <p:nvPr/>
        </p:nvSpPr>
        <p:spPr>
          <a:xfrm>
            <a:off x="971600" y="1411560"/>
            <a:ext cx="5544616" cy="1584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A2927D0-1E5D-A0E3-8A5E-40F582FD8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758" y="476121"/>
            <a:ext cx="6123277" cy="338614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D4127CE-C715-49ED-225E-52E25F141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8656" y="3645024"/>
            <a:ext cx="5903454" cy="326458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EF9FB52-FC38-9E6A-3505-FE891BE18AF5}"/>
              </a:ext>
            </a:extLst>
          </p:cNvPr>
          <p:cNvSpPr/>
          <p:nvPr/>
        </p:nvSpPr>
        <p:spPr>
          <a:xfrm>
            <a:off x="1583667" y="1978200"/>
            <a:ext cx="936105" cy="45089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</a:rPr>
              <a:t>Fa 2019</a:t>
            </a:r>
            <a:endParaRPr lang="en-CA" b="1" dirty="0">
              <a:ln w="222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C7053E-AC21-3031-1643-56EB75642D30}"/>
              </a:ext>
            </a:extLst>
          </p:cNvPr>
          <p:cNvSpPr/>
          <p:nvPr/>
        </p:nvSpPr>
        <p:spPr>
          <a:xfrm>
            <a:off x="4620462" y="5083672"/>
            <a:ext cx="936105" cy="45089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</a:rPr>
              <a:t>Fa 2019</a:t>
            </a:r>
            <a:endParaRPr lang="en-CA" b="1" dirty="0">
              <a:ln w="222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95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7959"/>
            <a:ext cx="1872208" cy="516232"/>
          </a:xfrm>
        </p:spPr>
        <p:txBody>
          <a:bodyPr/>
          <a:lstStyle/>
          <a:p>
            <a:r>
              <a:rPr lang="en-US" b="1" dirty="0"/>
              <a:t>geology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331640"/>
            <a:ext cx="8784976" cy="4114800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C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61BEA2A-923E-F6BC-F592-6BEF2E33D266}"/>
              </a:ext>
            </a:extLst>
          </p:cNvPr>
          <p:cNvSpPr txBox="1"/>
          <p:nvPr/>
        </p:nvSpPr>
        <p:spPr>
          <a:xfrm>
            <a:off x="971600" y="1411560"/>
            <a:ext cx="5544616" cy="1584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37E0871-D908-BC17-D13C-F946581D1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764704"/>
            <a:ext cx="7073185" cy="39114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7BED75-D6A2-97A7-DDC3-618EEF91AB84}"/>
              </a:ext>
            </a:extLst>
          </p:cNvPr>
          <p:cNvSpPr/>
          <p:nvPr/>
        </p:nvSpPr>
        <p:spPr>
          <a:xfrm>
            <a:off x="2915816" y="2542973"/>
            <a:ext cx="936105" cy="45089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</a:rPr>
              <a:t>Fa 2019</a:t>
            </a:r>
            <a:endParaRPr lang="en-CA" b="1" dirty="0">
              <a:ln w="222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32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8426896" cy="1143000"/>
          </a:xfrm>
        </p:spPr>
        <p:txBody>
          <a:bodyPr/>
          <a:lstStyle/>
          <a:p>
            <a:r>
              <a:rPr lang="en-US" b="1" dirty="0"/>
              <a:t>General conclusions: General Chemistry 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331640"/>
            <a:ext cx="8784976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Highest DFW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Evening/hybrid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28-72%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 DFW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Distributed between AM and PM courses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r>
              <a:rPr lang="en-C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RANGE: 0-28%</a:t>
            </a:r>
          </a:p>
          <a:p>
            <a:pPr lvl="1">
              <a:lnSpc>
                <a:spcPct val="150000"/>
              </a:lnSpc>
              <a:spcAft>
                <a:spcPts val="800"/>
              </a:spcAft>
            </a:pPr>
            <a:endParaRPr lang="en-C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spcAft>
                <a:spcPts val="800"/>
              </a:spcAft>
              <a:buNone/>
            </a:pP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B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711603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2720</TotalTime>
  <Words>644</Words>
  <Application>Microsoft Office PowerPoint</Application>
  <PresentationFormat>On-screen Show (4:3)</PresentationFormat>
  <Paragraphs>120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Arial Narrow</vt:lpstr>
      <vt:lpstr>Calibri</vt:lpstr>
      <vt:lpstr>Times New Roman</vt:lpstr>
      <vt:lpstr>Horizon</vt:lpstr>
      <vt:lpstr>Analysis of Student Success: Hybrid Versus Traditional Classroom Model of Instruction for Introductory College Science COURSES</vt:lpstr>
      <vt:lpstr>Status OF STEM COURSES at DSC</vt:lpstr>
      <vt:lpstr>Definition of hybrid course at DSC</vt:lpstr>
      <vt:lpstr>Introduction to the issue</vt:lpstr>
      <vt:lpstr>Explanation of work</vt:lpstr>
      <vt:lpstr>Chemistr chemistry</vt:lpstr>
      <vt:lpstr>biology</vt:lpstr>
      <vt:lpstr>geology</vt:lpstr>
      <vt:lpstr>General conclusions: General Chemistry I</vt:lpstr>
      <vt:lpstr>General conclusions: General Chemistry II</vt:lpstr>
      <vt:lpstr>General conclusions: human biology</vt:lpstr>
      <vt:lpstr>General conclusions: biology i</vt:lpstr>
      <vt:lpstr>General conclusions: principles of geology</vt:lpstr>
      <vt:lpstr>Previous works and possible explanations</vt:lpstr>
      <vt:lpstr>Previous works and possible explanations</vt:lpstr>
      <vt:lpstr>Future work</vt:lpstr>
      <vt:lpstr>On an interesting future note…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 Matter and Measurements</dc:title>
  <dc:creator>Rebekah Brosky</dc:creator>
  <cp:lastModifiedBy>Rebecca Brosky</cp:lastModifiedBy>
  <cp:revision>84</cp:revision>
  <dcterms:created xsi:type="dcterms:W3CDTF">2016-08-23T17:24:52Z</dcterms:created>
  <dcterms:modified xsi:type="dcterms:W3CDTF">2023-03-09T21:15:52Z</dcterms:modified>
</cp:coreProperties>
</file>