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6858000" cx="12192000"/>
  <p:notesSz cx="6858000" cy="9144000"/>
  <p:embeddedFontLst>
    <p:embeddedFont>
      <p:font typeface="Helvetica Neue"/>
      <p:regular r:id="rId52"/>
      <p:bold r:id="rId53"/>
      <p:italic r:id="rId54"/>
      <p:boldItalic r:id="rId55"/>
    </p:embeddedFont>
    <p:embeddedFont>
      <p:font typeface="Dancing Script"/>
      <p:regular r:id="rId56"/>
      <p:bold r:id="rId57"/>
    </p:embeddedFont>
    <p:embeddedFont>
      <p:font typeface="Poppins ExtraBold"/>
      <p:bold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0" roundtripDataSignature="AMtx7micQ+EMmxa85v/kBz1FYoe9d1mb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customschemas.google.com/relationships/presentationmetadata" Target="meta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HelveticaNeue-bold.fntdata"/><Relationship Id="rId52" Type="http://schemas.openxmlformats.org/officeDocument/2006/relationships/font" Target="fonts/HelveticaNeue-regular.fntdata"/><Relationship Id="rId11" Type="http://schemas.openxmlformats.org/officeDocument/2006/relationships/slide" Target="slides/slide6.xml"/><Relationship Id="rId55" Type="http://schemas.openxmlformats.org/officeDocument/2006/relationships/font" Target="fonts/HelveticaNeue-boldItalic.fntdata"/><Relationship Id="rId10" Type="http://schemas.openxmlformats.org/officeDocument/2006/relationships/slide" Target="slides/slide5.xml"/><Relationship Id="rId54" Type="http://schemas.openxmlformats.org/officeDocument/2006/relationships/font" Target="fonts/HelveticaNeue-italic.fntdata"/><Relationship Id="rId13" Type="http://schemas.openxmlformats.org/officeDocument/2006/relationships/slide" Target="slides/slide8.xml"/><Relationship Id="rId57" Type="http://schemas.openxmlformats.org/officeDocument/2006/relationships/font" Target="fonts/DancingScript-bold.fntdata"/><Relationship Id="rId12" Type="http://schemas.openxmlformats.org/officeDocument/2006/relationships/slide" Target="slides/slide7.xml"/><Relationship Id="rId56" Type="http://schemas.openxmlformats.org/officeDocument/2006/relationships/font" Target="fonts/DancingScript-regular.fntdata"/><Relationship Id="rId15" Type="http://schemas.openxmlformats.org/officeDocument/2006/relationships/slide" Target="slides/slide10.xml"/><Relationship Id="rId59" Type="http://schemas.openxmlformats.org/officeDocument/2006/relationships/font" Target="fonts/PoppinsExtraBold-boldItalic.fntdata"/><Relationship Id="rId14" Type="http://schemas.openxmlformats.org/officeDocument/2006/relationships/slide" Target="slides/slide9.xml"/><Relationship Id="rId58" Type="http://schemas.openxmlformats.org/officeDocument/2006/relationships/font" Target="fonts/PoppinsExtraBold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f149359b8c_2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f149359b8c_2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1f149359b8c_2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f149359b8c_2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f149359b8c_2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1f149359b8c_2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f149359b8c_2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f149359b8c_2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1f149359b8c_2_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f25df8c8c3_1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f25df8c8c3_1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1f25df8c8c3_1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f149359b8c_2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f149359b8c_2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>
                <a:highlight>
                  <a:srgbClr val="FFFFFF"/>
                </a:highlight>
              </a:rPr>
              <a:t>Reflecting on our time and work together, was this truly a collaborative process in your opinion? Why/why not? </a:t>
            </a:r>
            <a:endParaRPr sz="1100">
              <a:highlight>
                <a:srgbClr val="FFFFFF"/>
              </a:highlight>
            </a:endParaRPr>
          </a:p>
          <a:p>
            <a:pPr indent="-298450" lvl="0" marL="1143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>
                <a:highlight>
                  <a:srgbClr val="FFFFFF"/>
                </a:highlight>
              </a:rPr>
              <a:t>Diana stepping back, me being open and asking questions </a:t>
            </a:r>
            <a:endParaRPr sz="1100">
              <a:highlight>
                <a:srgbClr val="FFFFFF"/>
              </a:highlight>
            </a:endParaRPr>
          </a:p>
          <a:p>
            <a:pPr indent="-298450" lvl="0" marL="1143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>
                <a:highlight>
                  <a:srgbClr val="FFFFFF"/>
                </a:highlight>
              </a:rPr>
              <a:t>Process of getting proposal in -  </a:t>
            </a:r>
            <a:endParaRPr sz="1100">
              <a:highlight>
                <a:srgbClr val="FFFFFF"/>
              </a:highlight>
            </a:endParaRPr>
          </a:p>
          <a:p>
            <a:pPr indent="-298450" lvl="0" marL="1600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>
                <a:highlight>
                  <a:srgbClr val="FFFFFF"/>
                </a:highlight>
              </a:rPr>
              <a:t>Very equal, good two-way street. Has not felt one way </a:t>
            </a:r>
            <a:endParaRPr sz="1100">
              <a:highlight>
                <a:srgbClr val="FFFFFF"/>
              </a:highlight>
            </a:endParaRPr>
          </a:p>
          <a:p>
            <a:pPr indent="-298450" lvl="0" marL="1600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>
                <a:highlight>
                  <a:srgbClr val="FFFFFF"/>
                </a:highlight>
              </a:rPr>
              <a:t>Sense of self - willingness to be vulnerable – page 8 </a:t>
            </a:r>
            <a:endParaRPr sz="1100">
              <a:highlight>
                <a:srgbClr val="FFFFFF"/>
              </a:highlight>
            </a:endParaRPr>
          </a:p>
          <a:p>
            <a:pPr indent="-298450" lvl="0" marL="2057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>
                <a:highlight>
                  <a:srgbClr val="FFFFFF"/>
                </a:highlight>
              </a:rPr>
              <a:t>Confirmed!! </a:t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1f149359b8c_2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f149359b8c_2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f149359b8c_2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1f149359b8c_2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f149359b8c_2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f149359b8c_2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1f149359b8c_2_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f149359b8c_2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f149359b8c_2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FFFF"/>
              </a:highlight>
            </a:endParaRPr>
          </a:p>
        </p:txBody>
      </p:sp>
      <p:sp>
        <p:nvSpPr>
          <p:cNvPr id="272" name="Google Shape;272;g1f149359b8c_2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f149359b8c_2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f149359b8c_2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>
                <a:highlight>
                  <a:srgbClr val="FFFFFF"/>
                </a:highlight>
              </a:rPr>
              <a:t>Was there a moment in this process where you felt a shift in viewing me as an emerging colleague versus just a student? Did that happen early on or later in the process? What made that shift occur if it happened? </a:t>
            </a:r>
            <a:endParaRPr sz="1100">
              <a:highlight>
                <a:srgbClr val="FFFFFF"/>
              </a:highlight>
            </a:endParaRPr>
          </a:p>
          <a:p>
            <a:pPr indent="-298450" lvl="0" marL="1143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>
                <a:highlight>
                  <a:srgbClr val="FFFFFF"/>
                </a:highlight>
              </a:rPr>
              <a:t>When we committed to the project for SoTL Commons and taking the article as the base for this </a:t>
            </a:r>
            <a:endParaRPr sz="1100">
              <a:highlight>
                <a:srgbClr val="FFFFFF"/>
              </a:highlight>
            </a:endParaRPr>
          </a:p>
          <a:p>
            <a:pPr indent="-298450" lvl="0" marL="1143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>
                <a:highlight>
                  <a:srgbClr val="FFFFFF"/>
                </a:highlight>
              </a:rPr>
              <a:t>Layers – improvement and feedback from 6010 which we may not have quite as much to talk about </a:t>
            </a:r>
            <a:endParaRPr sz="1100">
              <a:highlight>
                <a:srgbClr val="FFFFFF"/>
              </a:highlight>
            </a:endParaRPr>
          </a:p>
          <a:p>
            <a:pPr indent="-298450" lvl="0" marL="1143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>
                <a:highlight>
                  <a:srgbClr val="FFFFFF"/>
                </a:highlight>
              </a:rPr>
              <a:t>Working from the article and reflecting on the process in a personal probe (graduate-student partnership) </a:t>
            </a:r>
            <a:endParaRPr sz="1100">
              <a:highlight>
                <a:srgbClr val="FFFFFF"/>
              </a:highlight>
            </a:endParaRPr>
          </a:p>
          <a:p>
            <a:pPr indent="-298450" lvl="0" marL="1143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>
                <a:highlight>
                  <a:srgbClr val="FFFFFF"/>
                </a:highlight>
              </a:rPr>
              <a:t>When we decided what our collaboration would be, October-ish </a:t>
            </a:r>
            <a:endParaRPr sz="1100">
              <a:highlight>
                <a:srgbClr val="FFFFFF"/>
              </a:highlight>
            </a:endParaRPr>
          </a:p>
          <a:p>
            <a:pPr indent="-298450" lvl="0" marL="1143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>
                <a:highlight>
                  <a:srgbClr val="FFFFFF"/>
                </a:highlight>
              </a:rPr>
              <a:t>Balance shifted </a:t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1f149359b8c_2_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f25df8c8c3_1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f25df8c8c3_1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1f25df8c8c3_1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f149359b8c_2_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f149359b8c_2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1f149359b8c_2_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f149359b8c_2_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f149359b8c_2_1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t/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1f149359b8c_2_1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f149359b8c_2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f149359b8c_2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1f149359b8c_2_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f149359b8c_2_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f149359b8c_2_1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1f149359b8c_2_1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f149359b8c_2_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f149359b8c_2_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2313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1f149359b8c_2_1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f25df8c8c3_1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f25df8c8c3_1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1f25df8c8c3_1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f149359b8c_2_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f149359b8c_2_1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1143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t/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1f149359b8c_2_1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f149359b8c_2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f149359b8c_2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1f149359b8c_2_1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0c4d8beb9b_6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0c4d8beb9b_6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20c4d8beb9b_6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08ffa34b52_1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g208ffa34b52_1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DG – Hello everyone I’m Diana Gregory </a:t>
            </a:r>
            <a:endParaRPr/>
          </a:p>
        </p:txBody>
      </p:sp>
      <p:sp>
        <p:nvSpPr>
          <p:cNvPr id="180" name="Google Shape;180;g208ffa34b52_1_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149359b8c_2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149359b8c_2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1f149359b8c_2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f149359b8c_2_1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f149359b8c_2_1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1f149359b8c_2_1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f149359b8c_2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f149359b8c_2_1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1f149359b8c_2_1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f149359b8c_2_1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f149359b8c_2_1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1f149359b8c_2_1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f149359b8c_2_1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f149359b8c_2_1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1f149359b8c_2_1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f149359b8c_2_1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f149359b8c_2_1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1f149359b8c_2_1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f149359b8c_2_1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f149359b8c_2_1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1f149359b8c_2_1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08ffa34b52_1_1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208ffa34b52_1_1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f149359b8c_2_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f149359b8c_2_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1f149359b8c_2_1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f149359b8c_2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f149359b8c_2_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1f149359b8c_2_1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f149359b8c_2_1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f149359b8c_2_1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g1f149359b8c_2_1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0c4d8beb9b_6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0c4d8beb9b_6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20c4d8beb9b_6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08ffa34b52_1_2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08ffa34b52_1_2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208ffa34b52_1_2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08ffa34b52_1_2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08ffa34b52_1_2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208ffa34b52_1_2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0c4d8beb9b_6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0c4d8beb9b_6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20c4d8beb9b_6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f25df8c8c3_1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f25df8c8c3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1f25df8c8c3_1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f149359b8c_2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f149359b8c_2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1f149359b8c_2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f149359b8c_2_1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f149359b8c_2_1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1f149359b8c_2_1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08ffa34b52_1_10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208ffa34b52_1_10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3" name="Google Shape;93;g208ffa34b52_1_10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208ffa34b52_1_10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208ffa34b52_1_10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08ffa34b52_1_10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208ffa34b52_1_10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g208ffa34b52_1_10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08ffa34b52_1_1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g208ffa34b52_1_11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g208ffa34b52_1_1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208ffa34b52_1_1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g208ffa34b52_1_1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08ffa34b52_1_119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g208ffa34b52_1_119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g208ffa34b52_1_11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208ffa34b52_1_11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g208ffa34b52_1_11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08ffa34b52_1_1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208ffa34b52_1_125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g208ffa34b52_1_125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g208ffa34b52_1_12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208ffa34b52_1_12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g208ffa34b52_1_1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08ffa34b52_1_132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g208ffa34b52_1_132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g208ffa34b52_1_132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g208ffa34b52_1_132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g208ffa34b52_1_132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g208ffa34b52_1_13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208ffa34b52_1_13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208ffa34b52_1_13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8ffa34b52_1_14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g208ffa34b52_1_14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208ffa34b52_1_14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208ffa34b52_1_14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08ffa34b52_1_146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208ffa34b52_1_146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g208ffa34b52_1_146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g208ffa34b52_1_14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208ffa34b52_1_14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208ffa34b52_1_14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08ffa34b52_1_15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208ffa34b52_1_153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208ffa34b52_1_153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g208ffa34b52_1_15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208ffa34b52_1_15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208ffa34b52_1_15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08ffa34b52_1_16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208ffa34b52_1_160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g208ffa34b52_1_16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208ffa34b52_1_16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208ffa34b52_1_16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08ffa34b52_1_166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208ffa34b52_1_166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g208ffa34b52_1_16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208ffa34b52_1_16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208ffa34b52_1_16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08ffa34b52_1_9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g208ffa34b52_1_9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g208ffa34b52_1_9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g208ffa34b52_1_9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g208ffa34b52_1_9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rlayson@students.Kennesaw.edu" TargetMode="External"/><Relationship Id="rId4" Type="http://schemas.openxmlformats.org/officeDocument/2006/relationships/hyperlink" Target="mailto:dgregory@Kennesaw.edu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3.png"/><Relationship Id="rId4" Type="http://schemas.openxmlformats.org/officeDocument/2006/relationships/hyperlink" Target="mailto:rlayson@students.kennesaw.edu" TargetMode="External"/><Relationship Id="rId5" Type="http://schemas.openxmlformats.org/officeDocument/2006/relationships/hyperlink" Target="mailto:rlayson@atlantagirlsschool.org" TargetMode="External"/><Relationship Id="rId6" Type="http://schemas.openxmlformats.org/officeDocument/2006/relationships/image" Target="../media/image11.gif"/><Relationship Id="rId7" Type="http://schemas.openxmlformats.org/officeDocument/2006/relationships/image" Target="../media/image5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dgregory@kennesaw.edu" TargetMode="External"/><Relationship Id="rId4" Type="http://schemas.openxmlformats.org/officeDocument/2006/relationships/image" Target="../media/image3.jpg"/><Relationship Id="rId9" Type="http://schemas.openxmlformats.org/officeDocument/2006/relationships/image" Target="../media/image6.png"/><Relationship Id="rId5" Type="http://schemas.openxmlformats.org/officeDocument/2006/relationships/image" Target="../media/image2.jpg"/><Relationship Id="rId6" Type="http://schemas.openxmlformats.org/officeDocument/2006/relationships/image" Target="../media/image8.jpg"/><Relationship Id="rId7" Type="http://schemas.openxmlformats.org/officeDocument/2006/relationships/image" Target="../media/image5.png"/><Relationship Id="rId8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://doi.org/10.20343/teachlearninqu.1.1.121" TargetMode="External"/><Relationship Id="rId4" Type="http://schemas.openxmlformats.org/officeDocument/2006/relationships/hyperlink" Target="https://doi.org/10.1080/0141192042000195236" TargetMode="External"/><Relationship Id="rId5" Type="http://schemas.openxmlformats.org/officeDocument/2006/relationships/hyperlink" Target="https://journals.studentengagement.org.uk/index.php/studentchangeagents/issue/view/84" TargetMode="External"/><Relationship Id="rId6" Type="http://schemas.openxmlformats.org/officeDocument/2006/relationships/hyperlink" Target="https://www.heaacademy.ac.uk/engagement-through-partnership-students-partners-learning-and" TargetMode="External"/><Relationship Id="rId7" Type="http://schemas.openxmlformats.org/officeDocument/2006/relationships/hyperlink" Target="http://dx.doi.org/10.20343/teachlearninqu.9.2.9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hyperlink" Target="mailto:rlayson@students.kennesaw.edu" TargetMode="External"/><Relationship Id="rId4" Type="http://schemas.openxmlformats.org/officeDocument/2006/relationships/hyperlink" Target="mailto:rlayson@atlantagirlsschool.org" TargetMode="External"/><Relationship Id="rId5" Type="http://schemas.openxmlformats.org/officeDocument/2006/relationships/hyperlink" Target="http://www.bexpottery.com" TargetMode="External"/><Relationship Id="rId6" Type="http://schemas.openxmlformats.org/officeDocument/2006/relationships/hyperlink" Target="mailto:dgregory@kennesaw.edu" TargetMode="External"/><Relationship Id="rId7" Type="http://schemas.openxmlformats.org/officeDocument/2006/relationships/hyperlink" Target="https://kennesaw.academia.edu/DianaGregory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hyperlink" Target="http://dx.doi.org/10.20343/teachlearninqu.9.2.9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4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4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4"/>
          <p:cNvSpPr txBox="1"/>
          <p:nvPr>
            <p:ph type="ctrTitle"/>
          </p:nvPr>
        </p:nvSpPr>
        <p:spPr>
          <a:xfrm>
            <a:off x="1285241" y="1008993"/>
            <a:ext cx="9231410" cy="35420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Teaching and learning in art and design:</a:t>
            </a:r>
            <a:br>
              <a:rPr lang="en-US" sz="44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Results and reflections on two SoTL projects within a new Master of Art </a:t>
            </a:r>
            <a:br>
              <a:rPr lang="en-US" sz="1400">
                <a:latin typeface="Calibri"/>
                <a:ea typeface="Calibri"/>
                <a:cs typeface="Calibri"/>
                <a:sym typeface="Calibri"/>
              </a:rPr>
            </a:br>
            <a:endParaRPr sz="4800"/>
          </a:p>
        </p:txBody>
      </p:sp>
      <p:sp>
        <p:nvSpPr>
          <p:cNvPr id="167" name="Google Shape;167;p4"/>
          <p:cNvSpPr txBox="1"/>
          <p:nvPr>
            <p:ph idx="1" type="subTitle"/>
          </p:nvPr>
        </p:nvSpPr>
        <p:spPr>
          <a:xfrm>
            <a:off x="1285241" y="4582814"/>
            <a:ext cx="7951356" cy="1312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Rebecca Layson |GRA |Kennesaw State University 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rlayson@students.Kennesaw.edu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Diana Gregory |Professor Art Education| Kennesaw State University 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dgregory@Kennesaw.edu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g1f149359b8c_2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g1f149359b8c_2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0"/>
            <a:ext cx="121919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1f149359b8c_2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g1f25df8c8c3_1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g1f149359b8c_2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0"/>
            <a:ext cx="121919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1f149359b8c_2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1f149359b8c_2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g1f149359b8c_2_2"/>
          <p:cNvPicPr preferRelativeResize="0"/>
          <p:nvPr/>
        </p:nvPicPr>
        <p:blipFill rotWithShape="1">
          <a:blip r:embed="rId3">
            <a:alphaModFix/>
          </a:blip>
          <a:srcRect b="0" l="8022" r="7887" t="0"/>
          <a:stretch/>
        </p:blipFill>
        <p:spPr>
          <a:xfrm>
            <a:off x="1197438" y="152400"/>
            <a:ext cx="9797126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g1f149359b8c_2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g1f25df8c8c3_1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0"/>
            <a:ext cx="121919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"/>
          <p:cNvSpPr txBox="1"/>
          <p:nvPr/>
        </p:nvSpPr>
        <p:spPr>
          <a:xfrm>
            <a:off x="7386755" y="3992900"/>
            <a:ext cx="962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0727" y="420525"/>
            <a:ext cx="6541046" cy="492495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"/>
          <p:cNvSpPr txBox="1"/>
          <p:nvPr/>
        </p:nvSpPr>
        <p:spPr>
          <a:xfrm>
            <a:off x="8227375" y="5421675"/>
            <a:ext cx="3582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Rebecca Layson </a:t>
            </a:r>
            <a:endParaRPr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artist/teacher/researcher </a:t>
            </a:r>
            <a:endParaRPr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rlayson@students.kennesaw.edu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rlayson@atlantagirlsschool.org</a:t>
            </a: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75" name="Google Shape;17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2650" y="210350"/>
            <a:ext cx="3966375" cy="32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"/>
          <p:cNvPicPr preferRelativeResize="0"/>
          <p:nvPr/>
        </p:nvPicPr>
        <p:blipFill rotWithShape="1">
          <a:blip r:embed="rId7">
            <a:alphaModFix/>
          </a:blip>
          <a:srcRect b="6055" l="9420" r="10675" t="2612"/>
          <a:stretch/>
        </p:blipFill>
        <p:spPr>
          <a:xfrm>
            <a:off x="903450" y="3600100"/>
            <a:ext cx="3845576" cy="29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g1f149359b8c_2_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g1f149359b8c_2_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g1f149359b8c_2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1f149359b8c_2_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1f149359b8c_2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1f25df8c8c3_1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g1f149359b8c_2_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g1f149359b8c_2_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1f149359b8c_2_133"/>
          <p:cNvPicPr preferRelativeResize="0"/>
          <p:nvPr/>
        </p:nvPicPr>
        <p:blipFill rotWithShape="1">
          <a:blip r:embed="rId4">
            <a:alphaModFix/>
          </a:blip>
          <a:srcRect b="0" l="18962" r="0" t="0"/>
          <a:stretch/>
        </p:blipFill>
        <p:spPr>
          <a:xfrm>
            <a:off x="0" y="1995875"/>
            <a:ext cx="6298499" cy="437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g20c4d8beb9b_6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0" y="0"/>
            <a:ext cx="102870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20c4d8beb9b_6_8"/>
          <p:cNvSpPr txBox="1"/>
          <p:nvPr>
            <p:ph type="title"/>
          </p:nvPr>
        </p:nvSpPr>
        <p:spPr>
          <a:xfrm>
            <a:off x="838200" y="3496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 &amp; Reflections on the 1st project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"/>
          <p:cNvSpPr txBox="1"/>
          <p:nvPr/>
        </p:nvSpPr>
        <p:spPr>
          <a:xfrm>
            <a:off x="375908" y="405704"/>
            <a:ext cx="11440200" cy="58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 and Background Information: SoTL Project ART 6010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Survey data: GRA survey fall 2022,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Instructor course evaluations fall 2021 &amp; 2022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 6010: Context, Culture, &amp; Contemporary Practice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Course Description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course provides historical and contemporary developments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field of art and design, as a means to compose a personal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philosophy relevant to professional practices. In-depth exploration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 in the integration of concepts and issues to create 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comprehensive view of the multiple fields. Technological applications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integrated with social, psychological, affective, and contextual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components of creating relevant to art practices are a primary focus.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Course Objectives </a:t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end of this course, students will be able to:  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Collaborate on our core values for the development of a personal narrative that intrinsically values art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Describe contemporary issues in art through historical, contemporary culture and diverse contexts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Compare historical and contemporary philosophies in order to construct a personal narrative for scholarly and professional practice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Analyze issues and concerns within art and design practices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Summarize and integrate concepts to create a comprehensive view of art and design locally, nationally, and internationally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08ffa34b52_1_86"/>
          <p:cNvSpPr txBox="1"/>
          <p:nvPr/>
        </p:nvSpPr>
        <p:spPr>
          <a:xfrm>
            <a:off x="7301469" y="5595572"/>
            <a:ext cx="407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Diana Gregory  a/r/tographer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artist/researcher/teacher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dgregory@kennesaw.edu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83" name="Google Shape;183;g208ffa34b52_1_86"/>
          <p:cNvSpPr/>
          <p:nvPr/>
        </p:nvSpPr>
        <p:spPr>
          <a:xfrm>
            <a:off x="5396470" y="2440235"/>
            <a:ext cx="1905000" cy="17208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208ffa34b52_1_86"/>
          <p:cNvSpPr/>
          <p:nvPr/>
        </p:nvSpPr>
        <p:spPr>
          <a:xfrm>
            <a:off x="5396470" y="495797"/>
            <a:ext cx="1828800" cy="18162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208ffa34b52_1_86"/>
          <p:cNvSpPr/>
          <p:nvPr/>
        </p:nvSpPr>
        <p:spPr>
          <a:xfrm>
            <a:off x="5312982" y="4417765"/>
            <a:ext cx="1905000" cy="17001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g208ffa34b52_1_8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5508" y="1205701"/>
            <a:ext cx="4726983" cy="38399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flection Mandala" id="187" name="Google Shape;187;g208ffa34b52_1_8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77574" y="339098"/>
            <a:ext cx="3654950" cy="274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08ffa34b52_1_8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89791" y="3274380"/>
            <a:ext cx="3309270" cy="2239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g1f149359b8c_2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1f149359b8c_2_8"/>
          <p:cNvSpPr txBox="1"/>
          <p:nvPr/>
        </p:nvSpPr>
        <p:spPr>
          <a:xfrm>
            <a:off x="183275" y="2528550"/>
            <a:ext cx="33756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latin typeface="Poppins ExtraBold"/>
                <a:ea typeface="Poppins ExtraBold"/>
                <a:cs typeface="Poppins ExtraBold"/>
                <a:sym typeface="Poppins ExtraBold"/>
              </a:rPr>
              <a:t>GRA Survey Fall 2022</a:t>
            </a:r>
            <a:endParaRPr sz="3500"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Poppins ExtraBold"/>
                <a:ea typeface="Poppins ExtraBold"/>
                <a:cs typeface="Poppins ExtraBold"/>
                <a:sym typeface="Poppins ExtraBold"/>
              </a:rPr>
              <a:t>Part of IRB-FY21-642</a:t>
            </a:r>
            <a:endParaRPr sz="120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542" y="1814231"/>
            <a:ext cx="10766898" cy="1769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543" y="4216546"/>
            <a:ext cx="10766898" cy="176949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9"/>
          <p:cNvSpPr txBox="1"/>
          <p:nvPr/>
        </p:nvSpPr>
        <p:spPr>
          <a:xfrm>
            <a:off x="1046529" y="3854032"/>
            <a:ext cx="165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22 </a:t>
            </a:r>
            <a:endParaRPr/>
          </a:p>
        </p:txBody>
      </p:sp>
      <p:sp>
        <p:nvSpPr>
          <p:cNvPr id="362" name="Google Shape;362;p9"/>
          <p:cNvSpPr txBox="1"/>
          <p:nvPr/>
        </p:nvSpPr>
        <p:spPr>
          <a:xfrm>
            <a:off x="1046529" y="1371394"/>
            <a:ext cx="609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21 </a:t>
            </a:r>
            <a:endParaRPr/>
          </a:p>
        </p:txBody>
      </p:sp>
      <p:sp>
        <p:nvSpPr>
          <p:cNvPr id="363" name="Google Shape;363;p9"/>
          <p:cNvSpPr txBox="1"/>
          <p:nvPr/>
        </p:nvSpPr>
        <p:spPr>
          <a:xfrm>
            <a:off x="3465589" y="757115"/>
            <a:ext cx="5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Instructor Clearly Established Objectives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g1f149359b8c_2_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g1f149359b8c_2_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1f149359b8c_2_142"/>
          <p:cNvSpPr txBox="1"/>
          <p:nvPr/>
        </p:nvSpPr>
        <p:spPr>
          <a:xfrm>
            <a:off x="183275" y="2528550"/>
            <a:ext cx="3375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latin typeface="Poppins ExtraBold"/>
                <a:ea typeface="Poppins ExtraBold"/>
                <a:cs typeface="Poppins ExtraBold"/>
                <a:sym typeface="Poppins ExtraBold"/>
              </a:rPr>
              <a:t>GRA Survey Fall 2022</a:t>
            </a:r>
            <a:endParaRPr sz="350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149" y="1892284"/>
            <a:ext cx="10905066" cy="1799337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8"/>
          <p:cNvSpPr txBox="1"/>
          <p:nvPr/>
        </p:nvSpPr>
        <p:spPr>
          <a:xfrm>
            <a:off x="776785" y="1487058"/>
            <a:ext cx="98591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21</a:t>
            </a:r>
            <a:endParaRPr/>
          </a:p>
        </p:txBody>
      </p:sp>
      <p:sp>
        <p:nvSpPr>
          <p:cNvPr id="383" name="Google Shape;383;p8"/>
          <p:cNvSpPr txBox="1"/>
          <p:nvPr/>
        </p:nvSpPr>
        <p:spPr>
          <a:xfrm>
            <a:off x="776784" y="3740676"/>
            <a:ext cx="98591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22</a:t>
            </a:r>
            <a:endParaRPr/>
          </a:p>
        </p:txBody>
      </p:sp>
      <p:pic>
        <p:nvPicPr>
          <p:cNvPr id="384" name="Google Shape;38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149" y="4165777"/>
            <a:ext cx="10596664" cy="1741513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8"/>
          <p:cNvSpPr txBox="1"/>
          <p:nvPr/>
        </p:nvSpPr>
        <p:spPr>
          <a:xfrm>
            <a:off x="2604052" y="696442"/>
            <a:ext cx="698389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Instructor Encouraged In-Depth Thinking 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g1f149359b8c_2_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g1f149359b8c_2_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1f149359b8c_2_148"/>
          <p:cNvSpPr txBox="1"/>
          <p:nvPr/>
        </p:nvSpPr>
        <p:spPr>
          <a:xfrm>
            <a:off x="183275" y="2528550"/>
            <a:ext cx="3375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latin typeface="Poppins ExtraBold"/>
                <a:ea typeface="Poppins ExtraBold"/>
                <a:cs typeface="Poppins ExtraBold"/>
                <a:sym typeface="Poppins ExtraBold"/>
              </a:rPr>
              <a:t>GRA Survey Fall 2022</a:t>
            </a:r>
            <a:endParaRPr sz="350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g1f149359b8c_2_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g1f149359b8c_2_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1f149359b8c_2_153"/>
          <p:cNvSpPr txBox="1"/>
          <p:nvPr/>
        </p:nvSpPr>
        <p:spPr>
          <a:xfrm>
            <a:off x="183275" y="2528550"/>
            <a:ext cx="3375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latin typeface="Poppins ExtraBold"/>
                <a:ea typeface="Poppins ExtraBold"/>
                <a:cs typeface="Poppins ExtraBold"/>
                <a:sym typeface="Poppins ExtraBold"/>
              </a:rPr>
              <a:t>GRA Survey Fall 2022</a:t>
            </a:r>
            <a:endParaRPr sz="350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910" y="1229990"/>
            <a:ext cx="11693490" cy="19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7"/>
          <p:cNvSpPr txBox="1"/>
          <p:nvPr/>
        </p:nvSpPr>
        <p:spPr>
          <a:xfrm>
            <a:off x="758757" y="876305"/>
            <a:ext cx="8933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21  </a:t>
            </a:r>
            <a:endParaRPr/>
          </a:p>
        </p:txBody>
      </p:sp>
      <p:pic>
        <p:nvPicPr>
          <p:cNvPr id="418" name="Google Shape;41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447" y="3693761"/>
            <a:ext cx="11207106" cy="1841836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7"/>
          <p:cNvSpPr txBox="1"/>
          <p:nvPr/>
        </p:nvSpPr>
        <p:spPr>
          <a:xfrm>
            <a:off x="758757" y="3320780"/>
            <a:ext cx="787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22</a:t>
            </a:r>
            <a:endParaRPr/>
          </a:p>
        </p:txBody>
      </p:sp>
      <p:sp>
        <p:nvSpPr>
          <p:cNvPr id="420" name="Google Shape;420;p7"/>
          <p:cNvSpPr txBox="1"/>
          <p:nvPr/>
        </p:nvSpPr>
        <p:spPr>
          <a:xfrm>
            <a:off x="4253948" y="353085"/>
            <a:ext cx="446737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Overall Quality of Instruction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08ffa34b52_1_172"/>
          <p:cNvSpPr txBox="1"/>
          <p:nvPr/>
        </p:nvSpPr>
        <p:spPr>
          <a:xfrm>
            <a:off x="2042931" y="1934791"/>
            <a:ext cx="90225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graduate research assistant (GRA) and a faculty instructor – are presenting results from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two scholarship of teaching and learning (SoTL) processes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Project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share the results of our self-reflective interview process based on our response to and the implications of synthesizing Lock, Johnson, Hill, Ostrowdun, &amp; da Rosa dos Santos’ (2021) graduate student-faculty partnership framework within our real-time semester-long relationship.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Second Project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work was modeled on the students-as-partners (Healey, Flint, &amp; Harrington, 2016) framework where I, as the GRA, served as a participant observer and author of the survey that asked: what is it that you (the candidates) learned this semester in ART 6010: Context, Culture, &amp; Contemporary Practice, and what effect did this learning have on your development of the final project in ART 6010?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208ffa34b52_1_172"/>
          <p:cNvSpPr txBox="1"/>
          <p:nvPr/>
        </p:nvSpPr>
        <p:spPr>
          <a:xfrm>
            <a:off x="908612" y="573475"/>
            <a:ext cx="6099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We …</a:t>
            </a:r>
            <a:endParaRPr sz="9600">
              <a:solidFill>
                <a:schemeClr val="dk1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g1f149359b8c_2_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1219198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g1f149359b8c_2_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1f149359b8c_2_157"/>
          <p:cNvSpPr txBox="1"/>
          <p:nvPr/>
        </p:nvSpPr>
        <p:spPr>
          <a:xfrm>
            <a:off x="183275" y="2528550"/>
            <a:ext cx="3375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latin typeface="Poppins ExtraBold"/>
                <a:ea typeface="Poppins ExtraBold"/>
                <a:cs typeface="Poppins ExtraBold"/>
                <a:sym typeface="Poppins ExtraBold"/>
              </a:rPr>
              <a:t>GRA Survey Fall 2022</a:t>
            </a:r>
            <a:endParaRPr sz="350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957" y="1844888"/>
            <a:ext cx="11558080" cy="189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7350" y="4186506"/>
            <a:ext cx="11437295" cy="1879666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10"/>
          <p:cNvSpPr txBox="1"/>
          <p:nvPr/>
        </p:nvSpPr>
        <p:spPr>
          <a:xfrm>
            <a:off x="2404343" y="791827"/>
            <a:ext cx="738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 Method Was Clearly Established and Explained </a:t>
            </a:r>
            <a:endParaRPr/>
          </a:p>
        </p:txBody>
      </p:sp>
      <p:sp>
        <p:nvSpPr>
          <p:cNvPr id="441" name="Google Shape;441;p10"/>
          <p:cNvSpPr txBox="1"/>
          <p:nvPr/>
        </p:nvSpPr>
        <p:spPr>
          <a:xfrm>
            <a:off x="566140" y="1422638"/>
            <a:ext cx="105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21 </a:t>
            </a:r>
            <a:endParaRPr/>
          </a:p>
        </p:txBody>
      </p:sp>
      <p:sp>
        <p:nvSpPr>
          <p:cNvPr id="442" name="Google Shape;442;p10"/>
          <p:cNvSpPr txBox="1"/>
          <p:nvPr/>
        </p:nvSpPr>
        <p:spPr>
          <a:xfrm>
            <a:off x="566140" y="3744405"/>
            <a:ext cx="105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22 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g1f149359b8c_2_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g20c4d8beb9b_6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113" y="0"/>
            <a:ext cx="10205775" cy="680725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20c4d8beb9b_6_15"/>
          <p:cNvSpPr txBox="1"/>
          <p:nvPr>
            <p:ph type="title"/>
          </p:nvPr>
        </p:nvSpPr>
        <p:spPr>
          <a:xfrm>
            <a:off x="838200" y="1210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 &amp; Reflections on the 2nd project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08ffa34b52_1_25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462" name="Google Shape;462;g208ffa34b52_1_252"/>
          <p:cNvSpPr txBox="1"/>
          <p:nvPr>
            <p:ph idx="1" type="body"/>
          </p:nvPr>
        </p:nvSpPr>
        <p:spPr>
          <a:xfrm>
            <a:off x="838200" y="1531250"/>
            <a:ext cx="10515600" cy="4802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Felten, P. (2013). Principles of good practice in SoTL: Teaching and Learning Inquiry 1, no. 1: 121-25.</a:t>
            </a:r>
            <a:endParaRPr i="1" sz="1800">
              <a:solidFill>
                <a:srgbClr val="0C0C0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http://doi.org/10.20343/teachlearninqu.1.1.121</a:t>
            </a:r>
            <a:endParaRPr i="1" sz="1800">
              <a:solidFill>
                <a:srgbClr val="0C0C0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0C0C0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Fielding, M. (2004). Transformative approaches to student voice: Theoretical underpinnings, </a:t>
            </a:r>
            <a:r>
              <a:rPr i="1" lang="en-US" sz="1800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recalcitrant realities. British Educational Research Journal 30, no. 2: 295-311. </a:t>
            </a:r>
            <a:endParaRPr i="1" sz="1800">
              <a:solidFill>
                <a:srgbClr val="0C0C0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https://doi.org/10.1080/0141192042000195236</a:t>
            </a:r>
            <a:endParaRPr i="1" sz="1800">
              <a:solidFill>
                <a:srgbClr val="0C0C0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i="1" lang="en-US" sz="1800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i="1" sz="1800">
              <a:solidFill>
                <a:srgbClr val="0C0C0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Gregory, D. (2022). Designing a Master of Art in Art and Design: Student-staff reflections on first-year experience. Journal of Educational Innovation, Partnership, and Change</a:t>
            </a:r>
            <a:endParaRPr i="1" sz="1800">
              <a:solidFill>
                <a:srgbClr val="0C0C0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https://journals.studentengagement.org.uk/index.php/studentchangeagents/issue/view/84</a:t>
            </a:r>
            <a:endParaRPr i="1" sz="1800">
              <a:solidFill>
                <a:srgbClr val="0C0C0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0C0C0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Healey, M., Flint, A., &amp; Harrington, K. (2014). Engagement through partnership: Students as partners in learning and teaching in higher education. Higher Education Academy, York: HEA </a:t>
            </a:r>
            <a:r>
              <a:rPr i="1" lang="en-US" sz="1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https://www.heaacademy.ac.uk/engagement-through-partnership-students-partners-learning-and</a:t>
            </a:r>
            <a:r>
              <a:rPr i="1" lang="en-US" sz="1800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teaching-higher-education</a:t>
            </a:r>
            <a:endParaRPr i="1" sz="1800">
              <a:solidFill>
                <a:srgbClr val="0C0C0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0C0C0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Lock, J., Johnson, C., Hill, L., Ostrowdun, C., &amp; da Rosa dos Santos, L. (2021).“From assistants to partners: A framework for graduate students as partners in SoTL research.” Teaching &amp;</a:t>
            </a:r>
            <a:r>
              <a:rPr lang="en-US" sz="1800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i="1" lang="en-US" sz="1800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Learning Inquiry, 9 no. 2. </a:t>
            </a:r>
            <a:r>
              <a:rPr i="1" lang="en-US" sz="1800" u="sng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http://dx.doi.org/10.20343/teachlearninqu.9.2.9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08ffa34b52_1_25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Contact</a:t>
            </a:r>
            <a:endParaRPr/>
          </a:p>
        </p:txBody>
      </p:sp>
      <p:sp>
        <p:nvSpPr>
          <p:cNvPr id="469" name="Google Shape;469;g208ffa34b52_1_25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Rebecca Layson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GRA | MA in Art and Design | Kennesaw State University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rlayson@students.kennesaw.edu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Atlanta Girls’ School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rlayson@atlantagirlsschool.org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www.bexpottery.com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Diana Gregory, PhD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School of Art and Design| Kennesaw State University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dgregory@kennesaw.edu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https://kennesaw.academia.edu/DianaGregory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g20c4d8beb9b_6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0c4d8beb9b_6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0"/>
            <a:ext cx="11277600" cy="38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2200" y="964477"/>
            <a:ext cx="7772400" cy="437024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5"/>
          <p:cNvSpPr txBox="1"/>
          <p:nvPr/>
        </p:nvSpPr>
        <p:spPr>
          <a:xfrm>
            <a:off x="795181" y="5431858"/>
            <a:ext cx="10906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Lock, J., Johnson, C., Hill, L., Ostrowdun, C., &amp; da Rosa dos Santos, L. (2021).“From Assistants to Partners: A Framework for Graduate Students as Partners in SoTL Research.” Teaching &amp;</a:t>
            </a:r>
            <a:r>
              <a:rPr lang="en-US" sz="1800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i="1" lang="en-US" sz="1800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Learning Inquiry 9 no. 2. </a:t>
            </a:r>
            <a:r>
              <a:rPr i="1" lang="en-US" sz="1800" u="sng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http://dx.doi.org/10.20343/teachlearninqu.9.2.9</a:t>
            </a:r>
            <a:endParaRPr i="1" sz="1800">
              <a:solidFill>
                <a:srgbClr val="0C0C0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1800">
              <a:solidFill>
                <a:srgbClr val="0C0C0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" name="Google Shape;208;p5"/>
          <p:cNvSpPr txBox="1"/>
          <p:nvPr/>
        </p:nvSpPr>
        <p:spPr>
          <a:xfrm>
            <a:off x="795181" y="595145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Figure 1. Graduate student-faculty partnership framework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1f25df8c8c3_1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1f149359b8c_2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0"/>
            <a:ext cx="121919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1f149359b8c_2_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2023-01-26T21:57:18Z</dcterms:created>
  <dc:creator>Diana Gregory</dc:creator>
</cp:coreProperties>
</file>