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3"/>
  </p:notesMasterIdLst>
  <p:sldIdLst>
    <p:sldId id="256" r:id="rId2"/>
    <p:sldId id="274" r:id="rId3"/>
    <p:sldId id="258" r:id="rId4"/>
    <p:sldId id="262" r:id="rId5"/>
    <p:sldId id="259" r:id="rId6"/>
    <p:sldId id="261" r:id="rId7"/>
    <p:sldId id="284" r:id="rId8"/>
    <p:sldId id="260" r:id="rId9"/>
    <p:sldId id="272" r:id="rId10"/>
    <p:sldId id="271" r:id="rId11"/>
    <p:sldId id="265" r:id="rId12"/>
    <p:sldId id="275" r:id="rId13"/>
    <p:sldId id="276" r:id="rId14"/>
    <p:sldId id="277" r:id="rId15"/>
    <p:sldId id="278" r:id="rId16"/>
    <p:sldId id="279" r:id="rId17"/>
    <p:sldId id="283" r:id="rId18"/>
    <p:sldId id="281" r:id="rId19"/>
    <p:sldId id="282" r:id="rId20"/>
    <p:sldId id="257" r:id="rId21"/>
    <p:sldId id="269" r:id="rId22"/>
  </p:sldIdLst>
  <p:sldSz cx="12192000" cy="6858000"/>
  <p:notesSz cx="6858000" cy="9144000"/>
  <p:embeddedFontLst>
    <p:embeddedFont>
      <p:font typeface="Proxima Nova Bl" panose="020B0604020202020204" charset="0"/>
      <p:bold r:id="rId24"/>
      <p:italic r:id="rId25"/>
      <p:boldItalic r:id="rId26"/>
    </p:embeddedFont>
    <p:embeddedFont>
      <p:font typeface="Calibri" panose="020F0502020204030204" pitchFamily="34" charset="0"/>
      <p:regular r:id="rId27"/>
      <p:bold r:id="rId28"/>
      <p:italic r:id="rId29"/>
      <p:boldItalic r:id="rId30"/>
    </p:embeddedFont>
    <p:embeddedFont>
      <p:font typeface="Proxima Nova Rg" panose="02000506030000020004" charset="0"/>
      <p:regular r:id="rId31"/>
      <p:bold r:id="rId32"/>
      <p:italic r:id="rId33"/>
      <p:boldItalic r:id="rId34"/>
    </p:embeddedFont>
    <p:embeddedFont>
      <p:font typeface="Roboto Condensed" panose="020B0604020202020204" charset="0"/>
      <p:regular r:id="rId35"/>
      <p:bold r:id="rId36"/>
      <p:italic r:id="rId37"/>
      <p:boldItalic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BA12"/>
    <a:srgbClr val="D9AC63"/>
    <a:srgbClr val="001344"/>
    <a:srgbClr val="005D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394" autoAdjust="0"/>
  </p:normalViewPr>
  <p:slideViewPr>
    <p:cSldViewPr snapToGrid="0">
      <p:cViewPr>
        <p:scale>
          <a:sx n="50" d="100"/>
          <a:sy n="50" d="100"/>
        </p:scale>
        <p:origin x="1862" y="826"/>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1.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s>
</file>

<file path=ppt/charts/_rels/chart1.xml.rels><?xml version="1.0" encoding="UTF-8" standalone="yes"?>
<Relationships xmlns="http://schemas.openxmlformats.org/package/2006/relationships"><Relationship Id="rId3" Type="http://schemas.openxmlformats.org/officeDocument/2006/relationships/oleObject" Target="file:///E:\HHMI\Demographic%20Data%20for%20COSM%20students%20and%20faculty\COSM%20Graduation%202020-present\COSM%20Graduation%20Rates%20versus%20Research.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US" sz="1600" b="1" dirty="0">
                <a:solidFill>
                  <a:schemeClr val="tx1"/>
                </a:solidFill>
              </a:rPr>
              <a:t>6-Year Graduation Rate: Overall </a:t>
            </a:r>
            <a:r>
              <a:rPr lang="en-US" sz="1600" b="1" i="1" dirty="0">
                <a:solidFill>
                  <a:schemeClr val="tx1"/>
                </a:solidFill>
              </a:rPr>
              <a:t>vs.</a:t>
            </a:r>
            <a:r>
              <a:rPr lang="en-US" sz="1600" b="1" dirty="0">
                <a:solidFill>
                  <a:schemeClr val="tx1"/>
                </a:solidFill>
              </a:rPr>
              <a:t> Research</a:t>
            </a:r>
            <a:r>
              <a:rPr lang="en-US" sz="1600" b="1" baseline="0" dirty="0">
                <a:solidFill>
                  <a:schemeClr val="tx1"/>
                </a:solidFill>
              </a:rPr>
              <a:t> </a:t>
            </a:r>
            <a:r>
              <a:rPr lang="en-US" sz="1600" b="1" dirty="0">
                <a:solidFill>
                  <a:schemeClr val="tx1"/>
                </a:solidFill>
              </a:rPr>
              <a:t>Enrolled &amp; Not Research</a:t>
            </a:r>
            <a:r>
              <a:rPr lang="en-US" sz="1600" b="1" baseline="0" dirty="0">
                <a:solidFill>
                  <a:schemeClr val="tx1"/>
                </a:solidFill>
              </a:rPr>
              <a:t> </a:t>
            </a:r>
            <a:r>
              <a:rPr lang="en-US" sz="1600" b="1" dirty="0">
                <a:solidFill>
                  <a:schemeClr val="tx1"/>
                </a:solidFill>
              </a:rPr>
              <a:t>Enrolled</a:t>
            </a:r>
            <a:r>
              <a:rPr lang="en-US" sz="1600" b="1" baseline="0" dirty="0">
                <a:solidFill>
                  <a:schemeClr val="tx1"/>
                </a:solidFill>
              </a:rPr>
              <a:t> </a:t>
            </a:r>
            <a:endParaRPr lang="en-US" sz="1600" b="1" dirty="0">
              <a:solidFill>
                <a:schemeClr val="tx1"/>
              </a:solidFill>
            </a:endParaRPr>
          </a:p>
        </c:rich>
      </c:tx>
      <c:layout>
        <c:manualLayout>
          <c:xMode val="edge"/>
          <c:yMode val="edge"/>
          <c:x val="0.16812269938929272"/>
          <c:y val="0"/>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7.5487484211676253E-2"/>
          <c:y val="5.3980106833741985E-2"/>
          <c:w val="0.902315186061865"/>
          <c:h val="0.77245744054408194"/>
        </c:manualLayout>
      </c:layout>
      <c:barChart>
        <c:barDir val="col"/>
        <c:grouping val="clustered"/>
        <c:varyColors val="0"/>
        <c:ser>
          <c:idx val="0"/>
          <c:order val="0"/>
          <c:tx>
            <c:strRef>
              <c:f>'Overall versus Res Enrolled'!$C$5</c:f>
              <c:strCache>
                <c:ptCount val="1"/>
                <c:pt idx="0">
                  <c:v>Overall</c:v>
                </c:pt>
              </c:strCache>
            </c:strRef>
          </c:tx>
          <c:spPr>
            <a:solidFill>
              <a:srgbClr val="002060"/>
            </a:solidFill>
            <a:ln>
              <a:noFill/>
            </a:ln>
            <a:effectLst/>
          </c:spPr>
          <c:invertIfNegative val="0"/>
          <c:cat>
            <c:numRef>
              <c:f>'Overall versus Res Enrolled'!$B$6:$B$8</c:f>
              <c:numCache>
                <c:formatCode>General</c:formatCode>
                <c:ptCount val="3"/>
                <c:pt idx="0">
                  <c:v>2014</c:v>
                </c:pt>
                <c:pt idx="1">
                  <c:v>2015</c:v>
                </c:pt>
                <c:pt idx="2">
                  <c:v>2016</c:v>
                </c:pt>
              </c:numCache>
            </c:numRef>
          </c:cat>
          <c:val>
            <c:numRef>
              <c:f>'Overall versus Res Enrolled'!$C$6:$C$8</c:f>
              <c:numCache>
                <c:formatCode>General</c:formatCode>
                <c:ptCount val="3"/>
                <c:pt idx="0">
                  <c:v>52.2</c:v>
                </c:pt>
                <c:pt idx="1">
                  <c:v>52.7</c:v>
                </c:pt>
                <c:pt idx="2">
                  <c:v>55.5</c:v>
                </c:pt>
              </c:numCache>
            </c:numRef>
          </c:val>
          <c:extLst xmlns:c16r2="http://schemas.microsoft.com/office/drawing/2015/06/chart">
            <c:ext xmlns:c16="http://schemas.microsoft.com/office/drawing/2014/chart" uri="{C3380CC4-5D6E-409C-BE32-E72D297353CC}">
              <c16:uniqueId val="{00000000-1C0C-4109-9DA3-BEC8E7535229}"/>
            </c:ext>
          </c:extLst>
        </c:ser>
        <c:ser>
          <c:idx val="1"/>
          <c:order val="1"/>
          <c:tx>
            <c:strRef>
              <c:f>'Overall versus Res Enrolled'!$D$5</c:f>
              <c:strCache>
                <c:ptCount val="1"/>
                <c:pt idx="0">
                  <c:v>Not Research Enrolled</c:v>
                </c:pt>
              </c:strCache>
            </c:strRef>
          </c:tx>
          <c:spPr>
            <a:solidFill>
              <a:schemeClr val="accent4">
                <a:lumMod val="75000"/>
              </a:schemeClr>
            </a:solidFill>
            <a:ln>
              <a:noFill/>
            </a:ln>
            <a:effectLst/>
          </c:spPr>
          <c:invertIfNegative val="0"/>
          <c:cat>
            <c:numRef>
              <c:f>'Overall versus Res Enrolled'!$B$6:$B$8</c:f>
              <c:numCache>
                <c:formatCode>General</c:formatCode>
                <c:ptCount val="3"/>
                <c:pt idx="0">
                  <c:v>2014</c:v>
                </c:pt>
                <c:pt idx="1">
                  <c:v>2015</c:v>
                </c:pt>
                <c:pt idx="2">
                  <c:v>2016</c:v>
                </c:pt>
              </c:numCache>
            </c:numRef>
          </c:cat>
          <c:val>
            <c:numRef>
              <c:f>'Overall versus Res Enrolled'!$D$6:$D$8</c:f>
              <c:numCache>
                <c:formatCode>General</c:formatCode>
                <c:ptCount val="3"/>
                <c:pt idx="0">
                  <c:v>43.9</c:v>
                </c:pt>
                <c:pt idx="1">
                  <c:v>42.1</c:v>
                </c:pt>
                <c:pt idx="2">
                  <c:v>43.4</c:v>
                </c:pt>
              </c:numCache>
            </c:numRef>
          </c:val>
          <c:extLst xmlns:c16r2="http://schemas.microsoft.com/office/drawing/2015/06/chart">
            <c:ext xmlns:c16="http://schemas.microsoft.com/office/drawing/2014/chart" uri="{C3380CC4-5D6E-409C-BE32-E72D297353CC}">
              <c16:uniqueId val="{00000001-1C0C-4109-9DA3-BEC8E7535229}"/>
            </c:ext>
          </c:extLst>
        </c:ser>
        <c:ser>
          <c:idx val="2"/>
          <c:order val="2"/>
          <c:tx>
            <c:strRef>
              <c:f>'Overall versus Res Enrolled'!$E$5</c:f>
              <c:strCache>
                <c:ptCount val="1"/>
                <c:pt idx="0">
                  <c:v>Research Enrolled</c:v>
                </c:pt>
              </c:strCache>
            </c:strRef>
          </c:tx>
          <c:spPr>
            <a:solidFill>
              <a:schemeClr val="accent3"/>
            </a:solidFill>
            <a:ln>
              <a:noFill/>
            </a:ln>
            <a:effectLst/>
          </c:spPr>
          <c:invertIfNegative val="0"/>
          <c:cat>
            <c:numRef>
              <c:f>'Overall versus Res Enrolled'!$B$6:$B$8</c:f>
              <c:numCache>
                <c:formatCode>General</c:formatCode>
                <c:ptCount val="3"/>
                <c:pt idx="0">
                  <c:v>2014</c:v>
                </c:pt>
                <c:pt idx="1">
                  <c:v>2015</c:v>
                </c:pt>
                <c:pt idx="2">
                  <c:v>2016</c:v>
                </c:pt>
              </c:numCache>
            </c:numRef>
          </c:cat>
          <c:val>
            <c:numRef>
              <c:f>'Overall versus Res Enrolled'!$E$6:$E$8</c:f>
              <c:numCache>
                <c:formatCode>General</c:formatCode>
                <c:ptCount val="3"/>
                <c:pt idx="0">
                  <c:v>90.5</c:v>
                </c:pt>
                <c:pt idx="1">
                  <c:v>96.4</c:v>
                </c:pt>
                <c:pt idx="2">
                  <c:v>99</c:v>
                </c:pt>
              </c:numCache>
            </c:numRef>
          </c:val>
          <c:extLst xmlns:c16r2="http://schemas.microsoft.com/office/drawing/2015/06/chart">
            <c:ext xmlns:c16="http://schemas.microsoft.com/office/drawing/2014/chart" uri="{C3380CC4-5D6E-409C-BE32-E72D297353CC}">
              <c16:uniqueId val="{00000002-1C0C-4109-9DA3-BEC8E7535229}"/>
            </c:ext>
          </c:extLst>
        </c:ser>
        <c:dLbls>
          <c:showLegendKey val="0"/>
          <c:showVal val="0"/>
          <c:showCatName val="0"/>
          <c:showSerName val="0"/>
          <c:showPercent val="0"/>
          <c:showBubbleSize val="0"/>
        </c:dLbls>
        <c:gapWidth val="219"/>
        <c:overlap val="-27"/>
        <c:axId val="459952336"/>
        <c:axId val="459954688"/>
      </c:barChart>
      <c:catAx>
        <c:axId val="459952336"/>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en-US" sz="1600" b="1" dirty="0">
                    <a:solidFill>
                      <a:schemeClr val="tx1"/>
                    </a:solidFill>
                    <a:effectLst/>
                  </a:rPr>
                  <a:t>Entry Year, n  = number of students in entering cohort</a:t>
                </a:r>
                <a:endParaRPr lang="en-US" sz="1600" dirty="0">
                  <a:solidFill>
                    <a:schemeClr val="tx1"/>
                  </a:solidFill>
                  <a:effectLst/>
                </a:endParaRPr>
              </a:p>
            </c:rich>
          </c:tx>
          <c:layout>
            <c:manualLayout>
              <c:xMode val="edge"/>
              <c:yMode val="edge"/>
              <c:x val="0.27015249363100174"/>
              <c:y val="0.88457922295413327"/>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accent1"/>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459954688"/>
        <c:crosses val="autoZero"/>
        <c:auto val="1"/>
        <c:lblAlgn val="ctr"/>
        <c:lblOffset val="100"/>
        <c:noMultiLvlLbl val="0"/>
      </c:catAx>
      <c:valAx>
        <c:axId val="459954688"/>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t" anchorCtr="0"/>
              <a:lstStyle/>
              <a:p>
                <a:pPr>
                  <a:defRPr sz="1600" b="1" i="0" u="none" strike="noStrike" kern="1200" baseline="0">
                    <a:solidFill>
                      <a:schemeClr val="tx1"/>
                    </a:solidFill>
                    <a:latin typeface="+mn-lt"/>
                    <a:ea typeface="+mn-ea"/>
                    <a:cs typeface="+mn-cs"/>
                  </a:defRPr>
                </a:pPr>
                <a:r>
                  <a:rPr lang="en-US" sz="1600" b="1">
                    <a:solidFill>
                      <a:schemeClr val="tx1"/>
                    </a:solidFill>
                  </a:rPr>
                  <a:t>Percentage</a:t>
                </a:r>
              </a:p>
            </c:rich>
          </c:tx>
          <c:layout>
            <c:manualLayout>
              <c:xMode val="edge"/>
              <c:yMode val="edge"/>
              <c:x val="3.9292478477236555E-3"/>
              <c:y val="0.30224864781984007"/>
            </c:manualLayout>
          </c:layout>
          <c:overlay val="0"/>
          <c:spPr>
            <a:noFill/>
            <a:ln>
              <a:noFill/>
            </a:ln>
            <a:effectLst/>
          </c:spPr>
          <c:txPr>
            <a:bodyPr rot="-5400000" spcFirstLastPara="1" vertOverflow="ellipsis" vert="horz" wrap="square" anchor="t" anchorCtr="0"/>
            <a:lstStyle/>
            <a:p>
              <a:pPr>
                <a:defRPr sz="16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solidFill>
              <a:schemeClr val="accent1"/>
            </a:solidFill>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459952336"/>
        <c:crosses val="autoZero"/>
        <c:crossBetween val="between"/>
      </c:valAx>
      <c:spPr>
        <a:noFill/>
        <a:ln>
          <a:solidFill>
            <a:srgbClr val="0070C0"/>
          </a:solidFill>
        </a:ln>
        <a:effectLst/>
      </c:spPr>
    </c:plotArea>
    <c:legend>
      <c:legendPos val="b"/>
      <c:layout>
        <c:manualLayout>
          <c:xMode val="edge"/>
          <c:yMode val="edge"/>
          <c:x val="0.25144498198633358"/>
          <c:y val="0.94300391189323529"/>
          <c:w val="0.5653296405433984"/>
          <c:h val="5.1162907672952715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solidFill>
        <a:srgbClr val="002060"/>
      </a:solid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800" b="1" dirty="0">
                <a:solidFill>
                  <a:schemeClr val="bg1"/>
                </a:solidFill>
                <a:effectLst>
                  <a:outerShdw blurRad="38100" dist="38100" dir="2700000" algn="tl">
                    <a:srgbClr val="000000">
                      <a:alpha val="43137"/>
                    </a:srgbClr>
                  </a:outerShdw>
                </a:effectLst>
              </a:rPr>
              <a:t>Faculty</a:t>
            </a:r>
            <a:r>
              <a:rPr lang="en-US" sz="2800" b="1" baseline="0" dirty="0">
                <a:solidFill>
                  <a:schemeClr val="bg1"/>
                </a:solidFill>
                <a:effectLst>
                  <a:outerShdw blurRad="38100" dist="38100" dir="2700000" algn="tl">
                    <a:srgbClr val="000000">
                      <a:alpha val="43137"/>
                    </a:srgbClr>
                  </a:outerShdw>
                </a:effectLst>
              </a:rPr>
              <a:t> </a:t>
            </a:r>
            <a:r>
              <a:rPr lang="en-US" sz="2800" b="1" dirty="0">
                <a:solidFill>
                  <a:schemeClr val="bg1"/>
                </a:solidFill>
                <a:effectLst>
                  <a:outerShdw blurRad="38100" dist="38100" dir="2700000" algn="tl">
                    <a:srgbClr val="000000">
                      <a:alpha val="43137"/>
                    </a:srgbClr>
                  </a:outerShdw>
                </a:effectLst>
              </a:rPr>
              <a:t>Respondents’ Institutional</a:t>
            </a:r>
            <a:r>
              <a:rPr lang="en-US" sz="2800" b="1" baseline="0" dirty="0">
                <a:solidFill>
                  <a:schemeClr val="bg1"/>
                </a:solidFill>
                <a:effectLst>
                  <a:outerShdw blurRad="38100" dist="38100" dir="2700000" algn="tl">
                    <a:srgbClr val="000000">
                      <a:alpha val="43137"/>
                    </a:srgbClr>
                  </a:outerShdw>
                </a:effectLst>
              </a:rPr>
              <a:t> </a:t>
            </a:r>
            <a:r>
              <a:rPr lang="en-US" sz="2800" b="1" dirty="0">
                <a:solidFill>
                  <a:schemeClr val="bg1"/>
                </a:solidFill>
                <a:effectLst>
                  <a:outerShdw blurRad="38100" dist="38100" dir="2700000" algn="tl">
                    <a:srgbClr val="000000">
                      <a:alpha val="43137"/>
                    </a:srgbClr>
                  </a:outerShdw>
                </a:effectLst>
              </a:rPr>
              <a:t>Roles</a:t>
            </a: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Respondents</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BFD4-4348-9994-1603E2F44821}"/>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BFD4-4348-9994-1603E2F44821}"/>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BFD4-4348-9994-1603E2F44821}"/>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BFD4-4348-9994-1603E2F44821}"/>
              </c:ext>
            </c:extLst>
          </c:dPt>
          <c:dPt>
            <c:idx val="4"/>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9-BFD4-4348-9994-1603E2F44821}"/>
              </c:ext>
            </c:extLst>
          </c:dPt>
          <c:dPt>
            <c:idx val="5"/>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B-BFD4-4348-9994-1603E2F44821}"/>
              </c:ext>
            </c:extLst>
          </c:dPt>
          <c:dPt>
            <c:idx val="6"/>
            <c:bubble3D val="0"/>
            <c:spPr>
              <a:solidFill>
                <a:schemeClr val="accent1">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D-BFD4-4348-9994-1603E2F44821}"/>
              </c:ext>
            </c:extLst>
          </c:dPt>
          <c:dPt>
            <c:idx val="7"/>
            <c:bubble3D val="0"/>
            <c:spPr>
              <a:solidFill>
                <a:schemeClr val="accent2">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F-BFD4-4348-9994-1603E2F44821}"/>
              </c:ext>
            </c:extLst>
          </c:dPt>
          <c:cat>
            <c:strRef>
              <c:f>Sheet1!$A$2:$A$9</c:f>
              <c:strCache>
                <c:ptCount val="8"/>
                <c:pt idx="0">
                  <c:v>Professor</c:v>
                </c:pt>
                <c:pt idx="1">
                  <c:v>Associate Professor</c:v>
                </c:pt>
                <c:pt idx="2">
                  <c:v>Assistant Professor</c:v>
                </c:pt>
                <c:pt idx="3">
                  <c:v>Lecturer</c:v>
                </c:pt>
                <c:pt idx="4">
                  <c:v>NTT/Visiting  Instructor</c:v>
                </c:pt>
                <c:pt idx="5">
                  <c:v>Adjunct</c:v>
                </c:pt>
                <c:pt idx="6">
                  <c:v>Staff/Administrator</c:v>
                </c:pt>
                <c:pt idx="7">
                  <c:v>Other</c:v>
                </c:pt>
              </c:strCache>
            </c:strRef>
          </c:cat>
          <c:val>
            <c:numRef>
              <c:f>Sheet1!$B$2:$B$9</c:f>
              <c:numCache>
                <c:formatCode>General</c:formatCode>
                <c:ptCount val="8"/>
                <c:pt idx="0">
                  <c:v>44</c:v>
                </c:pt>
                <c:pt idx="1">
                  <c:v>34</c:v>
                </c:pt>
                <c:pt idx="2">
                  <c:v>22</c:v>
                </c:pt>
                <c:pt idx="3">
                  <c:v>19</c:v>
                </c:pt>
                <c:pt idx="4">
                  <c:v>5</c:v>
                </c:pt>
                <c:pt idx="5">
                  <c:v>5</c:v>
                </c:pt>
                <c:pt idx="6">
                  <c:v>85</c:v>
                </c:pt>
              </c:numCache>
            </c:numRef>
          </c:val>
          <c:extLst xmlns:c16r2="http://schemas.microsoft.com/office/drawing/2015/06/chart">
            <c:ext xmlns:c16="http://schemas.microsoft.com/office/drawing/2014/chart" uri="{C3380CC4-5D6E-409C-BE32-E72D297353CC}">
              <c16:uniqueId val="{00000010-BFD4-4348-9994-1603E2F44821}"/>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37C2A1-748A-4497-B825-5BE05F2D0EB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C84E67C3-B8C9-492F-B62C-4A7958D2B0D0}">
      <dgm:prSet/>
      <dgm:spPr>
        <a:solidFill>
          <a:srgbClr val="005D90"/>
        </a:solidFill>
      </dgm:spPr>
      <dgm:t>
        <a:bodyPr/>
        <a:lstStyle/>
        <a:p>
          <a:r>
            <a:rPr lang="en-US" b="1" dirty="0">
              <a:latin typeface="Proxima Nova Rg" panose="02000506030000020004" charset="0"/>
            </a:rPr>
            <a:t>First-Year Seminars and Experiences </a:t>
          </a:r>
        </a:p>
      </dgm:t>
    </dgm:pt>
    <dgm:pt modelId="{6B1C23F5-6EE4-47B9-B0BD-74E64C65DE3B}" type="parTrans" cxnId="{59C9CDC9-B306-42B7-82EC-6C6FEC315ECB}">
      <dgm:prSet/>
      <dgm:spPr/>
      <dgm:t>
        <a:bodyPr/>
        <a:lstStyle/>
        <a:p>
          <a:endParaRPr lang="en-US"/>
        </a:p>
      </dgm:t>
    </dgm:pt>
    <dgm:pt modelId="{8F6A00F1-FD32-430E-A09D-A31FF4329A8B}" type="sibTrans" cxnId="{59C9CDC9-B306-42B7-82EC-6C6FEC315ECB}">
      <dgm:prSet/>
      <dgm:spPr/>
      <dgm:t>
        <a:bodyPr/>
        <a:lstStyle/>
        <a:p>
          <a:endParaRPr lang="en-US"/>
        </a:p>
      </dgm:t>
    </dgm:pt>
    <dgm:pt modelId="{B5A4B44F-79F8-4B3D-BD94-90054A0BE866}">
      <dgm:prSet/>
      <dgm:spPr>
        <a:solidFill>
          <a:srgbClr val="005D90"/>
        </a:solidFill>
      </dgm:spPr>
      <dgm:t>
        <a:bodyPr/>
        <a:lstStyle/>
        <a:p>
          <a:r>
            <a:rPr lang="en-US" b="1" dirty="0">
              <a:latin typeface="Proxima Nova Rg" panose="02000506030000020004" charset="0"/>
            </a:rPr>
            <a:t>Common Intellectual Experiences </a:t>
          </a:r>
        </a:p>
      </dgm:t>
    </dgm:pt>
    <dgm:pt modelId="{2553692C-9E74-4B29-B0E8-2923CA95009D}" type="parTrans" cxnId="{960393AA-13DB-4E6A-9DEF-A8C0008E9384}">
      <dgm:prSet/>
      <dgm:spPr/>
      <dgm:t>
        <a:bodyPr/>
        <a:lstStyle/>
        <a:p>
          <a:endParaRPr lang="en-US"/>
        </a:p>
      </dgm:t>
    </dgm:pt>
    <dgm:pt modelId="{FA18FF45-E2AC-49A7-9515-7C462C66A162}" type="sibTrans" cxnId="{960393AA-13DB-4E6A-9DEF-A8C0008E9384}">
      <dgm:prSet/>
      <dgm:spPr/>
      <dgm:t>
        <a:bodyPr/>
        <a:lstStyle/>
        <a:p>
          <a:endParaRPr lang="en-US"/>
        </a:p>
      </dgm:t>
    </dgm:pt>
    <dgm:pt modelId="{1C345C0A-0F52-4867-9CE2-9E7370FF4624}">
      <dgm:prSet/>
      <dgm:spPr>
        <a:solidFill>
          <a:srgbClr val="005D90"/>
        </a:solidFill>
      </dgm:spPr>
      <dgm:t>
        <a:bodyPr/>
        <a:lstStyle/>
        <a:p>
          <a:r>
            <a:rPr lang="en-US" b="1" dirty="0">
              <a:latin typeface="Proxima Nova Rg" panose="02000506030000020004" charset="0"/>
            </a:rPr>
            <a:t>Learning Communities  </a:t>
          </a:r>
        </a:p>
      </dgm:t>
    </dgm:pt>
    <dgm:pt modelId="{D04F335B-A658-4F3B-A310-AB5B8DA3AB3E}" type="parTrans" cxnId="{5CD8F3FD-37FF-4FDE-8117-540172931D26}">
      <dgm:prSet/>
      <dgm:spPr/>
      <dgm:t>
        <a:bodyPr/>
        <a:lstStyle/>
        <a:p>
          <a:endParaRPr lang="en-US"/>
        </a:p>
      </dgm:t>
    </dgm:pt>
    <dgm:pt modelId="{5DF2F825-7555-4E79-B609-290680238B50}" type="sibTrans" cxnId="{5CD8F3FD-37FF-4FDE-8117-540172931D26}">
      <dgm:prSet/>
      <dgm:spPr/>
      <dgm:t>
        <a:bodyPr/>
        <a:lstStyle/>
        <a:p>
          <a:endParaRPr lang="en-US"/>
        </a:p>
      </dgm:t>
    </dgm:pt>
    <dgm:pt modelId="{D85F9F6E-A069-4558-BCE0-20D6769ED4E2}">
      <dgm:prSet/>
      <dgm:spPr>
        <a:solidFill>
          <a:srgbClr val="005D90"/>
        </a:solidFill>
      </dgm:spPr>
      <dgm:t>
        <a:bodyPr/>
        <a:lstStyle/>
        <a:p>
          <a:r>
            <a:rPr lang="en-US" b="1" dirty="0">
              <a:latin typeface="Proxima Nova Rg" panose="02000506030000020004" charset="0"/>
            </a:rPr>
            <a:t>Writing-Intensive Courses  </a:t>
          </a:r>
        </a:p>
      </dgm:t>
    </dgm:pt>
    <dgm:pt modelId="{DE64EFDC-6E66-4F05-95F9-3D2555723E87}" type="parTrans" cxnId="{BEE712AE-A0C1-44CA-A317-D33210419E5A}">
      <dgm:prSet/>
      <dgm:spPr/>
      <dgm:t>
        <a:bodyPr/>
        <a:lstStyle/>
        <a:p>
          <a:endParaRPr lang="en-US"/>
        </a:p>
      </dgm:t>
    </dgm:pt>
    <dgm:pt modelId="{92839F2C-7564-4C2C-BAAF-4AE2E3F62115}" type="sibTrans" cxnId="{BEE712AE-A0C1-44CA-A317-D33210419E5A}">
      <dgm:prSet/>
      <dgm:spPr/>
      <dgm:t>
        <a:bodyPr/>
        <a:lstStyle/>
        <a:p>
          <a:endParaRPr lang="en-US"/>
        </a:p>
      </dgm:t>
    </dgm:pt>
    <dgm:pt modelId="{183A36EA-9722-407F-94AD-46D47E7DD221}">
      <dgm:prSet/>
      <dgm:spPr>
        <a:solidFill>
          <a:srgbClr val="005D90"/>
        </a:solidFill>
      </dgm:spPr>
      <dgm:t>
        <a:bodyPr/>
        <a:lstStyle/>
        <a:p>
          <a:r>
            <a:rPr lang="en-US" b="1" dirty="0">
              <a:latin typeface="Proxima Nova Rg" panose="02000506030000020004" charset="0"/>
            </a:rPr>
            <a:t>Collaborative Assignments and Projects </a:t>
          </a:r>
        </a:p>
      </dgm:t>
    </dgm:pt>
    <dgm:pt modelId="{10CCE519-22B1-496C-88E1-1409EF96E665}" type="parTrans" cxnId="{C3E09E97-AB73-496F-B537-C4655C513E4A}">
      <dgm:prSet/>
      <dgm:spPr/>
      <dgm:t>
        <a:bodyPr/>
        <a:lstStyle/>
        <a:p>
          <a:endParaRPr lang="en-US"/>
        </a:p>
      </dgm:t>
    </dgm:pt>
    <dgm:pt modelId="{EB6328D5-1BE0-4970-8A99-CD39288F38E0}" type="sibTrans" cxnId="{C3E09E97-AB73-496F-B537-C4655C513E4A}">
      <dgm:prSet/>
      <dgm:spPr/>
      <dgm:t>
        <a:bodyPr/>
        <a:lstStyle/>
        <a:p>
          <a:endParaRPr lang="en-US"/>
        </a:p>
      </dgm:t>
    </dgm:pt>
    <dgm:pt modelId="{FC7D2E84-940F-4F9C-8EBE-9C237B9F8CD2}">
      <dgm:prSet/>
      <dgm:spPr>
        <a:solidFill>
          <a:srgbClr val="005D90"/>
        </a:solidFill>
      </dgm:spPr>
      <dgm:t>
        <a:bodyPr/>
        <a:lstStyle/>
        <a:p>
          <a:r>
            <a:rPr lang="en-US" b="1" dirty="0">
              <a:latin typeface="Proxima Nova Rg" panose="02000506030000020004" charset="0"/>
            </a:rPr>
            <a:t>Undergraduate Research  </a:t>
          </a:r>
        </a:p>
      </dgm:t>
    </dgm:pt>
    <dgm:pt modelId="{F0FD4E52-23DC-4E22-B831-180177F44055}" type="parTrans" cxnId="{026AAF53-18AE-4DC8-B94D-979BDF16BD63}">
      <dgm:prSet/>
      <dgm:spPr/>
      <dgm:t>
        <a:bodyPr/>
        <a:lstStyle/>
        <a:p>
          <a:endParaRPr lang="en-US"/>
        </a:p>
      </dgm:t>
    </dgm:pt>
    <dgm:pt modelId="{E8FDCC10-FCE9-472A-9B3D-1CA7DF9C6C14}" type="sibTrans" cxnId="{026AAF53-18AE-4DC8-B94D-979BDF16BD63}">
      <dgm:prSet/>
      <dgm:spPr/>
      <dgm:t>
        <a:bodyPr/>
        <a:lstStyle/>
        <a:p>
          <a:endParaRPr lang="en-US"/>
        </a:p>
      </dgm:t>
    </dgm:pt>
    <dgm:pt modelId="{636E0116-9A4A-41C2-8D2E-9293714447A1}">
      <dgm:prSet/>
      <dgm:spPr>
        <a:solidFill>
          <a:srgbClr val="005D90"/>
        </a:solidFill>
      </dgm:spPr>
      <dgm:t>
        <a:bodyPr/>
        <a:lstStyle/>
        <a:p>
          <a:r>
            <a:rPr lang="en-US" b="1" dirty="0">
              <a:latin typeface="Proxima Nova Rg" panose="02000506030000020004" charset="0"/>
            </a:rPr>
            <a:t>Diversity/Global Learning  </a:t>
          </a:r>
        </a:p>
      </dgm:t>
    </dgm:pt>
    <dgm:pt modelId="{F596E459-0C9B-4540-A2DE-9EAF24D16077}" type="parTrans" cxnId="{3C2BED63-8839-487A-AF14-0EBFC5DD49FB}">
      <dgm:prSet/>
      <dgm:spPr/>
      <dgm:t>
        <a:bodyPr/>
        <a:lstStyle/>
        <a:p>
          <a:endParaRPr lang="en-US"/>
        </a:p>
      </dgm:t>
    </dgm:pt>
    <dgm:pt modelId="{F3535801-C527-43FB-8CAE-532893D9DEA0}" type="sibTrans" cxnId="{3C2BED63-8839-487A-AF14-0EBFC5DD49FB}">
      <dgm:prSet/>
      <dgm:spPr/>
      <dgm:t>
        <a:bodyPr/>
        <a:lstStyle/>
        <a:p>
          <a:endParaRPr lang="en-US"/>
        </a:p>
      </dgm:t>
    </dgm:pt>
    <dgm:pt modelId="{20E7FD0F-A81B-41D6-8444-DDFC87BF650D}">
      <dgm:prSet/>
      <dgm:spPr>
        <a:solidFill>
          <a:srgbClr val="005D90"/>
        </a:solidFill>
      </dgm:spPr>
      <dgm:t>
        <a:bodyPr/>
        <a:lstStyle/>
        <a:p>
          <a:r>
            <a:rPr lang="en-US" b="1" dirty="0">
              <a:latin typeface="Proxima Nova Rg" panose="02000506030000020004" charset="0"/>
            </a:rPr>
            <a:t>ePortfolios</a:t>
          </a:r>
        </a:p>
      </dgm:t>
    </dgm:pt>
    <dgm:pt modelId="{042F8442-75CA-4A50-8522-E1EB7FC5A516}" type="parTrans" cxnId="{EE7EBF4F-F4CE-4A83-A5AC-76EE5E089F42}">
      <dgm:prSet/>
      <dgm:spPr/>
      <dgm:t>
        <a:bodyPr/>
        <a:lstStyle/>
        <a:p>
          <a:endParaRPr lang="en-US"/>
        </a:p>
      </dgm:t>
    </dgm:pt>
    <dgm:pt modelId="{E6BC8BE8-2333-4A50-B4ED-B53A7AEA0522}" type="sibTrans" cxnId="{EE7EBF4F-F4CE-4A83-A5AC-76EE5E089F42}">
      <dgm:prSet/>
      <dgm:spPr/>
      <dgm:t>
        <a:bodyPr/>
        <a:lstStyle/>
        <a:p>
          <a:endParaRPr lang="en-US"/>
        </a:p>
      </dgm:t>
    </dgm:pt>
    <dgm:pt modelId="{B2C5C6A2-665A-4287-8544-4EDBC48C7CD0}">
      <dgm:prSet/>
      <dgm:spPr>
        <a:solidFill>
          <a:srgbClr val="005D90"/>
        </a:solidFill>
      </dgm:spPr>
      <dgm:t>
        <a:bodyPr/>
        <a:lstStyle/>
        <a:p>
          <a:r>
            <a:rPr lang="en-US" b="1" dirty="0">
              <a:latin typeface="Proxima Nova Rg" panose="02000506030000020004" charset="0"/>
            </a:rPr>
            <a:t>Service Learning/Community-Based Learning </a:t>
          </a:r>
        </a:p>
      </dgm:t>
    </dgm:pt>
    <dgm:pt modelId="{C7D18D2B-EFD9-4D4E-927B-119CDBE92701}" type="parTrans" cxnId="{770DFD16-2FCF-4CE8-9389-236DCE975C6B}">
      <dgm:prSet/>
      <dgm:spPr/>
      <dgm:t>
        <a:bodyPr/>
        <a:lstStyle/>
        <a:p>
          <a:endParaRPr lang="en-US"/>
        </a:p>
      </dgm:t>
    </dgm:pt>
    <dgm:pt modelId="{E09096DC-777F-418D-8A01-CA8DDAE00E89}" type="sibTrans" cxnId="{770DFD16-2FCF-4CE8-9389-236DCE975C6B}">
      <dgm:prSet/>
      <dgm:spPr/>
      <dgm:t>
        <a:bodyPr/>
        <a:lstStyle/>
        <a:p>
          <a:endParaRPr lang="en-US"/>
        </a:p>
      </dgm:t>
    </dgm:pt>
    <dgm:pt modelId="{5372CC0E-52F1-4D2D-B12D-C1AD644C6D1C}">
      <dgm:prSet/>
      <dgm:spPr>
        <a:solidFill>
          <a:srgbClr val="005D90"/>
        </a:solidFill>
      </dgm:spPr>
      <dgm:t>
        <a:bodyPr/>
        <a:lstStyle/>
        <a:p>
          <a:r>
            <a:rPr lang="en-US" b="1" dirty="0">
              <a:latin typeface="Proxima Nova Rg" panose="02000506030000020004" charset="0"/>
            </a:rPr>
            <a:t>Work-based Learning/Internships </a:t>
          </a:r>
        </a:p>
      </dgm:t>
    </dgm:pt>
    <dgm:pt modelId="{7B9FCB46-0091-4944-8440-E55F838E191C}" type="parTrans" cxnId="{0EFDD34C-C217-482A-8004-F28670588F63}">
      <dgm:prSet/>
      <dgm:spPr/>
      <dgm:t>
        <a:bodyPr/>
        <a:lstStyle/>
        <a:p>
          <a:endParaRPr lang="en-US"/>
        </a:p>
      </dgm:t>
    </dgm:pt>
    <dgm:pt modelId="{1127B373-DA76-45B2-ABBC-F800B65CC7FC}" type="sibTrans" cxnId="{0EFDD34C-C217-482A-8004-F28670588F63}">
      <dgm:prSet/>
      <dgm:spPr/>
      <dgm:t>
        <a:bodyPr/>
        <a:lstStyle/>
        <a:p>
          <a:endParaRPr lang="en-US"/>
        </a:p>
      </dgm:t>
    </dgm:pt>
    <dgm:pt modelId="{02DB9346-B026-45BD-9E64-04591A1A500F}">
      <dgm:prSet/>
      <dgm:spPr>
        <a:solidFill>
          <a:srgbClr val="005D90"/>
        </a:solidFill>
      </dgm:spPr>
      <dgm:t>
        <a:bodyPr/>
        <a:lstStyle/>
        <a:p>
          <a:r>
            <a:rPr lang="en-US" b="1" dirty="0">
              <a:latin typeface="Proxima Nova Rg" panose="02000506030000020004" charset="0"/>
            </a:rPr>
            <a:t>Capstone Courses and Projects</a:t>
          </a:r>
        </a:p>
      </dgm:t>
    </dgm:pt>
    <dgm:pt modelId="{4BB6F9FB-C5FD-4B41-85C1-EBA844C678D8}" type="parTrans" cxnId="{A650418C-5F88-42CE-B7ED-34C49A756129}">
      <dgm:prSet/>
      <dgm:spPr/>
      <dgm:t>
        <a:bodyPr/>
        <a:lstStyle/>
        <a:p>
          <a:endParaRPr lang="en-US"/>
        </a:p>
      </dgm:t>
    </dgm:pt>
    <dgm:pt modelId="{351C5803-A9B8-42E8-B5E3-A78C011DD5C6}" type="sibTrans" cxnId="{A650418C-5F88-42CE-B7ED-34C49A756129}">
      <dgm:prSet/>
      <dgm:spPr/>
      <dgm:t>
        <a:bodyPr/>
        <a:lstStyle/>
        <a:p>
          <a:endParaRPr lang="en-US"/>
        </a:p>
      </dgm:t>
    </dgm:pt>
    <dgm:pt modelId="{21560073-8FF3-45E8-8D42-1C8E78831A6D}" type="pres">
      <dgm:prSet presAssocID="{D837C2A1-748A-4497-B825-5BE05F2D0EBE}" presName="diagram" presStyleCnt="0">
        <dgm:presLayoutVars>
          <dgm:dir/>
          <dgm:resizeHandles val="exact"/>
        </dgm:presLayoutVars>
      </dgm:prSet>
      <dgm:spPr/>
      <dgm:t>
        <a:bodyPr/>
        <a:lstStyle/>
        <a:p>
          <a:endParaRPr lang="en-US"/>
        </a:p>
      </dgm:t>
    </dgm:pt>
    <dgm:pt modelId="{AD448F71-79BB-43A5-A70A-6D37C6946795}" type="pres">
      <dgm:prSet presAssocID="{C84E67C3-B8C9-492F-B62C-4A7958D2B0D0}" presName="node" presStyleLbl="node1" presStyleIdx="0" presStyleCnt="11">
        <dgm:presLayoutVars>
          <dgm:bulletEnabled val="1"/>
        </dgm:presLayoutVars>
      </dgm:prSet>
      <dgm:spPr/>
      <dgm:t>
        <a:bodyPr/>
        <a:lstStyle/>
        <a:p>
          <a:endParaRPr lang="en-US"/>
        </a:p>
      </dgm:t>
    </dgm:pt>
    <dgm:pt modelId="{757F09B6-B4A9-4E3B-A3E7-07690199F739}" type="pres">
      <dgm:prSet presAssocID="{8F6A00F1-FD32-430E-A09D-A31FF4329A8B}" presName="sibTrans" presStyleCnt="0"/>
      <dgm:spPr/>
    </dgm:pt>
    <dgm:pt modelId="{B80C3830-B772-4184-9D08-4BE28AA06E03}" type="pres">
      <dgm:prSet presAssocID="{B5A4B44F-79F8-4B3D-BD94-90054A0BE866}" presName="node" presStyleLbl="node1" presStyleIdx="1" presStyleCnt="11">
        <dgm:presLayoutVars>
          <dgm:bulletEnabled val="1"/>
        </dgm:presLayoutVars>
      </dgm:prSet>
      <dgm:spPr/>
      <dgm:t>
        <a:bodyPr/>
        <a:lstStyle/>
        <a:p>
          <a:endParaRPr lang="en-US"/>
        </a:p>
      </dgm:t>
    </dgm:pt>
    <dgm:pt modelId="{376DD1FD-5797-4E07-955F-193196C649D0}" type="pres">
      <dgm:prSet presAssocID="{FA18FF45-E2AC-49A7-9515-7C462C66A162}" presName="sibTrans" presStyleCnt="0"/>
      <dgm:spPr/>
    </dgm:pt>
    <dgm:pt modelId="{58D4DD5B-5AC2-42D0-9FB7-9C20A84F5FDC}" type="pres">
      <dgm:prSet presAssocID="{1C345C0A-0F52-4867-9CE2-9E7370FF4624}" presName="node" presStyleLbl="node1" presStyleIdx="2" presStyleCnt="11">
        <dgm:presLayoutVars>
          <dgm:bulletEnabled val="1"/>
        </dgm:presLayoutVars>
      </dgm:prSet>
      <dgm:spPr/>
      <dgm:t>
        <a:bodyPr/>
        <a:lstStyle/>
        <a:p>
          <a:endParaRPr lang="en-US"/>
        </a:p>
      </dgm:t>
    </dgm:pt>
    <dgm:pt modelId="{76E187CB-C565-40E4-9907-D711BC8248BF}" type="pres">
      <dgm:prSet presAssocID="{5DF2F825-7555-4E79-B609-290680238B50}" presName="sibTrans" presStyleCnt="0"/>
      <dgm:spPr/>
    </dgm:pt>
    <dgm:pt modelId="{599AA514-0CAD-4ED7-83D9-357AFC63174F}" type="pres">
      <dgm:prSet presAssocID="{D85F9F6E-A069-4558-BCE0-20D6769ED4E2}" presName="node" presStyleLbl="node1" presStyleIdx="3" presStyleCnt="11">
        <dgm:presLayoutVars>
          <dgm:bulletEnabled val="1"/>
        </dgm:presLayoutVars>
      </dgm:prSet>
      <dgm:spPr/>
      <dgm:t>
        <a:bodyPr/>
        <a:lstStyle/>
        <a:p>
          <a:endParaRPr lang="en-US"/>
        </a:p>
      </dgm:t>
    </dgm:pt>
    <dgm:pt modelId="{D87CC706-FB41-4476-99FA-4BA24D2E012B}" type="pres">
      <dgm:prSet presAssocID="{92839F2C-7564-4C2C-BAAF-4AE2E3F62115}" presName="sibTrans" presStyleCnt="0"/>
      <dgm:spPr/>
    </dgm:pt>
    <dgm:pt modelId="{E93222CE-8483-4DD6-9CCB-AC89E7AC52DE}" type="pres">
      <dgm:prSet presAssocID="{183A36EA-9722-407F-94AD-46D47E7DD221}" presName="node" presStyleLbl="node1" presStyleIdx="4" presStyleCnt="11">
        <dgm:presLayoutVars>
          <dgm:bulletEnabled val="1"/>
        </dgm:presLayoutVars>
      </dgm:prSet>
      <dgm:spPr/>
      <dgm:t>
        <a:bodyPr/>
        <a:lstStyle/>
        <a:p>
          <a:endParaRPr lang="en-US"/>
        </a:p>
      </dgm:t>
    </dgm:pt>
    <dgm:pt modelId="{424CFDBD-2586-4432-BE0F-3024A5D6FFAF}" type="pres">
      <dgm:prSet presAssocID="{EB6328D5-1BE0-4970-8A99-CD39288F38E0}" presName="sibTrans" presStyleCnt="0"/>
      <dgm:spPr/>
    </dgm:pt>
    <dgm:pt modelId="{6488421E-5E72-40A2-B33C-590E4A39D8CF}" type="pres">
      <dgm:prSet presAssocID="{FC7D2E84-940F-4F9C-8EBE-9C237B9F8CD2}" presName="node" presStyleLbl="node1" presStyleIdx="5" presStyleCnt="11">
        <dgm:presLayoutVars>
          <dgm:bulletEnabled val="1"/>
        </dgm:presLayoutVars>
      </dgm:prSet>
      <dgm:spPr/>
      <dgm:t>
        <a:bodyPr/>
        <a:lstStyle/>
        <a:p>
          <a:endParaRPr lang="en-US"/>
        </a:p>
      </dgm:t>
    </dgm:pt>
    <dgm:pt modelId="{BA13D395-46E5-4BFC-99E0-6CCF7C8C97A6}" type="pres">
      <dgm:prSet presAssocID="{E8FDCC10-FCE9-472A-9B3D-1CA7DF9C6C14}" presName="sibTrans" presStyleCnt="0"/>
      <dgm:spPr/>
    </dgm:pt>
    <dgm:pt modelId="{C3E52CC8-3DE0-467B-8680-919EDD61C57A}" type="pres">
      <dgm:prSet presAssocID="{636E0116-9A4A-41C2-8D2E-9293714447A1}" presName="node" presStyleLbl="node1" presStyleIdx="6" presStyleCnt="11">
        <dgm:presLayoutVars>
          <dgm:bulletEnabled val="1"/>
        </dgm:presLayoutVars>
      </dgm:prSet>
      <dgm:spPr/>
      <dgm:t>
        <a:bodyPr/>
        <a:lstStyle/>
        <a:p>
          <a:endParaRPr lang="en-US"/>
        </a:p>
      </dgm:t>
    </dgm:pt>
    <dgm:pt modelId="{C2EAD474-BCBF-49E2-B288-8BE9676F1B35}" type="pres">
      <dgm:prSet presAssocID="{F3535801-C527-43FB-8CAE-532893D9DEA0}" presName="sibTrans" presStyleCnt="0"/>
      <dgm:spPr/>
    </dgm:pt>
    <dgm:pt modelId="{E71874AB-868F-41D7-8956-C03E275DDD07}" type="pres">
      <dgm:prSet presAssocID="{20E7FD0F-A81B-41D6-8444-DDFC87BF650D}" presName="node" presStyleLbl="node1" presStyleIdx="7" presStyleCnt="11">
        <dgm:presLayoutVars>
          <dgm:bulletEnabled val="1"/>
        </dgm:presLayoutVars>
      </dgm:prSet>
      <dgm:spPr/>
      <dgm:t>
        <a:bodyPr/>
        <a:lstStyle/>
        <a:p>
          <a:endParaRPr lang="en-US"/>
        </a:p>
      </dgm:t>
    </dgm:pt>
    <dgm:pt modelId="{82292D94-BC9D-4BCA-9624-83AD9602AD90}" type="pres">
      <dgm:prSet presAssocID="{E6BC8BE8-2333-4A50-B4ED-B53A7AEA0522}" presName="sibTrans" presStyleCnt="0"/>
      <dgm:spPr/>
    </dgm:pt>
    <dgm:pt modelId="{58880D94-6173-41B8-A887-726F3A9CED0B}" type="pres">
      <dgm:prSet presAssocID="{B2C5C6A2-665A-4287-8544-4EDBC48C7CD0}" presName="node" presStyleLbl="node1" presStyleIdx="8" presStyleCnt="11">
        <dgm:presLayoutVars>
          <dgm:bulletEnabled val="1"/>
        </dgm:presLayoutVars>
      </dgm:prSet>
      <dgm:spPr/>
      <dgm:t>
        <a:bodyPr/>
        <a:lstStyle/>
        <a:p>
          <a:endParaRPr lang="en-US"/>
        </a:p>
      </dgm:t>
    </dgm:pt>
    <dgm:pt modelId="{440321C3-F47C-4AF3-8DD7-1B33D8E43DA6}" type="pres">
      <dgm:prSet presAssocID="{E09096DC-777F-418D-8A01-CA8DDAE00E89}" presName="sibTrans" presStyleCnt="0"/>
      <dgm:spPr/>
    </dgm:pt>
    <dgm:pt modelId="{4D55131D-C40D-4509-BE1A-C4ABB989D1FD}" type="pres">
      <dgm:prSet presAssocID="{5372CC0E-52F1-4D2D-B12D-C1AD644C6D1C}" presName="node" presStyleLbl="node1" presStyleIdx="9" presStyleCnt="11">
        <dgm:presLayoutVars>
          <dgm:bulletEnabled val="1"/>
        </dgm:presLayoutVars>
      </dgm:prSet>
      <dgm:spPr/>
      <dgm:t>
        <a:bodyPr/>
        <a:lstStyle/>
        <a:p>
          <a:endParaRPr lang="en-US"/>
        </a:p>
      </dgm:t>
    </dgm:pt>
    <dgm:pt modelId="{FB4E3E34-9552-4AE8-9D8A-7E6027AB0C5D}" type="pres">
      <dgm:prSet presAssocID="{1127B373-DA76-45B2-ABBC-F800B65CC7FC}" presName="sibTrans" presStyleCnt="0"/>
      <dgm:spPr/>
    </dgm:pt>
    <dgm:pt modelId="{CBE12536-21A9-45EF-B677-3553BA0F0089}" type="pres">
      <dgm:prSet presAssocID="{02DB9346-B026-45BD-9E64-04591A1A500F}" presName="node" presStyleLbl="node1" presStyleIdx="10" presStyleCnt="11">
        <dgm:presLayoutVars>
          <dgm:bulletEnabled val="1"/>
        </dgm:presLayoutVars>
      </dgm:prSet>
      <dgm:spPr/>
      <dgm:t>
        <a:bodyPr/>
        <a:lstStyle/>
        <a:p>
          <a:endParaRPr lang="en-US"/>
        </a:p>
      </dgm:t>
    </dgm:pt>
  </dgm:ptLst>
  <dgm:cxnLst>
    <dgm:cxn modelId="{3C2BED63-8839-487A-AF14-0EBFC5DD49FB}" srcId="{D837C2A1-748A-4497-B825-5BE05F2D0EBE}" destId="{636E0116-9A4A-41C2-8D2E-9293714447A1}" srcOrd="6" destOrd="0" parTransId="{F596E459-0C9B-4540-A2DE-9EAF24D16077}" sibTransId="{F3535801-C527-43FB-8CAE-532893D9DEA0}"/>
    <dgm:cxn modelId="{48C41248-8889-4D7F-AF2E-02DC98D9D3B3}" type="presOf" srcId="{5372CC0E-52F1-4D2D-B12D-C1AD644C6D1C}" destId="{4D55131D-C40D-4509-BE1A-C4ABB989D1FD}" srcOrd="0" destOrd="0" presId="urn:microsoft.com/office/officeart/2005/8/layout/default"/>
    <dgm:cxn modelId="{026AAF53-18AE-4DC8-B94D-979BDF16BD63}" srcId="{D837C2A1-748A-4497-B825-5BE05F2D0EBE}" destId="{FC7D2E84-940F-4F9C-8EBE-9C237B9F8CD2}" srcOrd="5" destOrd="0" parTransId="{F0FD4E52-23DC-4E22-B831-180177F44055}" sibTransId="{E8FDCC10-FCE9-472A-9B3D-1CA7DF9C6C14}"/>
    <dgm:cxn modelId="{05BACE2C-4797-45CC-99FC-01953A731EB7}" type="presOf" srcId="{1C345C0A-0F52-4867-9CE2-9E7370FF4624}" destId="{58D4DD5B-5AC2-42D0-9FB7-9C20A84F5FDC}" srcOrd="0" destOrd="0" presId="urn:microsoft.com/office/officeart/2005/8/layout/default"/>
    <dgm:cxn modelId="{C3BC6B55-8E6F-419B-8887-2DF4E1E2B96E}" type="presOf" srcId="{183A36EA-9722-407F-94AD-46D47E7DD221}" destId="{E93222CE-8483-4DD6-9CCB-AC89E7AC52DE}" srcOrd="0" destOrd="0" presId="urn:microsoft.com/office/officeart/2005/8/layout/default"/>
    <dgm:cxn modelId="{0EFDD34C-C217-482A-8004-F28670588F63}" srcId="{D837C2A1-748A-4497-B825-5BE05F2D0EBE}" destId="{5372CC0E-52F1-4D2D-B12D-C1AD644C6D1C}" srcOrd="9" destOrd="0" parTransId="{7B9FCB46-0091-4944-8440-E55F838E191C}" sibTransId="{1127B373-DA76-45B2-ABBC-F800B65CC7FC}"/>
    <dgm:cxn modelId="{0B5828CB-2DD5-4811-A603-2357D9A1EBE6}" type="presOf" srcId="{C84E67C3-B8C9-492F-B62C-4A7958D2B0D0}" destId="{AD448F71-79BB-43A5-A70A-6D37C6946795}" srcOrd="0" destOrd="0" presId="urn:microsoft.com/office/officeart/2005/8/layout/default"/>
    <dgm:cxn modelId="{5CD8F3FD-37FF-4FDE-8117-540172931D26}" srcId="{D837C2A1-748A-4497-B825-5BE05F2D0EBE}" destId="{1C345C0A-0F52-4867-9CE2-9E7370FF4624}" srcOrd="2" destOrd="0" parTransId="{D04F335B-A658-4F3B-A310-AB5B8DA3AB3E}" sibTransId="{5DF2F825-7555-4E79-B609-290680238B50}"/>
    <dgm:cxn modelId="{203445E1-BD79-4C4B-8A3C-1B1C49DCF544}" type="presOf" srcId="{B2C5C6A2-665A-4287-8544-4EDBC48C7CD0}" destId="{58880D94-6173-41B8-A887-726F3A9CED0B}" srcOrd="0" destOrd="0" presId="urn:microsoft.com/office/officeart/2005/8/layout/default"/>
    <dgm:cxn modelId="{54FC8000-270A-4D1C-B2A1-E4FA45052B37}" type="presOf" srcId="{02DB9346-B026-45BD-9E64-04591A1A500F}" destId="{CBE12536-21A9-45EF-B677-3553BA0F0089}" srcOrd="0" destOrd="0" presId="urn:microsoft.com/office/officeart/2005/8/layout/default"/>
    <dgm:cxn modelId="{7BEF570E-4425-4DBC-BD92-5BF8594BB738}" type="presOf" srcId="{636E0116-9A4A-41C2-8D2E-9293714447A1}" destId="{C3E52CC8-3DE0-467B-8680-919EDD61C57A}" srcOrd="0" destOrd="0" presId="urn:microsoft.com/office/officeart/2005/8/layout/default"/>
    <dgm:cxn modelId="{BEE712AE-A0C1-44CA-A317-D33210419E5A}" srcId="{D837C2A1-748A-4497-B825-5BE05F2D0EBE}" destId="{D85F9F6E-A069-4558-BCE0-20D6769ED4E2}" srcOrd="3" destOrd="0" parTransId="{DE64EFDC-6E66-4F05-95F9-3D2555723E87}" sibTransId="{92839F2C-7564-4C2C-BAAF-4AE2E3F62115}"/>
    <dgm:cxn modelId="{770DFD16-2FCF-4CE8-9389-236DCE975C6B}" srcId="{D837C2A1-748A-4497-B825-5BE05F2D0EBE}" destId="{B2C5C6A2-665A-4287-8544-4EDBC48C7CD0}" srcOrd="8" destOrd="0" parTransId="{C7D18D2B-EFD9-4D4E-927B-119CDBE92701}" sibTransId="{E09096DC-777F-418D-8A01-CA8DDAE00E89}"/>
    <dgm:cxn modelId="{EE7EBF4F-F4CE-4A83-A5AC-76EE5E089F42}" srcId="{D837C2A1-748A-4497-B825-5BE05F2D0EBE}" destId="{20E7FD0F-A81B-41D6-8444-DDFC87BF650D}" srcOrd="7" destOrd="0" parTransId="{042F8442-75CA-4A50-8522-E1EB7FC5A516}" sibTransId="{E6BC8BE8-2333-4A50-B4ED-B53A7AEA0522}"/>
    <dgm:cxn modelId="{A650418C-5F88-42CE-B7ED-34C49A756129}" srcId="{D837C2A1-748A-4497-B825-5BE05F2D0EBE}" destId="{02DB9346-B026-45BD-9E64-04591A1A500F}" srcOrd="10" destOrd="0" parTransId="{4BB6F9FB-C5FD-4B41-85C1-EBA844C678D8}" sibTransId="{351C5803-A9B8-42E8-B5E3-A78C011DD5C6}"/>
    <dgm:cxn modelId="{59C9CDC9-B306-42B7-82EC-6C6FEC315ECB}" srcId="{D837C2A1-748A-4497-B825-5BE05F2D0EBE}" destId="{C84E67C3-B8C9-492F-B62C-4A7958D2B0D0}" srcOrd="0" destOrd="0" parTransId="{6B1C23F5-6EE4-47B9-B0BD-74E64C65DE3B}" sibTransId="{8F6A00F1-FD32-430E-A09D-A31FF4329A8B}"/>
    <dgm:cxn modelId="{960393AA-13DB-4E6A-9DEF-A8C0008E9384}" srcId="{D837C2A1-748A-4497-B825-5BE05F2D0EBE}" destId="{B5A4B44F-79F8-4B3D-BD94-90054A0BE866}" srcOrd="1" destOrd="0" parTransId="{2553692C-9E74-4B29-B0E8-2923CA95009D}" sibTransId="{FA18FF45-E2AC-49A7-9515-7C462C66A162}"/>
    <dgm:cxn modelId="{FEF999A5-BAFE-4011-B78C-0128638C83F5}" type="presOf" srcId="{20E7FD0F-A81B-41D6-8444-DDFC87BF650D}" destId="{E71874AB-868F-41D7-8956-C03E275DDD07}" srcOrd="0" destOrd="0" presId="urn:microsoft.com/office/officeart/2005/8/layout/default"/>
    <dgm:cxn modelId="{BA33E8E9-B4AE-44C1-83F8-0B52EC931330}" type="presOf" srcId="{D85F9F6E-A069-4558-BCE0-20D6769ED4E2}" destId="{599AA514-0CAD-4ED7-83D9-357AFC63174F}" srcOrd="0" destOrd="0" presId="urn:microsoft.com/office/officeart/2005/8/layout/default"/>
    <dgm:cxn modelId="{F3FB5752-4D32-4209-9838-0047BD72F6D8}" type="presOf" srcId="{D837C2A1-748A-4497-B825-5BE05F2D0EBE}" destId="{21560073-8FF3-45E8-8D42-1C8E78831A6D}" srcOrd="0" destOrd="0" presId="urn:microsoft.com/office/officeart/2005/8/layout/default"/>
    <dgm:cxn modelId="{C3027BD8-373F-425F-B4FE-C8AEF302FC9F}" type="presOf" srcId="{FC7D2E84-940F-4F9C-8EBE-9C237B9F8CD2}" destId="{6488421E-5E72-40A2-B33C-590E4A39D8CF}" srcOrd="0" destOrd="0" presId="urn:microsoft.com/office/officeart/2005/8/layout/default"/>
    <dgm:cxn modelId="{C3E09E97-AB73-496F-B537-C4655C513E4A}" srcId="{D837C2A1-748A-4497-B825-5BE05F2D0EBE}" destId="{183A36EA-9722-407F-94AD-46D47E7DD221}" srcOrd="4" destOrd="0" parTransId="{10CCE519-22B1-496C-88E1-1409EF96E665}" sibTransId="{EB6328D5-1BE0-4970-8A99-CD39288F38E0}"/>
    <dgm:cxn modelId="{52DCF112-FE5E-4179-A11F-6ABFC2CF05CF}" type="presOf" srcId="{B5A4B44F-79F8-4B3D-BD94-90054A0BE866}" destId="{B80C3830-B772-4184-9D08-4BE28AA06E03}" srcOrd="0" destOrd="0" presId="urn:microsoft.com/office/officeart/2005/8/layout/default"/>
    <dgm:cxn modelId="{DCBE004A-6D6B-40E3-9EE5-920B8F5B4C19}" type="presParOf" srcId="{21560073-8FF3-45E8-8D42-1C8E78831A6D}" destId="{AD448F71-79BB-43A5-A70A-6D37C6946795}" srcOrd="0" destOrd="0" presId="urn:microsoft.com/office/officeart/2005/8/layout/default"/>
    <dgm:cxn modelId="{D3E4D327-082D-4743-9D33-F3DC32FBEDFB}" type="presParOf" srcId="{21560073-8FF3-45E8-8D42-1C8E78831A6D}" destId="{757F09B6-B4A9-4E3B-A3E7-07690199F739}" srcOrd="1" destOrd="0" presId="urn:microsoft.com/office/officeart/2005/8/layout/default"/>
    <dgm:cxn modelId="{0A0F1D92-028E-4E07-B5FA-F4B6F1818297}" type="presParOf" srcId="{21560073-8FF3-45E8-8D42-1C8E78831A6D}" destId="{B80C3830-B772-4184-9D08-4BE28AA06E03}" srcOrd="2" destOrd="0" presId="urn:microsoft.com/office/officeart/2005/8/layout/default"/>
    <dgm:cxn modelId="{D25ED05A-FD9C-482B-A02D-2C2A55A3AF5D}" type="presParOf" srcId="{21560073-8FF3-45E8-8D42-1C8E78831A6D}" destId="{376DD1FD-5797-4E07-955F-193196C649D0}" srcOrd="3" destOrd="0" presId="urn:microsoft.com/office/officeart/2005/8/layout/default"/>
    <dgm:cxn modelId="{41B23F5C-1CB9-40A2-A534-B9329A895317}" type="presParOf" srcId="{21560073-8FF3-45E8-8D42-1C8E78831A6D}" destId="{58D4DD5B-5AC2-42D0-9FB7-9C20A84F5FDC}" srcOrd="4" destOrd="0" presId="urn:microsoft.com/office/officeart/2005/8/layout/default"/>
    <dgm:cxn modelId="{339F9DCA-3AB2-4737-B586-6E1866EBACC8}" type="presParOf" srcId="{21560073-8FF3-45E8-8D42-1C8E78831A6D}" destId="{76E187CB-C565-40E4-9907-D711BC8248BF}" srcOrd="5" destOrd="0" presId="urn:microsoft.com/office/officeart/2005/8/layout/default"/>
    <dgm:cxn modelId="{BB83FC74-2E40-4E82-8CF3-8A1FC3D5C0DE}" type="presParOf" srcId="{21560073-8FF3-45E8-8D42-1C8E78831A6D}" destId="{599AA514-0CAD-4ED7-83D9-357AFC63174F}" srcOrd="6" destOrd="0" presId="urn:microsoft.com/office/officeart/2005/8/layout/default"/>
    <dgm:cxn modelId="{A5BC6967-6DBD-4F00-B359-DB2E4855D35E}" type="presParOf" srcId="{21560073-8FF3-45E8-8D42-1C8E78831A6D}" destId="{D87CC706-FB41-4476-99FA-4BA24D2E012B}" srcOrd="7" destOrd="0" presId="urn:microsoft.com/office/officeart/2005/8/layout/default"/>
    <dgm:cxn modelId="{712FC5CB-4629-4BE8-9923-606B22229799}" type="presParOf" srcId="{21560073-8FF3-45E8-8D42-1C8E78831A6D}" destId="{E93222CE-8483-4DD6-9CCB-AC89E7AC52DE}" srcOrd="8" destOrd="0" presId="urn:microsoft.com/office/officeart/2005/8/layout/default"/>
    <dgm:cxn modelId="{C9703FC9-AFB1-4F3F-8CC0-E8E6F3251743}" type="presParOf" srcId="{21560073-8FF3-45E8-8D42-1C8E78831A6D}" destId="{424CFDBD-2586-4432-BE0F-3024A5D6FFAF}" srcOrd="9" destOrd="0" presId="urn:microsoft.com/office/officeart/2005/8/layout/default"/>
    <dgm:cxn modelId="{C473F403-F45D-4803-A146-CBDDFAC03F6F}" type="presParOf" srcId="{21560073-8FF3-45E8-8D42-1C8E78831A6D}" destId="{6488421E-5E72-40A2-B33C-590E4A39D8CF}" srcOrd="10" destOrd="0" presId="urn:microsoft.com/office/officeart/2005/8/layout/default"/>
    <dgm:cxn modelId="{4EF1229C-CA7D-4F77-9254-5206D157A27A}" type="presParOf" srcId="{21560073-8FF3-45E8-8D42-1C8E78831A6D}" destId="{BA13D395-46E5-4BFC-99E0-6CCF7C8C97A6}" srcOrd="11" destOrd="0" presId="urn:microsoft.com/office/officeart/2005/8/layout/default"/>
    <dgm:cxn modelId="{2A07B960-7CF9-469F-89BC-DD70A54FC48B}" type="presParOf" srcId="{21560073-8FF3-45E8-8D42-1C8E78831A6D}" destId="{C3E52CC8-3DE0-467B-8680-919EDD61C57A}" srcOrd="12" destOrd="0" presId="urn:microsoft.com/office/officeart/2005/8/layout/default"/>
    <dgm:cxn modelId="{F79F2680-E617-4A33-9397-BE5B9BE2B746}" type="presParOf" srcId="{21560073-8FF3-45E8-8D42-1C8E78831A6D}" destId="{C2EAD474-BCBF-49E2-B288-8BE9676F1B35}" srcOrd="13" destOrd="0" presId="urn:microsoft.com/office/officeart/2005/8/layout/default"/>
    <dgm:cxn modelId="{27B7A2E9-339C-4CD1-8CD3-5915D48C0D9B}" type="presParOf" srcId="{21560073-8FF3-45E8-8D42-1C8E78831A6D}" destId="{E71874AB-868F-41D7-8956-C03E275DDD07}" srcOrd="14" destOrd="0" presId="urn:microsoft.com/office/officeart/2005/8/layout/default"/>
    <dgm:cxn modelId="{36E1161E-D163-4074-8BB6-6F29DC4C963D}" type="presParOf" srcId="{21560073-8FF3-45E8-8D42-1C8E78831A6D}" destId="{82292D94-BC9D-4BCA-9624-83AD9602AD90}" srcOrd="15" destOrd="0" presId="urn:microsoft.com/office/officeart/2005/8/layout/default"/>
    <dgm:cxn modelId="{C41A1278-1481-4069-B04C-E362D2FAB3F3}" type="presParOf" srcId="{21560073-8FF3-45E8-8D42-1C8E78831A6D}" destId="{58880D94-6173-41B8-A887-726F3A9CED0B}" srcOrd="16" destOrd="0" presId="urn:microsoft.com/office/officeart/2005/8/layout/default"/>
    <dgm:cxn modelId="{90FD7D30-D5D1-482C-9305-44A3771FD2BE}" type="presParOf" srcId="{21560073-8FF3-45E8-8D42-1C8E78831A6D}" destId="{440321C3-F47C-4AF3-8DD7-1B33D8E43DA6}" srcOrd="17" destOrd="0" presId="urn:microsoft.com/office/officeart/2005/8/layout/default"/>
    <dgm:cxn modelId="{FA0FD5D3-59EF-4652-9AF5-D433967A22FF}" type="presParOf" srcId="{21560073-8FF3-45E8-8D42-1C8E78831A6D}" destId="{4D55131D-C40D-4509-BE1A-C4ABB989D1FD}" srcOrd="18" destOrd="0" presId="urn:microsoft.com/office/officeart/2005/8/layout/default"/>
    <dgm:cxn modelId="{3E98AFBD-5FAB-434F-AF62-DFE9238E6B79}" type="presParOf" srcId="{21560073-8FF3-45E8-8D42-1C8E78831A6D}" destId="{FB4E3E34-9552-4AE8-9D8A-7E6027AB0C5D}" srcOrd="19" destOrd="0" presId="urn:microsoft.com/office/officeart/2005/8/layout/default"/>
    <dgm:cxn modelId="{E9C82729-949E-48A6-B3D6-5CC4E128FD74}" type="presParOf" srcId="{21560073-8FF3-45E8-8D42-1C8E78831A6D}" destId="{CBE12536-21A9-45EF-B677-3553BA0F0089}" srcOrd="2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448F71-79BB-43A5-A70A-6D37C6946795}">
      <dsp:nvSpPr>
        <dsp:cNvPr id="0" name=""/>
        <dsp:cNvSpPr/>
      </dsp:nvSpPr>
      <dsp:spPr>
        <a:xfrm>
          <a:off x="279339" y="1343"/>
          <a:ext cx="2097680" cy="1258608"/>
        </a:xfrm>
        <a:prstGeom prst="rect">
          <a:avLst/>
        </a:prstGeom>
        <a:solidFill>
          <a:srgbClr val="005D9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a:latin typeface="Proxima Nova Rg" panose="02000506030000020004" charset="0"/>
            </a:rPr>
            <a:t>First-Year Seminars and Experiences </a:t>
          </a:r>
        </a:p>
      </dsp:txBody>
      <dsp:txXfrm>
        <a:off x="279339" y="1343"/>
        <a:ext cx="2097680" cy="1258608"/>
      </dsp:txXfrm>
    </dsp:sp>
    <dsp:sp modelId="{B80C3830-B772-4184-9D08-4BE28AA06E03}">
      <dsp:nvSpPr>
        <dsp:cNvPr id="0" name=""/>
        <dsp:cNvSpPr/>
      </dsp:nvSpPr>
      <dsp:spPr>
        <a:xfrm>
          <a:off x="2586788" y="1343"/>
          <a:ext cx="2097680" cy="1258608"/>
        </a:xfrm>
        <a:prstGeom prst="rect">
          <a:avLst/>
        </a:prstGeom>
        <a:solidFill>
          <a:srgbClr val="005D9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a:latin typeface="Proxima Nova Rg" panose="02000506030000020004" charset="0"/>
            </a:rPr>
            <a:t>Common Intellectual Experiences </a:t>
          </a:r>
        </a:p>
      </dsp:txBody>
      <dsp:txXfrm>
        <a:off x="2586788" y="1343"/>
        <a:ext cx="2097680" cy="1258608"/>
      </dsp:txXfrm>
    </dsp:sp>
    <dsp:sp modelId="{58D4DD5B-5AC2-42D0-9FB7-9C20A84F5FDC}">
      <dsp:nvSpPr>
        <dsp:cNvPr id="0" name=""/>
        <dsp:cNvSpPr/>
      </dsp:nvSpPr>
      <dsp:spPr>
        <a:xfrm>
          <a:off x="4894237" y="1343"/>
          <a:ext cx="2097680" cy="1258608"/>
        </a:xfrm>
        <a:prstGeom prst="rect">
          <a:avLst/>
        </a:prstGeom>
        <a:solidFill>
          <a:srgbClr val="005D9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a:latin typeface="Proxima Nova Rg" panose="02000506030000020004" charset="0"/>
            </a:rPr>
            <a:t>Learning Communities  </a:t>
          </a:r>
        </a:p>
      </dsp:txBody>
      <dsp:txXfrm>
        <a:off x="4894237" y="1343"/>
        <a:ext cx="2097680" cy="1258608"/>
      </dsp:txXfrm>
    </dsp:sp>
    <dsp:sp modelId="{599AA514-0CAD-4ED7-83D9-357AFC63174F}">
      <dsp:nvSpPr>
        <dsp:cNvPr id="0" name=""/>
        <dsp:cNvSpPr/>
      </dsp:nvSpPr>
      <dsp:spPr>
        <a:xfrm>
          <a:off x="7201685" y="1343"/>
          <a:ext cx="2097680" cy="1258608"/>
        </a:xfrm>
        <a:prstGeom prst="rect">
          <a:avLst/>
        </a:prstGeom>
        <a:solidFill>
          <a:srgbClr val="005D9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a:latin typeface="Proxima Nova Rg" panose="02000506030000020004" charset="0"/>
            </a:rPr>
            <a:t>Writing-Intensive Courses  </a:t>
          </a:r>
        </a:p>
      </dsp:txBody>
      <dsp:txXfrm>
        <a:off x="7201685" y="1343"/>
        <a:ext cx="2097680" cy="1258608"/>
      </dsp:txXfrm>
    </dsp:sp>
    <dsp:sp modelId="{E93222CE-8483-4DD6-9CCB-AC89E7AC52DE}">
      <dsp:nvSpPr>
        <dsp:cNvPr id="0" name=""/>
        <dsp:cNvSpPr/>
      </dsp:nvSpPr>
      <dsp:spPr>
        <a:xfrm>
          <a:off x="279339" y="1469719"/>
          <a:ext cx="2097680" cy="1258608"/>
        </a:xfrm>
        <a:prstGeom prst="rect">
          <a:avLst/>
        </a:prstGeom>
        <a:solidFill>
          <a:srgbClr val="005D9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a:latin typeface="Proxima Nova Rg" panose="02000506030000020004" charset="0"/>
            </a:rPr>
            <a:t>Collaborative Assignments and Projects </a:t>
          </a:r>
        </a:p>
      </dsp:txBody>
      <dsp:txXfrm>
        <a:off x="279339" y="1469719"/>
        <a:ext cx="2097680" cy="1258608"/>
      </dsp:txXfrm>
    </dsp:sp>
    <dsp:sp modelId="{6488421E-5E72-40A2-B33C-590E4A39D8CF}">
      <dsp:nvSpPr>
        <dsp:cNvPr id="0" name=""/>
        <dsp:cNvSpPr/>
      </dsp:nvSpPr>
      <dsp:spPr>
        <a:xfrm>
          <a:off x="2586788" y="1469719"/>
          <a:ext cx="2097680" cy="1258608"/>
        </a:xfrm>
        <a:prstGeom prst="rect">
          <a:avLst/>
        </a:prstGeom>
        <a:solidFill>
          <a:srgbClr val="005D9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a:latin typeface="Proxima Nova Rg" panose="02000506030000020004" charset="0"/>
            </a:rPr>
            <a:t>Undergraduate Research  </a:t>
          </a:r>
        </a:p>
      </dsp:txBody>
      <dsp:txXfrm>
        <a:off x="2586788" y="1469719"/>
        <a:ext cx="2097680" cy="1258608"/>
      </dsp:txXfrm>
    </dsp:sp>
    <dsp:sp modelId="{C3E52CC8-3DE0-467B-8680-919EDD61C57A}">
      <dsp:nvSpPr>
        <dsp:cNvPr id="0" name=""/>
        <dsp:cNvSpPr/>
      </dsp:nvSpPr>
      <dsp:spPr>
        <a:xfrm>
          <a:off x="4894237" y="1469719"/>
          <a:ext cx="2097680" cy="1258608"/>
        </a:xfrm>
        <a:prstGeom prst="rect">
          <a:avLst/>
        </a:prstGeom>
        <a:solidFill>
          <a:srgbClr val="005D9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a:latin typeface="Proxima Nova Rg" panose="02000506030000020004" charset="0"/>
            </a:rPr>
            <a:t>Diversity/Global Learning  </a:t>
          </a:r>
        </a:p>
      </dsp:txBody>
      <dsp:txXfrm>
        <a:off x="4894237" y="1469719"/>
        <a:ext cx="2097680" cy="1258608"/>
      </dsp:txXfrm>
    </dsp:sp>
    <dsp:sp modelId="{E71874AB-868F-41D7-8956-C03E275DDD07}">
      <dsp:nvSpPr>
        <dsp:cNvPr id="0" name=""/>
        <dsp:cNvSpPr/>
      </dsp:nvSpPr>
      <dsp:spPr>
        <a:xfrm>
          <a:off x="7201685" y="1469719"/>
          <a:ext cx="2097680" cy="1258608"/>
        </a:xfrm>
        <a:prstGeom prst="rect">
          <a:avLst/>
        </a:prstGeom>
        <a:solidFill>
          <a:srgbClr val="005D9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a:latin typeface="Proxima Nova Rg" panose="02000506030000020004" charset="0"/>
            </a:rPr>
            <a:t>ePortfolios</a:t>
          </a:r>
        </a:p>
      </dsp:txBody>
      <dsp:txXfrm>
        <a:off x="7201685" y="1469719"/>
        <a:ext cx="2097680" cy="1258608"/>
      </dsp:txXfrm>
    </dsp:sp>
    <dsp:sp modelId="{58880D94-6173-41B8-A887-726F3A9CED0B}">
      <dsp:nvSpPr>
        <dsp:cNvPr id="0" name=""/>
        <dsp:cNvSpPr/>
      </dsp:nvSpPr>
      <dsp:spPr>
        <a:xfrm>
          <a:off x="1433064" y="2938096"/>
          <a:ext cx="2097680" cy="1258608"/>
        </a:xfrm>
        <a:prstGeom prst="rect">
          <a:avLst/>
        </a:prstGeom>
        <a:solidFill>
          <a:srgbClr val="005D9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a:latin typeface="Proxima Nova Rg" panose="02000506030000020004" charset="0"/>
            </a:rPr>
            <a:t>Service Learning/Community-Based Learning </a:t>
          </a:r>
        </a:p>
      </dsp:txBody>
      <dsp:txXfrm>
        <a:off x="1433064" y="2938096"/>
        <a:ext cx="2097680" cy="1258608"/>
      </dsp:txXfrm>
    </dsp:sp>
    <dsp:sp modelId="{4D55131D-C40D-4509-BE1A-C4ABB989D1FD}">
      <dsp:nvSpPr>
        <dsp:cNvPr id="0" name=""/>
        <dsp:cNvSpPr/>
      </dsp:nvSpPr>
      <dsp:spPr>
        <a:xfrm>
          <a:off x="3740512" y="2938096"/>
          <a:ext cx="2097680" cy="1258608"/>
        </a:xfrm>
        <a:prstGeom prst="rect">
          <a:avLst/>
        </a:prstGeom>
        <a:solidFill>
          <a:srgbClr val="005D9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a:latin typeface="Proxima Nova Rg" panose="02000506030000020004" charset="0"/>
            </a:rPr>
            <a:t>Work-based Learning/Internships </a:t>
          </a:r>
        </a:p>
      </dsp:txBody>
      <dsp:txXfrm>
        <a:off x="3740512" y="2938096"/>
        <a:ext cx="2097680" cy="1258608"/>
      </dsp:txXfrm>
    </dsp:sp>
    <dsp:sp modelId="{CBE12536-21A9-45EF-B677-3553BA0F0089}">
      <dsp:nvSpPr>
        <dsp:cNvPr id="0" name=""/>
        <dsp:cNvSpPr/>
      </dsp:nvSpPr>
      <dsp:spPr>
        <a:xfrm>
          <a:off x="6047961" y="2938096"/>
          <a:ext cx="2097680" cy="1258608"/>
        </a:xfrm>
        <a:prstGeom prst="rect">
          <a:avLst/>
        </a:prstGeom>
        <a:solidFill>
          <a:srgbClr val="005D9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a:latin typeface="Proxima Nova Rg" panose="02000506030000020004" charset="0"/>
            </a:rPr>
            <a:t>Capstone Courses and Projects</a:t>
          </a:r>
        </a:p>
      </dsp:txBody>
      <dsp:txXfrm>
        <a:off x="6047961" y="2938096"/>
        <a:ext cx="2097680" cy="125860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0.44524</cdr:x>
      <cdr:y>0.88231</cdr:y>
    </cdr:from>
    <cdr:to>
      <cdr:x>0.89316</cdr:x>
      <cdr:y>0.96061</cdr:y>
    </cdr:to>
    <cdr:sp macro="" textlink="">
      <cdr:nvSpPr>
        <cdr:cNvPr id="2" name="TextBox 1">
          <a:extLst xmlns:a="http://schemas.openxmlformats.org/drawingml/2006/main">
            <a:ext uri="{FF2B5EF4-FFF2-40B4-BE49-F238E27FC236}">
              <a16:creationId xmlns="" xmlns:a16="http://schemas.microsoft.com/office/drawing/2014/main" id="{E599A95D-680A-2142-669C-EB085EEDFEF6}"/>
            </a:ext>
          </a:extLst>
        </cdr:cNvPr>
        <cdr:cNvSpPr txBox="1"/>
      </cdr:nvSpPr>
      <cdr:spPr>
        <a:xfrm xmlns:a="http://schemas.openxmlformats.org/drawingml/2006/main">
          <a:off x="3579330" y="4490517"/>
          <a:ext cx="3600874" cy="39851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400" b="1">
            <a:solidFill>
              <a:schemeClr val="tx1">
                <a:lumMod val="65000"/>
                <a:lumOff val="35000"/>
              </a:schemeClr>
            </a:solidFill>
          </a:endParaRPr>
        </a:p>
      </cdr:txBody>
    </cdr:sp>
  </cdr:relSizeAnchor>
  <cdr:relSizeAnchor xmlns:cdr="http://schemas.openxmlformats.org/drawingml/2006/chartDrawing">
    <cdr:from>
      <cdr:x>0.42679</cdr:x>
      <cdr:y>0.37551</cdr:y>
    </cdr:from>
    <cdr:to>
      <cdr:x>0.87471</cdr:x>
      <cdr:y>0.42992</cdr:y>
    </cdr:to>
    <cdr:sp macro="" textlink="">
      <cdr:nvSpPr>
        <cdr:cNvPr id="3" name="TextBox 1">
          <a:extLst xmlns:a="http://schemas.openxmlformats.org/drawingml/2006/main">
            <a:ext uri="{FF2B5EF4-FFF2-40B4-BE49-F238E27FC236}">
              <a16:creationId xmlns="" xmlns:a16="http://schemas.microsoft.com/office/drawing/2014/main" id="{33736931-31DC-D810-9888-968A4FC02722}"/>
            </a:ext>
          </a:extLst>
        </cdr:cNvPr>
        <cdr:cNvSpPr txBox="1"/>
      </cdr:nvSpPr>
      <cdr:spPr>
        <a:xfrm xmlns:a="http://schemas.openxmlformats.org/drawingml/2006/main">
          <a:off x="3754417" y="1949444"/>
          <a:ext cx="3940284" cy="28247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a:t>n = 423</a:t>
          </a:r>
        </a:p>
      </cdr:txBody>
    </cdr:sp>
  </cdr:relSizeAnchor>
  <cdr:relSizeAnchor xmlns:cdr="http://schemas.openxmlformats.org/drawingml/2006/chartDrawing">
    <cdr:from>
      <cdr:x>0.12549</cdr:x>
      <cdr:y>0.37736</cdr:y>
    </cdr:from>
    <cdr:to>
      <cdr:x>0.23923</cdr:x>
      <cdr:y>0.55096</cdr:y>
    </cdr:to>
    <cdr:sp macro="" textlink="">
      <cdr:nvSpPr>
        <cdr:cNvPr id="4" name="TextBox 3">
          <a:extLst xmlns:a="http://schemas.openxmlformats.org/drawingml/2006/main">
            <a:ext uri="{FF2B5EF4-FFF2-40B4-BE49-F238E27FC236}">
              <a16:creationId xmlns="" xmlns:a16="http://schemas.microsoft.com/office/drawing/2014/main" id="{079E20FB-A5A5-EC88-F89D-B3BC3E9DF9AD}"/>
            </a:ext>
          </a:extLst>
        </cdr:cNvPr>
        <cdr:cNvSpPr txBox="1"/>
      </cdr:nvSpPr>
      <cdr:spPr>
        <a:xfrm xmlns:a="http://schemas.openxmlformats.org/drawingml/2006/main">
          <a:off x="1103948" y="1959058"/>
          <a:ext cx="1000554" cy="90123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b="1" dirty="0"/>
            <a:t>n = 418</a:t>
          </a:r>
        </a:p>
      </cdr:txBody>
    </cdr:sp>
  </cdr:relSizeAnchor>
  <cdr:relSizeAnchor xmlns:cdr="http://schemas.openxmlformats.org/drawingml/2006/chartDrawing">
    <cdr:from>
      <cdr:x>0.26376</cdr:x>
      <cdr:y>0.08398</cdr:y>
    </cdr:from>
    <cdr:to>
      <cdr:x>0.37751</cdr:x>
      <cdr:y>0.25758</cdr:y>
    </cdr:to>
    <cdr:sp macro="" textlink="">
      <cdr:nvSpPr>
        <cdr:cNvPr id="5" name="TextBox 1">
          <a:extLst xmlns:a="http://schemas.openxmlformats.org/drawingml/2006/main">
            <a:ext uri="{FF2B5EF4-FFF2-40B4-BE49-F238E27FC236}">
              <a16:creationId xmlns="" xmlns:a16="http://schemas.microsoft.com/office/drawing/2014/main" id="{56150F11-BA80-CF1C-BFCE-78DB9C859203}"/>
            </a:ext>
          </a:extLst>
        </cdr:cNvPr>
        <cdr:cNvSpPr txBox="1"/>
      </cdr:nvSpPr>
      <cdr:spPr>
        <a:xfrm xmlns:a="http://schemas.openxmlformats.org/drawingml/2006/main">
          <a:off x="2320215" y="435986"/>
          <a:ext cx="1000642" cy="90123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a:t>n = 74</a:t>
          </a:r>
        </a:p>
      </cdr:txBody>
    </cdr:sp>
  </cdr:relSizeAnchor>
  <cdr:relSizeAnchor xmlns:cdr="http://schemas.openxmlformats.org/drawingml/2006/chartDrawing">
    <cdr:from>
      <cdr:x>0.5</cdr:x>
      <cdr:y>0.06278</cdr:y>
    </cdr:from>
    <cdr:to>
      <cdr:x>0.62754</cdr:x>
      <cdr:y>0.14108</cdr:y>
    </cdr:to>
    <cdr:sp macro="" textlink="">
      <cdr:nvSpPr>
        <cdr:cNvPr id="6" name="TextBox 1">
          <a:extLst xmlns:a="http://schemas.openxmlformats.org/drawingml/2006/main">
            <a:ext uri="{FF2B5EF4-FFF2-40B4-BE49-F238E27FC236}">
              <a16:creationId xmlns="" xmlns:a16="http://schemas.microsoft.com/office/drawing/2014/main" id="{6E91A45C-1348-7772-BA8D-82FB03425833}"/>
            </a:ext>
          </a:extLst>
        </cdr:cNvPr>
        <cdr:cNvSpPr txBox="1"/>
      </cdr:nvSpPr>
      <cdr:spPr>
        <a:xfrm xmlns:a="http://schemas.openxmlformats.org/drawingml/2006/main">
          <a:off x="4398424" y="325905"/>
          <a:ext cx="1121950" cy="40648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a:t>n = 83</a:t>
          </a:r>
        </a:p>
      </cdr:txBody>
    </cdr:sp>
  </cdr:relSizeAnchor>
  <cdr:relSizeAnchor xmlns:cdr="http://schemas.openxmlformats.org/drawingml/2006/chartDrawing">
    <cdr:from>
      <cdr:x>0.72686</cdr:x>
      <cdr:y>0.3515</cdr:y>
    </cdr:from>
    <cdr:to>
      <cdr:x>0.82999</cdr:x>
      <cdr:y>0.39773</cdr:y>
    </cdr:to>
    <cdr:sp macro="" textlink="">
      <cdr:nvSpPr>
        <cdr:cNvPr id="7" name="TextBox 1">
          <a:extLst xmlns:a="http://schemas.openxmlformats.org/drawingml/2006/main">
            <a:ext uri="{FF2B5EF4-FFF2-40B4-BE49-F238E27FC236}">
              <a16:creationId xmlns="" xmlns:a16="http://schemas.microsoft.com/office/drawing/2014/main" id="{8B6A09BA-B015-9647-3101-1FD8F8F29201}"/>
            </a:ext>
          </a:extLst>
        </cdr:cNvPr>
        <cdr:cNvSpPr txBox="1"/>
      </cdr:nvSpPr>
      <cdr:spPr>
        <a:xfrm xmlns:a="http://schemas.openxmlformats.org/drawingml/2006/main">
          <a:off x="6394090" y="1824770"/>
          <a:ext cx="907219" cy="24000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a:t>n = 447</a:t>
          </a:r>
        </a:p>
      </cdr:txBody>
    </cdr:sp>
  </cdr:relSizeAnchor>
  <cdr:relSizeAnchor xmlns:cdr="http://schemas.openxmlformats.org/drawingml/2006/chartDrawing">
    <cdr:from>
      <cdr:x>0.80954</cdr:x>
      <cdr:y>0.06278</cdr:y>
    </cdr:from>
    <cdr:to>
      <cdr:x>0.90314</cdr:x>
      <cdr:y>0.14108</cdr:y>
    </cdr:to>
    <cdr:sp macro="" textlink="">
      <cdr:nvSpPr>
        <cdr:cNvPr id="8" name="TextBox 1">
          <a:extLst xmlns:a="http://schemas.openxmlformats.org/drawingml/2006/main">
            <a:ext uri="{FF2B5EF4-FFF2-40B4-BE49-F238E27FC236}">
              <a16:creationId xmlns="" xmlns:a16="http://schemas.microsoft.com/office/drawing/2014/main" id="{29385FED-B9F0-08BE-6C39-3FA1D261EF1B}"/>
            </a:ext>
          </a:extLst>
        </cdr:cNvPr>
        <cdr:cNvSpPr txBox="1"/>
      </cdr:nvSpPr>
      <cdr:spPr>
        <a:xfrm xmlns:a="http://schemas.openxmlformats.org/drawingml/2006/main">
          <a:off x="7121360" y="325905"/>
          <a:ext cx="823385" cy="40648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a:t>n = 97</a:t>
          </a:r>
        </a:p>
      </cdr:txBody>
    </cdr:sp>
  </cdr:relSizeAnchor>
  <cdr:relSizeAnchor xmlns:cdr="http://schemas.openxmlformats.org/drawingml/2006/chartDrawing">
    <cdr:from>
      <cdr:x>0.18994</cdr:x>
      <cdr:y>0.44611</cdr:y>
    </cdr:from>
    <cdr:to>
      <cdr:x>0.30368</cdr:x>
      <cdr:y>0.49064</cdr:y>
    </cdr:to>
    <cdr:sp macro="" textlink="">
      <cdr:nvSpPr>
        <cdr:cNvPr id="10" name="TextBox 1">
          <a:extLst xmlns:a="http://schemas.openxmlformats.org/drawingml/2006/main">
            <a:ext uri="{FF2B5EF4-FFF2-40B4-BE49-F238E27FC236}">
              <a16:creationId xmlns="" xmlns:a16="http://schemas.microsoft.com/office/drawing/2014/main" id="{67FBEDF7-5C21-4394-8EF5-BE10AC57CDF3}"/>
            </a:ext>
          </a:extLst>
        </cdr:cNvPr>
        <cdr:cNvSpPr txBox="1"/>
      </cdr:nvSpPr>
      <cdr:spPr>
        <a:xfrm xmlns:a="http://schemas.openxmlformats.org/drawingml/2006/main">
          <a:off x="1670890" y="2315949"/>
          <a:ext cx="1000554" cy="23119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a:t>n = 344</a:t>
          </a:r>
        </a:p>
      </cdr:txBody>
    </cdr:sp>
  </cdr:relSizeAnchor>
  <cdr:relSizeAnchor xmlns:cdr="http://schemas.openxmlformats.org/drawingml/2006/chartDrawing">
    <cdr:from>
      <cdr:x>0.4906</cdr:x>
      <cdr:y>0.46085</cdr:y>
    </cdr:from>
    <cdr:to>
      <cdr:x>0.93852</cdr:x>
      <cdr:y>0.50521</cdr:y>
    </cdr:to>
    <cdr:sp macro="" textlink="">
      <cdr:nvSpPr>
        <cdr:cNvPr id="11" name="TextBox 1">
          <a:extLst xmlns:a="http://schemas.openxmlformats.org/drawingml/2006/main">
            <a:ext uri="{FF2B5EF4-FFF2-40B4-BE49-F238E27FC236}">
              <a16:creationId xmlns="" xmlns:a16="http://schemas.microsoft.com/office/drawing/2014/main" id="{11E3613C-EB6D-456E-9D30-8E04BF4DC3E1}"/>
            </a:ext>
          </a:extLst>
        </cdr:cNvPr>
        <cdr:cNvSpPr txBox="1"/>
      </cdr:nvSpPr>
      <cdr:spPr>
        <a:xfrm xmlns:a="http://schemas.openxmlformats.org/drawingml/2006/main">
          <a:off x="4315707" y="2392470"/>
          <a:ext cx="3940284" cy="23028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a:t>n = 340</a:t>
          </a:r>
        </a:p>
      </cdr:txBody>
    </cdr:sp>
  </cdr:relSizeAnchor>
  <cdr:relSizeAnchor xmlns:cdr="http://schemas.openxmlformats.org/drawingml/2006/chartDrawing">
    <cdr:from>
      <cdr:x>0.79145</cdr:x>
      <cdr:y>0.44607</cdr:y>
    </cdr:from>
    <cdr:to>
      <cdr:x>0.9315</cdr:x>
      <cdr:y>0.49063</cdr:y>
    </cdr:to>
    <cdr:sp macro="" textlink="">
      <cdr:nvSpPr>
        <cdr:cNvPr id="12" name="TextBox 1">
          <a:extLst xmlns:a="http://schemas.openxmlformats.org/drawingml/2006/main">
            <a:ext uri="{FF2B5EF4-FFF2-40B4-BE49-F238E27FC236}">
              <a16:creationId xmlns="" xmlns:a16="http://schemas.microsoft.com/office/drawing/2014/main" id="{F12C26E6-69A9-4044-AC78-6FF39A6767B3}"/>
            </a:ext>
          </a:extLst>
        </cdr:cNvPr>
        <cdr:cNvSpPr txBox="1"/>
      </cdr:nvSpPr>
      <cdr:spPr>
        <a:xfrm xmlns:a="http://schemas.openxmlformats.org/drawingml/2006/main">
          <a:off x="6962239" y="2315758"/>
          <a:ext cx="1232067" cy="23131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a:t>n = 350</a:t>
          </a:r>
        </a:p>
      </cdr:txBody>
    </cdr:sp>
  </cdr:relSizeAnchor>
  <cdr:relSizeAnchor xmlns:cdr="http://schemas.openxmlformats.org/drawingml/2006/chartDrawing">
    <cdr:from>
      <cdr:x>0.01106</cdr:x>
      <cdr:y>0.44479</cdr:y>
    </cdr:from>
    <cdr:to>
      <cdr:x>0.1248</cdr:x>
      <cdr:y>0.62445</cdr:y>
    </cdr:to>
    <cdr:sp macro="" textlink="">
      <cdr:nvSpPr>
        <cdr:cNvPr id="13" name="TextBox 12">
          <a:extLst xmlns:a="http://schemas.openxmlformats.org/drawingml/2006/main">
            <a:ext uri="{FF2B5EF4-FFF2-40B4-BE49-F238E27FC236}">
              <a16:creationId xmlns="" xmlns:a16="http://schemas.microsoft.com/office/drawing/2014/main" id="{664BAC4C-93A8-4514-8DE4-915348A4F181}"/>
            </a:ext>
          </a:extLst>
        </cdr:cNvPr>
        <cdr:cNvSpPr txBox="1"/>
      </cdr:nvSpPr>
      <cdr:spPr>
        <a:xfrm xmlns:a="http://schemas.openxmlformats.org/drawingml/2006/main">
          <a:off x="88900" y="2263777"/>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23A1ED-4C86-4B77-9C3E-BC169C98BAA1}" type="datetimeFigureOut">
              <a:rPr lang="en-US" smtClean="0"/>
              <a:t>2/10/2023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BB6682-2156-4377-9FE2-E98B884EA93F}" type="slidenum">
              <a:rPr lang="en-US" smtClean="0"/>
              <a:t>‹#›</a:t>
            </a:fld>
            <a:endParaRPr lang="en-US" dirty="0"/>
          </a:p>
        </p:txBody>
      </p:sp>
    </p:spTree>
    <p:extLst>
      <p:ext uri="{BB962C8B-B14F-4D97-AF65-F5344CB8AC3E}">
        <p14:creationId xmlns:p14="http://schemas.microsoft.com/office/powerpoint/2010/main" val="1114291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BB6682-2156-4377-9FE2-E98B884EA93F}" type="slidenum">
              <a:rPr lang="en-US" smtClean="0"/>
              <a:t>2</a:t>
            </a:fld>
            <a:endParaRPr lang="en-US" dirty="0"/>
          </a:p>
        </p:txBody>
      </p:sp>
    </p:spTree>
    <p:extLst>
      <p:ext uri="{BB962C8B-B14F-4D97-AF65-F5344CB8AC3E}">
        <p14:creationId xmlns:p14="http://schemas.microsoft.com/office/powerpoint/2010/main" val="22616780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HIPs Improving Learning.</a:t>
            </a:r>
            <a:r>
              <a:rPr lang="en-US" sz="1200" kern="1200" dirty="0">
                <a:solidFill>
                  <a:schemeClr val="tx1"/>
                </a:solidFill>
                <a:effectLst/>
                <a:latin typeface="+mn-lt"/>
                <a:ea typeface="+mn-ea"/>
                <a:cs typeface="+mn-cs"/>
              </a:rPr>
              <a:t> On a scale from 1 (Not at All) to 5 (A Great Deal), faculty (</a:t>
            </a:r>
            <a:r>
              <a:rPr lang="en-US" sz="1200" i="1" kern="1200" dirty="0">
                <a:solidFill>
                  <a:schemeClr val="tx1"/>
                </a:solidFill>
                <a:effectLst/>
                <a:latin typeface="+mn-lt"/>
                <a:ea typeface="+mn-ea"/>
                <a:cs typeface="+mn-cs"/>
              </a:rPr>
              <a:t>n</a:t>
            </a:r>
            <a:r>
              <a:rPr lang="en-US" sz="1200" kern="1200" dirty="0">
                <a:solidFill>
                  <a:schemeClr val="tx1"/>
                </a:solidFill>
                <a:effectLst/>
                <a:latin typeface="+mn-lt"/>
                <a:ea typeface="+mn-ea"/>
                <a:cs typeface="+mn-cs"/>
              </a:rPr>
              <a:t> = 127) and staff members (</a:t>
            </a:r>
            <a:r>
              <a:rPr lang="en-US" sz="1200" i="1" kern="1200" dirty="0">
                <a:solidFill>
                  <a:schemeClr val="tx1"/>
                </a:solidFill>
                <a:effectLst/>
                <a:latin typeface="+mn-lt"/>
                <a:ea typeface="+mn-ea"/>
                <a:cs typeface="+mn-cs"/>
              </a:rPr>
              <a:t>n</a:t>
            </a:r>
            <a:r>
              <a:rPr lang="en-US" sz="1200" kern="1200" dirty="0">
                <a:solidFill>
                  <a:schemeClr val="tx1"/>
                </a:solidFill>
                <a:effectLst/>
                <a:latin typeface="+mn-lt"/>
                <a:ea typeface="+mn-ea"/>
                <a:cs typeface="+mn-cs"/>
              </a:rPr>
              <a:t> = 79) both rated HIPs practices as important for improving undergraduates’ learning (Grand Mean = 3.89). The highest-rated strategies by both faculty and staff were writing-intensive courses, collaborative assignments, undergraduate research, diversity &amp; global learning, study abroad/away, service-learning &amp; community-based learning, internships, and capstones. These would be the areas of common ground between faculty and staff to expand upon by Georgia Southern (see Figure 2, </a:t>
            </a:r>
            <a:endParaRPr lang="en-US" dirty="0"/>
          </a:p>
        </p:txBody>
      </p:sp>
      <p:sp>
        <p:nvSpPr>
          <p:cNvPr id="4" name="Slide Number Placeholder 3"/>
          <p:cNvSpPr>
            <a:spLocks noGrp="1"/>
          </p:cNvSpPr>
          <p:nvPr>
            <p:ph type="sldNum" sz="quarter" idx="10"/>
          </p:nvPr>
        </p:nvSpPr>
        <p:spPr/>
        <p:txBody>
          <a:bodyPr/>
          <a:lstStyle/>
          <a:p>
            <a:fld id="{52BB6682-2156-4377-9FE2-E98B884EA93F}" type="slidenum">
              <a:rPr lang="en-US" smtClean="0"/>
              <a:t>14</a:t>
            </a:fld>
            <a:endParaRPr lang="en-US" dirty="0"/>
          </a:p>
        </p:txBody>
      </p:sp>
    </p:spTree>
    <p:extLst>
      <p:ext uri="{BB962C8B-B14F-4D97-AF65-F5344CB8AC3E}">
        <p14:creationId xmlns:p14="http://schemas.microsoft.com/office/powerpoint/2010/main" val="5130054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Faculty Perceptions.</a:t>
            </a:r>
            <a:r>
              <a:rPr lang="en-US" sz="1200" kern="1200" dirty="0">
                <a:solidFill>
                  <a:schemeClr val="tx1"/>
                </a:solidFill>
                <a:effectLst/>
                <a:latin typeface="+mn-lt"/>
                <a:ea typeface="+mn-ea"/>
                <a:cs typeface="+mn-cs"/>
              </a:rPr>
              <a:t> Faculty only were then asked their perceptions of HIPs at the university, which were each measured on a scale from 1 to 5, where 5 is a more favorable rating. Although favorable ratings existed for HIPs overall (Grand Mean = 3.46), faculty reported significantly lower behavioral indicators, being neutral to negative in how frequently they taught them, their likelihood of teaching them, and the institution’s support for teaching them. Thus, it seems that a disconnect exists between the value for and implementation of HIPs at Georgia Southern, implying that practical and logistical barriers will need to be addressed if we are to encourage more widespread adoption of these practices at the university. Please see Figure 3. </a:t>
            </a:r>
          </a:p>
          <a:p>
            <a:endParaRPr lang="en-US" dirty="0"/>
          </a:p>
        </p:txBody>
      </p:sp>
      <p:sp>
        <p:nvSpPr>
          <p:cNvPr id="4" name="Slide Number Placeholder 3"/>
          <p:cNvSpPr>
            <a:spLocks noGrp="1"/>
          </p:cNvSpPr>
          <p:nvPr>
            <p:ph type="sldNum" sz="quarter" idx="10"/>
          </p:nvPr>
        </p:nvSpPr>
        <p:spPr/>
        <p:txBody>
          <a:bodyPr/>
          <a:lstStyle/>
          <a:p>
            <a:fld id="{52BB6682-2156-4377-9FE2-E98B884EA93F}" type="slidenum">
              <a:rPr lang="en-US" smtClean="0"/>
              <a:t>15</a:t>
            </a:fld>
            <a:endParaRPr lang="en-US" dirty="0"/>
          </a:p>
        </p:txBody>
      </p:sp>
    </p:spTree>
    <p:extLst>
      <p:ext uri="{BB962C8B-B14F-4D97-AF65-F5344CB8AC3E}">
        <p14:creationId xmlns:p14="http://schemas.microsoft.com/office/powerpoint/2010/main" val="24430539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Barriers to Involvement (qualitative). </a:t>
            </a:r>
            <a:r>
              <a:rPr lang="en-US" sz="1200" kern="1200" dirty="0">
                <a:solidFill>
                  <a:schemeClr val="tx1"/>
                </a:solidFill>
                <a:effectLst/>
                <a:latin typeface="+mn-lt"/>
                <a:ea typeface="+mn-ea"/>
                <a:cs typeface="+mn-cs"/>
              </a:rPr>
              <a:t>Participants identified a number of important barriers to the broader implementation of HIPs. The primary themes were time, lack of resources, and lack of recognition/support.</a:t>
            </a:r>
          </a:p>
          <a:p>
            <a:pPr lvl="0"/>
            <a:r>
              <a:rPr lang="en-US" sz="1200" u="sng" kern="1200" dirty="0">
                <a:solidFill>
                  <a:schemeClr val="tx1"/>
                </a:solidFill>
                <a:effectLst/>
                <a:latin typeface="+mn-lt"/>
                <a:ea typeface="+mn-ea"/>
                <a:cs typeface="+mn-cs"/>
              </a:rPr>
              <a:t>Time</a:t>
            </a:r>
            <a:r>
              <a:rPr lang="en-US" sz="1200" kern="1200" dirty="0">
                <a:solidFill>
                  <a:schemeClr val="tx1"/>
                </a:solidFill>
                <a:effectLst/>
                <a:latin typeface="+mn-lt"/>
                <a:ea typeface="+mn-ea"/>
                <a:cs typeface="+mn-cs"/>
              </a:rPr>
              <a:t>: Teaching load and general workload too high, too many courses, large and growing class sizes, no time to learn more or develop courses</a:t>
            </a:r>
          </a:p>
          <a:p>
            <a:pPr lvl="0"/>
            <a:r>
              <a:rPr lang="en-US" sz="1200" u="sng" kern="1200" dirty="0">
                <a:solidFill>
                  <a:schemeClr val="tx1"/>
                </a:solidFill>
                <a:effectLst/>
                <a:latin typeface="+mn-lt"/>
                <a:ea typeface="+mn-ea"/>
                <a:cs typeface="+mn-cs"/>
              </a:rPr>
              <a:t>Lack of resources</a:t>
            </a:r>
            <a:r>
              <a:rPr lang="en-US" sz="1200" kern="1200" dirty="0">
                <a:solidFill>
                  <a:schemeClr val="tx1"/>
                </a:solidFill>
                <a:effectLst/>
                <a:latin typeface="+mn-lt"/>
                <a:ea typeface="+mn-ea"/>
                <a:cs typeface="+mn-cs"/>
              </a:rPr>
              <a:t>:  No grad assistants, lack of pay/funding for programs like first-year experience (FYE) and conversations with professors (</a:t>
            </a:r>
            <a:r>
              <a:rPr lang="en-US" sz="1200" kern="1200" dirty="0" err="1">
                <a:solidFill>
                  <a:schemeClr val="tx1"/>
                </a:solidFill>
                <a:effectLst/>
                <a:latin typeface="+mn-lt"/>
                <a:ea typeface="+mn-ea"/>
                <a:cs typeface="+mn-cs"/>
              </a:rPr>
              <a:t>CwP</a:t>
            </a:r>
            <a:r>
              <a:rPr lang="en-US" sz="1200" kern="1200" dirty="0">
                <a:solidFill>
                  <a:schemeClr val="tx1"/>
                </a:solidFill>
                <a:effectLst/>
                <a:latin typeface="+mn-lt"/>
                <a:ea typeface="+mn-ea"/>
                <a:cs typeface="+mn-cs"/>
              </a:rPr>
              <a:t>), difficulty finding community partners, lack of training, no financial incentives</a:t>
            </a:r>
          </a:p>
          <a:p>
            <a:pPr lvl="0"/>
            <a:r>
              <a:rPr lang="en-US" sz="1200" u="sng" kern="1200" dirty="0">
                <a:solidFill>
                  <a:schemeClr val="tx1"/>
                </a:solidFill>
                <a:effectLst/>
                <a:latin typeface="+mn-lt"/>
                <a:ea typeface="+mn-ea"/>
                <a:cs typeface="+mn-cs"/>
              </a:rPr>
              <a:t>Lack of recognition</a:t>
            </a:r>
            <a:r>
              <a:rPr lang="en-US" sz="1200" kern="1200" dirty="0">
                <a:solidFill>
                  <a:schemeClr val="tx1"/>
                </a:solidFill>
                <a:effectLst/>
                <a:latin typeface="+mn-lt"/>
                <a:ea typeface="+mn-ea"/>
                <a:cs typeface="+mn-cs"/>
              </a:rPr>
              <a:t>: Administrative interference and demoralization; no recognition in annual reports, P&amp;T, raises; no reward structure; deans/chairs do not support; does not seem to be an institutional priority; no value-added</a:t>
            </a:r>
          </a:p>
          <a:p>
            <a:pPr lvl="0"/>
            <a:r>
              <a:rPr lang="en-US" sz="1200" u="sng" kern="1200" dirty="0">
                <a:solidFill>
                  <a:schemeClr val="tx1"/>
                </a:solidFill>
                <a:effectLst/>
                <a:latin typeface="+mn-lt"/>
                <a:ea typeface="+mn-ea"/>
                <a:cs typeface="+mn-cs"/>
              </a:rPr>
              <a:t>Other</a:t>
            </a:r>
            <a:r>
              <a:rPr lang="en-US" sz="1200" kern="1200" dirty="0">
                <a:solidFill>
                  <a:schemeClr val="tx1"/>
                </a:solidFill>
                <a:effectLst/>
                <a:latin typeface="+mn-lt"/>
                <a:ea typeface="+mn-ea"/>
                <a:cs typeface="+mn-cs"/>
              </a:rPr>
              <a:t>: Lack of student interest/effort, COVID concerns, unfamiliarity with HIPs approaches</a:t>
            </a:r>
          </a:p>
          <a:p>
            <a:endParaRPr lang="en-US" dirty="0"/>
          </a:p>
        </p:txBody>
      </p:sp>
      <p:sp>
        <p:nvSpPr>
          <p:cNvPr id="4" name="Slide Number Placeholder 3"/>
          <p:cNvSpPr>
            <a:spLocks noGrp="1"/>
          </p:cNvSpPr>
          <p:nvPr>
            <p:ph type="sldNum" sz="quarter" idx="10"/>
          </p:nvPr>
        </p:nvSpPr>
        <p:spPr/>
        <p:txBody>
          <a:bodyPr/>
          <a:lstStyle/>
          <a:p>
            <a:fld id="{52BB6682-2156-4377-9FE2-E98B884EA93F}" type="slidenum">
              <a:rPr lang="en-US" smtClean="0"/>
              <a:t>16</a:t>
            </a:fld>
            <a:endParaRPr lang="en-US" dirty="0"/>
          </a:p>
        </p:txBody>
      </p:sp>
    </p:spTree>
    <p:extLst>
      <p:ext uri="{BB962C8B-B14F-4D97-AF65-F5344CB8AC3E}">
        <p14:creationId xmlns:p14="http://schemas.microsoft.com/office/powerpoint/2010/main" val="35416510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Incentives, Motivations, and Solutions (qualitative).</a:t>
            </a:r>
            <a:r>
              <a:rPr lang="en-US" sz="1200" kern="1200" dirty="0">
                <a:solidFill>
                  <a:schemeClr val="tx1"/>
                </a:solidFill>
                <a:effectLst/>
                <a:latin typeface="+mn-lt"/>
                <a:ea typeface="+mn-ea"/>
                <a:cs typeface="+mn-cs"/>
              </a:rPr>
              <a:t> Participants indicated time, money, recognition, and training as ways the university could incentivize more faculty involvement.</a:t>
            </a:r>
          </a:p>
          <a:p>
            <a:pPr lvl="0"/>
            <a:r>
              <a:rPr lang="en-US" sz="1200" u="sng" kern="1200" dirty="0">
                <a:solidFill>
                  <a:schemeClr val="tx1"/>
                </a:solidFill>
                <a:effectLst/>
                <a:latin typeface="+mn-lt"/>
                <a:ea typeface="+mn-ea"/>
                <a:cs typeface="+mn-cs"/>
              </a:rPr>
              <a:t>Time</a:t>
            </a:r>
            <a:r>
              <a:rPr lang="en-US" sz="1200" kern="1200" dirty="0">
                <a:solidFill>
                  <a:schemeClr val="tx1"/>
                </a:solidFill>
                <a:effectLst/>
                <a:latin typeface="+mn-lt"/>
                <a:ea typeface="+mn-ea"/>
                <a:cs typeface="+mn-cs"/>
              </a:rPr>
              <a:t>: Smaller teaching load; smaller enrollment caps for HIPs courses; course releases for converting, revamping, and/or teaching HIPs course; graduate assistants to help with writing-intensive courses/grading</a:t>
            </a:r>
          </a:p>
          <a:p>
            <a:pPr lvl="0"/>
            <a:r>
              <a:rPr lang="en-US" sz="1200" u="sng" kern="1200" dirty="0">
                <a:solidFill>
                  <a:schemeClr val="tx1"/>
                </a:solidFill>
                <a:effectLst/>
                <a:latin typeface="+mn-lt"/>
                <a:ea typeface="+mn-ea"/>
                <a:cs typeface="+mn-cs"/>
              </a:rPr>
              <a:t>Money</a:t>
            </a:r>
            <a:r>
              <a:rPr lang="en-US" sz="1200" kern="1200" dirty="0">
                <a:solidFill>
                  <a:schemeClr val="tx1"/>
                </a:solidFill>
                <a:effectLst/>
                <a:latin typeface="+mn-lt"/>
                <a:ea typeface="+mn-ea"/>
                <a:cs typeface="+mn-cs"/>
              </a:rPr>
              <a:t>: Incentives for faculty training, designated funding stream to provide payment/professional development funds for converting/developing a HIPs course, paid mentor/mentee program, professional development to attend conferences/workshops on HIPs outside of campus</a:t>
            </a:r>
          </a:p>
          <a:p>
            <a:pPr lvl="0"/>
            <a:r>
              <a:rPr lang="en-US" sz="1200" u="sng" kern="1200" dirty="0">
                <a:solidFill>
                  <a:schemeClr val="tx1"/>
                </a:solidFill>
                <a:effectLst/>
                <a:latin typeface="+mn-lt"/>
                <a:ea typeface="+mn-ea"/>
                <a:cs typeface="+mn-cs"/>
              </a:rPr>
              <a:t>Recognition</a:t>
            </a:r>
            <a:r>
              <a:rPr lang="en-US" sz="1200" kern="1200" dirty="0">
                <a:solidFill>
                  <a:schemeClr val="tx1"/>
                </a:solidFill>
                <a:effectLst/>
                <a:latin typeface="+mn-lt"/>
                <a:ea typeface="+mn-ea"/>
                <a:cs typeface="+mn-cs"/>
              </a:rPr>
              <a:t>: Deans’ and chair’s recognition of importance; credit on annual reports, workloads, and promotion and tenure materials, sharing local HIPs examples/success stories, newsletter</a:t>
            </a:r>
          </a:p>
          <a:p>
            <a:pPr lvl="0"/>
            <a:r>
              <a:rPr lang="en-US" sz="1200" u="sng" kern="1200" dirty="0">
                <a:solidFill>
                  <a:schemeClr val="tx1"/>
                </a:solidFill>
                <a:effectLst/>
                <a:latin typeface="+mn-lt"/>
                <a:ea typeface="+mn-ea"/>
                <a:cs typeface="+mn-cs"/>
              </a:rPr>
              <a:t>Training</a:t>
            </a:r>
            <a:r>
              <a:rPr lang="en-US" sz="1200" kern="1200" dirty="0">
                <a:solidFill>
                  <a:schemeClr val="tx1"/>
                </a:solidFill>
                <a:effectLst/>
                <a:latin typeface="+mn-lt"/>
                <a:ea typeface="+mn-ea"/>
                <a:cs typeface="+mn-cs"/>
              </a:rPr>
              <a:t>: New faculty session, virtual or face-to-face synchronous professional development opportunities, asynchronous online training opportunities, faculty learning communities, workshops by faculty teaching HIPs courses, HIPs mentors, new CTE badge</a:t>
            </a:r>
          </a:p>
          <a:p>
            <a:pPr lvl="0"/>
            <a:r>
              <a:rPr lang="en-US" sz="1200" u="sng" kern="1200" dirty="0">
                <a:solidFill>
                  <a:schemeClr val="tx1"/>
                </a:solidFill>
                <a:effectLst/>
                <a:latin typeface="+mn-lt"/>
                <a:ea typeface="+mn-ea"/>
                <a:cs typeface="+mn-cs"/>
              </a:rPr>
              <a:t>Other</a:t>
            </a:r>
            <a:r>
              <a:rPr lang="en-US" sz="1200" kern="1200" dirty="0">
                <a:solidFill>
                  <a:schemeClr val="tx1"/>
                </a:solidFill>
                <a:effectLst/>
                <a:latin typeface="+mn-lt"/>
                <a:ea typeface="+mn-ea"/>
                <a:cs typeface="+mn-cs"/>
              </a:rPr>
              <a:t>: Clearinghouse of undergraduate research opportunities, fixing the first-year experience program</a:t>
            </a:r>
          </a:p>
        </p:txBody>
      </p:sp>
      <p:sp>
        <p:nvSpPr>
          <p:cNvPr id="4" name="Slide Number Placeholder 3"/>
          <p:cNvSpPr>
            <a:spLocks noGrp="1"/>
          </p:cNvSpPr>
          <p:nvPr>
            <p:ph type="sldNum" sz="quarter" idx="10"/>
          </p:nvPr>
        </p:nvSpPr>
        <p:spPr/>
        <p:txBody>
          <a:bodyPr/>
          <a:lstStyle/>
          <a:p>
            <a:fld id="{52BB6682-2156-4377-9FE2-E98B884EA93F}" type="slidenum">
              <a:rPr lang="en-US" smtClean="0"/>
              <a:t>18</a:t>
            </a:fld>
            <a:endParaRPr lang="en-US" dirty="0"/>
          </a:p>
        </p:txBody>
      </p:sp>
    </p:spTree>
    <p:extLst>
      <p:ext uri="{BB962C8B-B14F-4D97-AF65-F5344CB8AC3E}">
        <p14:creationId xmlns:p14="http://schemas.microsoft.com/office/powerpoint/2010/main" val="27578579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BB6682-2156-4377-9FE2-E98B884EA93F}" type="slidenum">
              <a:rPr lang="en-US" smtClean="0"/>
              <a:t>19</a:t>
            </a:fld>
            <a:endParaRPr lang="en-US" dirty="0"/>
          </a:p>
        </p:txBody>
      </p:sp>
    </p:spTree>
    <p:extLst>
      <p:ext uri="{BB962C8B-B14F-4D97-AF65-F5344CB8AC3E}">
        <p14:creationId xmlns:p14="http://schemas.microsoft.com/office/powerpoint/2010/main" val="30659555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BB6682-2156-4377-9FE2-E98B884EA93F}" type="slidenum">
              <a:rPr lang="en-US" smtClean="0"/>
              <a:t>21</a:t>
            </a:fld>
            <a:endParaRPr lang="en-US" dirty="0"/>
          </a:p>
        </p:txBody>
      </p:sp>
    </p:spTree>
    <p:extLst>
      <p:ext uri="{BB962C8B-B14F-4D97-AF65-F5344CB8AC3E}">
        <p14:creationId xmlns:p14="http://schemas.microsoft.com/office/powerpoint/2010/main" val="3867612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BB6682-2156-4377-9FE2-E98B884EA93F}" type="slidenum">
              <a:rPr lang="en-US" smtClean="0"/>
              <a:t>5</a:t>
            </a:fld>
            <a:endParaRPr lang="en-US" dirty="0"/>
          </a:p>
        </p:txBody>
      </p:sp>
    </p:spTree>
    <p:extLst>
      <p:ext uri="{BB962C8B-B14F-4D97-AF65-F5344CB8AC3E}">
        <p14:creationId xmlns:p14="http://schemas.microsoft.com/office/powerpoint/2010/main" val="21411520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2BB6682-2156-4377-9FE2-E98B884EA93F}" type="slidenum">
              <a:rPr lang="en-US" smtClean="0"/>
              <a:t>6</a:t>
            </a:fld>
            <a:endParaRPr lang="en-US" dirty="0"/>
          </a:p>
        </p:txBody>
      </p:sp>
    </p:spTree>
    <p:extLst>
      <p:ext uri="{BB962C8B-B14F-4D97-AF65-F5344CB8AC3E}">
        <p14:creationId xmlns:p14="http://schemas.microsoft.com/office/powerpoint/2010/main" val="3901764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BB6682-2156-4377-9FE2-E98B884EA93F}" type="slidenum">
              <a:rPr lang="en-US" smtClean="0"/>
              <a:t>7</a:t>
            </a:fld>
            <a:endParaRPr lang="en-US" dirty="0"/>
          </a:p>
        </p:txBody>
      </p:sp>
    </p:spTree>
    <p:extLst>
      <p:ext uri="{BB962C8B-B14F-4D97-AF65-F5344CB8AC3E}">
        <p14:creationId xmlns:p14="http://schemas.microsoft.com/office/powerpoint/2010/main" val="2507261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2BB6682-2156-4377-9FE2-E98B884EA93F}" type="slidenum">
              <a:rPr lang="en-US" smtClean="0"/>
              <a:t>8</a:t>
            </a:fld>
            <a:endParaRPr lang="en-US" dirty="0"/>
          </a:p>
        </p:txBody>
      </p:sp>
    </p:spTree>
    <p:extLst>
      <p:ext uri="{BB962C8B-B14F-4D97-AF65-F5344CB8AC3E}">
        <p14:creationId xmlns:p14="http://schemas.microsoft.com/office/powerpoint/2010/main" val="2610116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BB6682-2156-4377-9FE2-E98B884EA93F}" type="slidenum">
              <a:rPr lang="en-US" smtClean="0"/>
              <a:t>9</a:t>
            </a:fld>
            <a:endParaRPr lang="en-US" dirty="0"/>
          </a:p>
        </p:txBody>
      </p:sp>
    </p:spTree>
    <p:extLst>
      <p:ext uri="{BB962C8B-B14F-4D97-AF65-F5344CB8AC3E}">
        <p14:creationId xmlns:p14="http://schemas.microsoft.com/office/powerpoint/2010/main" val="295583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BB6682-2156-4377-9FE2-E98B884EA93F}" type="slidenum">
              <a:rPr lang="en-US" smtClean="0"/>
              <a:t>10</a:t>
            </a:fld>
            <a:endParaRPr lang="en-US" dirty="0"/>
          </a:p>
        </p:txBody>
      </p:sp>
    </p:spTree>
    <p:extLst>
      <p:ext uri="{BB962C8B-B14F-4D97-AF65-F5344CB8AC3E}">
        <p14:creationId xmlns:p14="http://schemas.microsoft.com/office/powerpoint/2010/main" val="40816858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BB6682-2156-4377-9FE2-E98B884EA93F}" type="slidenum">
              <a:rPr lang="en-US" smtClean="0"/>
              <a:t>11</a:t>
            </a:fld>
            <a:endParaRPr lang="en-US" dirty="0"/>
          </a:p>
        </p:txBody>
      </p:sp>
    </p:spTree>
    <p:extLst>
      <p:ext uri="{BB962C8B-B14F-4D97-AF65-F5344CB8AC3E}">
        <p14:creationId xmlns:p14="http://schemas.microsoft.com/office/powerpoint/2010/main" val="27882626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cap="none" normalizeH="0" baseline="0" dirty="0">
                <a:ln>
                  <a:noFill/>
                </a:ln>
                <a:solidFill>
                  <a:srgbClr val="000000"/>
                </a:solidFill>
                <a:effectLst/>
                <a:latin typeface="Arial" panose="020B0604020202020204" pitchFamily="34" charset="0"/>
                <a:ea typeface="Arial" panose="020B0604020202020204" pitchFamily="34" charset="0"/>
              </a:rPr>
              <a:t>Familiarity with HIPs. </a:t>
            </a:r>
            <a:r>
              <a:rPr kumimoji="0" lang="en-US" altLang="en-US" sz="1200" b="0" i="0" u="none" strike="noStrike" cap="none" normalizeH="0" baseline="0" dirty="0">
                <a:ln>
                  <a:noFill/>
                </a:ln>
                <a:solidFill>
                  <a:srgbClr val="000000"/>
                </a:solidFill>
                <a:effectLst/>
                <a:latin typeface="Arial" panose="020B0604020202020204" pitchFamily="34" charset="0"/>
                <a:ea typeface="Arial" panose="020B0604020202020204" pitchFamily="34" charset="0"/>
              </a:rPr>
              <a:t>On a scale from 1 (Unfamiliar) to 5 (Familiar), faculty (</a:t>
            </a:r>
            <a:r>
              <a:rPr kumimoji="0" lang="en-US" altLang="en-US" sz="1200" b="0" i="1" u="none" strike="noStrike" cap="none" normalizeH="0" baseline="0" dirty="0">
                <a:ln>
                  <a:noFill/>
                </a:ln>
                <a:solidFill>
                  <a:srgbClr val="000000"/>
                </a:solidFill>
                <a:effectLst/>
                <a:latin typeface="Arial" panose="020B0604020202020204" pitchFamily="34" charset="0"/>
                <a:ea typeface="Arial" panose="020B0604020202020204" pitchFamily="34" charset="0"/>
              </a:rPr>
              <a:t>n</a:t>
            </a:r>
            <a:r>
              <a:rPr kumimoji="0" lang="en-US" altLang="en-US" sz="1200" b="0" i="0" u="none" strike="noStrike" cap="none" normalizeH="0" baseline="0" dirty="0">
                <a:ln>
                  <a:noFill/>
                </a:ln>
                <a:solidFill>
                  <a:srgbClr val="000000"/>
                </a:solidFill>
                <a:effectLst/>
                <a:latin typeface="Arial" panose="020B0604020202020204" pitchFamily="34" charset="0"/>
                <a:ea typeface="Arial" panose="020B0604020202020204" pitchFamily="34" charset="0"/>
              </a:rPr>
              <a:t> = 127) and staff members (</a:t>
            </a:r>
            <a:r>
              <a:rPr kumimoji="0" lang="en-US" altLang="en-US" sz="1200" b="0" i="1" u="none" strike="noStrike" cap="none" normalizeH="0" baseline="0" dirty="0">
                <a:ln>
                  <a:noFill/>
                </a:ln>
                <a:solidFill>
                  <a:srgbClr val="000000"/>
                </a:solidFill>
                <a:effectLst/>
                <a:latin typeface="Arial" panose="020B0604020202020204" pitchFamily="34" charset="0"/>
                <a:ea typeface="Arial" panose="020B0604020202020204" pitchFamily="34" charset="0"/>
              </a:rPr>
              <a:t>n</a:t>
            </a:r>
            <a:r>
              <a:rPr kumimoji="0" lang="en-US" altLang="en-US" sz="1200" b="0" i="0" u="none" strike="noStrike" cap="none" normalizeH="0" baseline="0" dirty="0">
                <a:ln>
                  <a:noFill/>
                </a:ln>
                <a:solidFill>
                  <a:srgbClr val="000000"/>
                </a:solidFill>
                <a:effectLst/>
                <a:latin typeface="Arial" panose="020B0604020202020204" pitchFamily="34" charset="0"/>
                <a:ea typeface="Arial" panose="020B0604020202020204" pitchFamily="34" charset="0"/>
              </a:rPr>
              <a:t> = 83) rated themselves as fairly familiar with HIPs practices (Grand Mean = 4.05). The most familiar strategies were undergraduate research, internships, and capstones. The least familiar strategies were common intellectual experiences and </a:t>
            </a:r>
            <a:r>
              <a:rPr kumimoji="0" lang="en-US" altLang="en-US" sz="1200" b="0" i="0" u="none" strike="noStrike" cap="none" normalizeH="0" baseline="0" dirty="0" err="1">
                <a:ln>
                  <a:noFill/>
                </a:ln>
                <a:solidFill>
                  <a:srgbClr val="000000"/>
                </a:solidFill>
                <a:effectLst/>
                <a:latin typeface="Arial" panose="020B0604020202020204" pitchFamily="34" charset="0"/>
                <a:ea typeface="Arial" panose="020B0604020202020204" pitchFamily="34" charset="0"/>
              </a:rPr>
              <a:t>ePortfolios</a:t>
            </a:r>
            <a:r>
              <a:rPr kumimoji="0" lang="en-US" altLang="en-US" sz="1200" b="0" i="0" u="none" strike="noStrike" cap="none" normalizeH="0" baseline="0" dirty="0">
                <a:ln>
                  <a:noFill/>
                </a:ln>
                <a:solidFill>
                  <a:srgbClr val="000000"/>
                </a:solidFill>
                <a:effectLst/>
                <a:latin typeface="Arial" panose="020B0604020202020204" pitchFamily="34" charset="0"/>
                <a:ea typeface="Arial" panose="020B0604020202020204" pitchFamily="34" charset="0"/>
              </a:rPr>
              <a:t>. With one exception (first-year seminars), faculty familiarity ratings were higher than staff/administrators (see Figure 1).</a:t>
            </a:r>
            <a:endParaRPr kumimoji="0" lang="en-US" altLang="en-US" sz="900" b="0" i="0" u="none" strike="noStrike" cap="none" normalizeH="0" baseline="0" dirty="0">
              <a:ln>
                <a:noFill/>
              </a:ln>
              <a:solidFill>
                <a:schemeClr val="tx1"/>
              </a:solidFill>
              <a:effectLst/>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52BB6682-2156-4377-9FE2-E98B884EA93F}" type="slidenum">
              <a:rPr lang="en-US" smtClean="0"/>
              <a:t>13</a:t>
            </a:fld>
            <a:endParaRPr lang="en-US" dirty="0"/>
          </a:p>
        </p:txBody>
      </p:sp>
    </p:spTree>
    <p:extLst>
      <p:ext uri="{BB962C8B-B14F-4D97-AF65-F5344CB8AC3E}">
        <p14:creationId xmlns:p14="http://schemas.microsoft.com/office/powerpoint/2010/main" val="16967371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BEE2BD-5A0E-445E-8114-5D502E276426}"/>
              </a:ext>
            </a:extLst>
          </p:cNvPr>
          <p:cNvSpPr>
            <a:spLocks noGrp="1"/>
          </p:cNvSpPr>
          <p:nvPr>
            <p:ph type="ctrTitle" hasCustomPrompt="1"/>
          </p:nvPr>
        </p:nvSpPr>
        <p:spPr>
          <a:xfrm>
            <a:off x="1524000" y="1122363"/>
            <a:ext cx="9144000" cy="2387600"/>
          </a:xfrm>
        </p:spPr>
        <p:txBody>
          <a:bodyPr anchor="b">
            <a:noAutofit/>
          </a:bodyPr>
          <a:lstStyle>
            <a:lvl1pPr algn="ctr">
              <a:defRPr sz="6600" b="1" i="1" cap="none" spc="0">
                <a:ln w="10160">
                  <a:noFill/>
                  <a:prstDash val="solid"/>
                </a:ln>
                <a:solidFill>
                  <a:srgbClr val="001344"/>
                </a:solidFill>
                <a:effectLst>
                  <a:outerShdw blurRad="50800" dist="38100" algn="l" rotWithShape="0">
                    <a:prstClr val="black">
                      <a:alpha val="40000"/>
                    </a:prstClr>
                  </a:outerShdw>
                </a:effectLst>
                <a:latin typeface="Proxima Nova Bl" panose="02000506030000020004" pitchFamily="50" charset="0"/>
              </a:defRPr>
            </a:lvl1pPr>
          </a:lstStyle>
          <a:p>
            <a:r>
              <a:rPr lang="en-US" dirty="0"/>
              <a:t>CLICK TO EDIT MASTER TITLE STYLE</a:t>
            </a:r>
          </a:p>
        </p:txBody>
      </p:sp>
      <p:sp>
        <p:nvSpPr>
          <p:cNvPr id="3" name="Subtitle 2">
            <a:extLst>
              <a:ext uri="{FF2B5EF4-FFF2-40B4-BE49-F238E27FC236}">
                <a16:creationId xmlns:a16="http://schemas.microsoft.com/office/drawing/2014/main" xmlns="" id="{DE3ACDF9-D84A-4DBB-9968-CB0DA27E9EC8}"/>
              </a:ext>
            </a:extLst>
          </p:cNvPr>
          <p:cNvSpPr>
            <a:spLocks noGrp="1"/>
          </p:cNvSpPr>
          <p:nvPr>
            <p:ph type="subTitle" idx="1"/>
          </p:nvPr>
        </p:nvSpPr>
        <p:spPr>
          <a:xfrm>
            <a:off x="1524000" y="3602038"/>
            <a:ext cx="9144000" cy="1655762"/>
          </a:xfrm>
        </p:spPr>
        <p:txBody>
          <a:bodyPr>
            <a:normAutofit/>
          </a:bodyPr>
          <a:lstStyle>
            <a:lvl1pPr marL="0" indent="0" algn="ctr">
              <a:buNone/>
              <a:defRPr sz="3200">
                <a:solidFill>
                  <a:srgbClr val="005D90"/>
                </a:solidFill>
                <a:latin typeface="Proxima Nova Rg" panose="02000506030000020004"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xmlns="" id="{3A3DC42A-7741-4997-80AC-24AE81F4478D}"/>
              </a:ext>
            </a:extLst>
          </p:cNvPr>
          <p:cNvSpPr>
            <a:spLocks noGrp="1"/>
          </p:cNvSpPr>
          <p:nvPr>
            <p:ph type="dt" sz="half" idx="10"/>
          </p:nvPr>
        </p:nvSpPr>
        <p:spPr/>
        <p:txBody>
          <a:bodyPr/>
          <a:lstStyle>
            <a:lvl1pPr>
              <a:defRPr>
                <a:solidFill>
                  <a:schemeClr val="bg1">
                    <a:lumMod val="95000"/>
                  </a:schemeClr>
                </a:solidFill>
              </a:defRPr>
            </a:lvl1pPr>
          </a:lstStyle>
          <a:p>
            <a:fld id="{2D85536D-5FD0-4CCF-AC7D-9589B8735C66}" type="datetimeFigureOut">
              <a:rPr lang="en-US" smtClean="0"/>
              <a:pPr/>
              <a:t>2/10/2023</a:t>
            </a:fld>
            <a:endParaRPr lang="en-US" dirty="0"/>
          </a:p>
        </p:txBody>
      </p:sp>
      <p:sp>
        <p:nvSpPr>
          <p:cNvPr id="6" name="Slide Number Placeholder 5">
            <a:extLst>
              <a:ext uri="{FF2B5EF4-FFF2-40B4-BE49-F238E27FC236}">
                <a16:creationId xmlns:a16="http://schemas.microsoft.com/office/drawing/2014/main" xmlns="" id="{929390F0-34C1-4273-B686-E52381A7BED2}"/>
              </a:ext>
            </a:extLst>
          </p:cNvPr>
          <p:cNvSpPr>
            <a:spLocks noGrp="1"/>
          </p:cNvSpPr>
          <p:nvPr>
            <p:ph type="sldNum" sz="quarter" idx="12"/>
          </p:nvPr>
        </p:nvSpPr>
        <p:spPr/>
        <p:txBody>
          <a:bodyPr/>
          <a:lstStyle>
            <a:lvl1pPr>
              <a:defRPr>
                <a:solidFill>
                  <a:schemeClr val="bg1">
                    <a:lumMod val="95000"/>
                  </a:schemeClr>
                </a:solidFill>
              </a:defRPr>
            </a:lvl1pPr>
          </a:lstStyle>
          <a:p>
            <a:fld id="{F37625CC-B8AA-480E-B404-C278E3505C6A}" type="slidenum">
              <a:rPr lang="en-US" smtClean="0"/>
              <a:pPr/>
              <a:t>‹#›</a:t>
            </a:fld>
            <a:endParaRPr lang="en-US" dirty="0"/>
          </a:p>
        </p:txBody>
      </p:sp>
    </p:spTree>
    <p:extLst>
      <p:ext uri="{BB962C8B-B14F-4D97-AF65-F5344CB8AC3E}">
        <p14:creationId xmlns:p14="http://schemas.microsoft.com/office/powerpoint/2010/main" val="2791990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Parallelogram 3">
            <a:extLst>
              <a:ext uri="{FF2B5EF4-FFF2-40B4-BE49-F238E27FC236}">
                <a16:creationId xmlns:a16="http://schemas.microsoft.com/office/drawing/2014/main" xmlns="" id="{972A36F9-2B40-C540-A3A5-B376AC61FBB5}"/>
              </a:ext>
            </a:extLst>
          </p:cNvPr>
          <p:cNvSpPr/>
          <p:nvPr userDrawn="1"/>
        </p:nvSpPr>
        <p:spPr>
          <a:xfrm>
            <a:off x="4588778" y="1"/>
            <a:ext cx="9261446" cy="5637402"/>
          </a:xfrm>
          <a:prstGeom prst="parallelogram">
            <a:avLst/>
          </a:prstGeom>
          <a:solidFill>
            <a:srgbClr val="D9AC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xmlns="" id="{FF1922C6-F9A6-49AE-9B42-EE089134119C}"/>
              </a:ext>
            </a:extLst>
          </p:cNvPr>
          <p:cNvSpPr>
            <a:spLocks noGrp="1"/>
          </p:cNvSpPr>
          <p:nvPr>
            <p:ph idx="1"/>
          </p:nvPr>
        </p:nvSpPr>
        <p:spPr>
          <a:xfrm>
            <a:off x="5868236" y="987426"/>
            <a:ext cx="5487151" cy="4132978"/>
          </a:xfrm>
        </p:spPr>
        <p:txBody>
          <a:bodyPr/>
          <a:lstStyle>
            <a:lvl1pPr marL="457200" indent="-457200">
              <a:buClr>
                <a:schemeClr val="bg1">
                  <a:lumMod val="95000"/>
                </a:schemeClr>
              </a:buClr>
              <a:buFont typeface="Wingdings" pitchFamily="2" charset="2"/>
              <a:buChar char="§"/>
              <a:defRPr sz="3200">
                <a:solidFill>
                  <a:srgbClr val="001344"/>
                </a:solidFill>
                <a:latin typeface="Proxima Nova Rg" panose="02000506030000020004" pitchFamily="50" charset="0"/>
              </a:defRPr>
            </a:lvl1pPr>
            <a:lvl2pPr marL="914400" indent="-457200">
              <a:buClr>
                <a:schemeClr val="bg1">
                  <a:lumMod val="95000"/>
                </a:schemeClr>
              </a:buClr>
              <a:buFont typeface="Wingdings" pitchFamily="2" charset="2"/>
              <a:buChar char="§"/>
              <a:defRPr sz="2800">
                <a:solidFill>
                  <a:srgbClr val="001344"/>
                </a:solidFill>
                <a:latin typeface="Proxima Nova Rg" panose="02000506030000020004" pitchFamily="50" charset="0"/>
              </a:defRPr>
            </a:lvl2pPr>
            <a:lvl3pPr marL="1257300" indent="-342900">
              <a:buClr>
                <a:schemeClr val="bg1">
                  <a:lumMod val="95000"/>
                </a:schemeClr>
              </a:buClr>
              <a:buFont typeface="Wingdings" pitchFamily="2" charset="2"/>
              <a:buChar char="§"/>
              <a:defRPr sz="2400">
                <a:solidFill>
                  <a:srgbClr val="001344"/>
                </a:solidFill>
                <a:latin typeface="Proxima Nova Rg" panose="02000506030000020004" pitchFamily="50" charset="0"/>
              </a:defRPr>
            </a:lvl3pPr>
            <a:lvl4pPr marL="1714500" indent="-342900">
              <a:buClr>
                <a:schemeClr val="bg1">
                  <a:lumMod val="95000"/>
                </a:schemeClr>
              </a:buClr>
              <a:buFont typeface="Wingdings" pitchFamily="2" charset="2"/>
              <a:buChar char="§"/>
              <a:defRPr sz="2000">
                <a:solidFill>
                  <a:srgbClr val="001344"/>
                </a:solidFill>
                <a:latin typeface="Proxima Nova Rg" panose="02000506030000020004" pitchFamily="50" charset="0"/>
              </a:defRPr>
            </a:lvl4pPr>
            <a:lvl5pPr marL="2171700" indent="-342900">
              <a:buClr>
                <a:schemeClr val="bg1">
                  <a:lumMod val="95000"/>
                </a:schemeClr>
              </a:buClr>
              <a:buFont typeface="Wingdings" pitchFamily="2" charset="2"/>
              <a:buChar char="§"/>
              <a:defRPr sz="2000">
                <a:solidFill>
                  <a:srgbClr val="001344"/>
                </a:solidFill>
                <a:latin typeface="Proxima Nova Rg" panose="02000506030000020004" pitchFamily="50"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xmlns="" id="{59A76CFC-385B-4365-A01A-114B6ACCA660}"/>
              </a:ext>
            </a:extLst>
          </p:cNvPr>
          <p:cNvSpPr>
            <a:spLocks noGrp="1"/>
          </p:cNvSpPr>
          <p:nvPr>
            <p:ph type="dt" sz="half" idx="10"/>
          </p:nvPr>
        </p:nvSpPr>
        <p:spPr/>
        <p:txBody>
          <a:bodyPr/>
          <a:lstStyle>
            <a:lvl1pPr>
              <a:defRPr>
                <a:solidFill>
                  <a:schemeClr val="bg1">
                    <a:lumMod val="95000"/>
                  </a:schemeClr>
                </a:solidFill>
              </a:defRPr>
            </a:lvl1pPr>
          </a:lstStyle>
          <a:p>
            <a:fld id="{2D85536D-5FD0-4CCF-AC7D-9589B8735C66}" type="datetimeFigureOut">
              <a:rPr lang="en-US" smtClean="0"/>
              <a:pPr/>
              <a:t>2/10/2023</a:t>
            </a:fld>
            <a:endParaRPr lang="en-US" dirty="0"/>
          </a:p>
        </p:txBody>
      </p:sp>
      <p:sp>
        <p:nvSpPr>
          <p:cNvPr id="7" name="Slide Number Placeholder 6">
            <a:extLst>
              <a:ext uri="{FF2B5EF4-FFF2-40B4-BE49-F238E27FC236}">
                <a16:creationId xmlns:a16="http://schemas.microsoft.com/office/drawing/2014/main" xmlns="" id="{1C1D29BE-B43F-41F8-9E24-B96E9BF63D86}"/>
              </a:ext>
            </a:extLst>
          </p:cNvPr>
          <p:cNvSpPr>
            <a:spLocks noGrp="1"/>
          </p:cNvSpPr>
          <p:nvPr>
            <p:ph type="sldNum" sz="quarter" idx="12"/>
          </p:nvPr>
        </p:nvSpPr>
        <p:spPr/>
        <p:txBody>
          <a:bodyPr/>
          <a:lstStyle>
            <a:lvl1pPr>
              <a:defRPr>
                <a:solidFill>
                  <a:schemeClr val="bg1">
                    <a:lumMod val="95000"/>
                  </a:schemeClr>
                </a:solidFill>
              </a:defRPr>
            </a:lvl1pPr>
          </a:lstStyle>
          <a:p>
            <a:fld id="{F37625CC-B8AA-480E-B404-C278E3505C6A}" type="slidenum">
              <a:rPr lang="en-US" smtClean="0"/>
              <a:pPr/>
              <a:t>‹#›</a:t>
            </a:fld>
            <a:endParaRPr lang="en-US" dirty="0"/>
          </a:p>
        </p:txBody>
      </p:sp>
      <p:sp>
        <p:nvSpPr>
          <p:cNvPr id="13" name="Title 1">
            <a:extLst>
              <a:ext uri="{FF2B5EF4-FFF2-40B4-BE49-F238E27FC236}">
                <a16:creationId xmlns:a16="http://schemas.microsoft.com/office/drawing/2014/main" xmlns="" id="{818FD629-2CD3-487B-B805-4EE4CEA098F0}"/>
              </a:ext>
            </a:extLst>
          </p:cNvPr>
          <p:cNvSpPr>
            <a:spLocks noGrp="1"/>
          </p:cNvSpPr>
          <p:nvPr>
            <p:ph type="title"/>
          </p:nvPr>
        </p:nvSpPr>
        <p:spPr>
          <a:xfrm>
            <a:off x="839788" y="457200"/>
            <a:ext cx="3932237" cy="1600200"/>
          </a:xfrm>
        </p:spPr>
        <p:txBody>
          <a:bodyPr anchor="b"/>
          <a:lstStyle>
            <a:lvl1pPr>
              <a:defRPr sz="3200">
                <a:solidFill>
                  <a:srgbClr val="001344"/>
                </a:solidFill>
                <a:latin typeface="Proxima Nova Bl" panose="02000506030000020004" pitchFamily="50" charset="0"/>
              </a:defRPr>
            </a:lvl1pPr>
          </a:lstStyle>
          <a:p>
            <a:r>
              <a:rPr lang="en-US" dirty="0"/>
              <a:t>Click to edit Master title style</a:t>
            </a:r>
          </a:p>
        </p:txBody>
      </p:sp>
      <p:sp>
        <p:nvSpPr>
          <p:cNvPr id="14" name="Text Placeholder 3">
            <a:extLst>
              <a:ext uri="{FF2B5EF4-FFF2-40B4-BE49-F238E27FC236}">
                <a16:creationId xmlns:a16="http://schemas.microsoft.com/office/drawing/2014/main" xmlns="" id="{C741060D-6B4C-4FB5-8EEE-110CFDBA5D5D}"/>
              </a:ext>
            </a:extLst>
          </p:cNvPr>
          <p:cNvSpPr>
            <a:spLocks noGrp="1"/>
          </p:cNvSpPr>
          <p:nvPr>
            <p:ph type="body" sz="half" idx="2"/>
          </p:nvPr>
        </p:nvSpPr>
        <p:spPr>
          <a:xfrm>
            <a:off x="839788" y="2057399"/>
            <a:ext cx="3932237" cy="3345111"/>
          </a:xfrm>
        </p:spPr>
        <p:txBody>
          <a:bodyPr/>
          <a:lstStyle>
            <a:lvl1pPr marL="0" indent="0">
              <a:buNone/>
              <a:defRPr sz="1600">
                <a:solidFill>
                  <a:srgbClr val="001344"/>
                </a:solidFill>
                <a:latin typeface="Proxima Nova Rg" panose="02000506030000020004" pitchFamily="50"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5" name="Footer Placeholder 5">
            <a:extLst>
              <a:ext uri="{FF2B5EF4-FFF2-40B4-BE49-F238E27FC236}">
                <a16:creationId xmlns:a16="http://schemas.microsoft.com/office/drawing/2014/main" xmlns="" id="{78DBBC29-4809-4A8F-A294-6D6C5FDB625F}"/>
              </a:ext>
            </a:extLst>
          </p:cNvPr>
          <p:cNvSpPr>
            <a:spLocks noGrp="1"/>
          </p:cNvSpPr>
          <p:nvPr>
            <p:ph type="ftr" sz="quarter" idx="11"/>
          </p:nvPr>
        </p:nvSpPr>
        <p:spPr>
          <a:xfrm>
            <a:off x="7239000" y="5256929"/>
            <a:ext cx="4114800" cy="279806"/>
          </a:xfrm>
          <a:prstGeom prst="rect">
            <a:avLst/>
          </a:prstGeom>
        </p:spPr>
        <p:txBody>
          <a:bodyPr/>
          <a:lstStyle>
            <a:lvl1pPr>
              <a:defRPr>
                <a:solidFill>
                  <a:srgbClr val="001344"/>
                </a:solidFill>
              </a:defRPr>
            </a:lvl1pPr>
          </a:lstStyle>
          <a:p>
            <a:endParaRPr lang="en-US" dirty="0"/>
          </a:p>
        </p:txBody>
      </p:sp>
    </p:spTree>
    <p:extLst>
      <p:ext uri="{BB962C8B-B14F-4D97-AF65-F5344CB8AC3E}">
        <p14:creationId xmlns:p14="http://schemas.microsoft.com/office/powerpoint/2010/main" val="3765286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Parallelogram 8">
            <a:extLst>
              <a:ext uri="{FF2B5EF4-FFF2-40B4-BE49-F238E27FC236}">
                <a16:creationId xmlns:a16="http://schemas.microsoft.com/office/drawing/2014/main" xmlns="" id="{1EBD9519-39CB-5142-9803-F7E3ED967BDD}"/>
              </a:ext>
            </a:extLst>
          </p:cNvPr>
          <p:cNvSpPr/>
          <p:nvPr userDrawn="1"/>
        </p:nvSpPr>
        <p:spPr>
          <a:xfrm>
            <a:off x="4588778" y="1"/>
            <a:ext cx="9261446" cy="5637402"/>
          </a:xfrm>
          <a:prstGeom prst="parallelogram">
            <a:avLst/>
          </a:prstGeom>
          <a:solidFill>
            <a:srgbClr val="D9AC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E4C6C2BE-E8D7-4986-B35D-D1F3470D3F35}"/>
              </a:ext>
            </a:extLst>
          </p:cNvPr>
          <p:cNvSpPr>
            <a:spLocks noGrp="1"/>
          </p:cNvSpPr>
          <p:nvPr>
            <p:ph type="title"/>
          </p:nvPr>
        </p:nvSpPr>
        <p:spPr>
          <a:xfrm>
            <a:off x="839788" y="457200"/>
            <a:ext cx="3932237" cy="1600200"/>
          </a:xfrm>
        </p:spPr>
        <p:txBody>
          <a:bodyPr anchor="b"/>
          <a:lstStyle>
            <a:lvl1pPr>
              <a:defRPr sz="3200">
                <a:solidFill>
                  <a:srgbClr val="001344"/>
                </a:solidFill>
                <a:latin typeface="Proxima Nova Bl" panose="02000506030000020004" pitchFamily="50" charset="0"/>
              </a:defRPr>
            </a:lvl1pPr>
          </a:lstStyle>
          <a:p>
            <a:r>
              <a:rPr lang="en-US" dirty="0"/>
              <a:t>Click to edit Master title style</a:t>
            </a:r>
          </a:p>
        </p:txBody>
      </p:sp>
      <p:sp>
        <p:nvSpPr>
          <p:cNvPr id="4" name="Text Placeholder 3">
            <a:extLst>
              <a:ext uri="{FF2B5EF4-FFF2-40B4-BE49-F238E27FC236}">
                <a16:creationId xmlns:a16="http://schemas.microsoft.com/office/drawing/2014/main" xmlns="" id="{D86E3C0B-EDFB-4EC8-B136-1517815B79F0}"/>
              </a:ext>
            </a:extLst>
          </p:cNvPr>
          <p:cNvSpPr>
            <a:spLocks noGrp="1"/>
          </p:cNvSpPr>
          <p:nvPr>
            <p:ph type="body" sz="half" idx="2"/>
          </p:nvPr>
        </p:nvSpPr>
        <p:spPr>
          <a:xfrm>
            <a:off x="836612" y="2057400"/>
            <a:ext cx="3932237" cy="3559629"/>
          </a:xfrm>
        </p:spPr>
        <p:txBody>
          <a:bodyPr/>
          <a:lstStyle>
            <a:lvl1pPr marL="0" indent="0">
              <a:buNone/>
              <a:defRPr sz="1600">
                <a:solidFill>
                  <a:srgbClr val="001344"/>
                </a:solidFill>
                <a:latin typeface="Proxima Nova Rg" panose="02000506030000020004" pitchFamily="50"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xmlns="" id="{46AEDB7A-18A1-44A9-91CC-1701388C88E7}"/>
              </a:ext>
            </a:extLst>
          </p:cNvPr>
          <p:cNvSpPr>
            <a:spLocks noGrp="1"/>
          </p:cNvSpPr>
          <p:nvPr>
            <p:ph type="dt" sz="half" idx="10"/>
          </p:nvPr>
        </p:nvSpPr>
        <p:spPr/>
        <p:txBody>
          <a:bodyPr/>
          <a:lstStyle>
            <a:lvl1pPr>
              <a:defRPr>
                <a:solidFill>
                  <a:schemeClr val="bg1">
                    <a:lumMod val="95000"/>
                  </a:schemeClr>
                </a:solidFill>
              </a:defRPr>
            </a:lvl1pPr>
          </a:lstStyle>
          <a:p>
            <a:fld id="{2D85536D-5FD0-4CCF-AC7D-9589B8735C66}" type="datetimeFigureOut">
              <a:rPr lang="en-US" smtClean="0"/>
              <a:pPr/>
              <a:t>2/10/2023</a:t>
            </a:fld>
            <a:endParaRPr lang="en-US" dirty="0"/>
          </a:p>
        </p:txBody>
      </p:sp>
      <p:sp>
        <p:nvSpPr>
          <p:cNvPr id="6" name="Footer Placeholder 5">
            <a:extLst>
              <a:ext uri="{FF2B5EF4-FFF2-40B4-BE49-F238E27FC236}">
                <a16:creationId xmlns:a16="http://schemas.microsoft.com/office/drawing/2014/main" xmlns="" id="{267EEA71-B395-48B1-9F2D-00C297CE137B}"/>
              </a:ext>
            </a:extLst>
          </p:cNvPr>
          <p:cNvSpPr>
            <a:spLocks noGrp="1"/>
          </p:cNvSpPr>
          <p:nvPr>
            <p:ph type="ftr" sz="quarter" idx="11"/>
          </p:nvPr>
        </p:nvSpPr>
        <p:spPr>
          <a:xfrm>
            <a:off x="7239000" y="5256928"/>
            <a:ext cx="4114800" cy="365125"/>
          </a:xfrm>
          <a:prstGeom prst="rect">
            <a:avLst/>
          </a:prstGeom>
        </p:spPr>
        <p:txBody>
          <a:bodyPr/>
          <a:lstStyle>
            <a:lvl1pPr>
              <a:defRPr>
                <a:solidFill>
                  <a:srgbClr val="001344"/>
                </a:solidFill>
              </a:defRPr>
            </a:lvl1pPr>
          </a:lstStyle>
          <a:p>
            <a:endParaRPr lang="en-US" dirty="0"/>
          </a:p>
        </p:txBody>
      </p:sp>
      <p:sp>
        <p:nvSpPr>
          <p:cNvPr id="7" name="Slide Number Placeholder 6">
            <a:extLst>
              <a:ext uri="{FF2B5EF4-FFF2-40B4-BE49-F238E27FC236}">
                <a16:creationId xmlns:a16="http://schemas.microsoft.com/office/drawing/2014/main" xmlns="" id="{D292F15A-F5E4-44A7-9EAA-6ACC83AB1303}"/>
              </a:ext>
            </a:extLst>
          </p:cNvPr>
          <p:cNvSpPr>
            <a:spLocks noGrp="1"/>
          </p:cNvSpPr>
          <p:nvPr>
            <p:ph type="sldNum" sz="quarter" idx="12"/>
          </p:nvPr>
        </p:nvSpPr>
        <p:spPr/>
        <p:txBody>
          <a:bodyPr/>
          <a:lstStyle>
            <a:lvl1pPr>
              <a:defRPr>
                <a:solidFill>
                  <a:schemeClr val="bg1">
                    <a:lumMod val="95000"/>
                  </a:schemeClr>
                </a:solidFill>
              </a:defRPr>
            </a:lvl1pPr>
          </a:lstStyle>
          <a:p>
            <a:fld id="{F37625CC-B8AA-480E-B404-C278E3505C6A}" type="slidenum">
              <a:rPr lang="en-US" smtClean="0"/>
              <a:pPr/>
              <a:t>‹#›</a:t>
            </a:fld>
            <a:endParaRPr lang="en-US" dirty="0"/>
          </a:p>
        </p:txBody>
      </p:sp>
      <p:sp>
        <p:nvSpPr>
          <p:cNvPr id="3" name="Picture Placeholder 2">
            <a:extLst>
              <a:ext uri="{FF2B5EF4-FFF2-40B4-BE49-F238E27FC236}">
                <a16:creationId xmlns:a16="http://schemas.microsoft.com/office/drawing/2014/main" xmlns="" id="{6ADA12D6-A827-46E1-9964-FFA0AEC33DB0}"/>
              </a:ext>
            </a:extLst>
          </p:cNvPr>
          <p:cNvSpPr>
            <a:spLocks noGrp="1"/>
          </p:cNvSpPr>
          <p:nvPr>
            <p:ph type="pic" idx="1"/>
          </p:nvPr>
        </p:nvSpPr>
        <p:spPr>
          <a:xfrm>
            <a:off x="5988818" y="987426"/>
            <a:ext cx="5366570" cy="413297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3149082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EEA104-8B67-48E3-96F1-09ED332EC1BB}"/>
              </a:ext>
            </a:extLst>
          </p:cNvPr>
          <p:cNvSpPr>
            <a:spLocks noGrp="1"/>
          </p:cNvSpPr>
          <p:nvPr>
            <p:ph type="title"/>
          </p:nvPr>
        </p:nvSpPr>
        <p:spPr/>
        <p:txBody>
          <a:bodyPr>
            <a:normAutofit/>
          </a:bodyPr>
          <a:lstStyle>
            <a:lvl1pPr>
              <a:defRPr sz="5400" i="1">
                <a:solidFill>
                  <a:srgbClr val="001344"/>
                </a:solidFill>
                <a:latin typeface="Proxima Nova Bl" panose="02000506030000020004" pitchFamily="50"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xmlns="" id="{8C6A0E94-18CF-4300-B736-FB9FAC96C495}"/>
              </a:ext>
            </a:extLst>
          </p:cNvPr>
          <p:cNvSpPr>
            <a:spLocks noGrp="1"/>
          </p:cNvSpPr>
          <p:nvPr>
            <p:ph idx="1"/>
          </p:nvPr>
        </p:nvSpPr>
        <p:spPr>
          <a:xfrm>
            <a:off x="838200" y="1825625"/>
            <a:ext cx="10515600" cy="3781355"/>
          </a:xfrm>
        </p:spPr>
        <p:txBody>
          <a:bodyPr/>
          <a:lstStyle>
            <a:lvl1pPr marL="457200" indent="-457200">
              <a:buFont typeface="Wingdings" pitchFamily="2" charset="2"/>
              <a:buChar char="§"/>
              <a:defRPr>
                <a:latin typeface="Proxima Nova Rg" panose="02000506030000020004" pitchFamily="50" charset="0"/>
              </a:defRPr>
            </a:lvl1pPr>
            <a:lvl2pPr marL="800100" indent="-342900">
              <a:buFont typeface="Wingdings" pitchFamily="2" charset="2"/>
              <a:buChar char="§"/>
              <a:defRPr>
                <a:latin typeface="Proxima Nova Rg" panose="02000506030000020004" pitchFamily="50" charset="0"/>
              </a:defRPr>
            </a:lvl2pPr>
            <a:lvl3pPr marL="1257300" indent="-342900">
              <a:buFont typeface="Wingdings" pitchFamily="2" charset="2"/>
              <a:buChar char="§"/>
              <a:defRPr>
                <a:latin typeface="Proxima Nova Rg" panose="02000506030000020004" pitchFamily="50" charset="0"/>
              </a:defRPr>
            </a:lvl3pPr>
            <a:lvl4pPr marL="1657350" indent="-285750">
              <a:buFont typeface="Wingdings" pitchFamily="2" charset="2"/>
              <a:buChar char="§"/>
              <a:defRPr>
                <a:latin typeface="Proxima Nova Rg" panose="02000506030000020004" pitchFamily="50" charset="0"/>
              </a:defRPr>
            </a:lvl4pPr>
            <a:lvl5pPr marL="2114550" indent="-285750">
              <a:buFont typeface="Wingdings" pitchFamily="2" charset="2"/>
              <a:buChar char="§"/>
              <a:defRPr>
                <a:latin typeface="Proxima Nova Rg" panose="02000506030000020004"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6AFF4051-EDA3-406E-B647-C4FE720ABEA6}"/>
              </a:ext>
            </a:extLst>
          </p:cNvPr>
          <p:cNvSpPr>
            <a:spLocks noGrp="1"/>
          </p:cNvSpPr>
          <p:nvPr>
            <p:ph type="dt" sz="half" idx="10"/>
          </p:nvPr>
        </p:nvSpPr>
        <p:spPr/>
        <p:txBody>
          <a:bodyPr/>
          <a:lstStyle>
            <a:lvl1pPr>
              <a:defRPr>
                <a:solidFill>
                  <a:schemeClr val="bg1">
                    <a:lumMod val="95000"/>
                  </a:schemeClr>
                </a:solidFill>
              </a:defRPr>
            </a:lvl1pPr>
          </a:lstStyle>
          <a:p>
            <a:fld id="{2D85536D-5FD0-4CCF-AC7D-9589B8735C66}" type="datetimeFigureOut">
              <a:rPr lang="en-US" smtClean="0"/>
              <a:pPr/>
              <a:t>2/10/2023</a:t>
            </a:fld>
            <a:endParaRPr lang="en-US" dirty="0"/>
          </a:p>
        </p:txBody>
      </p:sp>
      <p:sp>
        <p:nvSpPr>
          <p:cNvPr id="6" name="Slide Number Placeholder 5">
            <a:extLst>
              <a:ext uri="{FF2B5EF4-FFF2-40B4-BE49-F238E27FC236}">
                <a16:creationId xmlns:a16="http://schemas.microsoft.com/office/drawing/2014/main" xmlns="" id="{7618B3D1-574F-4BE5-A8D6-7899471862B2}"/>
              </a:ext>
            </a:extLst>
          </p:cNvPr>
          <p:cNvSpPr>
            <a:spLocks noGrp="1"/>
          </p:cNvSpPr>
          <p:nvPr>
            <p:ph type="sldNum" sz="quarter" idx="12"/>
          </p:nvPr>
        </p:nvSpPr>
        <p:spPr/>
        <p:txBody>
          <a:bodyPr/>
          <a:lstStyle>
            <a:lvl1pPr>
              <a:defRPr>
                <a:solidFill>
                  <a:schemeClr val="bg1">
                    <a:lumMod val="95000"/>
                  </a:schemeClr>
                </a:solidFill>
              </a:defRPr>
            </a:lvl1pPr>
          </a:lstStyle>
          <a:p>
            <a:fld id="{F37625CC-B8AA-480E-B404-C278E3505C6A}" type="slidenum">
              <a:rPr lang="en-US" smtClean="0"/>
              <a:pPr/>
              <a:t>‹#›</a:t>
            </a:fld>
            <a:endParaRPr lang="en-US" dirty="0"/>
          </a:p>
        </p:txBody>
      </p:sp>
    </p:spTree>
    <p:extLst>
      <p:ext uri="{BB962C8B-B14F-4D97-AF65-F5344CB8AC3E}">
        <p14:creationId xmlns:p14="http://schemas.microsoft.com/office/powerpoint/2010/main" val="1482220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0210DE-9C3A-497C-AA62-B23F20D5E1A4}"/>
              </a:ext>
            </a:extLst>
          </p:cNvPr>
          <p:cNvSpPr>
            <a:spLocks noGrp="1"/>
          </p:cNvSpPr>
          <p:nvPr>
            <p:ph type="title"/>
          </p:nvPr>
        </p:nvSpPr>
        <p:spPr>
          <a:xfrm>
            <a:off x="838200" y="808543"/>
            <a:ext cx="10515600" cy="2852737"/>
          </a:xfrm>
        </p:spPr>
        <p:txBody>
          <a:bodyPr anchor="b">
            <a:normAutofit/>
          </a:bodyPr>
          <a:lstStyle>
            <a:lvl1pPr>
              <a:defRPr sz="5400" i="1">
                <a:solidFill>
                  <a:srgbClr val="001344"/>
                </a:solidFill>
                <a:latin typeface="Proxima Nova Bl" panose="02000506030000020004" pitchFamily="50"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xmlns="" id="{31FA263A-D29F-4CDA-A308-25F3A85C11E5}"/>
              </a:ext>
            </a:extLst>
          </p:cNvPr>
          <p:cNvSpPr>
            <a:spLocks noGrp="1"/>
          </p:cNvSpPr>
          <p:nvPr>
            <p:ph type="body" idx="1"/>
          </p:nvPr>
        </p:nvSpPr>
        <p:spPr>
          <a:xfrm>
            <a:off x="831850" y="3785595"/>
            <a:ext cx="10515600" cy="1500187"/>
          </a:xfrm>
        </p:spPr>
        <p:txBody>
          <a:bodyPr/>
          <a:lstStyle>
            <a:lvl1pPr marL="0" indent="0">
              <a:buNone/>
              <a:defRPr sz="2400">
                <a:solidFill>
                  <a:schemeClr val="bg1">
                    <a:lumMod val="95000"/>
                  </a:schemeClr>
                </a:solidFill>
                <a:latin typeface="Proxima Nova Rg" panose="02000506030000020004" pitchFamily="50"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xmlns="" id="{B3F0BDD4-CFD2-4D7D-B2C7-B3B1B30C9654}"/>
              </a:ext>
            </a:extLst>
          </p:cNvPr>
          <p:cNvSpPr>
            <a:spLocks noGrp="1"/>
          </p:cNvSpPr>
          <p:nvPr>
            <p:ph type="dt" sz="half" idx="10"/>
          </p:nvPr>
        </p:nvSpPr>
        <p:spPr/>
        <p:txBody>
          <a:bodyPr/>
          <a:lstStyle>
            <a:lvl1pPr>
              <a:defRPr>
                <a:solidFill>
                  <a:schemeClr val="bg1">
                    <a:lumMod val="95000"/>
                  </a:schemeClr>
                </a:solidFill>
              </a:defRPr>
            </a:lvl1pPr>
          </a:lstStyle>
          <a:p>
            <a:fld id="{2D85536D-5FD0-4CCF-AC7D-9589B8735C66}" type="datetimeFigureOut">
              <a:rPr lang="en-US" smtClean="0"/>
              <a:pPr/>
              <a:t>2/10/2023</a:t>
            </a:fld>
            <a:endParaRPr lang="en-US" dirty="0"/>
          </a:p>
        </p:txBody>
      </p:sp>
      <p:sp>
        <p:nvSpPr>
          <p:cNvPr id="6" name="Slide Number Placeholder 5">
            <a:extLst>
              <a:ext uri="{FF2B5EF4-FFF2-40B4-BE49-F238E27FC236}">
                <a16:creationId xmlns:a16="http://schemas.microsoft.com/office/drawing/2014/main" xmlns="" id="{2DB54A71-C74A-4711-AAB8-21F26DB21322}"/>
              </a:ext>
            </a:extLst>
          </p:cNvPr>
          <p:cNvSpPr>
            <a:spLocks noGrp="1"/>
          </p:cNvSpPr>
          <p:nvPr>
            <p:ph type="sldNum" sz="quarter" idx="12"/>
          </p:nvPr>
        </p:nvSpPr>
        <p:spPr/>
        <p:txBody>
          <a:bodyPr/>
          <a:lstStyle>
            <a:lvl1pPr>
              <a:defRPr>
                <a:solidFill>
                  <a:schemeClr val="bg1">
                    <a:lumMod val="95000"/>
                  </a:schemeClr>
                </a:solidFill>
              </a:defRPr>
            </a:lvl1pPr>
          </a:lstStyle>
          <a:p>
            <a:fld id="{F37625CC-B8AA-480E-B404-C278E3505C6A}" type="slidenum">
              <a:rPr lang="en-US" smtClean="0"/>
              <a:pPr/>
              <a:t>‹#›</a:t>
            </a:fld>
            <a:endParaRPr lang="en-US" dirty="0"/>
          </a:p>
        </p:txBody>
      </p:sp>
    </p:spTree>
    <p:extLst>
      <p:ext uri="{BB962C8B-B14F-4D97-AF65-F5344CB8AC3E}">
        <p14:creationId xmlns:p14="http://schemas.microsoft.com/office/powerpoint/2010/main" val="2176049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A8C01F-FA48-465F-A622-57885E795709}"/>
              </a:ext>
            </a:extLst>
          </p:cNvPr>
          <p:cNvSpPr>
            <a:spLocks noGrp="1"/>
          </p:cNvSpPr>
          <p:nvPr>
            <p:ph type="title"/>
          </p:nvPr>
        </p:nvSpPr>
        <p:spPr/>
        <p:txBody>
          <a:bodyPr/>
          <a:lstStyle>
            <a:lvl1pPr>
              <a:defRPr>
                <a:solidFill>
                  <a:srgbClr val="001344"/>
                </a:solidFill>
                <a:latin typeface="Proxima Nova Bl" panose="02000506030000020004" pitchFamily="50"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xmlns="" id="{18B26A0B-55FD-4842-A824-D31CD49835DB}"/>
              </a:ext>
            </a:extLst>
          </p:cNvPr>
          <p:cNvSpPr>
            <a:spLocks noGrp="1"/>
          </p:cNvSpPr>
          <p:nvPr>
            <p:ph sz="half" idx="1"/>
          </p:nvPr>
        </p:nvSpPr>
        <p:spPr>
          <a:xfrm>
            <a:off x="838200" y="1825625"/>
            <a:ext cx="5181600" cy="3821549"/>
          </a:xfrm>
        </p:spPr>
        <p:txBody>
          <a:bodyPr/>
          <a:lstStyle>
            <a:lvl1pPr marL="457200" indent="-457200">
              <a:buFont typeface="Wingdings" pitchFamily="2" charset="2"/>
              <a:buChar char="§"/>
              <a:defRPr>
                <a:solidFill>
                  <a:srgbClr val="001344"/>
                </a:solidFill>
                <a:latin typeface="Proxima Nova Rg" panose="02000506030000020004" pitchFamily="50" charset="0"/>
              </a:defRPr>
            </a:lvl1pPr>
            <a:lvl2pPr marL="800100" indent="-342900">
              <a:buFont typeface="Wingdings" pitchFamily="2" charset="2"/>
              <a:buChar char="§"/>
              <a:defRPr>
                <a:solidFill>
                  <a:srgbClr val="001344"/>
                </a:solidFill>
                <a:latin typeface="Proxima Nova Rg" panose="02000506030000020004" pitchFamily="50" charset="0"/>
              </a:defRPr>
            </a:lvl2pPr>
            <a:lvl3pPr marL="1257300" indent="-342900">
              <a:buFont typeface="Wingdings" pitchFamily="2" charset="2"/>
              <a:buChar char="§"/>
              <a:defRPr>
                <a:solidFill>
                  <a:srgbClr val="001344"/>
                </a:solidFill>
                <a:latin typeface="Proxima Nova Rg" panose="02000506030000020004" pitchFamily="50" charset="0"/>
              </a:defRPr>
            </a:lvl3pPr>
            <a:lvl4pPr marL="1657350" indent="-285750">
              <a:buFont typeface="Wingdings" pitchFamily="2" charset="2"/>
              <a:buChar char="§"/>
              <a:defRPr>
                <a:solidFill>
                  <a:srgbClr val="001344"/>
                </a:solidFill>
                <a:latin typeface="Proxima Nova Rg" panose="02000506030000020004" pitchFamily="50" charset="0"/>
              </a:defRPr>
            </a:lvl4pPr>
            <a:lvl5pPr marL="2114550" indent="-285750">
              <a:buFont typeface="Wingdings" pitchFamily="2" charset="2"/>
              <a:buChar char="§"/>
              <a:defRPr>
                <a:solidFill>
                  <a:srgbClr val="001344"/>
                </a:solidFill>
                <a:latin typeface="Proxima Nova Rg" panose="02000506030000020004"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xmlns="" id="{DB73D3A3-B810-4DFD-AEE2-8B55F6AC5BC6}"/>
              </a:ext>
            </a:extLst>
          </p:cNvPr>
          <p:cNvSpPr>
            <a:spLocks noGrp="1"/>
          </p:cNvSpPr>
          <p:nvPr>
            <p:ph sz="half" idx="2"/>
          </p:nvPr>
        </p:nvSpPr>
        <p:spPr>
          <a:xfrm>
            <a:off x="6172200" y="1825625"/>
            <a:ext cx="5181600" cy="3821549"/>
          </a:xfrm>
        </p:spPr>
        <p:txBody>
          <a:bodyPr/>
          <a:lstStyle>
            <a:lvl1pPr marL="457200" indent="-457200">
              <a:buFont typeface="Wingdings" pitchFamily="2" charset="2"/>
              <a:buChar char="§"/>
              <a:defRPr>
                <a:solidFill>
                  <a:srgbClr val="001344"/>
                </a:solidFill>
                <a:latin typeface="Proxima Nova Rg" panose="02000506030000020004" pitchFamily="50" charset="0"/>
              </a:defRPr>
            </a:lvl1pPr>
            <a:lvl2pPr marL="800100" indent="-342900">
              <a:buFont typeface="Wingdings" pitchFamily="2" charset="2"/>
              <a:buChar char="§"/>
              <a:defRPr>
                <a:solidFill>
                  <a:srgbClr val="001344"/>
                </a:solidFill>
                <a:latin typeface="Proxima Nova Rg" panose="02000506030000020004" pitchFamily="50" charset="0"/>
              </a:defRPr>
            </a:lvl2pPr>
            <a:lvl3pPr marL="1257300" indent="-342900">
              <a:buFont typeface="Wingdings" pitchFamily="2" charset="2"/>
              <a:buChar char="§"/>
              <a:defRPr>
                <a:solidFill>
                  <a:srgbClr val="001344"/>
                </a:solidFill>
                <a:latin typeface="Proxima Nova Rg" panose="02000506030000020004" pitchFamily="50" charset="0"/>
              </a:defRPr>
            </a:lvl3pPr>
            <a:lvl4pPr marL="1657350" indent="-285750">
              <a:buFont typeface="Wingdings" pitchFamily="2" charset="2"/>
              <a:buChar char="§"/>
              <a:defRPr>
                <a:solidFill>
                  <a:srgbClr val="001344"/>
                </a:solidFill>
                <a:latin typeface="Proxima Nova Rg" panose="02000506030000020004" pitchFamily="50" charset="0"/>
              </a:defRPr>
            </a:lvl4pPr>
            <a:lvl5pPr marL="2114550" indent="-285750">
              <a:buFont typeface="Wingdings" pitchFamily="2" charset="2"/>
              <a:buChar char="§"/>
              <a:defRPr>
                <a:solidFill>
                  <a:srgbClr val="001344"/>
                </a:solidFill>
                <a:latin typeface="Proxima Nova Rg" panose="02000506030000020004"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xmlns="" id="{3E56B7A7-1C41-483E-8D92-77548FCFC058}"/>
              </a:ext>
            </a:extLst>
          </p:cNvPr>
          <p:cNvSpPr>
            <a:spLocks noGrp="1"/>
          </p:cNvSpPr>
          <p:nvPr>
            <p:ph type="dt" sz="half" idx="10"/>
          </p:nvPr>
        </p:nvSpPr>
        <p:spPr/>
        <p:txBody>
          <a:bodyPr/>
          <a:lstStyle>
            <a:lvl1pPr>
              <a:defRPr>
                <a:solidFill>
                  <a:schemeClr val="bg1">
                    <a:lumMod val="95000"/>
                  </a:schemeClr>
                </a:solidFill>
              </a:defRPr>
            </a:lvl1pPr>
          </a:lstStyle>
          <a:p>
            <a:fld id="{2D85536D-5FD0-4CCF-AC7D-9589B8735C66}" type="datetimeFigureOut">
              <a:rPr lang="en-US" smtClean="0"/>
              <a:pPr/>
              <a:t>2/10/2023</a:t>
            </a:fld>
            <a:endParaRPr lang="en-US" dirty="0"/>
          </a:p>
        </p:txBody>
      </p:sp>
      <p:sp>
        <p:nvSpPr>
          <p:cNvPr id="7" name="Slide Number Placeholder 6">
            <a:extLst>
              <a:ext uri="{FF2B5EF4-FFF2-40B4-BE49-F238E27FC236}">
                <a16:creationId xmlns:a16="http://schemas.microsoft.com/office/drawing/2014/main" xmlns="" id="{9388AFE8-5CAD-4A52-9484-0BC7E4BC9579}"/>
              </a:ext>
            </a:extLst>
          </p:cNvPr>
          <p:cNvSpPr>
            <a:spLocks noGrp="1"/>
          </p:cNvSpPr>
          <p:nvPr>
            <p:ph type="sldNum" sz="quarter" idx="12"/>
          </p:nvPr>
        </p:nvSpPr>
        <p:spPr/>
        <p:txBody>
          <a:bodyPr/>
          <a:lstStyle>
            <a:lvl1pPr>
              <a:defRPr>
                <a:solidFill>
                  <a:schemeClr val="bg1">
                    <a:lumMod val="95000"/>
                  </a:schemeClr>
                </a:solidFill>
              </a:defRPr>
            </a:lvl1pPr>
          </a:lstStyle>
          <a:p>
            <a:fld id="{F37625CC-B8AA-480E-B404-C278E3505C6A}" type="slidenum">
              <a:rPr lang="en-US" smtClean="0"/>
              <a:pPr/>
              <a:t>‹#›</a:t>
            </a:fld>
            <a:endParaRPr lang="en-US" dirty="0"/>
          </a:p>
        </p:txBody>
      </p:sp>
    </p:spTree>
    <p:extLst>
      <p:ext uri="{BB962C8B-B14F-4D97-AF65-F5344CB8AC3E}">
        <p14:creationId xmlns:p14="http://schemas.microsoft.com/office/powerpoint/2010/main" val="3633583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0F5CA0-A2FF-4AD9-83BB-A2100225F700}"/>
              </a:ext>
            </a:extLst>
          </p:cNvPr>
          <p:cNvSpPr>
            <a:spLocks noGrp="1"/>
          </p:cNvSpPr>
          <p:nvPr>
            <p:ph type="title"/>
          </p:nvPr>
        </p:nvSpPr>
        <p:spPr>
          <a:xfrm>
            <a:off x="839788" y="365125"/>
            <a:ext cx="10515600" cy="1325563"/>
          </a:xfrm>
        </p:spPr>
        <p:txBody>
          <a:bodyPr/>
          <a:lstStyle>
            <a:lvl1pPr>
              <a:defRPr>
                <a:solidFill>
                  <a:srgbClr val="001344"/>
                </a:solidFill>
                <a:latin typeface="Proxima Nova Bl" panose="02000506030000020004" pitchFamily="50"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xmlns="" id="{F9DF96BF-37E1-4AA2-80A5-7685456C608D}"/>
              </a:ext>
            </a:extLst>
          </p:cNvPr>
          <p:cNvSpPr>
            <a:spLocks noGrp="1"/>
          </p:cNvSpPr>
          <p:nvPr>
            <p:ph type="body" idx="1"/>
          </p:nvPr>
        </p:nvSpPr>
        <p:spPr>
          <a:xfrm>
            <a:off x="839788" y="1681163"/>
            <a:ext cx="5157787" cy="823912"/>
          </a:xfrm>
        </p:spPr>
        <p:txBody>
          <a:bodyPr anchor="b"/>
          <a:lstStyle>
            <a:lvl1pPr marL="0" indent="0">
              <a:buNone/>
              <a:defRPr sz="2400" b="1">
                <a:solidFill>
                  <a:srgbClr val="001344"/>
                </a:solidFill>
                <a:latin typeface="Proxima Nova Rg" panose="02000506030000020004"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xmlns="" id="{60960334-57C6-4860-ABE5-ADEDD6922C7E}"/>
              </a:ext>
            </a:extLst>
          </p:cNvPr>
          <p:cNvSpPr>
            <a:spLocks noGrp="1"/>
          </p:cNvSpPr>
          <p:nvPr>
            <p:ph sz="half" idx="2"/>
          </p:nvPr>
        </p:nvSpPr>
        <p:spPr>
          <a:xfrm>
            <a:off x="839788" y="2505075"/>
            <a:ext cx="5157787" cy="3132050"/>
          </a:xfrm>
        </p:spPr>
        <p:txBody>
          <a:bodyPr/>
          <a:lstStyle>
            <a:lvl1pPr marL="228600" indent="-228600">
              <a:buFont typeface="Wingdings" pitchFamily="2" charset="2"/>
              <a:buChar char="§"/>
              <a:defRPr>
                <a:solidFill>
                  <a:srgbClr val="001344"/>
                </a:solidFill>
                <a:latin typeface="Proxima Nova Rg" panose="02000506030000020004" pitchFamily="50" charset="0"/>
              </a:defRPr>
            </a:lvl1pPr>
            <a:lvl2pPr marL="685800" indent="-228600">
              <a:buFont typeface="Wingdings" pitchFamily="2" charset="2"/>
              <a:buChar char="§"/>
              <a:defRPr>
                <a:solidFill>
                  <a:srgbClr val="001344"/>
                </a:solidFill>
                <a:latin typeface="Proxima Nova Rg" panose="02000506030000020004" pitchFamily="50" charset="0"/>
              </a:defRPr>
            </a:lvl2pPr>
            <a:lvl3pPr marL="1143000" indent="-228600">
              <a:buFont typeface="Wingdings" pitchFamily="2" charset="2"/>
              <a:buChar char="§"/>
              <a:defRPr>
                <a:solidFill>
                  <a:srgbClr val="001344"/>
                </a:solidFill>
                <a:latin typeface="Proxima Nova Rg" panose="02000506030000020004" pitchFamily="50" charset="0"/>
              </a:defRPr>
            </a:lvl3pPr>
            <a:lvl4pPr marL="1600200" indent="-228600">
              <a:buFont typeface="Wingdings" pitchFamily="2" charset="2"/>
              <a:buChar char="§"/>
              <a:defRPr>
                <a:solidFill>
                  <a:srgbClr val="001344"/>
                </a:solidFill>
                <a:latin typeface="Proxima Nova Rg" panose="02000506030000020004" pitchFamily="50" charset="0"/>
              </a:defRPr>
            </a:lvl4pPr>
            <a:lvl5pPr marL="2057400" indent="-228600">
              <a:buFont typeface="Wingdings" pitchFamily="2" charset="2"/>
              <a:buChar char="§"/>
              <a:defRPr>
                <a:solidFill>
                  <a:srgbClr val="001344"/>
                </a:solidFill>
                <a:latin typeface="Proxima Nova Rg" panose="02000506030000020004"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xmlns="" id="{0099BD90-CB6E-4397-8555-DF504D0C282C}"/>
              </a:ext>
            </a:extLst>
          </p:cNvPr>
          <p:cNvSpPr>
            <a:spLocks noGrp="1"/>
          </p:cNvSpPr>
          <p:nvPr>
            <p:ph type="body" sz="quarter" idx="3"/>
          </p:nvPr>
        </p:nvSpPr>
        <p:spPr>
          <a:xfrm>
            <a:off x="6172200" y="1681163"/>
            <a:ext cx="5183188" cy="823912"/>
          </a:xfrm>
        </p:spPr>
        <p:txBody>
          <a:bodyPr anchor="b"/>
          <a:lstStyle>
            <a:lvl1pPr marL="0" indent="0">
              <a:buNone/>
              <a:defRPr sz="2400" b="1">
                <a:solidFill>
                  <a:srgbClr val="001344"/>
                </a:solidFill>
                <a:latin typeface="Proxima Nova Rg" panose="02000506030000020004"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xmlns="" id="{9693152F-31CE-4B7F-A69E-37D9B65B527C}"/>
              </a:ext>
            </a:extLst>
          </p:cNvPr>
          <p:cNvSpPr>
            <a:spLocks noGrp="1"/>
          </p:cNvSpPr>
          <p:nvPr>
            <p:ph sz="quarter" idx="4"/>
          </p:nvPr>
        </p:nvSpPr>
        <p:spPr>
          <a:xfrm>
            <a:off x="6172200" y="2505075"/>
            <a:ext cx="5183188" cy="3132050"/>
          </a:xfrm>
        </p:spPr>
        <p:txBody>
          <a:bodyPr/>
          <a:lstStyle>
            <a:lvl1pPr marL="228600" indent="-228600">
              <a:buFont typeface="Wingdings" pitchFamily="2" charset="2"/>
              <a:buChar char="§"/>
              <a:defRPr>
                <a:solidFill>
                  <a:srgbClr val="001344"/>
                </a:solidFill>
                <a:latin typeface="Proxima Nova Rg" panose="02000506030000020004" pitchFamily="50" charset="0"/>
              </a:defRPr>
            </a:lvl1pPr>
            <a:lvl2pPr marL="685800" indent="-228600">
              <a:buFont typeface="Wingdings" pitchFamily="2" charset="2"/>
              <a:buChar char="§"/>
              <a:defRPr>
                <a:solidFill>
                  <a:srgbClr val="001344"/>
                </a:solidFill>
                <a:latin typeface="Proxima Nova Rg" panose="02000506030000020004" pitchFamily="50" charset="0"/>
              </a:defRPr>
            </a:lvl2pPr>
            <a:lvl3pPr marL="1143000" indent="-228600">
              <a:buFont typeface="Wingdings" pitchFamily="2" charset="2"/>
              <a:buChar char="§"/>
              <a:defRPr>
                <a:solidFill>
                  <a:srgbClr val="001344"/>
                </a:solidFill>
                <a:latin typeface="Proxima Nova Rg" panose="02000506030000020004" pitchFamily="50" charset="0"/>
              </a:defRPr>
            </a:lvl3pPr>
            <a:lvl4pPr marL="1600200" indent="-228600">
              <a:buFont typeface="Wingdings" pitchFamily="2" charset="2"/>
              <a:buChar char="§"/>
              <a:defRPr>
                <a:solidFill>
                  <a:srgbClr val="001344"/>
                </a:solidFill>
                <a:latin typeface="Proxima Nova Rg" panose="02000506030000020004" pitchFamily="50" charset="0"/>
              </a:defRPr>
            </a:lvl4pPr>
            <a:lvl5pPr marL="2057400" indent="-228600">
              <a:buFont typeface="Wingdings" pitchFamily="2" charset="2"/>
              <a:buChar char="§"/>
              <a:defRPr>
                <a:solidFill>
                  <a:srgbClr val="001344"/>
                </a:solidFill>
                <a:latin typeface="Proxima Nova Rg" panose="02000506030000020004"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xmlns="" id="{EA1C04EE-138A-40CE-AE85-54F5B59FE86C}"/>
              </a:ext>
            </a:extLst>
          </p:cNvPr>
          <p:cNvSpPr>
            <a:spLocks noGrp="1"/>
          </p:cNvSpPr>
          <p:nvPr>
            <p:ph type="dt" sz="half" idx="10"/>
          </p:nvPr>
        </p:nvSpPr>
        <p:spPr/>
        <p:txBody>
          <a:bodyPr/>
          <a:lstStyle>
            <a:lvl1pPr>
              <a:defRPr>
                <a:solidFill>
                  <a:schemeClr val="bg1">
                    <a:lumMod val="95000"/>
                  </a:schemeClr>
                </a:solidFill>
              </a:defRPr>
            </a:lvl1pPr>
          </a:lstStyle>
          <a:p>
            <a:fld id="{2D85536D-5FD0-4CCF-AC7D-9589B8735C66}" type="datetimeFigureOut">
              <a:rPr lang="en-US" smtClean="0"/>
              <a:pPr/>
              <a:t>2/10/2023</a:t>
            </a:fld>
            <a:endParaRPr lang="en-US" dirty="0"/>
          </a:p>
        </p:txBody>
      </p:sp>
      <p:sp>
        <p:nvSpPr>
          <p:cNvPr id="9" name="Slide Number Placeholder 8">
            <a:extLst>
              <a:ext uri="{FF2B5EF4-FFF2-40B4-BE49-F238E27FC236}">
                <a16:creationId xmlns:a16="http://schemas.microsoft.com/office/drawing/2014/main" xmlns="" id="{BCE7BF32-1AE9-4005-B654-E227AC31964A}"/>
              </a:ext>
            </a:extLst>
          </p:cNvPr>
          <p:cNvSpPr>
            <a:spLocks noGrp="1"/>
          </p:cNvSpPr>
          <p:nvPr>
            <p:ph type="sldNum" sz="quarter" idx="12"/>
          </p:nvPr>
        </p:nvSpPr>
        <p:spPr/>
        <p:txBody>
          <a:bodyPr/>
          <a:lstStyle>
            <a:lvl1pPr>
              <a:defRPr>
                <a:solidFill>
                  <a:schemeClr val="bg1">
                    <a:lumMod val="95000"/>
                  </a:schemeClr>
                </a:solidFill>
              </a:defRPr>
            </a:lvl1pPr>
          </a:lstStyle>
          <a:p>
            <a:fld id="{F37625CC-B8AA-480E-B404-C278E3505C6A}" type="slidenum">
              <a:rPr lang="en-US" smtClean="0"/>
              <a:pPr/>
              <a:t>‹#›</a:t>
            </a:fld>
            <a:endParaRPr lang="en-US" dirty="0"/>
          </a:p>
        </p:txBody>
      </p:sp>
    </p:spTree>
    <p:extLst>
      <p:ext uri="{BB962C8B-B14F-4D97-AF65-F5344CB8AC3E}">
        <p14:creationId xmlns:p14="http://schemas.microsoft.com/office/powerpoint/2010/main" val="3645987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C56D36-D423-442B-A316-F04F344D7EC7}"/>
              </a:ext>
            </a:extLst>
          </p:cNvPr>
          <p:cNvSpPr>
            <a:spLocks noGrp="1"/>
          </p:cNvSpPr>
          <p:nvPr>
            <p:ph type="title"/>
          </p:nvPr>
        </p:nvSpPr>
        <p:spPr/>
        <p:txBody>
          <a:bodyPr>
            <a:normAutofit/>
          </a:bodyPr>
          <a:lstStyle>
            <a:lvl1pPr>
              <a:defRPr sz="5400" i="1">
                <a:solidFill>
                  <a:srgbClr val="001344"/>
                </a:solidFill>
                <a:latin typeface="Proxima Nova Bl" panose="02000506030000020004" pitchFamily="50"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xmlns="" id="{F3C1B201-A98F-4372-A5BD-6C04C5F53FFA}"/>
              </a:ext>
            </a:extLst>
          </p:cNvPr>
          <p:cNvSpPr>
            <a:spLocks noGrp="1"/>
          </p:cNvSpPr>
          <p:nvPr>
            <p:ph type="dt" sz="half" idx="10"/>
          </p:nvPr>
        </p:nvSpPr>
        <p:spPr/>
        <p:txBody>
          <a:bodyPr/>
          <a:lstStyle>
            <a:lvl1pPr>
              <a:defRPr>
                <a:solidFill>
                  <a:schemeClr val="bg1">
                    <a:lumMod val="95000"/>
                  </a:schemeClr>
                </a:solidFill>
              </a:defRPr>
            </a:lvl1pPr>
          </a:lstStyle>
          <a:p>
            <a:fld id="{2D85536D-5FD0-4CCF-AC7D-9589B8735C66}" type="datetimeFigureOut">
              <a:rPr lang="en-US" smtClean="0"/>
              <a:pPr/>
              <a:t>2/10/2023</a:t>
            </a:fld>
            <a:endParaRPr lang="en-US" dirty="0"/>
          </a:p>
        </p:txBody>
      </p:sp>
      <p:sp>
        <p:nvSpPr>
          <p:cNvPr id="5" name="Slide Number Placeholder 4">
            <a:extLst>
              <a:ext uri="{FF2B5EF4-FFF2-40B4-BE49-F238E27FC236}">
                <a16:creationId xmlns:a16="http://schemas.microsoft.com/office/drawing/2014/main" xmlns="" id="{829E23B6-ED79-472F-91D7-30BD00D0B5F0}"/>
              </a:ext>
            </a:extLst>
          </p:cNvPr>
          <p:cNvSpPr>
            <a:spLocks noGrp="1"/>
          </p:cNvSpPr>
          <p:nvPr>
            <p:ph type="sldNum" sz="quarter" idx="12"/>
          </p:nvPr>
        </p:nvSpPr>
        <p:spPr/>
        <p:txBody>
          <a:bodyPr/>
          <a:lstStyle>
            <a:lvl1pPr>
              <a:defRPr>
                <a:solidFill>
                  <a:schemeClr val="bg1">
                    <a:lumMod val="95000"/>
                  </a:schemeClr>
                </a:solidFill>
              </a:defRPr>
            </a:lvl1pPr>
          </a:lstStyle>
          <a:p>
            <a:fld id="{F37625CC-B8AA-480E-B404-C278E3505C6A}" type="slidenum">
              <a:rPr lang="en-US" smtClean="0"/>
              <a:pPr/>
              <a:t>‹#›</a:t>
            </a:fld>
            <a:endParaRPr lang="en-US" dirty="0"/>
          </a:p>
        </p:txBody>
      </p:sp>
    </p:spTree>
    <p:extLst>
      <p:ext uri="{BB962C8B-B14F-4D97-AF65-F5344CB8AC3E}">
        <p14:creationId xmlns:p14="http://schemas.microsoft.com/office/powerpoint/2010/main" val="2853809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34AEE5B-FDE4-4DF3-B802-5F0C828E7866}"/>
              </a:ext>
            </a:extLst>
          </p:cNvPr>
          <p:cNvSpPr>
            <a:spLocks noGrp="1"/>
          </p:cNvSpPr>
          <p:nvPr>
            <p:ph type="dt" sz="half" idx="10"/>
          </p:nvPr>
        </p:nvSpPr>
        <p:spPr/>
        <p:txBody>
          <a:bodyPr/>
          <a:lstStyle/>
          <a:p>
            <a:fld id="{2D85536D-5FD0-4CCF-AC7D-9589B8735C66}" type="datetimeFigureOut">
              <a:rPr lang="en-US" smtClean="0"/>
              <a:t>2/10/2023</a:t>
            </a:fld>
            <a:endParaRPr lang="en-US" dirty="0"/>
          </a:p>
        </p:txBody>
      </p:sp>
      <p:sp>
        <p:nvSpPr>
          <p:cNvPr id="4" name="Slide Number Placeholder 3">
            <a:extLst>
              <a:ext uri="{FF2B5EF4-FFF2-40B4-BE49-F238E27FC236}">
                <a16:creationId xmlns:a16="http://schemas.microsoft.com/office/drawing/2014/main" xmlns="" id="{7EFBFBA7-3288-43A4-A86B-07248041E87D}"/>
              </a:ext>
            </a:extLst>
          </p:cNvPr>
          <p:cNvSpPr>
            <a:spLocks noGrp="1"/>
          </p:cNvSpPr>
          <p:nvPr>
            <p:ph type="sldNum" sz="quarter" idx="12"/>
          </p:nvPr>
        </p:nvSpPr>
        <p:spPr/>
        <p:txBody>
          <a:bodyPr/>
          <a:lstStyle/>
          <a:p>
            <a:fld id="{F37625CC-B8AA-480E-B404-C278E3505C6A}" type="slidenum">
              <a:rPr lang="en-US" smtClean="0"/>
              <a:t>‹#›</a:t>
            </a:fld>
            <a:endParaRPr lang="en-US" dirty="0"/>
          </a:p>
        </p:txBody>
      </p:sp>
    </p:spTree>
    <p:extLst>
      <p:ext uri="{BB962C8B-B14F-4D97-AF65-F5344CB8AC3E}">
        <p14:creationId xmlns:p14="http://schemas.microsoft.com/office/powerpoint/2010/main" val="1473233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with Side Left">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xmlns="" id="{E26842A8-CB1D-D44E-91C0-89B532E3DE7D}"/>
              </a:ext>
            </a:extLst>
          </p:cNvPr>
          <p:cNvSpPr/>
          <p:nvPr userDrawn="1"/>
        </p:nvSpPr>
        <p:spPr>
          <a:xfrm>
            <a:off x="0" y="0"/>
            <a:ext cx="1333500" cy="6052930"/>
          </a:xfrm>
          <a:prstGeom prst="rtTriangle">
            <a:avLst/>
          </a:prstGeom>
          <a:solidFill>
            <a:srgbClr val="D9AC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9AC63"/>
              </a:solidFill>
            </a:endParaRPr>
          </a:p>
        </p:txBody>
      </p:sp>
      <p:sp>
        <p:nvSpPr>
          <p:cNvPr id="2" name="Date Placeholder 1">
            <a:extLst>
              <a:ext uri="{FF2B5EF4-FFF2-40B4-BE49-F238E27FC236}">
                <a16:creationId xmlns:a16="http://schemas.microsoft.com/office/drawing/2014/main" xmlns="" id="{C34AEE5B-FDE4-4DF3-B802-5F0C828E7866}"/>
              </a:ext>
            </a:extLst>
          </p:cNvPr>
          <p:cNvSpPr>
            <a:spLocks noGrp="1"/>
          </p:cNvSpPr>
          <p:nvPr>
            <p:ph type="dt" sz="half" idx="10"/>
          </p:nvPr>
        </p:nvSpPr>
        <p:spPr/>
        <p:txBody>
          <a:bodyPr/>
          <a:lstStyle/>
          <a:p>
            <a:fld id="{2D85536D-5FD0-4CCF-AC7D-9589B8735C66}" type="datetimeFigureOut">
              <a:rPr lang="en-US" smtClean="0"/>
              <a:t>2/10/2023</a:t>
            </a:fld>
            <a:endParaRPr lang="en-US" dirty="0"/>
          </a:p>
        </p:txBody>
      </p:sp>
      <p:sp>
        <p:nvSpPr>
          <p:cNvPr id="4" name="Slide Number Placeholder 3">
            <a:extLst>
              <a:ext uri="{FF2B5EF4-FFF2-40B4-BE49-F238E27FC236}">
                <a16:creationId xmlns:a16="http://schemas.microsoft.com/office/drawing/2014/main" xmlns="" id="{7EFBFBA7-3288-43A4-A86B-07248041E87D}"/>
              </a:ext>
            </a:extLst>
          </p:cNvPr>
          <p:cNvSpPr>
            <a:spLocks noGrp="1"/>
          </p:cNvSpPr>
          <p:nvPr>
            <p:ph type="sldNum" sz="quarter" idx="12"/>
          </p:nvPr>
        </p:nvSpPr>
        <p:spPr/>
        <p:txBody>
          <a:bodyPr/>
          <a:lstStyle/>
          <a:p>
            <a:fld id="{F37625CC-B8AA-480E-B404-C278E3505C6A}" type="slidenum">
              <a:rPr lang="en-US" smtClean="0"/>
              <a:t>‹#›</a:t>
            </a:fld>
            <a:endParaRPr lang="en-US" dirty="0"/>
          </a:p>
        </p:txBody>
      </p:sp>
    </p:spTree>
    <p:extLst>
      <p:ext uri="{BB962C8B-B14F-4D97-AF65-F5344CB8AC3E}">
        <p14:creationId xmlns:p14="http://schemas.microsoft.com/office/powerpoint/2010/main" val="1252723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With Side Right">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34AEE5B-FDE4-4DF3-B802-5F0C828E7866}"/>
              </a:ext>
            </a:extLst>
          </p:cNvPr>
          <p:cNvSpPr>
            <a:spLocks noGrp="1"/>
          </p:cNvSpPr>
          <p:nvPr>
            <p:ph type="dt" sz="half" idx="10"/>
          </p:nvPr>
        </p:nvSpPr>
        <p:spPr/>
        <p:txBody>
          <a:bodyPr/>
          <a:lstStyle/>
          <a:p>
            <a:fld id="{2D85536D-5FD0-4CCF-AC7D-9589B8735C66}" type="datetimeFigureOut">
              <a:rPr lang="en-US" smtClean="0"/>
              <a:t>2/10/2023</a:t>
            </a:fld>
            <a:endParaRPr lang="en-US" dirty="0"/>
          </a:p>
        </p:txBody>
      </p:sp>
      <p:sp>
        <p:nvSpPr>
          <p:cNvPr id="4" name="Slide Number Placeholder 3">
            <a:extLst>
              <a:ext uri="{FF2B5EF4-FFF2-40B4-BE49-F238E27FC236}">
                <a16:creationId xmlns:a16="http://schemas.microsoft.com/office/drawing/2014/main" xmlns="" id="{7EFBFBA7-3288-43A4-A86B-07248041E87D}"/>
              </a:ext>
            </a:extLst>
          </p:cNvPr>
          <p:cNvSpPr>
            <a:spLocks noGrp="1"/>
          </p:cNvSpPr>
          <p:nvPr>
            <p:ph type="sldNum" sz="quarter" idx="12"/>
          </p:nvPr>
        </p:nvSpPr>
        <p:spPr/>
        <p:txBody>
          <a:bodyPr/>
          <a:lstStyle/>
          <a:p>
            <a:fld id="{F37625CC-B8AA-480E-B404-C278E3505C6A}" type="slidenum">
              <a:rPr lang="en-US" smtClean="0"/>
              <a:t>‹#›</a:t>
            </a:fld>
            <a:endParaRPr lang="en-US" dirty="0"/>
          </a:p>
        </p:txBody>
      </p:sp>
      <p:sp>
        <p:nvSpPr>
          <p:cNvPr id="10" name="Right Triangle 9">
            <a:extLst>
              <a:ext uri="{FF2B5EF4-FFF2-40B4-BE49-F238E27FC236}">
                <a16:creationId xmlns:a16="http://schemas.microsoft.com/office/drawing/2014/main" xmlns="" id="{B575BA6D-D6B7-C040-9A8B-549ADE0D6C92}"/>
              </a:ext>
            </a:extLst>
          </p:cNvPr>
          <p:cNvSpPr/>
          <p:nvPr userDrawn="1"/>
        </p:nvSpPr>
        <p:spPr>
          <a:xfrm flipH="1">
            <a:off x="10858500" y="0"/>
            <a:ext cx="1333500" cy="6052930"/>
          </a:xfrm>
          <a:prstGeom prst="rtTriangle">
            <a:avLst/>
          </a:prstGeom>
          <a:solidFill>
            <a:srgbClr val="D9AC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51282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4723D428-6ACF-43FC-BFA5-8A5EBC43A8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xmlns="" id="{CE93ACF8-57CA-4F38-8750-734C039648B8}"/>
              </a:ext>
            </a:extLst>
          </p:cNvPr>
          <p:cNvSpPr>
            <a:spLocks noGrp="1"/>
          </p:cNvSpPr>
          <p:nvPr>
            <p:ph type="body" idx="1"/>
          </p:nvPr>
        </p:nvSpPr>
        <p:spPr>
          <a:xfrm>
            <a:off x="838200" y="1825625"/>
            <a:ext cx="10515600" cy="374116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a:extLst>
              <a:ext uri="{FF2B5EF4-FFF2-40B4-BE49-F238E27FC236}">
                <a16:creationId xmlns:a16="http://schemas.microsoft.com/office/drawing/2014/main" xmlns="" id="{12668379-B1B8-334E-92D9-48CE905D46EC}"/>
              </a:ext>
            </a:extLst>
          </p:cNvPr>
          <p:cNvSpPr/>
          <p:nvPr userDrawn="1"/>
        </p:nvSpPr>
        <p:spPr>
          <a:xfrm>
            <a:off x="0" y="6045198"/>
            <a:ext cx="12192000" cy="812801"/>
          </a:xfrm>
          <a:prstGeom prst="rect">
            <a:avLst/>
          </a:prstGeom>
          <a:solidFill>
            <a:srgbClr val="0013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xmlns="" id="{205AB5AD-0018-4441-AB88-2A864151C4F1}"/>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4346714" y="6045200"/>
            <a:ext cx="3498573" cy="812800"/>
          </a:xfrm>
          <a:prstGeom prst="rect">
            <a:avLst/>
          </a:prstGeom>
        </p:spPr>
      </p:pic>
      <p:sp>
        <p:nvSpPr>
          <p:cNvPr id="4" name="Date Placeholder 3">
            <a:extLst>
              <a:ext uri="{FF2B5EF4-FFF2-40B4-BE49-F238E27FC236}">
                <a16:creationId xmlns:a16="http://schemas.microsoft.com/office/drawing/2014/main" xmlns="" id="{E07D456C-A2F6-4DEF-9404-2ADCC129BB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lumMod val="95000"/>
                  </a:schemeClr>
                </a:solidFill>
              </a:defRPr>
            </a:lvl1pPr>
          </a:lstStyle>
          <a:p>
            <a:fld id="{2D85536D-5FD0-4CCF-AC7D-9589B8735C66}" type="datetimeFigureOut">
              <a:rPr lang="en-US" smtClean="0"/>
              <a:pPr/>
              <a:t>2/10/2023</a:t>
            </a:fld>
            <a:endParaRPr lang="en-US" dirty="0"/>
          </a:p>
        </p:txBody>
      </p:sp>
      <p:sp>
        <p:nvSpPr>
          <p:cNvPr id="6" name="Slide Number Placeholder 5">
            <a:extLst>
              <a:ext uri="{FF2B5EF4-FFF2-40B4-BE49-F238E27FC236}">
                <a16:creationId xmlns:a16="http://schemas.microsoft.com/office/drawing/2014/main" xmlns="" id="{59DEDC05-36D9-4D07-8F23-24E528F899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lumMod val="95000"/>
                  </a:schemeClr>
                </a:solidFill>
              </a:defRPr>
            </a:lvl1pPr>
          </a:lstStyle>
          <a:p>
            <a:fld id="{F37625CC-B8AA-480E-B404-C278E3505C6A}" type="slidenum">
              <a:rPr lang="en-US" smtClean="0"/>
              <a:pPr/>
              <a:t>‹#›</a:t>
            </a:fld>
            <a:endParaRPr lang="en-US" dirty="0"/>
          </a:p>
        </p:txBody>
      </p:sp>
    </p:spTree>
    <p:extLst>
      <p:ext uri="{BB962C8B-B14F-4D97-AF65-F5344CB8AC3E}">
        <p14:creationId xmlns:p14="http://schemas.microsoft.com/office/powerpoint/2010/main" val="30538758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 id="2147483656" r:id="rId10"/>
    <p:sldLayoutId id="2147483657" r:id="rId11"/>
  </p:sldLayoutIdLst>
  <p:txStyles>
    <p:titleStyle>
      <a:lvl1pPr algn="l" defTabSz="914400" rtl="0" eaLnBrk="1" latinLnBrk="0" hangingPunct="1">
        <a:lnSpc>
          <a:spcPct val="90000"/>
        </a:lnSpc>
        <a:spcBef>
          <a:spcPct val="0"/>
        </a:spcBef>
        <a:buNone/>
        <a:defRPr sz="4400" i="1" kern="1200">
          <a:solidFill>
            <a:srgbClr val="001344"/>
          </a:solidFill>
          <a:latin typeface="Proxima Nova Bl" panose="02000506030000020004" pitchFamily="50" charset="0"/>
          <a:ea typeface="+mj-ea"/>
          <a:cs typeface="+mj-cs"/>
        </a:defRPr>
      </a:lvl1pPr>
    </p:titleStyle>
    <p:bodyStyle>
      <a:lvl1pPr marL="228600" indent="-228600" algn="l" defTabSz="914400" rtl="0" eaLnBrk="1" latinLnBrk="0" hangingPunct="1">
        <a:lnSpc>
          <a:spcPct val="90000"/>
        </a:lnSpc>
        <a:spcBef>
          <a:spcPts val="1000"/>
        </a:spcBef>
        <a:buClr>
          <a:srgbClr val="005D90"/>
        </a:buClr>
        <a:buSzPct val="100000"/>
        <a:buFont typeface="Wingdings" pitchFamily="2" charset="2"/>
        <a:buChar char="§"/>
        <a:defRPr sz="2800" kern="1200">
          <a:solidFill>
            <a:srgbClr val="001344"/>
          </a:solidFill>
          <a:latin typeface="Proxima Nova Rg" panose="02000506030000020004" pitchFamily="50" charset="0"/>
          <a:ea typeface="+mn-ea"/>
          <a:cs typeface="+mn-cs"/>
        </a:defRPr>
      </a:lvl1pPr>
      <a:lvl2pPr marL="685800" indent="-228600" algn="l" defTabSz="914400" rtl="0" eaLnBrk="1" latinLnBrk="0" hangingPunct="1">
        <a:lnSpc>
          <a:spcPct val="90000"/>
        </a:lnSpc>
        <a:spcBef>
          <a:spcPts val="500"/>
        </a:spcBef>
        <a:buClr>
          <a:srgbClr val="005D90"/>
        </a:buClr>
        <a:buSzPct val="100000"/>
        <a:buFont typeface="Wingdings" pitchFamily="2" charset="2"/>
        <a:buChar char="§"/>
        <a:defRPr sz="2400" kern="1200">
          <a:solidFill>
            <a:srgbClr val="001344"/>
          </a:solidFill>
          <a:latin typeface="Proxima Nova Rg" panose="02000506030000020004" pitchFamily="50" charset="0"/>
          <a:ea typeface="+mn-ea"/>
          <a:cs typeface="+mn-cs"/>
        </a:defRPr>
      </a:lvl2pPr>
      <a:lvl3pPr marL="1143000" indent="-228600" algn="l" defTabSz="914400" rtl="0" eaLnBrk="1" latinLnBrk="0" hangingPunct="1">
        <a:lnSpc>
          <a:spcPct val="90000"/>
        </a:lnSpc>
        <a:spcBef>
          <a:spcPts val="500"/>
        </a:spcBef>
        <a:buClr>
          <a:srgbClr val="005D90"/>
        </a:buClr>
        <a:buSzPct val="100000"/>
        <a:buFont typeface="Wingdings" pitchFamily="2" charset="2"/>
        <a:buChar char="§"/>
        <a:defRPr sz="2000" kern="1200">
          <a:solidFill>
            <a:srgbClr val="001344"/>
          </a:solidFill>
          <a:latin typeface="Proxima Nova Rg" panose="02000506030000020004" pitchFamily="50" charset="0"/>
          <a:ea typeface="+mn-ea"/>
          <a:cs typeface="+mn-cs"/>
        </a:defRPr>
      </a:lvl3pPr>
      <a:lvl4pPr marL="1600200" indent="-228600" algn="l" defTabSz="914400" rtl="0" eaLnBrk="1" latinLnBrk="0" hangingPunct="1">
        <a:lnSpc>
          <a:spcPct val="90000"/>
        </a:lnSpc>
        <a:spcBef>
          <a:spcPts val="500"/>
        </a:spcBef>
        <a:buClr>
          <a:srgbClr val="005D90"/>
        </a:buClr>
        <a:buSzPct val="100000"/>
        <a:buFont typeface="Wingdings" pitchFamily="2" charset="2"/>
        <a:buChar char="§"/>
        <a:defRPr sz="1800" kern="1200">
          <a:solidFill>
            <a:srgbClr val="001344"/>
          </a:solidFill>
          <a:latin typeface="Proxima Nova Rg" panose="02000506030000020004" pitchFamily="50" charset="0"/>
          <a:ea typeface="+mn-ea"/>
          <a:cs typeface="+mn-cs"/>
        </a:defRPr>
      </a:lvl4pPr>
      <a:lvl5pPr marL="2057400" indent="-228600" algn="l" defTabSz="914400" rtl="0" eaLnBrk="1" latinLnBrk="0" hangingPunct="1">
        <a:lnSpc>
          <a:spcPct val="90000"/>
        </a:lnSpc>
        <a:spcBef>
          <a:spcPts val="500"/>
        </a:spcBef>
        <a:buClr>
          <a:srgbClr val="005D90"/>
        </a:buClr>
        <a:buSzPct val="100000"/>
        <a:buFont typeface="Wingdings" pitchFamily="2" charset="2"/>
        <a:buChar char="§"/>
        <a:defRPr sz="1800" kern="1200">
          <a:solidFill>
            <a:srgbClr val="001344"/>
          </a:solidFill>
          <a:latin typeface="Proxima Nova Rg"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vwickline@georgiasouthern.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completegeorgia.org/momentum-approach-development-plan-overview"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google.com/url?sa=i&amp;url=https://freesvg.org/bees-and-hive&amp;psig=AOvVaw2ZkHS610Ei50F2FcxrKNFe&amp;ust=1675476287563000&amp;source=images&amp;cd=vfe&amp;ved=0CA8QjRxqFwoTCLjYtNyh-PwCFQAAAAAdAAAAABAE"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hyperlink" Target="https://sites.google.com/georgiasouthern.edu/hip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s://academics.georgiasouthern.edu/faculty-center/professional-development/event-calendar/badge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sites.google.com/georgiasouthern.edu/hips" TargetMode="Externa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csustan.edu/hips/dr-george-kuh"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aacu.org/leap/hips"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www.aacu.org/leap/hips"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16BFE225-F996-47F8-8060-30E8910AC296}"/>
              </a:ext>
            </a:extLst>
          </p:cNvPr>
          <p:cNvSpPr>
            <a:spLocks noGrp="1"/>
          </p:cNvSpPr>
          <p:nvPr>
            <p:ph type="ctrTitle"/>
          </p:nvPr>
        </p:nvSpPr>
        <p:spPr>
          <a:xfrm>
            <a:off x="1137393" y="1041400"/>
            <a:ext cx="10204396" cy="2387600"/>
          </a:xfrm>
        </p:spPr>
        <p:txBody>
          <a:bodyPr/>
          <a:lstStyle/>
          <a:p>
            <a:r>
              <a:rPr lang="en-US" i="0" dirty="0">
                <a:solidFill>
                  <a:srgbClr val="FCBA12"/>
                </a:solidFill>
              </a:rPr>
              <a:t>High Impact Practices </a:t>
            </a:r>
            <a:r>
              <a:rPr lang="en-US" sz="6000" b="0" dirty="0"/>
              <a:t>Faculty Perceptions and Barriers to Implementation</a:t>
            </a:r>
            <a:endParaRPr lang="en-US" b="0" dirty="0"/>
          </a:p>
        </p:txBody>
      </p:sp>
      <p:sp>
        <p:nvSpPr>
          <p:cNvPr id="5" name="Subtitle 4">
            <a:extLst>
              <a:ext uri="{FF2B5EF4-FFF2-40B4-BE49-F238E27FC236}">
                <a16:creationId xmlns:a16="http://schemas.microsoft.com/office/drawing/2014/main" xmlns="" id="{A77E6327-4819-46CB-971A-38292FC385BA}"/>
              </a:ext>
            </a:extLst>
          </p:cNvPr>
          <p:cNvSpPr>
            <a:spLocks noGrp="1"/>
          </p:cNvSpPr>
          <p:nvPr>
            <p:ph type="subTitle" idx="1"/>
          </p:nvPr>
        </p:nvSpPr>
        <p:spPr>
          <a:xfrm>
            <a:off x="1575227" y="4072270"/>
            <a:ext cx="9144000" cy="1839003"/>
          </a:xfrm>
        </p:spPr>
        <p:txBody>
          <a:bodyPr>
            <a:normAutofit fontScale="70000" lnSpcReduction="20000"/>
          </a:bodyPr>
          <a:lstStyle/>
          <a:p>
            <a:r>
              <a:rPr lang="en-US" b="1" dirty="0">
                <a:solidFill>
                  <a:schemeClr val="tx1"/>
                </a:solidFill>
              </a:rPr>
              <a:t>Virginia Wickline, PhD; Rami Haddad, PhD; </a:t>
            </a:r>
          </a:p>
          <a:p>
            <a:r>
              <a:rPr lang="en-US" b="1" dirty="0">
                <a:solidFill>
                  <a:schemeClr val="tx1"/>
                </a:solidFill>
              </a:rPr>
              <a:t>Padmini Shankar, PhD, RDN &amp; </a:t>
            </a:r>
            <a:r>
              <a:rPr lang="en-US" b="1" dirty="0" err="1">
                <a:solidFill>
                  <a:schemeClr val="tx1"/>
                </a:solidFill>
              </a:rPr>
              <a:t>Karelle</a:t>
            </a:r>
            <a:r>
              <a:rPr lang="en-US" b="1" dirty="0">
                <a:solidFill>
                  <a:schemeClr val="tx1"/>
                </a:solidFill>
              </a:rPr>
              <a:t> Aiken, PhD</a:t>
            </a:r>
          </a:p>
          <a:p>
            <a:r>
              <a:rPr lang="en-US" dirty="0">
                <a:solidFill>
                  <a:schemeClr val="tx1"/>
                </a:solidFill>
              </a:rPr>
              <a:t>Georgia Southern University HIPs Implementation Team</a:t>
            </a:r>
          </a:p>
          <a:p>
            <a:endParaRPr lang="en-US" dirty="0">
              <a:solidFill>
                <a:schemeClr val="tx1"/>
              </a:solidFill>
            </a:endParaRPr>
          </a:p>
          <a:p>
            <a:r>
              <a:rPr lang="en-US" dirty="0">
                <a:solidFill>
                  <a:schemeClr val="tx1"/>
                </a:solidFill>
              </a:rPr>
              <a:t>For more information, contact: </a:t>
            </a:r>
            <a:r>
              <a:rPr lang="en-US" dirty="0">
                <a:solidFill>
                  <a:schemeClr val="tx1"/>
                </a:solidFill>
                <a:hlinkClick r:id="rId2">
                  <a:extLst>
                    <a:ext uri="{A12FA001-AC4F-418D-AE19-62706E023703}">
                      <ahyp:hlinkClr xmlns:ahyp="http://schemas.microsoft.com/office/drawing/2018/hyperlinkcolor" xmlns="" val="tx"/>
                    </a:ext>
                  </a:extLst>
                </a:hlinkClick>
              </a:rPr>
              <a:t>vwickline@georgiasouthern.edu</a:t>
            </a:r>
            <a:endParaRPr lang="en-US" dirty="0">
              <a:solidFill>
                <a:schemeClr val="tx1"/>
              </a:solidFill>
            </a:endParaRPr>
          </a:p>
          <a:p>
            <a:endParaRPr lang="en-US" b="1" dirty="0"/>
          </a:p>
          <a:p>
            <a:endParaRPr lang="en-US" b="1" dirty="0"/>
          </a:p>
          <a:p>
            <a:endParaRPr lang="en-US" b="1" dirty="0"/>
          </a:p>
        </p:txBody>
      </p:sp>
    </p:spTree>
    <p:extLst>
      <p:ext uri="{BB962C8B-B14F-4D97-AF65-F5344CB8AC3E}">
        <p14:creationId xmlns:p14="http://schemas.microsoft.com/office/powerpoint/2010/main" val="5501788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3E86FC-2617-4817-AF24-46BE8919FA12}"/>
              </a:ext>
            </a:extLst>
          </p:cNvPr>
          <p:cNvSpPr>
            <a:spLocks noGrp="1"/>
          </p:cNvSpPr>
          <p:nvPr>
            <p:ph type="ctrTitle"/>
          </p:nvPr>
        </p:nvSpPr>
        <p:spPr>
          <a:xfrm>
            <a:off x="6825676" y="78657"/>
            <a:ext cx="4634330" cy="3959944"/>
          </a:xfrm>
        </p:spPr>
        <p:txBody>
          <a:bodyPr anchor="ctr">
            <a:noAutofit/>
          </a:bodyPr>
          <a:lstStyle/>
          <a:p>
            <a:r>
              <a:rPr lang="en-US" sz="4400" dirty="0"/>
              <a:t>Georgia Southern HIPs Implementation Initiative</a:t>
            </a:r>
          </a:p>
        </p:txBody>
      </p:sp>
      <p:cxnSp>
        <p:nvCxnSpPr>
          <p:cNvPr id="4" name="Straight Connector 3">
            <a:extLst>
              <a:ext uri="{FF2B5EF4-FFF2-40B4-BE49-F238E27FC236}">
                <a16:creationId xmlns:a16="http://schemas.microsoft.com/office/drawing/2014/main" xmlns="" id="{F049E488-87C3-6DF0-ECCB-EC0F9CFB284A}"/>
              </a:ext>
            </a:extLst>
          </p:cNvPr>
          <p:cNvCxnSpPr>
            <a:cxnSpLocks/>
          </p:cNvCxnSpPr>
          <p:nvPr/>
        </p:nvCxnSpPr>
        <p:spPr>
          <a:xfrm>
            <a:off x="6115850" y="413638"/>
            <a:ext cx="0" cy="3063240"/>
          </a:xfrm>
          <a:prstGeom prst="line">
            <a:avLst/>
          </a:prstGeom>
          <a:ln w="34925">
            <a:solidFill>
              <a:srgbClr val="D9AC63"/>
            </a:solidFill>
          </a:ln>
        </p:spPr>
        <p:style>
          <a:lnRef idx="1">
            <a:schemeClr val="accent1"/>
          </a:lnRef>
          <a:fillRef idx="0">
            <a:schemeClr val="accent1"/>
          </a:fillRef>
          <a:effectRef idx="0">
            <a:schemeClr val="accent1"/>
          </a:effectRef>
          <a:fontRef idx="minor">
            <a:schemeClr val="tx1"/>
          </a:fontRef>
        </p:style>
      </p:cxnSp>
      <p:sp>
        <p:nvSpPr>
          <p:cNvPr id="6" name="Subtitle 2">
            <a:extLst>
              <a:ext uri="{FF2B5EF4-FFF2-40B4-BE49-F238E27FC236}">
                <a16:creationId xmlns:a16="http://schemas.microsoft.com/office/drawing/2014/main" xmlns="" id="{F7F0B402-004C-A0EC-7E24-07351AF3D0CF}"/>
              </a:ext>
            </a:extLst>
          </p:cNvPr>
          <p:cNvSpPr>
            <a:spLocks noGrp="1"/>
          </p:cNvSpPr>
          <p:nvPr>
            <p:ph type="subTitle" idx="1"/>
          </p:nvPr>
        </p:nvSpPr>
        <p:spPr>
          <a:xfrm>
            <a:off x="323205" y="-324466"/>
            <a:ext cx="5693954" cy="5116985"/>
          </a:xfrm>
        </p:spPr>
        <p:txBody>
          <a:bodyPr anchor="ctr">
            <a:normAutofit/>
          </a:bodyPr>
          <a:lstStyle/>
          <a:p>
            <a:pPr algn="r"/>
            <a:r>
              <a:rPr lang="en-US" sz="2400" i="0" strike="noStrike" cap="none" dirty="0">
                <a:solidFill>
                  <a:schemeClr val="tx1"/>
                </a:solidFill>
                <a:effectLst/>
                <a:latin typeface="Proxima Nova Rg" panose="02000506030000020004" charset="0"/>
              </a:rPr>
              <a:t>Support the </a:t>
            </a:r>
            <a:r>
              <a:rPr lang="en-US" sz="2400" dirty="0">
                <a:solidFill>
                  <a:schemeClr val="tx1"/>
                </a:solidFill>
                <a:latin typeface="Proxima Nova Rg" panose="02000506030000020004" charset="0"/>
              </a:rPr>
              <a:t>University System of Georgia (USG) </a:t>
            </a:r>
            <a:r>
              <a:rPr lang="en-US" sz="2400" dirty="0">
                <a:solidFill>
                  <a:schemeClr val="tx1"/>
                </a:solidFill>
                <a:hlinkClick r:id="rId3">
                  <a:extLst>
                    <a:ext uri="{A12FA001-AC4F-418D-AE19-62706E023703}">
                      <ahyp:hlinkClr xmlns:ahyp="http://schemas.microsoft.com/office/drawing/2018/hyperlinkcolor" xmlns="" val="tx"/>
                    </a:ext>
                  </a:extLst>
                </a:hlinkClick>
              </a:rPr>
              <a:t>Momentum Approach</a:t>
            </a:r>
            <a:r>
              <a:rPr lang="en-US" sz="2400" dirty="0">
                <a:solidFill>
                  <a:schemeClr val="tx1"/>
                </a:solidFill>
              </a:rPr>
              <a:t> HIPs implementation initiative </a:t>
            </a:r>
            <a:r>
              <a:rPr lang="en-US" sz="2400" dirty="0">
                <a:solidFill>
                  <a:schemeClr val="tx1"/>
                </a:solidFill>
                <a:latin typeface="Proxima Nova Rg" panose="02000506030000020004" charset="0"/>
              </a:rPr>
              <a:t>to </a:t>
            </a:r>
            <a:r>
              <a:rPr lang="en-US" sz="2400" b="1" i="0" u="none" strike="noStrike" cap="none" dirty="0">
                <a:solidFill>
                  <a:schemeClr val="tx1"/>
                </a:solidFill>
                <a:effectLst/>
                <a:latin typeface="Proxima Nova Rg" panose="02000506030000020004" charset="0"/>
              </a:rPr>
              <a:t>ex</a:t>
            </a:r>
            <a:r>
              <a:rPr lang="en-US" sz="2400" b="1" dirty="0">
                <a:solidFill>
                  <a:schemeClr val="tx1"/>
                </a:solidFill>
              </a:rPr>
              <a:t>pand equitable access to and participation in HIPs and related experiential learning opportunities</a:t>
            </a:r>
            <a:r>
              <a:rPr lang="en-US" sz="2400" dirty="0">
                <a:solidFill>
                  <a:schemeClr val="tx1"/>
                </a:solidFill>
              </a:rPr>
              <a:t> for undergraduate students enrolled at USG institutions</a:t>
            </a:r>
            <a:r>
              <a:rPr lang="en-US" sz="2000" dirty="0"/>
              <a:t>.</a:t>
            </a:r>
          </a:p>
          <a:p>
            <a:pPr algn="r"/>
            <a:endParaRPr lang="en-US" sz="2000" cap="none" dirty="0">
              <a:latin typeface="Proxima Nova Rg" panose="02000506030000020004" charset="0"/>
            </a:endParaRPr>
          </a:p>
        </p:txBody>
      </p:sp>
      <p:pic>
        <p:nvPicPr>
          <p:cNvPr id="1028" name="Picture 4" descr=" ">
            <a:extLst>
              <a:ext uri="{FF2B5EF4-FFF2-40B4-BE49-F238E27FC236}">
                <a16:creationId xmlns:a16="http://schemas.microsoft.com/office/drawing/2014/main" xmlns="" id="{7A2CB0A5-10CF-F10F-DC35-93945EED55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9091" y="3833091"/>
            <a:ext cx="7490690" cy="191434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xmlns="" id="{DD13559A-85B9-FE0D-CB00-163E8741B713}"/>
              </a:ext>
            </a:extLst>
          </p:cNvPr>
          <p:cNvSpPr txBox="1"/>
          <p:nvPr/>
        </p:nvSpPr>
        <p:spPr>
          <a:xfrm>
            <a:off x="3352615" y="5747431"/>
            <a:ext cx="5526467" cy="261610"/>
          </a:xfrm>
          <a:prstGeom prst="rect">
            <a:avLst/>
          </a:prstGeom>
          <a:noFill/>
        </p:spPr>
        <p:txBody>
          <a:bodyPr wrap="square">
            <a:spAutoFit/>
          </a:bodyPr>
          <a:lstStyle/>
          <a:p>
            <a:pPr algn="ctr"/>
            <a:r>
              <a:rPr lang="en-US" sz="1100" dirty="0"/>
              <a:t>https://cah.georgiasouthern.edu/languages/</a:t>
            </a:r>
          </a:p>
        </p:txBody>
      </p:sp>
    </p:spTree>
    <p:extLst>
      <p:ext uri="{BB962C8B-B14F-4D97-AF65-F5344CB8AC3E}">
        <p14:creationId xmlns:p14="http://schemas.microsoft.com/office/powerpoint/2010/main" val="27284176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193F86-859C-4AED-B341-0C62D87C5557}"/>
              </a:ext>
            </a:extLst>
          </p:cNvPr>
          <p:cNvSpPr>
            <a:spLocks noGrp="1"/>
          </p:cNvSpPr>
          <p:nvPr>
            <p:ph type="title"/>
          </p:nvPr>
        </p:nvSpPr>
        <p:spPr>
          <a:xfrm>
            <a:off x="254924" y="65867"/>
            <a:ext cx="11571316" cy="1330671"/>
          </a:xfrm>
        </p:spPr>
        <p:txBody>
          <a:bodyPr>
            <a:noAutofit/>
          </a:bodyPr>
          <a:lstStyle/>
          <a:p>
            <a:pPr algn="ctr"/>
            <a:r>
              <a:rPr lang="en-US" sz="4000" dirty="0"/>
              <a:t>GS HIPs Implementation Initiative Goals</a:t>
            </a:r>
          </a:p>
        </p:txBody>
      </p:sp>
      <p:sp>
        <p:nvSpPr>
          <p:cNvPr id="3" name="Content Placeholder 2">
            <a:extLst>
              <a:ext uri="{FF2B5EF4-FFF2-40B4-BE49-F238E27FC236}">
                <a16:creationId xmlns:a16="http://schemas.microsoft.com/office/drawing/2014/main" xmlns="" id="{425ECFE9-34EA-49C6-9BEE-97DEB17B3499}"/>
              </a:ext>
            </a:extLst>
          </p:cNvPr>
          <p:cNvSpPr>
            <a:spLocks noGrp="1"/>
          </p:cNvSpPr>
          <p:nvPr>
            <p:ph idx="1"/>
          </p:nvPr>
        </p:nvSpPr>
        <p:spPr>
          <a:xfrm>
            <a:off x="254924" y="1396538"/>
            <a:ext cx="11779760" cy="4431607"/>
          </a:xfrm>
        </p:spPr>
        <p:txBody>
          <a:bodyPr>
            <a:noAutofit/>
          </a:bodyPr>
          <a:lstStyle/>
          <a:p>
            <a:pPr>
              <a:lnSpc>
                <a:spcPct val="100000"/>
              </a:lnSpc>
              <a:spcBef>
                <a:spcPts val="0"/>
              </a:spcBef>
            </a:pPr>
            <a:r>
              <a:rPr lang="en-US" sz="2000" b="1" dirty="0"/>
              <a:t>Quantify &amp; evaluate current GS HIPs offerings</a:t>
            </a:r>
          </a:p>
          <a:p>
            <a:pPr>
              <a:lnSpc>
                <a:spcPct val="100000"/>
              </a:lnSpc>
              <a:spcBef>
                <a:spcPts val="0"/>
              </a:spcBef>
            </a:pPr>
            <a:endParaRPr lang="en-US" sz="2000" b="1" dirty="0"/>
          </a:p>
          <a:p>
            <a:pPr>
              <a:lnSpc>
                <a:spcPct val="100000"/>
              </a:lnSpc>
              <a:spcBef>
                <a:spcPts val="0"/>
              </a:spcBef>
            </a:pPr>
            <a:r>
              <a:rPr lang="en-US" sz="2000" b="1" dirty="0">
                <a:solidFill>
                  <a:srgbClr val="FCBA12"/>
                </a:solidFill>
                <a:effectLst>
                  <a:outerShdw blurRad="38100" dist="38100" dir="2700000" algn="tl">
                    <a:srgbClr val="000000">
                      <a:alpha val="43137"/>
                    </a:srgbClr>
                  </a:outerShdw>
                </a:effectLst>
              </a:rPr>
              <a:t>Assess GS faculty (&amp; staff) perceptions of HIPs &amp; barriers to implementation</a:t>
            </a:r>
          </a:p>
          <a:p>
            <a:pPr>
              <a:lnSpc>
                <a:spcPct val="100000"/>
              </a:lnSpc>
              <a:spcBef>
                <a:spcPts val="0"/>
              </a:spcBef>
            </a:pPr>
            <a:endParaRPr lang="en-US" sz="2000" b="1" dirty="0"/>
          </a:p>
          <a:p>
            <a:pPr>
              <a:lnSpc>
                <a:spcPct val="100000"/>
              </a:lnSpc>
              <a:spcBef>
                <a:spcPts val="0"/>
              </a:spcBef>
            </a:pPr>
            <a:r>
              <a:rPr lang="en-US" sz="2000" b="1" dirty="0"/>
              <a:t>Educate faculty &amp; staff about HIPs</a:t>
            </a:r>
          </a:p>
          <a:p>
            <a:pPr>
              <a:lnSpc>
                <a:spcPct val="100000"/>
              </a:lnSpc>
              <a:spcBef>
                <a:spcPts val="0"/>
              </a:spcBef>
            </a:pPr>
            <a:endParaRPr lang="en-US" sz="2000" b="1" dirty="0"/>
          </a:p>
          <a:p>
            <a:pPr>
              <a:lnSpc>
                <a:spcPct val="100000"/>
              </a:lnSpc>
              <a:spcBef>
                <a:spcPts val="0"/>
              </a:spcBef>
            </a:pPr>
            <a:r>
              <a:rPr lang="en-US" sz="2000" b="1" dirty="0"/>
              <a:t>Provide resources for developing/enhancing HIPs offerings</a:t>
            </a:r>
          </a:p>
          <a:p>
            <a:pPr>
              <a:lnSpc>
                <a:spcPct val="100000"/>
              </a:lnSpc>
              <a:spcBef>
                <a:spcPts val="0"/>
              </a:spcBef>
            </a:pPr>
            <a:endParaRPr lang="en-US" sz="2000" b="1" dirty="0"/>
          </a:p>
          <a:p>
            <a:pPr>
              <a:lnSpc>
                <a:spcPct val="100000"/>
              </a:lnSpc>
              <a:spcBef>
                <a:spcPts val="0"/>
              </a:spcBef>
            </a:pPr>
            <a:r>
              <a:rPr lang="en-US" sz="2000" b="1" dirty="0"/>
              <a:t>Ensure high impact &amp; equity in GS student experiences with HIPs</a:t>
            </a:r>
          </a:p>
          <a:p>
            <a:pPr>
              <a:lnSpc>
                <a:spcPct val="100000"/>
              </a:lnSpc>
              <a:spcBef>
                <a:spcPts val="0"/>
              </a:spcBef>
            </a:pPr>
            <a:endParaRPr lang="en-US" sz="2000" b="1" dirty="0"/>
          </a:p>
          <a:p>
            <a:pPr>
              <a:lnSpc>
                <a:spcPct val="100000"/>
              </a:lnSpc>
              <a:spcBef>
                <a:spcPts val="0"/>
              </a:spcBef>
            </a:pPr>
            <a:r>
              <a:rPr lang="en-US" sz="2000" b="1" dirty="0"/>
              <a:t>Tap into and promote knowledge/experience of all 26 USG institutions</a:t>
            </a:r>
          </a:p>
          <a:p>
            <a:pPr>
              <a:lnSpc>
                <a:spcPct val="100000"/>
              </a:lnSpc>
              <a:spcBef>
                <a:spcPts val="0"/>
              </a:spcBef>
            </a:pPr>
            <a:endParaRPr lang="en-US" sz="2000" b="1" dirty="0"/>
          </a:p>
          <a:p>
            <a:pPr>
              <a:lnSpc>
                <a:spcPct val="100000"/>
              </a:lnSpc>
              <a:spcBef>
                <a:spcPts val="0"/>
              </a:spcBef>
            </a:pPr>
            <a:r>
              <a:rPr lang="en-US" sz="2000" b="1" dirty="0"/>
              <a:t>Long-term…Planning &amp; implementation of HIPs at a scale that can serve as (new) models for learning</a:t>
            </a:r>
          </a:p>
        </p:txBody>
      </p:sp>
    </p:spTree>
    <p:extLst>
      <p:ext uri="{BB962C8B-B14F-4D97-AF65-F5344CB8AC3E}">
        <p14:creationId xmlns:p14="http://schemas.microsoft.com/office/powerpoint/2010/main" val="1554914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355600"/>
          </a:xfrm>
        </p:spPr>
        <p:txBody>
          <a:bodyPr>
            <a:normAutofit fontScale="90000"/>
          </a:bodyPr>
          <a:lstStyle/>
          <a:p>
            <a:r>
              <a:rPr lang="en-US" dirty="0"/>
              <a:t>The Research</a:t>
            </a:r>
          </a:p>
        </p:txBody>
      </p:sp>
      <p:sp>
        <p:nvSpPr>
          <p:cNvPr id="3" name="Text Placeholder 2"/>
          <p:cNvSpPr>
            <a:spLocks noGrp="1"/>
          </p:cNvSpPr>
          <p:nvPr>
            <p:ph type="body" sz="half" idx="2"/>
          </p:nvPr>
        </p:nvSpPr>
        <p:spPr>
          <a:xfrm>
            <a:off x="193964" y="1006764"/>
            <a:ext cx="4867563" cy="4610265"/>
          </a:xfrm>
        </p:spPr>
        <p:txBody>
          <a:bodyPr>
            <a:normAutofit fontScale="92500"/>
          </a:bodyPr>
          <a:lstStyle/>
          <a:p>
            <a:pPr marL="285750" indent="-285750">
              <a:buFont typeface="Arial" panose="020B0604020202020204" pitchFamily="34" charset="0"/>
              <a:buChar char="•"/>
            </a:pPr>
            <a:r>
              <a:rPr lang="en-US" sz="2400" b="1" dirty="0"/>
              <a:t>Survey sent to all 3,150 employees</a:t>
            </a:r>
          </a:p>
          <a:p>
            <a:pPr marL="742950" lvl="1" indent="-285750">
              <a:buFont typeface="Arial" panose="020B0604020202020204" pitchFamily="34" charset="0"/>
              <a:buChar char="•"/>
            </a:pPr>
            <a:r>
              <a:rPr lang="en-US" sz="2400" dirty="0"/>
              <a:t>10.6% response rate</a:t>
            </a:r>
          </a:p>
          <a:p>
            <a:pPr marL="742950" lvl="1" indent="-285750">
              <a:buFont typeface="Arial" panose="020B0604020202020204" pitchFamily="34" charset="0"/>
              <a:buChar char="•"/>
            </a:pPr>
            <a:r>
              <a:rPr lang="en-US" sz="2400" dirty="0"/>
              <a:t>613 began survey; 283 completed 50% or more (53.8% attrition rate)</a:t>
            </a:r>
          </a:p>
          <a:p>
            <a:pPr marL="285750" indent="-285750">
              <a:buFont typeface="Arial" panose="020B0604020202020204" pitchFamily="34" charset="0"/>
              <a:buChar char="•"/>
            </a:pPr>
            <a:r>
              <a:rPr lang="en-US" sz="2400" dirty="0"/>
              <a:t>Responders’ institutional roles</a:t>
            </a:r>
          </a:p>
          <a:p>
            <a:pPr marL="742950" lvl="1" indent="-285750">
              <a:buFont typeface="Arial" panose="020B0604020202020204" pitchFamily="34" charset="0"/>
              <a:buChar char="•"/>
            </a:pPr>
            <a:r>
              <a:rPr lang="en-US" sz="2400" dirty="0"/>
              <a:t>154 staff/administration</a:t>
            </a:r>
          </a:p>
          <a:p>
            <a:pPr marL="742950" lvl="1" indent="-285750">
              <a:buFont typeface="Arial" panose="020B0604020202020204" pitchFamily="34" charset="0"/>
              <a:buChar char="•"/>
            </a:pPr>
            <a:r>
              <a:rPr lang="en-US" sz="2400" dirty="0"/>
              <a:t>129 faculty</a:t>
            </a:r>
          </a:p>
          <a:p>
            <a:pPr marL="285750" indent="-285750">
              <a:buFont typeface="Arial" panose="020B0604020202020204" pitchFamily="34" charset="0"/>
              <a:buChar char="•"/>
            </a:pPr>
            <a:r>
              <a:rPr lang="en-US" sz="2400" dirty="0"/>
              <a:t>Majority female (57%) and White (70%)</a:t>
            </a:r>
          </a:p>
          <a:p>
            <a:pPr marL="285750" indent="-285750">
              <a:buFont typeface="Arial" panose="020B0604020202020204" pitchFamily="34" charset="0"/>
              <a:buChar char="•"/>
            </a:pPr>
            <a:r>
              <a:rPr lang="en-US" sz="2400" dirty="0"/>
              <a:t>Median of 8 years at the university</a:t>
            </a:r>
          </a:p>
          <a:p>
            <a:pPr marL="285750" indent="-285750">
              <a:buFont typeface="Arial" panose="020B0604020202020204" pitchFamily="34" charset="0"/>
              <a:buChar char="•"/>
            </a:pPr>
            <a:r>
              <a:rPr lang="en-US" sz="2400" dirty="0"/>
              <a:t>All 9 colleges represented</a:t>
            </a:r>
          </a:p>
          <a:p>
            <a:pPr marL="285750" indent="-285750">
              <a:buFont typeface="Arial" panose="020B0604020202020204" pitchFamily="34" charset="0"/>
              <a:buChar char="•"/>
            </a:pPr>
            <a:endParaRPr lang="en-US" dirty="0"/>
          </a:p>
        </p:txBody>
      </p:sp>
      <p:graphicFrame>
        <p:nvGraphicFramePr>
          <p:cNvPr id="11" name="Chart 10"/>
          <p:cNvGraphicFramePr/>
          <p:nvPr>
            <p:extLst>
              <p:ext uri="{D42A27DB-BD31-4B8C-83A1-F6EECF244321}">
                <p14:modId xmlns:p14="http://schemas.microsoft.com/office/powerpoint/2010/main" val="1656109188"/>
              </p:ext>
            </p:extLst>
          </p:nvPr>
        </p:nvGraphicFramePr>
        <p:xfrm>
          <a:off x="5279119" y="124471"/>
          <a:ext cx="8128000" cy="54186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712230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image2.png" descr="https://lh6.googleusercontent.com/AGsEbbSloDkbYq0oagjIbiRumG0S2Z24uZM_Oka4Sj3o5xKWYAkSg9rPkEBNrzdBVOZDxxwc5yCBVugfLERveWKGw_I1vPeucweDzcF9DvEhC5FSNVpjc_c7rNu5be3vN3JZWSdF--ophTCOW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1491" y="184727"/>
            <a:ext cx="10584873" cy="571730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6"/>
          <p:cNvSpPr>
            <a:spLocks noChangeArrowheads="1"/>
          </p:cNvSpPr>
          <p:nvPr/>
        </p:nvSpPr>
        <p:spPr bwMode="auto">
          <a:xfrm>
            <a:off x="0" y="32305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2048859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1.png" descr="https://lh5.googleusercontent.com/pkjxDEE6hICWIUeNGywG7jyw8iDy-bVPR4apDMDKnE2ermVP5zerxVdBjgjvfUN7RslI3NJB6jIfyKXmOKynNJ_jll4ZbLS0YENv8WqU0C1YyZbIPHS2H3G9YhUv32AdrDJk84M86EYhrG9T7g"/>
          <p:cNvPicPr/>
          <p:nvPr/>
        </p:nvPicPr>
        <p:blipFill>
          <a:blip r:embed="rId3"/>
          <a:srcRect/>
          <a:stretch>
            <a:fillRect/>
          </a:stretch>
        </p:blipFill>
        <p:spPr>
          <a:xfrm>
            <a:off x="267855" y="223283"/>
            <a:ext cx="10483271" cy="5656521"/>
          </a:xfrm>
          <a:prstGeom prst="rect">
            <a:avLst/>
          </a:prstGeom>
          <a:ln/>
        </p:spPr>
      </p:pic>
    </p:spTree>
    <p:extLst>
      <p:ext uri="{BB962C8B-B14F-4D97-AF65-F5344CB8AC3E}">
        <p14:creationId xmlns:p14="http://schemas.microsoft.com/office/powerpoint/2010/main" val="6577952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3.png" descr="https://lh4.googleusercontent.com/rs5e9vWK3oIKDTP2Ph7fo-DtmHK5RMlVU-AlKgfl8Ia3WvFLM0jNwhAzFiOVp7i5DI77zje0yFE3V-eJvwKvTY-AUFFmvoULBa8tEn5228JEeOwLyo2XTfgkCHRtFekotyHwU12MZrD4Qw7h_w"/>
          <p:cNvPicPr/>
          <p:nvPr/>
        </p:nvPicPr>
        <p:blipFill>
          <a:blip r:embed="rId3"/>
          <a:srcRect/>
          <a:stretch>
            <a:fillRect/>
          </a:stretch>
        </p:blipFill>
        <p:spPr>
          <a:xfrm>
            <a:off x="1265382" y="101600"/>
            <a:ext cx="10732653" cy="5892800"/>
          </a:xfrm>
          <a:prstGeom prst="rect">
            <a:avLst/>
          </a:prstGeom>
          <a:ln/>
        </p:spPr>
      </p:pic>
    </p:spTree>
    <p:extLst>
      <p:ext uri="{BB962C8B-B14F-4D97-AF65-F5344CB8AC3E}">
        <p14:creationId xmlns:p14="http://schemas.microsoft.com/office/powerpoint/2010/main" val="39054327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27724" y="457200"/>
            <a:ext cx="5997700" cy="5264286"/>
          </a:xfrm>
        </p:spPr>
        <p:txBody>
          <a:bodyPr>
            <a:normAutofit fontScale="77500" lnSpcReduction="20000"/>
          </a:bodyPr>
          <a:lstStyle/>
          <a:p>
            <a:pPr marL="0" indent="0">
              <a:lnSpc>
                <a:spcPct val="120000"/>
              </a:lnSpc>
              <a:buNone/>
            </a:pPr>
            <a:r>
              <a:rPr lang="en-US" dirty="0">
                <a:solidFill>
                  <a:schemeClr val="tx1"/>
                </a:solidFill>
                <a:effectLst>
                  <a:outerShdw blurRad="38100" dist="38100" dir="2700000" algn="tl">
                    <a:srgbClr val="000000">
                      <a:alpha val="43137"/>
                    </a:srgbClr>
                  </a:outerShdw>
                </a:effectLst>
              </a:rPr>
              <a:t>“You want us to do this more often? Give us the faculty lines we need to cut our courses to 1/3 their size or even less, rigorously protect those caps, let us hold students accountable for not doing the work instead of focusing on DFW rates and RPG, and explicitly reward faculty who use these practices with guaranteed permanent raises.  If the university won't put significant recurring money behind this, there is zero chance at systemic lasting change.”</a:t>
            </a:r>
          </a:p>
        </p:txBody>
      </p:sp>
      <p:sp>
        <p:nvSpPr>
          <p:cNvPr id="3" name="Title 2"/>
          <p:cNvSpPr>
            <a:spLocks noGrp="1"/>
          </p:cNvSpPr>
          <p:nvPr>
            <p:ph type="title"/>
          </p:nvPr>
        </p:nvSpPr>
        <p:spPr>
          <a:xfrm>
            <a:off x="636588" y="-98528"/>
            <a:ext cx="3932237" cy="1600200"/>
          </a:xfrm>
        </p:spPr>
        <p:txBody>
          <a:bodyPr/>
          <a:lstStyle/>
          <a:p>
            <a:pPr algn="ctr"/>
            <a:r>
              <a:rPr lang="en-US" dirty="0"/>
              <a:t>Barriers to Involvement</a:t>
            </a:r>
          </a:p>
        </p:txBody>
      </p:sp>
      <p:sp>
        <p:nvSpPr>
          <p:cNvPr id="4" name="Text Placeholder 3"/>
          <p:cNvSpPr>
            <a:spLocks noGrp="1"/>
          </p:cNvSpPr>
          <p:nvPr>
            <p:ph type="body" sz="half" idx="2"/>
          </p:nvPr>
        </p:nvSpPr>
        <p:spPr>
          <a:xfrm>
            <a:off x="636588" y="2168235"/>
            <a:ext cx="4135437" cy="3345111"/>
          </a:xfrm>
        </p:spPr>
        <p:txBody>
          <a:bodyPr>
            <a:normAutofit/>
          </a:bodyPr>
          <a:lstStyle/>
          <a:p>
            <a:pPr marL="285750" indent="-285750">
              <a:buFont typeface="Wingdings" panose="05000000000000000000" pitchFamily="2" charset="2"/>
              <a:buChar char="v"/>
            </a:pPr>
            <a:r>
              <a:rPr lang="en-US" sz="3200" dirty="0"/>
              <a:t>Time</a:t>
            </a:r>
          </a:p>
          <a:p>
            <a:pPr marL="285750" indent="-285750">
              <a:buFont typeface="Wingdings" panose="05000000000000000000" pitchFamily="2" charset="2"/>
              <a:buChar char="v"/>
            </a:pPr>
            <a:r>
              <a:rPr lang="en-US" sz="3200" dirty="0"/>
              <a:t>Lack of resources</a:t>
            </a:r>
          </a:p>
          <a:p>
            <a:pPr marL="285750" indent="-285750">
              <a:buFont typeface="Wingdings" panose="05000000000000000000" pitchFamily="2" charset="2"/>
              <a:buChar char="v"/>
            </a:pPr>
            <a:r>
              <a:rPr lang="en-US" sz="3200" dirty="0"/>
              <a:t>Lack of recognition</a:t>
            </a:r>
          </a:p>
          <a:p>
            <a:pPr marL="285750" indent="-285750">
              <a:buFont typeface="Wingdings" panose="05000000000000000000" pitchFamily="2" charset="2"/>
              <a:buChar char="v"/>
            </a:pPr>
            <a:r>
              <a:rPr lang="en-US" sz="3200" dirty="0"/>
              <a:t>Other</a:t>
            </a:r>
          </a:p>
          <a:p>
            <a:pPr marL="285750" indent="-285750">
              <a:buFont typeface="Wingdings" panose="05000000000000000000" pitchFamily="2" charset="2"/>
              <a:buChar char="v"/>
            </a:pPr>
            <a:endParaRPr lang="en-US" dirty="0"/>
          </a:p>
        </p:txBody>
      </p:sp>
    </p:spTree>
    <p:extLst>
      <p:ext uri="{BB962C8B-B14F-4D97-AF65-F5344CB8AC3E}">
        <p14:creationId xmlns:p14="http://schemas.microsoft.com/office/powerpoint/2010/main" val="19584079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3E86FC-2617-4817-AF24-46BE8919FA12}"/>
              </a:ext>
            </a:extLst>
          </p:cNvPr>
          <p:cNvSpPr>
            <a:spLocks noGrp="1"/>
          </p:cNvSpPr>
          <p:nvPr>
            <p:ph type="ctrTitle"/>
          </p:nvPr>
        </p:nvSpPr>
        <p:spPr>
          <a:xfrm>
            <a:off x="7045167" y="305148"/>
            <a:ext cx="4501013" cy="5116985"/>
          </a:xfrm>
        </p:spPr>
        <p:txBody>
          <a:bodyPr anchor="ctr">
            <a:normAutofit/>
          </a:bodyPr>
          <a:lstStyle/>
          <a:p>
            <a:pPr algn="ctr"/>
            <a:r>
              <a:rPr lang="en-US" sz="5400" dirty="0"/>
              <a:t>Suggestions and </a:t>
            </a:r>
            <a:br>
              <a:rPr lang="en-US" sz="5400" dirty="0"/>
            </a:br>
            <a:r>
              <a:rPr lang="en-US" sz="5400" dirty="0"/>
              <a:t>solutions?</a:t>
            </a:r>
          </a:p>
        </p:txBody>
      </p:sp>
      <p:sp>
        <p:nvSpPr>
          <p:cNvPr id="3" name="Subtitle 2">
            <a:extLst>
              <a:ext uri="{FF2B5EF4-FFF2-40B4-BE49-F238E27FC236}">
                <a16:creationId xmlns:a16="http://schemas.microsoft.com/office/drawing/2014/main" xmlns="" id="{0018C595-B68F-4AAE-8763-0F0B20A6526B}"/>
              </a:ext>
            </a:extLst>
          </p:cNvPr>
          <p:cNvSpPr>
            <a:spLocks noGrp="1"/>
          </p:cNvSpPr>
          <p:nvPr>
            <p:ph type="subTitle" idx="1"/>
          </p:nvPr>
        </p:nvSpPr>
        <p:spPr>
          <a:xfrm>
            <a:off x="2855749" y="525067"/>
            <a:ext cx="3947862" cy="5116985"/>
          </a:xfrm>
        </p:spPr>
        <p:txBody>
          <a:bodyPr anchor="ctr">
            <a:normAutofit/>
          </a:bodyPr>
          <a:lstStyle/>
          <a:p>
            <a:pPr algn="r"/>
            <a:r>
              <a:rPr lang="en-US" sz="2400" b="1" i="0" strike="noStrike" cap="none" dirty="0">
                <a:effectLst/>
                <a:latin typeface="Proxima Nova Rg" panose="02000506030000020004" charset="0"/>
              </a:rPr>
              <a:t>What are the </a:t>
            </a:r>
            <a:r>
              <a:rPr lang="en-US" sz="2400" b="1" i="0" u="sng" strike="noStrike" cap="none" dirty="0">
                <a:effectLst/>
                <a:latin typeface="Proxima Nova Rg" panose="02000506030000020004" charset="0"/>
              </a:rPr>
              <a:t>barriers</a:t>
            </a:r>
            <a:r>
              <a:rPr lang="en-US" sz="2400" b="1" i="0" strike="noStrike" cap="none" dirty="0">
                <a:effectLst/>
                <a:latin typeface="Proxima Nova Rg" panose="02000506030000020004" charset="0"/>
              </a:rPr>
              <a:t> to HIPs where you work?</a:t>
            </a:r>
          </a:p>
          <a:p>
            <a:pPr algn="r"/>
            <a:endParaRPr lang="en-US" sz="2400" b="1" dirty="0">
              <a:latin typeface="Proxima Nova Rg" panose="02000506030000020004" charset="0"/>
            </a:endParaRPr>
          </a:p>
          <a:p>
            <a:pPr algn="r"/>
            <a:r>
              <a:rPr lang="en-US" sz="2400" b="1" cap="none" dirty="0">
                <a:latin typeface="Proxima Nova Rg" panose="02000506030000020004" charset="0"/>
              </a:rPr>
              <a:t>What can you and others </a:t>
            </a:r>
            <a:r>
              <a:rPr lang="en-US" sz="2400" b="1" u="sng" cap="none" dirty="0">
                <a:latin typeface="Proxima Nova Rg" panose="02000506030000020004" charset="0"/>
              </a:rPr>
              <a:t>do</a:t>
            </a:r>
            <a:r>
              <a:rPr lang="en-US" sz="2400" b="1" cap="none" dirty="0">
                <a:latin typeface="Proxima Nova Rg" panose="02000506030000020004" charset="0"/>
              </a:rPr>
              <a:t> (or what </a:t>
            </a:r>
            <a:r>
              <a:rPr lang="en-US" sz="2400" b="1" dirty="0">
                <a:latin typeface="Proxima Nova Rg" panose="02000506030000020004" charset="0"/>
              </a:rPr>
              <a:t>have you </a:t>
            </a:r>
            <a:r>
              <a:rPr lang="en-US" sz="2400" b="1" u="sng" dirty="0">
                <a:latin typeface="Proxima Nova Rg" panose="02000506030000020004" charset="0"/>
              </a:rPr>
              <a:t>done</a:t>
            </a:r>
            <a:r>
              <a:rPr lang="en-US" sz="2400" b="1" dirty="0">
                <a:latin typeface="Proxima Nova Rg" panose="02000506030000020004" charset="0"/>
              </a:rPr>
              <a:t>) </a:t>
            </a:r>
            <a:r>
              <a:rPr lang="en-US" sz="2400" b="1" cap="none" dirty="0">
                <a:latin typeface="Proxima Nova Rg" panose="02000506030000020004" charset="0"/>
              </a:rPr>
              <a:t>to address them?</a:t>
            </a:r>
          </a:p>
          <a:p>
            <a:pPr algn="r"/>
            <a:endParaRPr lang="en-US" sz="2400" b="1" dirty="0">
              <a:latin typeface="Proxima Nova Rg" panose="02000506030000020004" charset="0"/>
            </a:endParaRPr>
          </a:p>
          <a:p>
            <a:pPr algn="r"/>
            <a:r>
              <a:rPr lang="en-US" sz="2400" b="1" cap="none" dirty="0">
                <a:latin typeface="Proxima Nova Rg" panose="02000506030000020004" charset="0"/>
              </a:rPr>
              <a:t>What has </a:t>
            </a:r>
            <a:r>
              <a:rPr lang="en-US" sz="2400" b="1" u="sng" cap="none" dirty="0">
                <a:latin typeface="Proxima Nova Rg" panose="02000506030000020004" charset="0"/>
              </a:rPr>
              <a:t>worked</a:t>
            </a:r>
            <a:r>
              <a:rPr lang="en-US" sz="2400" b="1" cap="none" dirty="0">
                <a:latin typeface="Proxima Nova Rg" panose="02000506030000020004" charset="0"/>
              </a:rPr>
              <a:t> for you and/or your institution?</a:t>
            </a:r>
            <a:endParaRPr lang="en-US" sz="2400" cap="none" dirty="0">
              <a:latin typeface="Proxima Nova Rg" panose="02000506030000020004" charset="0"/>
            </a:endParaRPr>
          </a:p>
        </p:txBody>
      </p:sp>
      <p:cxnSp>
        <p:nvCxnSpPr>
          <p:cNvPr id="5" name="Straight Connector 4">
            <a:extLst>
              <a:ext uri="{FF2B5EF4-FFF2-40B4-BE49-F238E27FC236}">
                <a16:creationId xmlns:a16="http://schemas.microsoft.com/office/drawing/2014/main" xmlns="" id="{D4423550-9B96-4A86-8F6D-2C85641BD4EB}"/>
              </a:ext>
            </a:extLst>
          </p:cNvPr>
          <p:cNvCxnSpPr>
            <a:cxnSpLocks/>
          </p:cNvCxnSpPr>
          <p:nvPr/>
        </p:nvCxnSpPr>
        <p:spPr>
          <a:xfrm>
            <a:off x="7045167" y="821803"/>
            <a:ext cx="0" cy="4294207"/>
          </a:xfrm>
          <a:prstGeom prst="line">
            <a:avLst/>
          </a:prstGeom>
          <a:ln w="34925">
            <a:solidFill>
              <a:srgbClr val="D9AC63"/>
            </a:solidFill>
          </a:ln>
        </p:spPr>
        <p:style>
          <a:lnRef idx="1">
            <a:schemeClr val="accent1"/>
          </a:lnRef>
          <a:fillRef idx="0">
            <a:schemeClr val="accent1"/>
          </a:fillRef>
          <a:effectRef idx="0">
            <a:schemeClr val="accent1"/>
          </a:effectRef>
          <a:fontRef idx="minor">
            <a:schemeClr val="tx1"/>
          </a:fontRef>
        </p:style>
      </p:cxnSp>
      <p:pic>
        <p:nvPicPr>
          <p:cNvPr id="3074" name="Picture 2" descr="Bees and Hive | Free SV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61" y="203793"/>
            <a:ext cx="3049481" cy="3049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75741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72547" y="1097811"/>
            <a:ext cx="6011423" cy="5264286"/>
          </a:xfrm>
        </p:spPr>
        <p:txBody>
          <a:bodyPr>
            <a:normAutofit/>
          </a:bodyPr>
          <a:lstStyle/>
          <a:p>
            <a:pPr marL="0" indent="0">
              <a:buNone/>
            </a:pPr>
            <a:r>
              <a:rPr lang="en-US" dirty="0">
                <a:solidFill>
                  <a:schemeClr val="tx1"/>
                </a:solidFill>
                <a:effectLst>
                  <a:outerShdw blurRad="38100" dist="38100" dir="2700000" algn="tl">
                    <a:srgbClr val="000000">
                      <a:alpha val="43137"/>
                    </a:srgbClr>
                  </a:outerShdw>
                </a:effectLst>
              </a:rPr>
              <a:t>“I'm not an English teacher and I do not have time to grade intensive writing papers.  </a:t>
            </a:r>
          </a:p>
          <a:p>
            <a:pPr marL="0" indent="0">
              <a:buNone/>
            </a:pPr>
            <a:r>
              <a:rPr lang="en-US" dirty="0">
                <a:solidFill>
                  <a:schemeClr val="tx1"/>
                </a:solidFill>
                <a:effectLst>
                  <a:outerShdw blurRad="38100" dist="38100" dir="2700000" algn="tl">
                    <a:srgbClr val="000000">
                      <a:alpha val="43137"/>
                    </a:srgbClr>
                  </a:outerShdw>
                </a:effectLst>
              </a:rPr>
              <a:t>Provide Teaching Assistants to grade these.  </a:t>
            </a:r>
          </a:p>
          <a:p>
            <a:pPr marL="0" indent="0">
              <a:buNone/>
            </a:pPr>
            <a:r>
              <a:rPr lang="en-US" dirty="0">
                <a:solidFill>
                  <a:schemeClr val="tx1"/>
                </a:solidFill>
                <a:effectLst>
                  <a:outerShdw blurRad="38100" dist="38100" dir="2700000" algn="tl">
                    <a:srgbClr val="000000">
                      <a:alpha val="43137"/>
                    </a:srgbClr>
                  </a:outerShdw>
                </a:effectLst>
              </a:rPr>
              <a:t>Fund teaching extra courses like FYE and Conversations with Professors.”</a:t>
            </a:r>
          </a:p>
        </p:txBody>
      </p:sp>
      <p:sp>
        <p:nvSpPr>
          <p:cNvPr id="3" name="Title 2"/>
          <p:cNvSpPr>
            <a:spLocks noGrp="1"/>
          </p:cNvSpPr>
          <p:nvPr>
            <p:ph type="title"/>
          </p:nvPr>
        </p:nvSpPr>
        <p:spPr>
          <a:xfrm>
            <a:off x="424873" y="457200"/>
            <a:ext cx="4738253" cy="998290"/>
          </a:xfrm>
        </p:spPr>
        <p:txBody>
          <a:bodyPr/>
          <a:lstStyle/>
          <a:p>
            <a:pPr algn="ctr"/>
            <a:r>
              <a:rPr lang="en-US" dirty="0"/>
              <a:t>Incentives, Motivation &amp; Solutions</a:t>
            </a:r>
          </a:p>
        </p:txBody>
      </p:sp>
      <p:sp>
        <p:nvSpPr>
          <p:cNvPr id="4" name="Text Placeholder 3"/>
          <p:cNvSpPr>
            <a:spLocks noGrp="1"/>
          </p:cNvSpPr>
          <p:nvPr>
            <p:ph type="body" sz="half" idx="2"/>
          </p:nvPr>
        </p:nvSpPr>
        <p:spPr/>
        <p:txBody>
          <a:bodyPr>
            <a:normAutofit/>
          </a:bodyPr>
          <a:lstStyle/>
          <a:p>
            <a:pPr marL="285750" indent="-285750">
              <a:buFont typeface="Wingdings" panose="05000000000000000000" pitchFamily="2" charset="2"/>
              <a:buChar char="v"/>
            </a:pPr>
            <a:r>
              <a:rPr lang="en-US" sz="3200" dirty="0"/>
              <a:t>Time</a:t>
            </a:r>
          </a:p>
          <a:p>
            <a:pPr marL="285750" indent="-285750">
              <a:buFont typeface="Wingdings" panose="05000000000000000000" pitchFamily="2" charset="2"/>
              <a:buChar char="v"/>
            </a:pPr>
            <a:r>
              <a:rPr lang="en-US" sz="3200" dirty="0"/>
              <a:t>Money</a:t>
            </a:r>
          </a:p>
          <a:p>
            <a:pPr marL="285750" indent="-285750">
              <a:buFont typeface="Wingdings" panose="05000000000000000000" pitchFamily="2" charset="2"/>
              <a:buChar char="v"/>
            </a:pPr>
            <a:r>
              <a:rPr lang="en-US" sz="3200" dirty="0"/>
              <a:t>Recognition</a:t>
            </a:r>
          </a:p>
          <a:p>
            <a:pPr marL="285750" indent="-285750">
              <a:buFont typeface="Wingdings" panose="05000000000000000000" pitchFamily="2" charset="2"/>
              <a:buChar char="v"/>
            </a:pPr>
            <a:r>
              <a:rPr lang="en-US" sz="3200" dirty="0"/>
              <a:t>Training</a:t>
            </a:r>
          </a:p>
          <a:p>
            <a:pPr marL="285750" indent="-285750">
              <a:buFont typeface="Wingdings" panose="05000000000000000000" pitchFamily="2" charset="2"/>
              <a:buChar char="v"/>
            </a:pPr>
            <a:r>
              <a:rPr lang="en-US" sz="3200" dirty="0"/>
              <a:t>Other</a:t>
            </a:r>
          </a:p>
          <a:p>
            <a:pPr marL="285750" indent="-285750">
              <a:buFont typeface="Wingdings" panose="05000000000000000000" pitchFamily="2" charset="2"/>
              <a:buChar char="v"/>
            </a:pPr>
            <a:endParaRPr lang="en-US" dirty="0"/>
          </a:p>
        </p:txBody>
      </p:sp>
    </p:spTree>
    <p:extLst>
      <p:ext uri="{BB962C8B-B14F-4D97-AF65-F5344CB8AC3E}">
        <p14:creationId xmlns:p14="http://schemas.microsoft.com/office/powerpoint/2010/main" val="11500655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E1C6A9-B78C-4F22-8EEC-8E4CBEE94CD0}"/>
              </a:ext>
            </a:extLst>
          </p:cNvPr>
          <p:cNvSpPr>
            <a:spLocks noGrp="1"/>
          </p:cNvSpPr>
          <p:nvPr>
            <p:ph type="title"/>
          </p:nvPr>
        </p:nvSpPr>
        <p:spPr>
          <a:xfrm>
            <a:off x="146858" y="804519"/>
            <a:ext cx="3505385" cy="2673787"/>
          </a:xfrm>
        </p:spPr>
        <p:txBody>
          <a:bodyPr anchor="ctr">
            <a:normAutofit/>
          </a:bodyPr>
          <a:lstStyle/>
          <a:p>
            <a:pPr algn="ctr"/>
            <a:r>
              <a:rPr lang="en-US" sz="2700" dirty="0"/>
              <a:t>Years 1-2: Accomplishments</a:t>
            </a:r>
            <a:br>
              <a:rPr lang="en-US" sz="2700" dirty="0"/>
            </a:br>
            <a:endParaRPr lang="en-US" sz="2700" dirty="0">
              <a:latin typeface="Proxima Nova Rg" panose="02000506030000020004" charset="0"/>
            </a:endParaRPr>
          </a:p>
        </p:txBody>
      </p:sp>
      <p:sp>
        <p:nvSpPr>
          <p:cNvPr id="27" name="Content Placeholder 2">
            <a:extLst>
              <a:ext uri="{FF2B5EF4-FFF2-40B4-BE49-F238E27FC236}">
                <a16:creationId xmlns:a16="http://schemas.microsoft.com/office/drawing/2014/main" xmlns="" id="{72AF9BC2-68A3-4E8B-BC52-52E0462919AB}"/>
              </a:ext>
            </a:extLst>
          </p:cNvPr>
          <p:cNvSpPr>
            <a:spLocks noGrp="1"/>
          </p:cNvSpPr>
          <p:nvPr>
            <p:ph idx="1"/>
          </p:nvPr>
        </p:nvSpPr>
        <p:spPr>
          <a:xfrm>
            <a:off x="3757353" y="199505"/>
            <a:ext cx="7990951" cy="5644083"/>
          </a:xfrm>
        </p:spPr>
        <p:txBody>
          <a:bodyPr anchor="ctr">
            <a:normAutofit/>
          </a:bodyPr>
          <a:lstStyle/>
          <a:p>
            <a:pPr>
              <a:lnSpc>
                <a:spcPct val="110000"/>
              </a:lnSpc>
              <a:buFont typeface="+mj-lt"/>
              <a:buAutoNum type="arabicPeriod"/>
            </a:pPr>
            <a:r>
              <a:rPr lang="en-US" sz="2400" b="1" i="0" dirty="0">
                <a:solidFill>
                  <a:schemeClr val="tx1"/>
                </a:solidFill>
                <a:effectLst/>
                <a:latin typeface="Roboto Condensed" panose="020B0604020202020204" pitchFamily="2" charset="0"/>
              </a:rPr>
              <a:t>Pre-test assessment (discussed today)</a:t>
            </a:r>
          </a:p>
          <a:p>
            <a:pPr>
              <a:lnSpc>
                <a:spcPct val="110000"/>
              </a:lnSpc>
              <a:buFont typeface="+mj-lt"/>
              <a:buAutoNum type="arabicPeriod"/>
            </a:pPr>
            <a:r>
              <a:rPr lang="en-US" sz="2400" b="1" dirty="0">
                <a:solidFill>
                  <a:schemeClr val="tx1"/>
                </a:solidFill>
                <a:latin typeface="Roboto Condensed" panose="020B0604020202020204" pitchFamily="2" charset="0"/>
              </a:rPr>
              <a:t>Partnered with Faculty Center to launch new HIPs badge</a:t>
            </a:r>
          </a:p>
          <a:p>
            <a:pPr lvl="1">
              <a:lnSpc>
                <a:spcPct val="110000"/>
              </a:lnSpc>
              <a:buFont typeface="+mj-lt"/>
              <a:buAutoNum type="arabicPeriod"/>
            </a:pPr>
            <a:r>
              <a:rPr lang="en-US" sz="2000" b="1" dirty="0">
                <a:solidFill>
                  <a:schemeClr val="tx1"/>
                </a:solidFill>
                <a:latin typeface="Roboto Condensed" panose="020B0604020202020204" pitchFamily="2" charset="0"/>
              </a:rPr>
              <a:t>Two Faculty Center workshops (Introduction to HIPs, funding for HIPs</a:t>
            </a:r>
          </a:p>
          <a:p>
            <a:pPr lvl="1">
              <a:lnSpc>
                <a:spcPct val="110000"/>
              </a:lnSpc>
              <a:buFont typeface="+mj-lt"/>
              <a:buAutoNum type="arabicPeriod"/>
            </a:pPr>
            <a:r>
              <a:rPr lang="en-US" sz="2000" b="1" dirty="0">
                <a:solidFill>
                  <a:schemeClr val="tx1"/>
                </a:solidFill>
                <a:latin typeface="Roboto Condensed" panose="020B0604020202020204" pitchFamily="2" charset="0"/>
              </a:rPr>
              <a:t>Synchronized efforts with Office of Leadership &amp; Community Engagement to provide service-learning workshops for HIPs badge</a:t>
            </a:r>
          </a:p>
          <a:p>
            <a:pPr>
              <a:lnSpc>
                <a:spcPct val="110000"/>
              </a:lnSpc>
              <a:buFont typeface="+mj-lt"/>
              <a:buAutoNum type="arabicPeriod"/>
            </a:pPr>
            <a:r>
              <a:rPr lang="en-US" sz="2400" b="1" dirty="0">
                <a:solidFill>
                  <a:schemeClr val="tx1"/>
                </a:solidFill>
                <a:latin typeface="Roboto Condensed" panose="020B0604020202020204" pitchFamily="2" charset="0"/>
              </a:rPr>
              <a:t>Publicized USG HIPs training</a:t>
            </a:r>
            <a:endParaRPr lang="en-US" sz="2400" b="1" i="0" dirty="0">
              <a:solidFill>
                <a:schemeClr val="tx1"/>
              </a:solidFill>
              <a:effectLst/>
              <a:latin typeface="Roboto Condensed" panose="020B0604020202020204" pitchFamily="2" charset="0"/>
            </a:endParaRPr>
          </a:p>
          <a:p>
            <a:pPr>
              <a:lnSpc>
                <a:spcPct val="110000"/>
              </a:lnSpc>
              <a:buFont typeface="+mj-lt"/>
              <a:buAutoNum type="arabicPeriod"/>
            </a:pPr>
            <a:r>
              <a:rPr lang="en-US" sz="2400" b="1" dirty="0">
                <a:solidFill>
                  <a:schemeClr val="tx1"/>
                </a:solidFill>
                <a:latin typeface="Roboto Condensed" panose="020B0604020202020204" pitchFamily="2" charset="0"/>
              </a:rPr>
              <a:t>Shared Banner coding for HIPs courses with Deans, Chairs, and Curriculum Committees</a:t>
            </a:r>
          </a:p>
          <a:p>
            <a:pPr>
              <a:lnSpc>
                <a:spcPct val="110000"/>
              </a:lnSpc>
              <a:buFont typeface="+mj-lt"/>
              <a:buAutoNum type="arabicPeriod"/>
            </a:pPr>
            <a:r>
              <a:rPr lang="en-US" sz="2400" b="1" dirty="0">
                <a:solidFill>
                  <a:schemeClr val="tx1"/>
                </a:solidFill>
                <a:latin typeface="Roboto Condensed" panose="020B0604020202020204" pitchFamily="2" charset="0"/>
              </a:rPr>
              <a:t>Launched a HIPs </a:t>
            </a:r>
            <a:r>
              <a:rPr lang="en-US" sz="2400" b="1" dirty="0">
                <a:solidFill>
                  <a:schemeClr val="tx1"/>
                </a:solidFill>
                <a:latin typeface="Roboto Condensed" panose="020B0604020202020204" pitchFamily="2" charset="0"/>
                <a:hlinkClick r:id="rId3">
                  <a:extLst>
                    <a:ext uri="{A12FA001-AC4F-418D-AE19-62706E023703}">
                      <ahyp:hlinkClr xmlns:ahyp="http://schemas.microsoft.com/office/drawing/2018/hyperlinkcolor" xmlns="" val="tx"/>
                    </a:ext>
                  </a:extLst>
                </a:hlinkClick>
              </a:rPr>
              <a:t>website </a:t>
            </a:r>
            <a:r>
              <a:rPr lang="en-US" sz="2400" b="1" dirty="0">
                <a:solidFill>
                  <a:schemeClr val="tx1"/>
                </a:solidFill>
                <a:latin typeface="Roboto Condensed" panose="020B0604020202020204" pitchFamily="2" charset="0"/>
              </a:rPr>
              <a:t>&amp; Google group (listserv)</a:t>
            </a:r>
          </a:p>
          <a:p>
            <a:pPr>
              <a:lnSpc>
                <a:spcPct val="110000"/>
              </a:lnSpc>
              <a:buFont typeface="+mj-lt"/>
              <a:buAutoNum type="arabicPeriod"/>
            </a:pPr>
            <a:r>
              <a:rPr lang="en-US" sz="2400" b="1" dirty="0">
                <a:solidFill>
                  <a:schemeClr val="tx1"/>
                </a:solidFill>
                <a:latin typeface="Roboto Condensed" panose="020B0604020202020204" pitchFamily="2" charset="0"/>
              </a:rPr>
              <a:t>Advocate for reduced class sizes, P&amp;T recognition, funding (no success here yet)</a:t>
            </a:r>
          </a:p>
        </p:txBody>
      </p:sp>
      <p:pic>
        <p:nvPicPr>
          <p:cNvPr id="1026" name="Picture 2" descr="https://academics.georgiasouthern.edu/faculty-center/files/Copy-of-TWT-Level-3-1.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6420" y="2616787"/>
            <a:ext cx="2551766" cy="2551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9952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Content Placeholder 2">
            <a:extLst>
              <a:ext uri="{FF2B5EF4-FFF2-40B4-BE49-F238E27FC236}">
                <a16:creationId xmlns:a16="http://schemas.microsoft.com/office/drawing/2014/main" xmlns="" id="{72AF9BC2-68A3-4E8B-BC52-52E0462919AB}"/>
              </a:ext>
            </a:extLst>
          </p:cNvPr>
          <p:cNvSpPr>
            <a:spLocks noGrp="1"/>
          </p:cNvSpPr>
          <p:nvPr>
            <p:ph idx="1"/>
          </p:nvPr>
        </p:nvSpPr>
        <p:spPr>
          <a:xfrm>
            <a:off x="6280727" y="83127"/>
            <a:ext cx="6012872" cy="5451164"/>
          </a:xfrm>
        </p:spPr>
        <p:txBody>
          <a:bodyPr anchor="ctr">
            <a:normAutofit/>
          </a:bodyPr>
          <a:lstStyle/>
          <a:p>
            <a:pPr>
              <a:lnSpc>
                <a:spcPct val="110000"/>
              </a:lnSpc>
              <a:buFont typeface="+mj-lt"/>
              <a:buAutoNum type="arabicPeriod"/>
            </a:pPr>
            <a:r>
              <a:rPr lang="en-US" sz="3200" b="1" i="0" dirty="0">
                <a:solidFill>
                  <a:schemeClr val="accent5">
                    <a:lumMod val="50000"/>
                  </a:schemeClr>
                </a:solidFill>
                <a:effectLst/>
                <a:latin typeface="Roboto Condensed" panose="020B0604020202020204" pitchFamily="2" charset="0"/>
              </a:rPr>
              <a:t>What are HIPs?</a:t>
            </a:r>
          </a:p>
          <a:p>
            <a:pPr>
              <a:lnSpc>
                <a:spcPct val="110000"/>
              </a:lnSpc>
              <a:buFont typeface="+mj-lt"/>
              <a:buAutoNum type="arabicPeriod"/>
            </a:pPr>
            <a:r>
              <a:rPr lang="en-US" sz="3200" b="1" dirty="0">
                <a:solidFill>
                  <a:schemeClr val="accent5">
                    <a:lumMod val="50000"/>
                  </a:schemeClr>
                </a:solidFill>
                <a:latin typeface="Roboto Condensed" panose="020B0604020202020204" pitchFamily="2" charset="0"/>
              </a:rPr>
              <a:t>Why do you do HIPs?</a:t>
            </a:r>
          </a:p>
          <a:p>
            <a:pPr>
              <a:lnSpc>
                <a:spcPct val="110000"/>
              </a:lnSpc>
              <a:buFont typeface="+mj-lt"/>
              <a:buAutoNum type="arabicPeriod"/>
            </a:pPr>
            <a:r>
              <a:rPr lang="en-US" sz="3200" b="1" dirty="0">
                <a:solidFill>
                  <a:schemeClr val="accent5">
                    <a:lumMod val="50000"/>
                  </a:schemeClr>
                </a:solidFill>
                <a:latin typeface="Roboto Condensed" panose="020B0604020202020204" pitchFamily="2" charset="0"/>
              </a:rPr>
              <a:t>Why don’t you do HIPs?</a:t>
            </a:r>
          </a:p>
          <a:p>
            <a:pPr>
              <a:lnSpc>
                <a:spcPct val="110000"/>
              </a:lnSpc>
              <a:buFont typeface="+mj-lt"/>
              <a:buAutoNum type="arabicPeriod"/>
            </a:pPr>
            <a:r>
              <a:rPr lang="en-US" sz="3200" b="1" dirty="0">
                <a:solidFill>
                  <a:schemeClr val="accent5">
                    <a:lumMod val="50000"/>
                  </a:schemeClr>
                </a:solidFill>
                <a:latin typeface="Roboto Condensed" panose="020B0604020202020204" pitchFamily="2" charset="0"/>
              </a:rPr>
              <a:t>What would motivate you to do HIPs more often?</a:t>
            </a:r>
            <a:endParaRPr lang="en-US" sz="3200" dirty="0"/>
          </a:p>
        </p:txBody>
      </p:sp>
      <p:sp>
        <p:nvSpPr>
          <p:cNvPr id="3" name="Rectangle 2"/>
          <p:cNvSpPr/>
          <p:nvPr/>
        </p:nvSpPr>
        <p:spPr>
          <a:xfrm>
            <a:off x="1416425" y="5114158"/>
            <a:ext cx="9179858" cy="729430"/>
          </a:xfrm>
          <a:prstGeom prst="rect">
            <a:avLst/>
          </a:prstGeom>
        </p:spPr>
        <p:txBody>
          <a:bodyPr wrap="square">
            <a:spAutoFit/>
          </a:bodyPr>
          <a:lstStyle/>
          <a:p>
            <a:pPr>
              <a:lnSpc>
                <a:spcPct val="115000"/>
              </a:lnSpc>
            </a:pPr>
            <a:r>
              <a:rPr lang="en-US" b="1" dirty="0">
                <a:latin typeface="Arial" panose="020B0604020202020204" pitchFamily="34" charset="0"/>
                <a:ea typeface="Arial" panose="020B0604020202020204" pitchFamily="34" charset="0"/>
              </a:rPr>
              <a:t>“We need more time, I am drowning with overloads, larger classes, more grading. </a:t>
            </a:r>
          </a:p>
          <a:p>
            <a:pPr>
              <a:lnSpc>
                <a:spcPct val="115000"/>
              </a:lnSpc>
            </a:pPr>
            <a:r>
              <a:rPr lang="en-US" b="1" dirty="0">
                <a:latin typeface="Arial" panose="020B0604020202020204" pitchFamily="34" charset="0"/>
                <a:ea typeface="Arial" panose="020B0604020202020204" pitchFamily="34" charset="0"/>
              </a:rPr>
              <a:t>I need to reduce some of my writing assignments, so I can keep up with grading.”</a:t>
            </a:r>
            <a:endParaRPr lang="en-US" b="1" dirty="0">
              <a:effectLst/>
              <a:latin typeface="Calibri" panose="020F0502020204030204" pitchFamily="34" charset="0"/>
              <a:ea typeface="Calibri" panose="020F0502020204030204" pitchFamily="34" charset="0"/>
            </a:endParaRPr>
          </a:p>
        </p:txBody>
      </p:sp>
      <p:pic>
        <p:nvPicPr>
          <p:cNvPr id="1026" name="Picture 2" descr="Univ. of Arkansas HIPs | High Impact Practices &amp; Wellness">
            <a:extLst>
              <a:ext uri="{FF2B5EF4-FFF2-40B4-BE49-F238E27FC236}">
                <a16:creationId xmlns:a16="http://schemas.microsoft.com/office/drawing/2014/main" xmlns="" id="{014382EC-9B10-313F-953A-07F02146D3F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6469" y="231919"/>
            <a:ext cx="4626679" cy="388605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xmlns="" id="{4EAB7DFF-5D44-F913-45D5-89AA1B443AF2}"/>
              </a:ext>
            </a:extLst>
          </p:cNvPr>
          <p:cNvSpPr txBox="1"/>
          <p:nvPr/>
        </p:nvSpPr>
        <p:spPr>
          <a:xfrm>
            <a:off x="1476851" y="4300326"/>
            <a:ext cx="4743450" cy="369332"/>
          </a:xfrm>
          <a:prstGeom prst="rect">
            <a:avLst/>
          </a:prstGeom>
          <a:noFill/>
        </p:spPr>
        <p:txBody>
          <a:bodyPr wrap="square" rtlCol="0">
            <a:spAutoFit/>
          </a:bodyPr>
          <a:lstStyle/>
          <a:p>
            <a:r>
              <a:rPr lang="en-US" dirty="0"/>
              <a:t>https://hips.uark.edu/whats-your-hip/</a:t>
            </a:r>
          </a:p>
        </p:txBody>
      </p:sp>
    </p:spTree>
    <p:extLst>
      <p:ext uri="{BB962C8B-B14F-4D97-AF65-F5344CB8AC3E}">
        <p14:creationId xmlns:p14="http://schemas.microsoft.com/office/powerpoint/2010/main" val="22692355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33A1FE-0D02-4D3B-8C79-86163DA46E09}"/>
              </a:ext>
            </a:extLst>
          </p:cNvPr>
          <p:cNvSpPr>
            <a:spLocks noGrp="1"/>
          </p:cNvSpPr>
          <p:nvPr>
            <p:ph type="title"/>
          </p:nvPr>
        </p:nvSpPr>
        <p:spPr>
          <a:xfrm>
            <a:off x="838200" y="51543"/>
            <a:ext cx="10515600" cy="1325563"/>
          </a:xfrm>
        </p:spPr>
        <p:txBody>
          <a:bodyPr>
            <a:normAutofit/>
          </a:bodyPr>
          <a:lstStyle/>
          <a:p>
            <a:pPr algn="ctr"/>
            <a:r>
              <a:rPr lang="en-US" sz="4800" dirty="0"/>
              <a:t>GS HIPs Implementation Team</a:t>
            </a:r>
          </a:p>
        </p:txBody>
      </p:sp>
      <p:sp>
        <p:nvSpPr>
          <p:cNvPr id="3" name="Content Placeholder 2">
            <a:extLst>
              <a:ext uri="{FF2B5EF4-FFF2-40B4-BE49-F238E27FC236}">
                <a16:creationId xmlns:a16="http://schemas.microsoft.com/office/drawing/2014/main" xmlns="" id="{69E463B8-CC97-454E-81AB-536E91288DAF}"/>
              </a:ext>
            </a:extLst>
          </p:cNvPr>
          <p:cNvSpPr>
            <a:spLocks noGrp="1"/>
          </p:cNvSpPr>
          <p:nvPr>
            <p:ph idx="1"/>
          </p:nvPr>
        </p:nvSpPr>
        <p:spPr>
          <a:xfrm>
            <a:off x="306185" y="1713455"/>
            <a:ext cx="11472949" cy="1693133"/>
          </a:xfrm>
        </p:spPr>
        <p:txBody>
          <a:bodyPr>
            <a:noAutofit/>
          </a:bodyPr>
          <a:lstStyle/>
          <a:p>
            <a:pPr>
              <a:lnSpc>
                <a:spcPct val="100000"/>
              </a:lnSpc>
              <a:spcBef>
                <a:spcPts val="0"/>
              </a:spcBef>
            </a:pPr>
            <a:r>
              <a:rPr lang="en-US" sz="1800" b="1" dirty="0"/>
              <a:t>Karelle Aiken, </a:t>
            </a:r>
            <a:r>
              <a:rPr lang="en-US" sz="1800" dirty="0"/>
              <a:t>Professor, Dept. of Chemistry and Biochemistry</a:t>
            </a:r>
          </a:p>
          <a:p>
            <a:pPr>
              <a:lnSpc>
                <a:spcPct val="100000"/>
              </a:lnSpc>
              <a:spcBef>
                <a:spcPts val="0"/>
              </a:spcBef>
            </a:pPr>
            <a:endParaRPr lang="en-US" sz="1800" b="1" dirty="0"/>
          </a:p>
          <a:p>
            <a:pPr>
              <a:lnSpc>
                <a:spcPct val="100000"/>
              </a:lnSpc>
              <a:spcBef>
                <a:spcPts val="0"/>
              </a:spcBef>
            </a:pPr>
            <a:r>
              <a:rPr lang="en-US" sz="1800" b="1" dirty="0"/>
              <a:t>Rami J. Haddad, </a:t>
            </a:r>
            <a:r>
              <a:rPr lang="en-US" sz="1800" dirty="0"/>
              <a:t>Associate Professor &amp; Interim Chair, Dept. of Electrical and Computer Engineering</a:t>
            </a:r>
          </a:p>
          <a:p>
            <a:pPr>
              <a:lnSpc>
                <a:spcPct val="100000"/>
              </a:lnSpc>
              <a:spcBef>
                <a:spcPts val="0"/>
              </a:spcBef>
            </a:pPr>
            <a:endParaRPr lang="en-US" sz="1800" dirty="0"/>
          </a:p>
          <a:p>
            <a:pPr>
              <a:lnSpc>
                <a:spcPct val="100000"/>
              </a:lnSpc>
              <a:spcBef>
                <a:spcPts val="0"/>
              </a:spcBef>
            </a:pPr>
            <a:r>
              <a:rPr lang="en-US" sz="1800" b="1" dirty="0"/>
              <a:t>Padmini Shankar, </a:t>
            </a:r>
            <a:r>
              <a:rPr lang="en-US" sz="1800" dirty="0"/>
              <a:t>Professor, Dept. of Health Sciences and Kinesiology</a:t>
            </a:r>
          </a:p>
          <a:p>
            <a:pPr marL="0" indent="0">
              <a:lnSpc>
                <a:spcPct val="100000"/>
              </a:lnSpc>
              <a:spcBef>
                <a:spcPts val="0"/>
              </a:spcBef>
              <a:buNone/>
            </a:pPr>
            <a:endParaRPr lang="en-US" sz="1800" dirty="0"/>
          </a:p>
          <a:p>
            <a:pPr>
              <a:lnSpc>
                <a:spcPct val="100000"/>
              </a:lnSpc>
              <a:spcBef>
                <a:spcPts val="0"/>
              </a:spcBef>
            </a:pPr>
            <a:r>
              <a:rPr lang="en-US" sz="1800" b="1" dirty="0"/>
              <a:t>Virginia (Ginger) Wickline, </a:t>
            </a:r>
            <a:r>
              <a:rPr lang="en-US" sz="1800" dirty="0"/>
              <a:t>Associate Professor, Dept. of Psychology</a:t>
            </a:r>
          </a:p>
          <a:p>
            <a:pPr>
              <a:lnSpc>
                <a:spcPct val="100000"/>
              </a:lnSpc>
              <a:spcBef>
                <a:spcPts val="0"/>
              </a:spcBef>
            </a:pPr>
            <a:endParaRPr lang="en-US" sz="1800" b="1" dirty="0"/>
          </a:p>
          <a:p>
            <a:pPr>
              <a:lnSpc>
                <a:spcPct val="100000"/>
              </a:lnSpc>
              <a:spcBef>
                <a:spcPts val="0"/>
              </a:spcBef>
            </a:pPr>
            <a:endParaRPr lang="en-US" sz="1800" dirty="0"/>
          </a:p>
        </p:txBody>
      </p:sp>
      <p:sp>
        <p:nvSpPr>
          <p:cNvPr id="4" name="Rectangle 3"/>
          <p:cNvSpPr/>
          <p:nvPr/>
        </p:nvSpPr>
        <p:spPr>
          <a:xfrm>
            <a:off x="6809568" y="4405718"/>
            <a:ext cx="5253318" cy="646331"/>
          </a:xfrm>
          <a:prstGeom prst="rect">
            <a:avLst/>
          </a:prstGeom>
        </p:spPr>
        <p:txBody>
          <a:bodyPr wrap="square">
            <a:spAutoFit/>
          </a:bodyPr>
          <a:lstStyle/>
          <a:p>
            <a:pPr algn="r"/>
            <a:r>
              <a:rPr lang="en-US" dirty="0"/>
              <a:t>Georgia Southern (GS) HIPs Implementation Website: </a:t>
            </a:r>
            <a:r>
              <a:rPr lang="en-US" u="sng" dirty="0">
                <a:solidFill>
                  <a:srgbClr val="1155CC"/>
                </a:solidFill>
                <a:latin typeface="Arial" panose="020B0604020202020204" pitchFamily="34" charset="0"/>
                <a:hlinkClick r:id="rId2"/>
              </a:rPr>
              <a:t>https://sites.google.com/georgiasouthern.edu/hips</a:t>
            </a:r>
            <a:endParaRPr lang="en-US" sz="2400" dirty="0"/>
          </a:p>
        </p:txBody>
      </p:sp>
      <p:pic>
        <p:nvPicPr>
          <p:cNvPr id="2050" name="Picture 2" descr="https://lh6.googleusercontent.com/zeD0mjurLsKHg0e_d-J0PJZpJ7jhdDL_hilBmqTvShde-RextKO-br3fUrShPvBLpTXLn_zn_6ETcgY-UJ6H3B8=w128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51929" y="4176246"/>
            <a:ext cx="1457639" cy="145763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lh6.googleusercontent.com/4KomBz4jz4bJ30vMa5elpIuuk73-lHHgeH7ML_WQW6HXvonffmzSNPaP69lBbvFYsrKbvZplS6aC3mnptl-S2tcNPmsUKxXgqoi7txmkC5myphCQYyreVgLKpYUB062JgA=w128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2446" y="4176246"/>
            <a:ext cx="1449107" cy="144910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lh5.googleusercontent.com/o06mAYP1POzcaOtm0p4BzRFJHEXR00WMNyHoQxDPi_k8MCfObgLIyWE6eDNMN9IlZ98-jpUpqRLwI1pwgY6Mh59s2-Kz2zjIA6hFz9rdbjazQzJf54HoZJzD0KtulfnyjA=w12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23248" y="4176246"/>
            <a:ext cx="1466864" cy="146686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PELINKS4U - Promoting Active &amp; Healthy Lifestyl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21807" y="4176246"/>
            <a:ext cx="967872" cy="1457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75832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59E479-CAB4-4BED-A17A-4FE6321A4BC8}"/>
              </a:ext>
            </a:extLst>
          </p:cNvPr>
          <p:cNvSpPr>
            <a:spLocks noGrp="1"/>
          </p:cNvSpPr>
          <p:nvPr>
            <p:ph type="title"/>
          </p:nvPr>
        </p:nvSpPr>
        <p:spPr/>
        <p:txBody>
          <a:bodyPr/>
          <a:lstStyle/>
          <a:p>
            <a:pPr algn="ctr"/>
            <a:r>
              <a:rPr lang="en-US" dirty="0"/>
              <a:t>Thank you for your time…</a:t>
            </a:r>
          </a:p>
        </p:txBody>
      </p:sp>
      <p:sp>
        <p:nvSpPr>
          <p:cNvPr id="3" name="Content Placeholder 2">
            <a:extLst>
              <a:ext uri="{FF2B5EF4-FFF2-40B4-BE49-F238E27FC236}">
                <a16:creationId xmlns:a16="http://schemas.microsoft.com/office/drawing/2014/main" xmlns="" id="{65165C5A-BD9E-4A95-820A-C7504AD88ADA}"/>
              </a:ext>
            </a:extLst>
          </p:cNvPr>
          <p:cNvSpPr>
            <a:spLocks noGrp="1"/>
          </p:cNvSpPr>
          <p:nvPr>
            <p:ph idx="1"/>
          </p:nvPr>
        </p:nvSpPr>
        <p:spPr>
          <a:xfrm>
            <a:off x="838200" y="1974997"/>
            <a:ext cx="10515600" cy="1538677"/>
          </a:xfrm>
        </p:spPr>
        <p:txBody>
          <a:bodyPr>
            <a:normAutofit/>
          </a:bodyPr>
          <a:lstStyle/>
          <a:p>
            <a:pPr marL="0" indent="0" algn="ctr">
              <a:buNone/>
            </a:pPr>
            <a:r>
              <a:rPr lang="en-US" sz="4400" dirty="0"/>
              <a:t>Questions?</a:t>
            </a:r>
          </a:p>
          <a:p>
            <a:pPr marL="0" indent="0" algn="ctr">
              <a:buNone/>
            </a:pPr>
            <a:r>
              <a:rPr lang="en-US" sz="4400" dirty="0"/>
              <a:t>vwickline@georgiasouthern.edu</a:t>
            </a:r>
          </a:p>
        </p:txBody>
      </p:sp>
      <p:grpSp>
        <p:nvGrpSpPr>
          <p:cNvPr id="8" name="Group 7">
            <a:extLst>
              <a:ext uri="{FF2B5EF4-FFF2-40B4-BE49-F238E27FC236}">
                <a16:creationId xmlns:a16="http://schemas.microsoft.com/office/drawing/2014/main" xmlns="" id="{9064F83A-794D-3BE3-4A18-1B3E2AEFEE37}"/>
              </a:ext>
            </a:extLst>
          </p:cNvPr>
          <p:cNvGrpSpPr/>
          <p:nvPr/>
        </p:nvGrpSpPr>
        <p:grpSpPr>
          <a:xfrm>
            <a:off x="2670823" y="4113664"/>
            <a:ext cx="6818168" cy="1642756"/>
            <a:chOff x="2335580" y="3976012"/>
            <a:chExt cx="6818168" cy="1642756"/>
          </a:xfrm>
        </p:grpSpPr>
        <p:pic>
          <p:nvPicPr>
            <p:cNvPr id="3074" name="Picture 2" descr=" ">
              <a:extLst>
                <a:ext uri="{FF2B5EF4-FFF2-40B4-BE49-F238E27FC236}">
                  <a16:creationId xmlns:a16="http://schemas.microsoft.com/office/drawing/2014/main" xmlns="" id="{0AACE898-FCEE-FDE4-2945-59916F6C47B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96638" y="3976012"/>
              <a:ext cx="2462563" cy="164275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 ">
              <a:extLst>
                <a:ext uri="{FF2B5EF4-FFF2-40B4-BE49-F238E27FC236}">
                  <a16:creationId xmlns:a16="http://schemas.microsoft.com/office/drawing/2014/main" xmlns="" id="{A4D23AFC-8DC6-A7DC-3650-F796DC8A02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5580" y="3976012"/>
              <a:ext cx="2461058" cy="164275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Graduate Programs">
              <a:extLst>
                <a:ext uri="{FF2B5EF4-FFF2-40B4-BE49-F238E27FC236}">
                  <a16:creationId xmlns:a16="http://schemas.microsoft.com/office/drawing/2014/main" xmlns="" id="{AF885B1D-F973-6DD8-D55D-78CC78ACC06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13290"/>
            <a:stretch/>
          </p:blipFill>
          <p:spPr bwMode="auto">
            <a:xfrm>
              <a:off x="7259201" y="3976012"/>
              <a:ext cx="1894547" cy="1642756"/>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TextBox 9">
            <a:extLst>
              <a:ext uri="{FF2B5EF4-FFF2-40B4-BE49-F238E27FC236}">
                <a16:creationId xmlns:a16="http://schemas.microsoft.com/office/drawing/2014/main" xmlns="" id="{B3A39CD2-D66D-0264-9196-3FFD8E478400}"/>
              </a:ext>
            </a:extLst>
          </p:cNvPr>
          <p:cNvSpPr txBox="1"/>
          <p:nvPr/>
        </p:nvSpPr>
        <p:spPr>
          <a:xfrm>
            <a:off x="2670823" y="5746077"/>
            <a:ext cx="6818168" cy="215444"/>
          </a:xfrm>
          <a:prstGeom prst="rect">
            <a:avLst/>
          </a:prstGeom>
          <a:noFill/>
        </p:spPr>
        <p:txBody>
          <a:bodyPr wrap="square">
            <a:spAutoFit/>
          </a:bodyPr>
          <a:lstStyle/>
          <a:p>
            <a:pPr algn="ctr"/>
            <a:r>
              <a:rPr lang="en-US" sz="800" dirty="0"/>
              <a:t>https://chp.georgiasouthern.edu/</a:t>
            </a:r>
          </a:p>
        </p:txBody>
      </p:sp>
    </p:spTree>
    <p:extLst>
      <p:ext uri="{BB962C8B-B14F-4D97-AF65-F5344CB8AC3E}">
        <p14:creationId xmlns:p14="http://schemas.microsoft.com/office/powerpoint/2010/main" val="1555925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B4F126-8F75-4328-8F06-6986C7F25875}"/>
              </a:ext>
            </a:extLst>
          </p:cNvPr>
          <p:cNvSpPr>
            <a:spLocks noGrp="1"/>
          </p:cNvSpPr>
          <p:nvPr>
            <p:ph type="title"/>
          </p:nvPr>
        </p:nvSpPr>
        <p:spPr>
          <a:xfrm>
            <a:off x="324196" y="1"/>
            <a:ext cx="10515600" cy="980902"/>
          </a:xfrm>
        </p:spPr>
        <p:txBody>
          <a:bodyPr>
            <a:normAutofit/>
          </a:bodyPr>
          <a:lstStyle/>
          <a:p>
            <a:pPr algn="ctr"/>
            <a:r>
              <a:rPr lang="en-US" sz="4800" dirty="0"/>
              <a:t>Outline</a:t>
            </a:r>
          </a:p>
        </p:txBody>
      </p:sp>
      <p:sp>
        <p:nvSpPr>
          <p:cNvPr id="3" name="Content Placeholder 2">
            <a:extLst>
              <a:ext uri="{FF2B5EF4-FFF2-40B4-BE49-F238E27FC236}">
                <a16:creationId xmlns:a16="http://schemas.microsoft.com/office/drawing/2014/main" xmlns="" id="{2A923D0F-72D6-4586-8FE1-36FA940924F9}"/>
              </a:ext>
            </a:extLst>
          </p:cNvPr>
          <p:cNvSpPr>
            <a:spLocks noGrp="1"/>
          </p:cNvSpPr>
          <p:nvPr>
            <p:ph idx="1"/>
          </p:nvPr>
        </p:nvSpPr>
        <p:spPr>
          <a:xfrm>
            <a:off x="324196" y="980518"/>
            <a:ext cx="11679382" cy="4841183"/>
          </a:xfrm>
        </p:spPr>
        <p:txBody>
          <a:bodyPr>
            <a:normAutofit/>
          </a:bodyPr>
          <a:lstStyle/>
          <a:p>
            <a:r>
              <a:rPr lang="en-US" b="1" dirty="0"/>
              <a:t>Defining HIPs</a:t>
            </a:r>
          </a:p>
          <a:p>
            <a:endParaRPr lang="en-US" b="1" dirty="0"/>
          </a:p>
          <a:p>
            <a:r>
              <a:rPr lang="en-US" b="1" dirty="0" err="1"/>
              <a:t>HIPs’</a:t>
            </a:r>
            <a:r>
              <a:rPr lang="en-US" b="1" dirty="0"/>
              <a:t> role in extraordinary student outcomes</a:t>
            </a:r>
          </a:p>
          <a:p>
            <a:endParaRPr lang="en-US" b="1" dirty="0"/>
          </a:p>
          <a:p>
            <a:r>
              <a:rPr lang="en-US" b="1" dirty="0"/>
              <a:t>HIPs Implementation initiative goals</a:t>
            </a:r>
          </a:p>
          <a:p>
            <a:endParaRPr lang="en-US" b="1" dirty="0"/>
          </a:p>
          <a:p>
            <a:r>
              <a:rPr lang="en-US" b="1" dirty="0"/>
              <a:t>Creating a foundation for successful and sustainable efforts</a:t>
            </a:r>
          </a:p>
          <a:p>
            <a:pPr lvl="1"/>
            <a:r>
              <a:rPr lang="en-US" b="1" dirty="0"/>
              <a:t>Survey method and results on perception of HIPs and barriers to implementation</a:t>
            </a:r>
          </a:p>
          <a:p>
            <a:pPr lvl="1"/>
            <a:r>
              <a:rPr lang="en-US" b="1" dirty="0"/>
              <a:t>Data-informed strategies for moving forward</a:t>
            </a:r>
          </a:p>
        </p:txBody>
      </p:sp>
    </p:spTree>
    <p:extLst>
      <p:ext uri="{BB962C8B-B14F-4D97-AF65-F5344CB8AC3E}">
        <p14:creationId xmlns:p14="http://schemas.microsoft.com/office/powerpoint/2010/main" val="17852369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3E86FC-2617-4817-AF24-46BE8919FA12}"/>
              </a:ext>
            </a:extLst>
          </p:cNvPr>
          <p:cNvSpPr>
            <a:spLocks noGrp="1"/>
          </p:cNvSpPr>
          <p:nvPr>
            <p:ph type="ctrTitle"/>
          </p:nvPr>
        </p:nvSpPr>
        <p:spPr>
          <a:xfrm>
            <a:off x="5609341" y="-397241"/>
            <a:ext cx="6015784" cy="5116985"/>
          </a:xfrm>
        </p:spPr>
        <p:txBody>
          <a:bodyPr anchor="ctr">
            <a:normAutofit/>
          </a:bodyPr>
          <a:lstStyle/>
          <a:p>
            <a:pPr algn="ctr"/>
            <a:r>
              <a:rPr lang="en-US" dirty="0"/>
              <a:t>What are HIP</a:t>
            </a:r>
            <a:r>
              <a:rPr lang="en-US" cap="none" dirty="0"/>
              <a:t>s</a:t>
            </a:r>
            <a:r>
              <a:rPr lang="en-US" dirty="0"/>
              <a:t>?</a:t>
            </a:r>
          </a:p>
        </p:txBody>
      </p:sp>
      <p:sp>
        <p:nvSpPr>
          <p:cNvPr id="3" name="Subtitle 2">
            <a:extLst>
              <a:ext uri="{FF2B5EF4-FFF2-40B4-BE49-F238E27FC236}">
                <a16:creationId xmlns:a16="http://schemas.microsoft.com/office/drawing/2014/main" xmlns="" id="{0018C595-B68F-4AAE-8763-0F0B20A6526B}"/>
              </a:ext>
            </a:extLst>
          </p:cNvPr>
          <p:cNvSpPr>
            <a:spLocks noGrp="1"/>
          </p:cNvSpPr>
          <p:nvPr>
            <p:ph type="subTitle" idx="1"/>
          </p:nvPr>
        </p:nvSpPr>
        <p:spPr>
          <a:xfrm>
            <a:off x="530943" y="-397241"/>
            <a:ext cx="5693954" cy="5116985"/>
          </a:xfrm>
        </p:spPr>
        <p:txBody>
          <a:bodyPr anchor="ctr">
            <a:normAutofit/>
          </a:bodyPr>
          <a:lstStyle/>
          <a:p>
            <a:pPr algn="r"/>
            <a:r>
              <a:rPr lang="en-US" sz="2800" b="1" i="0" strike="noStrike" cap="none" dirty="0">
                <a:solidFill>
                  <a:schemeClr val="tx1"/>
                </a:solidFill>
                <a:effectLst/>
                <a:latin typeface="Proxima Nova Rg" panose="02000506030000020004" charset="0"/>
              </a:rPr>
              <a:t>H</a:t>
            </a:r>
            <a:r>
              <a:rPr lang="en-US" sz="2800" b="0" i="0" strike="noStrike" cap="none" dirty="0">
                <a:solidFill>
                  <a:schemeClr val="tx1"/>
                </a:solidFill>
                <a:effectLst/>
                <a:latin typeface="Proxima Nova Rg" panose="02000506030000020004" charset="0"/>
              </a:rPr>
              <a:t>igh </a:t>
            </a:r>
            <a:r>
              <a:rPr lang="en-US" sz="2800" b="1" i="0" strike="noStrike" cap="none" dirty="0">
                <a:solidFill>
                  <a:schemeClr val="tx1"/>
                </a:solidFill>
                <a:effectLst/>
                <a:latin typeface="Proxima Nova Rg" panose="02000506030000020004" charset="0"/>
              </a:rPr>
              <a:t>I</a:t>
            </a:r>
            <a:r>
              <a:rPr lang="en-US" sz="2800" b="0" i="0" strike="noStrike" cap="none" dirty="0">
                <a:solidFill>
                  <a:schemeClr val="tx1"/>
                </a:solidFill>
                <a:effectLst/>
                <a:latin typeface="Proxima Nova Rg" panose="02000506030000020004" charset="0"/>
              </a:rPr>
              <a:t>mpact </a:t>
            </a:r>
            <a:r>
              <a:rPr lang="en-US" sz="2800" b="1" i="0" strike="noStrike" cap="none" dirty="0">
                <a:solidFill>
                  <a:schemeClr val="tx1"/>
                </a:solidFill>
                <a:effectLst/>
                <a:latin typeface="Proxima Nova Rg" panose="02000506030000020004" charset="0"/>
              </a:rPr>
              <a:t>P</a:t>
            </a:r>
            <a:r>
              <a:rPr lang="en-US" sz="2800" b="0" i="0" strike="noStrike" cap="none" dirty="0">
                <a:solidFill>
                  <a:schemeClr val="tx1"/>
                </a:solidFill>
                <a:effectLst/>
                <a:latin typeface="Proxima Nova Rg" panose="02000506030000020004" charset="0"/>
              </a:rPr>
              <a:t>ractice</a:t>
            </a:r>
            <a:r>
              <a:rPr lang="en-US" sz="2800" b="1" i="0" strike="noStrike" cap="none" dirty="0">
                <a:solidFill>
                  <a:schemeClr val="tx1"/>
                </a:solidFill>
                <a:effectLst/>
                <a:latin typeface="Proxima Nova Rg" panose="02000506030000020004" charset="0"/>
              </a:rPr>
              <a:t>s </a:t>
            </a:r>
            <a:r>
              <a:rPr lang="en-US" sz="2800" b="0" i="0" strike="noStrike" cap="none" dirty="0">
                <a:solidFill>
                  <a:schemeClr val="tx1"/>
                </a:solidFill>
                <a:effectLst/>
                <a:latin typeface="Proxima Nova Rg" panose="02000506030000020004" charset="0"/>
              </a:rPr>
              <a:t>(HIPs) </a:t>
            </a:r>
            <a:r>
              <a:rPr lang="en-US" sz="2800" b="0" i="0" u="none" strike="noStrike" cap="none" dirty="0">
                <a:solidFill>
                  <a:schemeClr val="tx1"/>
                </a:solidFill>
                <a:effectLst/>
                <a:latin typeface="Proxima Nova Rg" panose="02000506030000020004" charset="0"/>
              </a:rPr>
              <a:t>are </a:t>
            </a:r>
            <a:r>
              <a:rPr lang="en-US" sz="2800" b="1" i="0" u="none" strike="noStrike" cap="none" dirty="0">
                <a:solidFill>
                  <a:schemeClr val="tx1"/>
                </a:solidFill>
                <a:effectLst/>
                <a:latin typeface="Proxima Nova Rg" panose="02000506030000020004" charset="0"/>
              </a:rPr>
              <a:t>evidence-based </a:t>
            </a:r>
            <a:r>
              <a:rPr lang="en-US" sz="2800" b="0" i="0" u="none" strike="noStrike" cap="none" dirty="0">
                <a:solidFill>
                  <a:schemeClr val="tx1"/>
                </a:solidFill>
                <a:effectLst/>
                <a:latin typeface="Proxima Nova Rg" panose="02000506030000020004" charset="0"/>
              </a:rPr>
              <a:t>teaching strategies that </a:t>
            </a:r>
            <a:r>
              <a:rPr lang="en-US" sz="2800" i="0" u="none" strike="noStrike" cap="none" dirty="0">
                <a:solidFill>
                  <a:schemeClr val="tx1"/>
                </a:solidFill>
                <a:effectLst/>
                <a:latin typeface="Proxima Nova Rg" panose="02000506030000020004" charset="0"/>
              </a:rPr>
              <a:t>promote</a:t>
            </a:r>
            <a:r>
              <a:rPr lang="en-US" sz="2800" b="1" i="0" u="none" strike="noStrike" cap="none" dirty="0">
                <a:solidFill>
                  <a:schemeClr val="tx1"/>
                </a:solidFill>
                <a:effectLst/>
                <a:latin typeface="Proxima Nova Rg" panose="02000506030000020004" charset="0"/>
              </a:rPr>
              <a:t> effective learning </a:t>
            </a:r>
            <a:r>
              <a:rPr lang="en-US" sz="2800" b="0" i="0" u="none" strike="noStrike" cap="none" dirty="0">
                <a:solidFill>
                  <a:schemeClr val="tx1"/>
                </a:solidFill>
                <a:effectLst/>
                <a:latin typeface="Proxima Nova Rg" panose="02000506030000020004" charset="0"/>
              </a:rPr>
              <a:t>by engaging students in </a:t>
            </a:r>
            <a:r>
              <a:rPr lang="en-US" sz="2800" b="1" i="0" u="none" strike="noStrike" cap="none" dirty="0">
                <a:solidFill>
                  <a:schemeClr val="tx1"/>
                </a:solidFill>
                <a:effectLst/>
                <a:latin typeface="Proxima Nova Rg" panose="02000506030000020004" charset="0"/>
              </a:rPr>
              <a:t>meaningful academic experiences</a:t>
            </a:r>
            <a:r>
              <a:rPr lang="en-US" sz="2800" b="0" i="0" u="none" strike="noStrike" cap="none" dirty="0">
                <a:solidFill>
                  <a:schemeClr val="tx1"/>
                </a:solidFill>
                <a:effectLst/>
                <a:latin typeface="Proxima Nova Rg" panose="02000506030000020004" charset="0"/>
              </a:rPr>
              <a:t>, fostering </a:t>
            </a:r>
            <a:r>
              <a:rPr lang="en-US" sz="2800" b="1" i="0" u="none" strike="noStrike" cap="none" dirty="0">
                <a:solidFill>
                  <a:schemeClr val="tx1"/>
                </a:solidFill>
                <a:effectLst/>
                <a:latin typeface="Proxima Nova Rg" panose="02000506030000020004" charset="0"/>
              </a:rPr>
              <a:t>active learning</a:t>
            </a:r>
            <a:r>
              <a:rPr lang="en-US" sz="2800" b="0" i="0" u="none" strike="noStrike" cap="none" dirty="0">
                <a:solidFill>
                  <a:schemeClr val="tx1"/>
                </a:solidFill>
                <a:effectLst/>
                <a:latin typeface="Proxima Nova Rg" panose="02000506030000020004" charset="0"/>
              </a:rPr>
              <a:t>, </a:t>
            </a:r>
            <a:r>
              <a:rPr lang="en-US" sz="2800" b="1" i="0" u="none" strike="noStrike" cap="none" dirty="0">
                <a:solidFill>
                  <a:schemeClr val="tx1"/>
                </a:solidFill>
                <a:effectLst/>
                <a:latin typeface="Proxima Nova Rg" panose="02000506030000020004" charset="0"/>
              </a:rPr>
              <a:t>collaboration</a:t>
            </a:r>
            <a:r>
              <a:rPr lang="en-US" sz="2800" b="0" i="0" u="none" strike="noStrike" cap="none" dirty="0">
                <a:solidFill>
                  <a:schemeClr val="tx1"/>
                </a:solidFill>
                <a:effectLst/>
                <a:latin typeface="Proxima Nova Rg" panose="02000506030000020004" charset="0"/>
              </a:rPr>
              <a:t>, </a:t>
            </a:r>
            <a:r>
              <a:rPr lang="en-US" sz="2800" b="1" i="0" u="none" strike="noStrike" cap="none" dirty="0">
                <a:solidFill>
                  <a:schemeClr val="tx1"/>
                </a:solidFill>
                <a:effectLst/>
                <a:latin typeface="Proxima Nova Rg" panose="02000506030000020004" charset="0"/>
              </a:rPr>
              <a:t>confidence</a:t>
            </a:r>
            <a:r>
              <a:rPr lang="en-US" sz="2800" b="0" i="0" u="none" strike="noStrike" cap="none" dirty="0">
                <a:solidFill>
                  <a:schemeClr val="tx1"/>
                </a:solidFill>
                <a:effectLst/>
                <a:latin typeface="Proxima Nova Rg" panose="02000506030000020004" charset="0"/>
              </a:rPr>
              <a:t>, and </a:t>
            </a:r>
            <a:r>
              <a:rPr lang="en-US" sz="2800" b="1" i="0" u="none" strike="noStrike" cap="none" dirty="0">
                <a:solidFill>
                  <a:schemeClr val="tx1"/>
                </a:solidFill>
                <a:effectLst/>
                <a:latin typeface="Proxima Nova Rg" panose="02000506030000020004" charset="0"/>
              </a:rPr>
              <a:t>leadership skills</a:t>
            </a:r>
            <a:r>
              <a:rPr lang="en-US" sz="2800" b="0" i="0" u="none" strike="noStrike" cap="none" dirty="0">
                <a:solidFill>
                  <a:schemeClr val="tx1"/>
                </a:solidFill>
                <a:effectLst/>
                <a:latin typeface="Proxima Nova Rg" panose="02000506030000020004" charset="0"/>
              </a:rPr>
              <a:t>.</a:t>
            </a:r>
            <a:endParaRPr lang="en-US" sz="2800" cap="none" dirty="0">
              <a:solidFill>
                <a:schemeClr val="tx1"/>
              </a:solidFill>
              <a:latin typeface="Proxima Nova Rg" panose="02000506030000020004" charset="0"/>
            </a:endParaRPr>
          </a:p>
        </p:txBody>
      </p:sp>
      <p:cxnSp>
        <p:nvCxnSpPr>
          <p:cNvPr id="5" name="Straight Connector 4">
            <a:extLst>
              <a:ext uri="{FF2B5EF4-FFF2-40B4-BE49-F238E27FC236}">
                <a16:creationId xmlns:a16="http://schemas.microsoft.com/office/drawing/2014/main" xmlns="" id="{D4423550-9B96-4A86-8F6D-2C85641BD4EB}"/>
              </a:ext>
            </a:extLst>
          </p:cNvPr>
          <p:cNvCxnSpPr>
            <a:cxnSpLocks/>
          </p:cNvCxnSpPr>
          <p:nvPr/>
        </p:nvCxnSpPr>
        <p:spPr>
          <a:xfrm>
            <a:off x="6292831" y="620117"/>
            <a:ext cx="0" cy="3063240"/>
          </a:xfrm>
          <a:prstGeom prst="line">
            <a:avLst/>
          </a:prstGeom>
          <a:ln w="34925">
            <a:solidFill>
              <a:srgbClr val="D9AC63"/>
            </a:solidFill>
          </a:ln>
        </p:spPr>
        <p:style>
          <a:lnRef idx="1">
            <a:schemeClr val="accent1"/>
          </a:lnRef>
          <a:fillRef idx="0">
            <a:schemeClr val="accent1"/>
          </a:fillRef>
          <a:effectRef idx="0">
            <a:schemeClr val="accent1"/>
          </a:effectRef>
          <a:fontRef idx="minor">
            <a:schemeClr val="tx1"/>
          </a:fontRef>
        </p:style>
      </p:cxnSp>
      <p:pic>
        <p:nvPicPr>
          <p:cNvPr id="2050" name="Picture 2" descr="Creativity. Performance. Research. Collaboration.">
            <a:extLst>
              <a:ext uri="{FF2B5EF4-FFF2-40B4-BE49-F238E27FC236}">
                <a16:creationId xmlns:a16="http://schemas.microsoft.com/office/drawing/2014/main" xmlns="" id="{D5E5ACC6-0866-BA1E-3531-1ADD4F06E0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2417" y="4100502"/>
            <a:ext cx="7264960" cy="174907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xmlns="" id="{A98B013B-C4FD-EB8F-F282-6500231773B1}"/>
              </a:ext>
            </a:extLst>
          </p:cNvPr>
          <p:cNvSpPr txBox="1"/>
          <p:nvPr/>
        </p:nvSpPr>
        <p:spPr>
          <a:xfrm>
            <a:off x="2592417" y="5834810"/>
            <a:ext cx="7264960" cy="261610"/>
          </a:xfrm>
          <a:prstGeom prst="rect">
            <a:avLst/>
          </a:prstGeom>
          <a:noFill/>
        </p:spPr>
        <p:txBody>
          <a:bodyPr wrap="square">
            <a:spAutoFit/>
          </a:bodyPr>
          <a:lstStyle/>
          <a:p>
            <a:pPr algn="ctr"/>
            <a:r>
              <a:rPr lang="en-US" sz="1100" dirty="0"/>
              <a:t>https://cah.georgiasouthern.edu/</a:t>
            </a:r>
          </a:p>
        </p:txBody>
      </p:sp>
    </p:spTree>
    <p:extLst>
      <p:ext uri="{BB962C8B-B14F-4D97-AF65-F5344CB8AC3E}">
        <p14:creationId xmlns:p14="http://schemas.microsoft.com/office/powerpoint/2010/main" val="2624339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4E9D27-A656-400D-9DEF-0CB4DE517A01}"/>
              </a:ext>
            </a:extLst>
          </p:cNvPr>
          <p:cNvSpPr>
            <a:spLocks noGrp="1"/>
          </p:cNvSpPr>
          <p:nvPr>
            <p:ph type="title"/>
          </p:nvPr>
        </p:nvSpPr>
        <p:spPr>
          <a:xfrm>
            <a:off x="513806" y="115744"/>
            <a:ext cx="10515600" cy="918730"/>
          </a:xfrm>
        </p:spPr>
        <p:txBody>
          <a:bodyPr>
            <a:normAutofit/>
          </a:bodyPr>
          <a:lstStyle/>
          <a:p>
            <a:pPr algn="ctr"/>
            <a:r>
              <a:rPr lang="en-US" sz="4800" dirty="0"/>
              <a:t>High Impact Practices</a:t>
            </a:r>
          </a:p>
        </p:txBody>
      </p:sp>
      <p:sp>
        <p:nvSpPr>
          <p:cNvPr id="3" name="Content Placeholder 2">
            <a:extLst>
              <a:ext uri="{FF2B5EF4-FFF2-40B4-BE49-F238E27FC236}">
                <a16:creationId xmlns:a16="http://schemas.microsoft.com/office/drawing/2014/main" xmlns="" id="{1516637F-B629-4FBF-82B2-E35FF47508BC}"/>
              </a:ext>
            </a:extLst>
          </p:cNvPr>
          <p:cNvSpPr>
            <a:spLocks noGrp="1"/>
          </p:cNvSpPr>
          <p:nvPr>
            <p:ph idx="1"/>
          </p:nvPr>
        </p:nvSpPr>
        <p:spPr>
          <a:xfrm>
            <a:off x="513806" y="1034474"/>
            <a:ext cx="11164387" cy="4604880"/>
          </a:xfrm>
        </p:spPr>
        <p:txBody>
          <a:bodyPr>
            <a:noAutofit/>
          </a:bodyPr>
          <a:lstStyle/>
          <a:p>
            <a:r>
              <a:rPr lang="en-US" sz="2400" dirty="0">
                <a:solidFill>
                  <a:schemeClr val="tx1"/>
                </a:solidFill>
              </a:rPr>
              <a:t>The American Association of Colleges &amp; Universities (AAC&amp;U) has identified </a:t>
            </a:r>
            <a:r>
              <a:rPr lang="en-US" sz="2400" b="1" dirty="0">
                <a:solidFill>
                  <a:schemeClr val="tx1"/>
                </a:solidFill>
              </a:rPr>
              <a:t>11 High Impact Practices (HIPs) </a:t>
            </a:r>
            <a:r>
              <a:rPr lang="en-US" sz="2400" dirty="0">
                <a:solidFill>
                  <a:schemeClr val="tx1"/>
                </a:solidFill>
              </a:rPr>
              <a:t>that it encourages post-secondary institutions to adopt and scale.</a:t>
            </a:r>
          </a:p>
          <a:p>
            <a:pPr lvl="1"/>
            <a:r>
              <a:rPr lang="en-US" dirty="0">
                <a:solidFill>
                  <a:schemeClr val="tx1"/>
                </a:solidFill>
              </a:rPr>
              <a:t>Based on the work of </a:t>
            </a:r>
            <a:r>
              <a:rPr lang="en-US" dirty="0">
                <a:solidFill>
                  <a:srgbClr val="0563C1"/>
                </a:solidFill>
                <a:hlinkClick r:id="rId3">
                  <a:extLst>
                    <a:ext uri="{A12FA001-AC4F-418D-AE19-62706E023703}">
                      <ahyp:hlinkClr xmlns:ahyp="http://schemas.microsoft.com/office/drawing/2018/hyperlinkcolor" xmlns="" val="tx"/>
                    </a:ext>
                  </a:extLst>
                </a:hlinkClick>
              </a:rPr>
              <a:t>George </a:t>
            </a:r>
            <a:r>
              <a:rPr lang="en-US" dirty="0" err="1">
                <a:solidFill>
                  <a:schemeClr val="tx1"/>
                </a:solidFill>
                <a:hlinkClick r:id="rId3">
                  <a:extLst>
                    <a:ext uri="{A12FA001-AC4F-418D-AE19-62706E023703}">
                      <ahyp:hlinkClr xmlns:ahyp="http://schemas.microsoft.com/office/drawing/2018/hyperlinkcolor" xmlns="" val="tx"/>
                    </a:ext>
                  </a:extLst>
                </a:hlinkClick>
              </a:rPr>
              <a:t>Kuh</a:t>
            </a:r>
            <a:r>
              <a:rPr lang="en-US" dirty="0">
                <a:solidFill>
                  <a:schemeClr val="tx1"/>
                </a:solidFill>
              </a:rPr>
              <a:t>, founder of Indiana University Center for Postsecondary Research &amp; the National Survey of Student Engagements (NSSE)</a:t>
            </a:r>
          </a:p>
          <a:p>
            <a:pPr marL="0" indent="0">
              <a:buNone/>
            </a:pPr>
            <a:endParaRPr lang="en-US" sz="2400" dirty="0">
              <a:solidFill>
                <a:schemeClr val="tx1"/>
              </a:solidFill>
            </a:endParaRPr>
          </a:p>
          <a:p>
            <a:r>
              <a:rPr lang="en-US" sz="2400" dirty="0">
                <a:solidFill>
                  <a:schemeClr val="tx1"/>
                </a:solidFill>
              </a:rPr>
              <a:t>HIPs are rigorously tested—strong evidence that HIPs are beneficial for college students from all backgrounds.</a:t>
            </a:r>
          </a:p>
          <a:p>
            <a:pPr marL="0" indent="0">
              <a:buNone/>
            </a:pPr>
            <a:endParaRPr lang="en-US" sz="2400" dirty="0">
              <a:solidFill>
                <a:schemeClr val="tx1"/>
              </a:solidFill>
            </a:endParaRPr>
          </a:p>
          <a:p>
            <a:r>
              <a:rPr lang="en-US" sz="2400" dirty="0">
                <a:solidFill>
                  <a:schemeClr val="tx1"/>
                </a:solidFill>
              </a:rPr>
              <a:t>HIPs take many different forms, depending on learner characteristics, and institutional priorities and contexts.</a:t>
            </a:r>
          </a:p>
          <a:p>
            <a:pPr marL="0" indent="0" algn="r">
              <a:buNone/>
            </a:pPr>
            <a:r>
              <a:rPr lang="pl-PL" sz="1800" dirty="0"/>
              <a:t>- AAC&amp;U, </a:t>
            </a:r>
            <a:r>
              <a:rPr lang="pl-PL" sz="1800" dirty="0">
                <a:hlinkClick r:id="rId4"/>
              </a:rPr>
              <a:t>https://www.aacu.org/leap/hips</a:t>
            </a:r>
            <a:endParaRPr lang="en-US" sz="1800" dirty="0"/>
          </a:p>
        </p:txBody>
      </p:sp>
    </p:spTree>
    <p:extLst>
      <p:ext uri="{BB962C8B-B14F-4D97-AF65-F5344CB8AC3E}">
        <p14:creationId xmlns:p14="http://schemas.microsoft.com/office/powerpoint/2010/main" val="2900335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DC32F1-4499-48F6-B8C8-61E84CE29B89}"/>
              </a:ext>
            </a:extLst>
          </p:cNvPr>
          <p:cNvSpPr>
            <a:spLocks noGrp="1"/>
          </p:cNvSpPr>
          <p:nvPr>
            <p:ph type="title"/>
          </p:nvPr>
        </p:nvSpPr>
        <p:spPr>
          <a:xfrm>
            <a:off x="650474" y="74178"/>
            <a:ext cx="10515600" cy="1325563"/>
          </a:xfrm>
        </p:spPr>
        <p:txBody>
          <a:bodyPr>
            <a:normAutofit/>
          </a:bodyPr>
          <a:lstStyle/>
          <a:p>
            <a:pPr algn="ctr"/>
            <a:r>
              <a:rPr lang="en-US" sz="4800"/>
              <a:t>HIPs: 11 Categories</a:t>
            </a:r>
            <a:endParaRPr lang="en-US" sz="4800" dirty="0"/>
          </a:p>
        </p:txBody>
      </p:sp>
      <p:graphicFrame>
        <p:nvGraphicFramePr>
          <p:cNvPr id="4" name="Content Placeholder 2">
            <a:extLst>
              <a:ext uri="{FF2B5EF4-FFF2-40B4-BE49-F238E27FC236}">
                <a16:creationId xmlns:a16="http://schemas.microsoft.com/office/drawing/2014/main" xmlns="" id="{204C588A-7F04-4560-8696-A68413BFBC10}"/>
              </a:ext>
            </a:extLst>
          </p:cNvPr>
          <p:cNvGraphicFramePr>
            <a:graphicFrameLocks/>
          </p:cNvGraphicFramePr>
          <p:nvPr>
            <p:extLst>
              <p:ext uri="{D42A27DB-BD31-4B8C-83A1-F6EECF244321}">
                <p14:modId xmlns:p14="http://schemas.microsoft.com/office/powerpoint/2010/main" val="2962720969"/>
              </p:ext>
            </p:extLst>
          </p:nvPr>
        </p:nvGraphicFramePr>
        <p:xfrm>
          <a:off x="1248458" y="1329976"/>
          <a:ext cx="9578706" cy="41980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xmlns="" id="{A426E290-B7E2-415F-83DA-7C0B480E0DCD}"/>
              </a:ext>
            </a:extLst>
          </p:cNvPr>
          <p:cNvSpPr txBox="1"/>
          <p:nvPr/>
        </p:nvSpPr>
        <p:spPr>
          <a:xfrm>
            <a:off x="5908274" y="5669342"/>
            <a:ext cx="6097384" cy="369332"/>
          </a:xfrm>
          <a:prstGeom prst="rect">
            <a:avLst/>
          </a:prstGeom>
          <a:noFill/>
        </p:spPr>
        <p:txBody>
          <a:bodyPr wrap="square">
            <a:spAutoFit/>
          </a:bodyPr>
          <a:lstStyle/>
          <a:p>
            <a:pPr marL="0" indent="0" algn="r">
              <a:buNone/>
            </a:pPr>
            <a:r>
              <a:rPr lang="pl-PL" sz="1800"/>
              <a:t>- AAC&amp;U, </a:t>
            </a:r>
            <a:r>
              <a:rPr lang="pl-PL" sz="1800">
                <a:hlinkClick r:id="rId8"/>
              </a:rPr>
              <a:t>https://www.aacu.org/leap/hips</a:t>
            </a:r>
            <a:endParaRPr lang="en-US" sz="1800" dirty="0"/>
          </a:p>
        </p:txBody>
      </p:sp>
    </p:spTree>
    <p:extLst>
      <p:ext uri="{BB962C8B-B14F-4D97-AF65-F5344CB8AC3E}">
        <p14:creationId xmlns:p14="http://schemas.microsoft.com/office/powerpoint/2010/main" val="36048473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8024570-A4CD-402A-A204-EA84BF7586C7}"/>
              </a:ext>
            </a:extLst>
          </p:cNvPr>
          <p:cNvSpPr txBox="1">
            <a:spLocks/>
          </p:cNvSpPr>
          <p:nvPr/>
        </p:nvSpPr>
        <p:spPr>
          <a:xfrm>
            <a:off x="143827" y="9832"/>
            <a:ext cx="11893633" cy="1325563"/>
          </a:xfrm>
          <a:prstGeom prst="rect">
            <a:avLst/>
          </a:prstGeom>
        </p:spPr>
        <p:txBody>
          <a:bodyPr/>
          <a:lstStyle>
            <a:lvl1pPr algn="l" defTabSz="914400" rtl="0" eaLnBrk="1" latinLnBrk="0" hangingPunct="1">
              <a:lnSpc>
                <a:spcPct val="90000"/>
              </a:lnSpc>
              <a:spcBef>
                <a:spcPct val="0"/>
              </a:spcBef>
              <a:buNone/>
              <a:defRPr sz="4400" i="1" kern="1200">
                <a:solidFill>
                  <a:srgbClr val="001344"/>
                </a:solidFill>
                <a:latin typeface="Proxima Nova Bl" panose="02000506030000020004" pitchFamily="50" charset="0"/>
                <a:ea typeface="+mj-ea"/>
                <a:cs typeface="+mj-cs"/>
              </a:defRPr>
            </a:lvl1pPr>
          </a:lstStyle>
          <a:p>
            <a:r>
              <a:rPr lang="en-US" sz="2800" dirty="0"/>
              <a:t>Example: Impact of HIPs in a Georgia Southern (GS) University College—Undergraduate Research</a:t>
            </a:r>
          </a:p>
        </p:txBody>
      </p:sp>
      <p:sp>
        <p:nvSpPr>
          <p:cNvPr id="5" name="TextBox 4">
            <a:extLst>
              <a:ext uri="{FF2B5EF4-FFF2-40B4-BE49-F238E27FC236}">
                <a16:creationId xmlns="" xmlns:a16="http://schemas.microsoft.com/office/drawing/2014/main" id="{258E3DF8-CF84-49DD-8087-C007E0291A50}"/>
              </a:ext>
            </a:extLst>
          </p:cNvPr>
          <p:cNvSpPr txBox="1"/>
          <p:nvPr/>
        </p:nvSpPr>
        <p:spPr>
          <a:xfrm>
            <a:off x="125044" y="1201358"/>
            <a:ext cx="3145063" cy="4401205"/>
          </a:xfrm>
          <a:prstGeom prst="rect">
            <a:avLst/>
          </a:prstGeom>
          <a:noFill/>
          <a:ln>
            <a:noFill/>
          </a:ln>
        </p:spPr>
        <p:txBody>
          <a:bodyPr wrap="square">
            <a:spAutoFit/>
          </a:bodyPr>
          <a:lstStyle/>
          <a:p>
            <a:r>
              <a:rPr lang="en-US" sz="1400" b="1" dirty="0">
                <a:solidFill>
                  <a:srgbClr val="001344"/>
                </a:solidFill>
                <a:latin typeface="Arial" panose="020B0604020202020204" pitchFamily="34" charset="0"/>
                <a:cs typeface="Arial" panose="020B0604020202020204" pitchFamily="34" charset="0"/>
              </a:rPr>
              <a:t>Six-Year Graduation Rate, </a:t>
            </a:r>
            <a:r>
              <a:rPr lang="en-US" sz="1400" b="1" i="0" u="none" strike="noStrike" dirty="0">
                <a:solidFill>
                  <a:srgbClr val="001344"/>
                </a:solidFill>
                <a:effectLst/>
                <a:latin typeface="Arial" panose="020B0604020202020204" pitchFamily="34" charset="0"/>
                <a:cs typeface="Arial" panose="020B0604020202020204" pitchFamily="34" charset="0"/>
              </a:rPr>
              <a:t>2014, 2015 and </a:t>
            </a:r>
            <a:r>
              <a:rPr lang="en-US" sz="1400" b="1" dirty="0">
                <a:solidFill>
                  <a:srgbClr val="001344"/>
                </a:solidFill>
                <a:latin typeface="Arial" panose="020B0604020202020204" pitchFamily="34" charset="0"/>
                <a:cs typeface="Arial" panose="020B0604020202020204" pitchFamily="34" charset="0"/>
              </a:rPr>
              <a:t>2016 cohorts </a:t>
            </a:r>
            <a:r>
              <a:rPr lang="en-US" sz="1400" dirty="0">
                <a:solidFill>
                  <a:srgbClr val="001344"/>
                </a:solidFill>
                <a:latin typeface="Arial" panose="020B0604020202020204" pitchFamily="34" charset="0"/>
                <a:cs typeface="Arial" panose="020B0604020202020204" pitchFamily="34" charset="0"/>
              </a:rPr>
              <a:t>(</a:t>
            </a:r>
            <a:r>
              <a:rPr lang="en-US" sz="1400" i="0" u="none" strike="noStrike" dirty="0">
                <a:solidFill>
                  <a:srgbClr val="001344"/>
                </a:solidFill>
                <a:effectLst/>
                <a:latin typeface="Arial" panose="020B0604020202020204" pitchFamily="34" charset="0"/>
                <a:cs typeface="Arial" panose="020B0604020202020204" pitchFamily="34" charset="0"/>
              </a:rPr>
              <a:t>graduate by</a:t>
            </a:r>
            <a:r>
              <a:rPr lang="en-US" sz="1400" i="1" dirty="0">
                <a:solidFill>
                  <a:srgbClr val="001344"/>
                </a:solidFill>
                <a:latin typeface="Arial" panose="020B0604020202020204" pitchFamily="34" charset="0"/>
                <a:cs typeface="Arial" panose="020B0604020202020204" pitchFamily="34" charset="0"/>
              </a:rPr>
              <a:t> </a:t>
            </a:r>
            <a:r>
              <a:rPr lang="en-US" sz="1400" dirty="0">
                <a:solidFill>
                  <a:srgbClr val="001344"/>
                </a:solidFill>
                <a:latin typeface="Arial" panose="020B0604020202020204" pitchFamily="34" charset="0"/>
                <a:cs typeface="Arial" panose="020B0604020202020204" pitchFamily="34" charset="0"/>
              </a:rPr>
              <a:t>fall</a:t>
            </a:r>
            <a:r>
              <a:rPr lang="en-US" sz="1400" i="1" dirty="0">
                <a:solidFill>
                  <a:srgbClr val="001344"/>
                </a:solidFill>
                <a:latin typeface="Arial" panose="020B0604020202020204" pitchFamily="34" charset="0"/>
                <a:cs typeface="Arial" panose="020B0604020202020204" pitchFamily="34" charset="0"/>
              </a:rPr>
              <a:t> </a:t>
            </a:r>
            <a:r>
              <a:rPr lang="en-US" sz="1400" dirty="0">
                <a:solidFill>
                  <a:srgbClr val="001344"/>
                </a:solidFill>
                <a:latin typeface="Arial" panose="020B0604020202020204" pitchFamily="34" charset="0"/>
                <a:cs typeface="Arial" panose="020B0604020202020204" pitchFamily="34" charset="0"/>
              </a:rPr>
              <a:t>2020, 2021 and 2022, respectively</a:t>
            </a:r>
            <a:r>
              <a:rPr lang="en-US" sz="1400" u="none" strike="noStrike" dirty="0">
                <a:solidFill>
                  <a:srgbClr val="001344"/>
                </a:solidFill>
                <a:effectLst/>
                <a:latin typeface="Arial" panose="020B0604020202020204" pitchFamily="34" charset="0"/>
                <a:cs typeface="Arial" panose="020B0604020202020204" pitchFamily="34" charset="0"/>
              </a:rPr>
              <a:t>)</a:t>
            </a:r>
            <a:r>
              <a:rPr lang="en-US" sz="1400" i="0" u="none" strike="noStrike" dirty="0">
                <a:solidFill>
                  <a:srgbClr val="001344"/>
                </a:solidFill>
                <a:effectLst/>
                <a:latin typeface="Arial" panose="020B0604020202020204" pitchFamily="34" charset="0"/>
                <a:cs typeface="Arial" panose="020B0604020202020204" pitchFamily="34" charset="0"/>
              </a:rPr>
              <a:t>:</a:t>
            </a:r>
          </a:p>
          <a:p>
            <a:pPr marL="285750" indent="-285750" rtl="0" fontAlgn="base">
              <a:spcBef>
                <a:spcPts val="0"/>
              </a:spcBef>
              <a:spcAft>
                <a:spcPts val="0"/>
              </a:spcAft>
              <a:buClr>
                <a:srgbClr val="0070C0"/>
              </a:buClr>
              <a:buFont typeface="Wingdings" panose="05000000000000000000" pitchFamily="2" charset="2"/>
              <a:buChar char="§"/>
            </a:pPr>
            <a:r>
              <a:rPr lang="en-US" sz="1400" i="0" u="none" strike="noStrike" dirty="0">
                <a:solidFill>
                  <a:srgbClr val="001344"/>
                </a:solidFill>
                <a:effectLst/>
                <a:latin typeface="Arial" panose="020B0604020202020204" pitchFamily="34" charset="0"/>
                <a:cs typeface="Arial" panose="020B0604020202020204" pitchFamily="34" charset="0"/>
              </a:rPr>
              <a:t>Overall (all students), 52-55%</a:t>
            </a:r>
            <a:endParaRPr lang="en-US" sz="1400" i="1" u="none" strike="noStrike" dirty="0">
              <a:solidFill>
                <a:srgbClr val="001344"/>
              </a:solidFill>
              <a:effectLst/>
              <a:latin typeface="Arial" panose="020B0604020202020204" pitchFamily="34" charset="0"/>
              <a:cs typeface="Arial" panose="020B0604020202020204" pitchFamily="34" charset="0"/>
            </a:endParaRPr>
          </a:p>
          <a:p>
            <a:pPr marL="285750" indent="-285750" rtl="0" fontAlgn="base">
              <a:spcBef>
                <a:spcPts val="0"/>
              </a:spcBef>
              <a:spcAft>
                <a:spcPts val="0"/>
              </a:spcAft>
              <a:buClr>
                <a:srgbClr val="0070C0"/>
              </a:buClr>
              <a:buFont typeface="Wingdings" panose="05000000000000000000" pitchFamily="2" charset="2"/>
              <a:buChar char="§"/>
            </a:pPr>
            <a:endParaRPr lang="en-US" sz="1400" i="1" u="none" strike="noStrike" dirty="0">
              <a:solidFill>
                <a:srgbClr val="001344"/>
              </a:solidFill>
              <a:effectLst/>
              <a:latin typeface="Arial" panose="020B0604020202020204" pitchFamily="34" charset="0"/>
              <a:cs typeface="Arial" panose="020B0604020202020204" pitchFamily="34" charset="0"/>
            </a:endParaRPr>
          </a:p>
          <a:p>
            <a:pPr marL="285750" indent="-285750" fontAlgn="base">
              <a:buClr>
                <a:srgbClr val="0070C0"/>
              </a:buClr>
              <a:buFont typeface="Wingdings" panose="05000000000000000000" pitchFamily="2" charset="2"/>
              <a:buChar char="§"/>
            </a:pPr>
            <a:r>
              <a:rPr lang="en-US" sz="1400" i="1" dirty="0">
                <a:solidFill>
                  <a:srgbClr val="001344"/>
                </a:solidFill>
                <a:latin typeface="Arial" panose="020B0604020202020204" pitchFamily="34" charset="0"/>
                <a:cs typeface="Arial" panose="020B0604020202020204" pitchFamily="34" charset="0"/>
              </a:rPr>
              <a:t>Not </a:t>
            </a:r>
            <a:r>
              <a:rPr lang="en-US" sz="1400" dirty="0">
                <a:solidFill>
                  <a:srgbClr val="001344"/>
                </a:solidFill>
                <a:latin typeface="Arial" panose="020B0604020202020204" pitchFamily="34" charset="0"/>
                <a:cs typeface="Arial" panose="020B0604020202020204" pitchFamily="34" charset="0"/>
              </a:rPr>
              <a:t>Research Enrolled, 42-44%</a:t>
            </a:r>
            <a:endParaRPr lang="en-US" sz="1400" i="1" dirty="0">
              <a:solidFill>
                <a:srgbClr val="001344"/>
              </a:solidFill>
              <a:latin typeface="Arial" panose="020B0604020202020204" pitchFamily="34" charset="0"/>
              <a:cs typeface="Arial" panose="020B0604020202020204" pitchFamily="34" charset="0"/>
            </a:endParaRPr>
          </a:p>
          <a:p>
            <a:pPr marL="285750" indent="-285750" fontAlgn="base">
              <a:buClr>
                <a:srgbClr val="0070C0"/>
              </a:buClr>
              <a:buFont typeface="Wingdings" panose="05000000000000000000" pitchFamily="2" charset="2"/>
              <a:buChar char="§"/>
            </a:pPr>
            <a:endParaRPr lang="en-US" sz="1400" dirty="0">
              <a:solidFill>
                <a:srgbClr val="001344"/>
              </a:solidFill>
              <a:latin typeface="Arial" panose="020B0604020202020204" pitchFamily="34" charset="0"/>
              <a:cs typeface="Arial" panose="020B0604020202020204" pitchFamily="34" charset="0"/>
            </a:endParaRPr>
          </a:p>
          <a:p>
            <a:pPr marL="285750" indent="-285750" rtl="0" fontAlgn="base">
              <a:spcBef>
                <a:spcPts val="0"/>
              </a:spcBef>
              <a:spcAft>
                <a:spcPts val="0"/>
              </a:spcAft>
              <a:buClr>
                <a:srgbClr val="0070C0"/>
              </a:buClr>
              <a:buFont typeface="Wingdings" panose="05000000000000000000" pitchFamily="2" charset="2"/>
              <a:buChar char="§"/>
            </a:pPr>
            <a:r>
              <a:rPr lang="en-US" sz="1400" i="0" u="none" strike="noStrike" dirty="0">
                <a:solidFill>
                  <a:srgbClr val="001344"/>
                </a:solidFill>
                <a:effectLst/>
                <a:latin typeface="Arial" panose="020B0604020202020204" pitchFamily="34" charset="0"/>
                <a:cs typeface="Arial" panose="020B0604020202020204" pitchFamily="34" charset="0"/>
              </a:rPr>
              <a:t>Research-Enrolled, 91-99%</a:t>
            </a:r>
          </a:p>
          <a:p>
            <a:pPr rtl="0" fontAlgn="base">
              <a:spcBef>
                <a:spcPts val="0"/>
              </a:spcBef>
              <a:spcAft>
                <a:spcPts val="0"/>
              </a:spcAft>
              <a:buClr>
                <a:srgbClr val="0070C0"/>
              </a:buClr>
            </a:pPr>
            <a:endParaRPr lang="en-US" sz="1400" b="1" dirty="0">
              <a:solidFill>
                <a:srgbClr val="001344"/>
              </a:solidFill>
              <a:latin typeface="Arial" panose="020B0604020202020204" pitchFamily="34" charset="0"/>
              <a:cs typeface="Arial" panose="020B0604020202020204" pitchFamily="34" charset="0"/>
            </a:endParaRPr>
          </a:p>
          <a:p>
            <a:pPr fontAlgn="base">
              <a:buClr>
                <a:srgbClr val="0070C0"/>
              </a:buClr>
            </a:pPr>
            <a:r>
              <a:rPr lang="en-US" sz="1400" b="1" dirty="0">
                <a:solidFill>
                  <a:srgbClr val="001344"/>
                </a:solidFill>
                <a:latin typeface="Arial" panose="020B0604020202020204" pitchFamily="34" charset="0"/>
                <a:cs typeface="Arial" panose="020B0604020202020204" pitchFamily="34" charset="0"/>
              </a:rPr>
              <a:t>Key Takeaways</a:t>
            </a:r>
            <a:r>
              <a:rPr lang="en-US" sz="1400" b="1" i="0" u="none" strike="noStrike" dirty="0">
                <a:solidFill>
                  <a:srgbClr val="001344"/>
                </a:solidFill>
                <a:effectLst/>
                <a:latin typeface="Arial" panose="020B0604020202020204" pitchFamily="34" charset="0"/>
                <a:cs typeface="Arial" panose="020B0604020202020204" pitchFamily="34" charset="0"/>
              </a:rPr>
              <a:t>:</a:t>
            </a:r>
          </a:p>
          <a:p>
            <a:pPr marL="285750" indent="-285750" fontAlgn="base">
              <a:buClr>
                <a:srgbClr val="0070C0"/>
              </a:buClr>
              <a:buFont typeface="Wingdings" panose="05000000000000000000" pitchFamily="2" charset="2"/>
              <a:buChar char="§"/>
            </a:pPr>
            <a:r>
              <a:rPr lang="en-US" sz="1400" dirty="0">
                <a:solidFill>
                  <a:srgbClr val="001344"/>
                </a:solidFill>
                <a:latin typeface="Arial" panose="020B0604020202020204" pitchFamily="34" charset="0"/>
                <a:cs typeface="Arial" panose="020B0604020202020204" pitchFamily="34" charset="0"/>
              </a:rPr>
              <a:t>“Real-life” evidence—HIPs works!</a:t>
            </a:r>
          </a:p>
          <a:p>
            <a:pPr fontAlgn="base">
              <a:buClr>
                <a:srgbClr val="0070C0"/>
              </a:buClr>
            </a:pPr>
            <a:endParaRPr lang="en-US" sz="1400" dirty="0">
              <a:solidFill>
                <a:srgbClr val="001344"/>
              </a:solidFill>
              <a:latin typeface="Arial" panose="020B0604020202020204" pitchFamily="34" charset="0"/>
              <a:cs typeface="Arial" panose="020B0604020202020204" pitchFamily="34" charset="0"/>
            </a:endParaRPr>
          </a:p>
          <a:p>
            <a:pPr marL="285750" indent="-285750" fontAlgn="base">
              <a:buClr>
                <a:srgbClr val="0070C0"/>
              </a:buClr>
              <a:buFont typeface="Wingdings" panose="05000000000000000000" pitchFamily="2" charset="2"/>
              <a:buChar char="§"/>
            </a:pPr>
            <a:r>
              <a:rPr lang="en-US" sz="1400" dirty="0">
                <a:solidFill>
                  <a:srgbClr val="001344"/>
                </a:solidFill>
                <a:latin typeface="Arial" panose="020B0604020202020204" pitchFamily="34" charset="0"/>
                <a:cs typeface="Arial" panose="020B0604020202020204" pitchFamily="34" charset="0"/>
              </a:rPr>
              <a:t>Overwhelmingly positive correlation—HIPs engagement &amp; student outcome</a:t>
            </a:r>
          </a:p>
          <a:p>
            <a:pPr marL="285750" indent="-285750" fontAlgn="base">
              <a:buClr>
                <a:srgbClr val="0070C0"/>
              </a:buClr>
              <a:buFont typeface="Wingdings" panose="05000000000000000000" pitchFamily="2" charset="2"/>
              <a:buChar char="§"/>
            </a:pPr>
            <a:endParaRPr lang="en-US" sz="1400" u="none" strike="noStrike" dirty="0">
              <a:solidFill>
                <a:srgbClr val="001344"/>
              </a:solidFill>
              <a:effectLst/>
              <a:latin typeface="Arial" panose="020B0604020202020204" pitchFamily="34" charset="0"/>
              <a:cs typeface="Arial" panose="020B0604020202020204" pitchFamily="34" charset="0"/>
            </a:endParaRPr>
          </a:p>
          <a:p>
            <a:pPr marL="285750" indent="-285750" fontAlgn="base">
              <a:buClr>
                <a:srgbClr val="0070C0"/>
              </a:buClr>
              <a:buFont typeface="Wingdings" panose="05000000000000000000" pitchFamily="2" charset="2"/>
              <a:buChar char="§"/>
            </a:pPr>
            <a:r>
              <a:rPr lang="en-US" sz="1400" u="none" strike="noStrike" dirty="0">
                <a:solidFill>
                  <a:srgbClr val="001344"/>
                </a:solidFill>
                <a:effectLst/>
                <a:latin typeface="Arial" panose="020B0604020202020204" pitchFamily="34" charset="0"/>
                <a:cs typeface="Arial" panose="020B0604020202020204" pitchFamily="34" charset="0"/>
              </a:rPr>
              <a:t>Guaranteed payoff—100% worth investing in faculty &amp; staff to scale such efforts!</a:t>
            </a:r>
            <a:endParaRPr lang="en-US" sz="1400" b="0" i="1" u="none" strike="noStrike" dirty="0">
              <a:solidFill>
                <a:srgbClr val="001344"/>
              </a:solidFill>
              <a:effectLst/>
              <a:latin typeface="Arial" panose="020B0604020202020204" pitchFamily="34" charset="0"/>
              <a:cs typeface="Arial" panose="020B0604020202020204" pitchFamily="34" charset="0"/>
            </a:endParaRPr>
          </a:p>
        </p:txBody>
      </p:sp>
      <p:graphicFrame>
        <p:nvGraphicFramePr>
          <p:cNvPr id="4" name="Chart 3">
            <a:extLst>
              <a:ext uri="{FF2B5EF4-FFF2-40B4-BE49-F238E27FC236}">
                <a16:creationId xmlns="" xmlns:a16="http://schemas.microsoft.com/office/drawing/2014/main" id="{0E3ABA0E-CF32-2055-80D9-70FAC775EF97}"/>
              </a:ext>
            </a:extLst>
          </p:cNvPr>
          <p:cNvGraphicFramePr>
            <a:graphicFrameLocks/>
          </p:cNvGraphicFramePr>
          <p:nvPr>
            <p:extLst/>
          </p:nvPr>
        </p:nvGraphicFramePr>
        <p:xfrm>
          <a:off x="3270107" y="806245"/>
          <a:ext cx="8796849" cy="519143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46814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6AD8B8-FE7A-47D5-9C96-35F1D27D56A7}"/>
              </a:ext>
            </a:extLst>
          </p:cNvPr>
          <p:cNvSpPr>
            <a:spLocks noGrp="1"/>
          </p:cNvSpPr>
          <p:nvPr>
            <p:ph type="title"/>
          </p:nvPr>
        </p:nvSpPr>
        <p:spPr>
          <a:xfrm>
            <a:off x="497379" y="120539"/>
            <a:ext cx="10515600" cy="1325563"/>
          </a:xfrm>
        </p:spPr>
        <p:txBody>
          <a:bodyPr>
            <a:normAutofit/>
          </a:bodyPr>
          <a:lstStyle/>
          <a:p>
            <a:pPr algn="ctr"/>
            <a:r>
              <a:rPr lang="en-US" sz="4800" dirty="0"/>
              <a:t>HIPs Elements</a:t>
            </a:r>
          </a:p>
        </p:txBody>
      </p:sp>
      <p:sp>
        <p:nvSpPr>
          <p:cNvPr id="3" name="Content Placeholder 2">
            <a:extLst>
              <a:ext uri="{FF2B5EF4-FFF2-40B4-BE49-F238E27FC236}">
                <a16:creationId xmlns:a16="http://schemas.microsoft.com/office/drawing/2014/main" xmlns="" id="{641C6C2C-E93E-429F-B2BD-91B6D2AF4C15}"/>
              </a:ext>
            </a:extLst>
          </p:cNvPr>
          <p:cNvSpPr>
            <a:spLocks noGrp="1"/>
          </p:cNvSpPr>
          <p:nvPr>
            <p:ph idx="1"/>
          </p:nvPr>
        </p:nvSpPr>
        <p:spPr>
          <a:xfrm>
            <a:off x="746759" y="1397701"/>
            <a:ext cx="10966704" cy="4060990"/>
          </a:xfrm>
        </p:spPr>
        <p:txBody>
          <a:bodyPr>
            <a:normAutofit lnSpcReduction="10000"/>
          </a:bodyPr>
          <a:lstStyle/>
          <a:p>
            <a:r>
              <a:rPr lang="en-US" sz="3500" b="1" dirty="0"/>
              <a:t>Essential characteristics of HIPs:</a:t>
            </a:r>
          </a:p>
          <a:p>
            <a:pPr marL="0" indent="0">
              <a:buNone/>
            </a:pPr>
            <a:endParaRPr lang="en-US" sz="3500" dirty="0"/>
          </a:p>
          <a:p>
            <a:pPr lvl="1"/>
            <a:r>
              <a:rPr lang="en-US" sz="3500" dirty="0"/>
              <a:t>Achievement of deep learning, </a:t>
            </a:r>
          </a:p>
          <a:p>
            <a:pPr lvl="1"/>
            <a:endParaRPr lang="en-US" sz="3500" dirty="0"/>
          </a:p>
          <a:p>
            <a:pPr lvl="1"/>
            <a:r>
              <a:rPr lang="en-US" sz="3500" dirty="0"/>
              <a:t>Significant engagement gains, and </a:t>
            </a:r>
          </a:p>
          <a:p>
            <a:pPr lvl="1"/>
            <a:endParaRPr lang="en-US" sz="3500" dirty="0"/>
          </a:p>
          <a:p>
            <a:pPr lvl="1"/>
            <a:r>
              <a:rPr lang="en-US" sz="3500" dirty="0"/>
              <a:t>Positive differential impact on historically underserved student populations</a:t>
            </a:r>
            <a:r>
              <a:rPr lang="en-US" dirty="0"/>
              <a:t>.</a:t>
            </a:r>
          </a:p>
        </p:txBody>
      </p:sp>
      <p:sp>
        <p:nvSpPr>
          <p:cNvPr id="5" name="TextBox 4">
            <a:extLst>
              <a:ext uri="{FF2B5EF4-FFF2-40B4-BE49-F238E27FC236}">
                <a16:creationId xmlns:a16="http://schemas.microsoft.com/office/drawing/2014/main" xmlns="" id="{18BA2B05-4642-4803-A023-2D258418BE53}"/>
              </a:ext>
            </a:extLst>
          </p:cNvPr>
          <p:cNvSpPr txBox="1"/>
          <p:nvPr/>
        </p:nvSpPr>
        <p:spPr>
          <a:xfrm>
            <a:off x="1442847" y="5721911"/>
            <a:ext cx="9306306" cy="261610"/>
          </a:xfrm>
          <a:prstGeom prst="rect">
            <a:avLst/>
          </a:prstGeom>
          <a:noFill/>
        </p:spPr>
        <p:txBody>
          <a:bodyPr wrap="square">
            <a:spAutoFit/>
          </a:bodyPr>
          <a:lstStyle/>
          <a:p>
            <a:r>
              <a:rPr lang="en-US" sz="1100" dirty="0">
                <a:solidFill>
                  <a:srgbClr val="001344"/>
                </a:solidFill>
              </a:rPr>
              <a:t>Kuh, George D. &amp; O'Donnell, K. (2013). Ensuring quality &amp; taking high-impact practices to scale. Washington, DC: Association of American Colleges &amp; Universities.</a:t>
            </a:r>
          </a:p>
        </p:txBody>
      </p:sp>
    </p:spTree>
    <p:extLst>
      <p:ext uri="{BB962C8B-B14F-4D97-AF65-F5344CB8AC3E}">
        <p14:creationId xmlns:p14="http://schemas.microsoft.com/office/powerpoint/2010/main" val="3929322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xmlns="" id="{23A58148-D452-4F6F-A2FE-EED968DE19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386463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D7E1C6A9-B78C-4F22-8EEC-8E4CBEE94CD0}"/>
              </a:ext>
            </a:extLst>
          </p:cNvPr>
          <p:cNvSpPr>
            <a:spLocks noGrp="1"/>
          </p:cNvSpPr>
          <p:nvPr>
            <p:ph type="title"/>
          </p:nvPr>
        </p:nvSpPr>
        <p:spPr>
          <a:xfrm>
            <a:off x="232865" y="1817399"/>
            <a:ext cx="3398901" cy="2743200"/>
          </a:xfrm>
        </p:spPr>
        <p:txBody>
          <a:bodyPr anchor="t">
            <a:normAutofit/>
          </a:bodyPr>
          <a:lstStyle/>
          <a:p>
            <a:pPr algn="ctr"/>
            <a:r>
              <a:rPr lang="en-US" sz="2600" dirty="0">
                <a:solidFill>
                  <a:schemeClr val="bg1"/>
                </a:solidFill>
              </a:rPr>
              <a:t>EIGHT COMMON CHARACTERISTICS </a:t>
            </a:r>
            <a:r>
              <a:rPr lang="en-US" sz="2600" cap="all" dirty="0">
                <a:solidFill>
                  <a:schemeClr val="bg1"/>
                </a:solidFill>
              </a:rPr>
              <a:t> </a:t>
            </a:r>
            <a:r>
              <a:rPr lang="en-US" sz="2600" dirty="0">
                <a:solidFill>
                  <a:schemeClr val="bg1"/>
                </a:solidFill>
              </a:rPr>
              <a:t>OF HIPS</a:t>
            </a:r>
            <a:br>
              <a:rPr lang="en-US" sz="2600" dirty="0">
                <a:solidFill>
                  <a:schemeClr val="bg1"/>
                </a:solidFill>
              </a:rPr>
            </a:br>
            <a:endParaRPr lang="en-US" sz="2600" dirty="0">
              <a:solidFill>
                <a:schemeClr val="bg1"/>
              </a:solidFill>
              <a:latin typeface="Proxima Nova Rg" panose="02000506030000020004" charset="0"/>
            </a:endParaRPr>
          </a:p>
        </p:txBody>
      </p:sp>
      <p:sp>
        <p:nvSpPr>
          <p:cNvPr id="27" name="Content Placeholder 2">
            <a:extLst>
              <a:ext uri="{FF2B5EF4-FFF2-40B4-BE49-F238E27FC236}">
                <a16:creationId xmlns:a16="http://schemas.microsoft.com/office/drawing/2014/main" xmlns="" id="{72AF9BC2-68A3-4E8B-BC52-52E0462919AB}"/>
              </a:ext>
            </a:extLst>
          </p:cNvPr>
          <p:cNvSpPr>
            <a:spLocks noGrp="1"/>
          </p:cNvSpPr>
          <p:nvPr>
            <p:ph idx="1"/>
          </p:nvPr>
        </p:nvSpPr>
        <p:spPr>
          <a:xfrm>
            <a:off x="4321482" y="318342"/>
            <a:ext cx="7289799" cy="5533496"/>
          </a:xfrm>
        </p:spPr>
        <p:txBody>
          <a:bodyPr anchor="ctr">
            <a:normAutofit/>
          </a:bodyPr>
          <a:lstStyle/>
          <a:p>
            <a:pPr>
              <a:buFont typeface="+mj-lt"/>
              <a:buAutoNum type="arabicPeriod"/>
            </a:pPr>
            <a:r>
              <a:rPr lang="en-US" sz="2200" b="1" i="0" dirty="0">
                <a:effectLst/>
                <a:latin typeface="Roboto Condensed" panose="020B0604020202020204" pitchFamily="2" charset="0"/>
              </a:rPr>
              <a:t>Performance</a:t>
            </a:r>
            <a:r>
              <a:rPr lang="en-US" sz="2200" b="0" i="0" dirty="0">
                <a:effectLst/>
                <a:latin typeface="Roboto Condensed" panose="020B0604020202020204" pitchFamily="2" charset="0"/>
              </a:rPr>
              <a:t> </a:t>
            </a:r>
            <a:r>
              <a:rPr lang="en-US" sz="2200" b="1" i="0" dirty="0">
                <a:effectLst/>
                <a:latin typeface="Roboto Condensed" panose="020B0604020202020204" pitchFamily="2" charset="0"/>
              </a:rPr>
              <a:t>expectations </a:t>
            </a:r>
            <a:r>
              <a:rPr lang="en-US" sz="2200" i="0" dirty="0">
                <a:effectLst/>
                <a:latin typeface="Roboto Condensed" panose="020B0604020202020204" pitchFamily="2" charset="0"/>
              </a:rPr>
              <a:t>set at appropriately high levels</a:t>
            </a:r>
          </a:p>
          <a:p>
            <a:pPr>
              <a:buFont typeface="+mj-lt"/>
              <a:buAutoNum type="arabicPeriod"/>
            </a:pPr>
            <a:r>
              <a:rPr lang="en-US" sz="2200" b="1" i="0" dirty="0">
                <a:effectLst/>
                <a:latin typeface="Roboto Condensed" panose="020B0604020202020204" pitchFamily="2" charset="0"/>
              </a:rPr>
              <a:t>Significant investment of time and effort </a:t>
            </a:r>
            <a:r>
              <a:rPr lang="en-US" sz="2200" b="0" i="0" dirty="0">
                <a:effectLst/>
                <a:latin typeface="Roboto Condensed" panose="020B0604020202020204" pitchFamily="2" charset="0"/>
              </a:rPr>
              <a:t>over an extended period of time</a:t>
            </a:r>
          </a:p>
          <a:p>
            <a:pPr>
              <a:buFont typeface="+mj-lt"/>
              <a:buAutoNum type="arabicPeriod"/>
            </a:pPr>
            <a:r>
              <a:rPr lang="en-US" sz="2200" b="1" i="0" dirty="0">
                <a:effectLst/>
                <a:latin typeface="Roboto Condensed" panose="020B0604020202020204" pitchFamily="2" charset="0"/>
              </a:rPr>
              <a:t>Interactions</a:t>
            </a:r>
            <a:r>
              <a:rPr lang="en-US" sz="2200" b="0" i="0" dirty="0">
                <a:effectLst/>
                <a:latin typeface="Roboto Condensed" panose="020B0604020202020204" pitchFamily="2" charset="0"/>
              </a:rPr>
              <a:t> </a:t>
            </a:r>
            <a:r>
              <a:rPr lang="en-US" sz="2200" b="1" i="0" dirty="0">
                <a:effectLst/>
                <a:latin typeface="Roboto Condensed" panose="020B0604020202020204" pitchFamily="2" charset="0"/>
              </a:rPr>
              <a:t>with faculty and peers </a:t>
            </a:r>
            <a:r>
              <a:rPr lang="en-US" sz="2200" i="0" dirty="0">
                <a:effectLst/>
                <a:latin typeface="Roboto Condensed" panose="020B0604020202020204" pitchFamily="2" charset="0"/>
              </a:rPr>
              <a:t>about substantive matters</a:t>
            </a:r>
          </a:p>
          <a:p>
            <a:pPr>
              <a:buFont typeface="+mj-lt"/>
              <a:buAutoNum type="arabicPeriod"/>
            </a:pPr>
            <a:r>
              <a:rPr lang="en-US" sz="2200" b="1" i="0" dirty="0">
                <a:effectLst/>
                <a:latin typeface="Roboto Condensed" panose="020B0604020202020204" pitchFamily="2" charset="0"/>
              </a:rPr>
              <a:t>Experiences with diversity</a:t>
            </a:r>
            <a:r>
              <a:rPr lang="en-US" sz="2200" b="0" i="0" dirty="0">
                <a:effectLst/>
                <a:latin typeface="Roboto Condensed" panose="020B0604020202020204" pitchFamily="2" charset="0"/>
              </a:rPr>
              <a:t>, wherein students are expected to and must contend with people and circumstances that differ from those with which students are familiar</a:t>
            </a:r>
          </a:p>
          <a:p>
            <a:pPr>
              <a:buFont typeface="+mj-lt"/>
              <a:buAutoNum type="arabicPeriod"/>
            </a:pPr>
            <a:r>
              <a:rPr lang="en-US" sz="2200" b="1" i="0" dirty="0">
                <a:effectLst/>
                <a:latin typeface="Roboto Condensed" panose="020B0604020202020204" pitchFamily="2" charset="0"/>
              </a:rPr>
              <a:t>Frequent, timely and constructive </a:t>
            </a:r>
            <a:r>
              <a:rPr lang="en-US" sz="2200" i="0" dirty="0">
                <a:effectLst/>
                <a:latin typeface="Roboto Condensed" panose="020B0604020202020204" pitchFamily="2" charset="0"/>
              </a:rPr>
              <a:t>feedback</a:t>
            </a:r>
          </a:p>
          <a:p>
            <a:pPr>
              <a:buFont typeface="+mj-lt"/>
              <a:buAutoNum type="arabicPeriod"/>
            </a:pPr>
            <a:r>
              <a:rPr lang="en-US" sz="2200" b="1" i="0" dirty="0">
                <a:effectLst/>
                <a:latin typeface="Roboto Condensed" panose="020B0604020202020204" pitchFamily="2" charset="0"/>
              </a:rPr>
              <a:t>Periodic, structured opportunities to reflect and integrate </a:t>
            </a:r>
            <a:r>
              <a:rPr lang="en-US" sz="2200" i="0" dirty="0">
                <a:effectLst/>
                <a:latin typeface="Roboto Condensed" panose="020B0604020202020204" pitchFamily="2" charset="0"/>
              </a:rPr>
              <a:t>learning</a:t>
            </a:r>
          </a:p>
          <a:p>
            <a:pPr>
              <a:buFont typeface="+mj-lt"/>
              <a:buAutoNum type="arabicPeriod"/>
            </a:pPr>
            <a:r>
              <a:rPr lang="en-US" sz="2200" b="1" i="0" dirty="0">
                <a:effectLst/>
                <a:latin typeface="Roboto Condensed" panose="020B0604020202020204" pitchFamily="2" charset="0"/>
              </a:rPr>
              <a:t>Opportunities to discover relevance </a:t>
            </a:r>
            <a:r>
              <a:rPr lang="en-US" sz="2200" i="0" dirty="0">
                <a:effectLst/>
                <a:latin typeface="Roboto Condensed" panose="020B0604020202020204" pitchFamily="2" charset="0"/>
              </a:rPr>
              <a:t>of learning through real-world applications</a:t>
            </a:r>
          </a:p>
          <a:p>
            <a:pPr>
              <a:buFont typeface="+mj-lt"/>
              <a:buAutoNum type="arabicPeriod"/>
            </a:pPr>
            <a:r>
              <a:rPr lang="en-US" sz="2200" b="1" dirty="0">
                <a:effectLst/>
                <a:latin typeface="Roboto Condensed" panose="020B0604020202020204" pitchFamily="2" charset="0"/>
              </a:rPr>
              <a:t>Public demonstration </a:t>
            </a:r>
            <a:r>
              <a:rPr lang="en-US" sz="2200" b="0" i="0" dirty="0">
                <a:effectLst/>
                <a:latin typeface="Roboto Condensed" panose="020B0604020202020204" pitchFamily="2" charset="0"/>
              </a:rPr>
              <a:t>of competence</a:t>
            </a:r>
            <a:endParaRPr lang="en-US" sz="2200" dirty="0"/>
          </a:p>
        </p:txBody>
      </p:sp>
    </p:spTree>
    <p:extLst>
      <p:ext uri="{BB962C8B-B14F-4D97-AF65-F5344CB8AC3E}">
        <p14:creationId xmlns:p14="http://schemas.microsoft.com/office/powerpoint/2010/main" val="3752446527"/>
      </p:ext>
    </p:extLst>
  </p:cSld>
  <p:clrMapOvr>
    <a:masterClrMapping/>
  </p:clrMapOvr>
</p:sld>
</file>

<file path=ppt/theme/theme1.xml><?xml version="1.0" encoding="utf-8"?>
<a:theme xmlns:a="http://schemas.openxmlformats.org/drawingml/2006/main" name="General Branding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4546</TotalTime>
  <Words>1674</Words>
  <Application>Microsoft Office PowerPoint</Application>
  <PresentationFormat>Widescreen</PresentationFormat>
  <Paragraphs>192</Paragraphs>
  <Slides>21</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Proxima Nova Bl</vt:lpstr>
      <vt:lpstr>Calibri</vt:lpstr>
      <vt:lpstr>Proxima Nova Rg</vt:lpstr>
      <vt:lpstr>Roboto Condensed</vt:lpstr>
      <vt:lpstr>Wingdings</vt:lpstr>
      <vt:lpstr>Arial</vt:lpstr>
      <vt:lpstr>General Branding Theme</vt:lpstr>
      <vt:lpstr>High Impact Practices Faculty Perceptions and Barriers to Implementation</vt:lpstr>
      <vt:lpstr>PowerPoint Presentation</vt:lpstr>
      <vt:lpstr>Outline</vt:lpstr>
      <vt:lpstr>What are HIPs?</vt:lpstr>
      <vt:lpstr>High Impact Practices</vt:lpstr>
      <vt:lpstr>HIPs: 11 Categories</vt:lpstr>
      <vt:lpstr>PowerPoint Presentation</vt:lpstr>
      <vt:lpstr>HIPs Elements</vt:lpstr>
      <vt:lpstr>EIGHT COMMON CHARACTERISTICS  OF HIPS </vt:lpstr>
      <vt:lpstr>Georgia Southern HIPs Implementation Initiative</vt:lpstr>
      <vt:lpstr>GS HIPs Implementation Initiative Goals</vt:lpstr>
      <vt:lpstr>The Research</vt:lpstr>
      <vt:lpstr>PowerPoint Presentation</vt:lpstr>
      <vt:lpstr>PowerPoint Presentation</vt:lpstr>
      <vt:lpstr>PowerPoint Presentation</vt:lpstr>
      <vt:lpstr>Barriers to Involvement</vt:lpstr>
      <vt:lpstr>Suggestions and  solutions?</vt:lpstr>
      <vt:lpstr>Incentives, Motivation &amp; Solutions</vt:lpstr>
      <vt:lpstr>Years 1-2: Accomplishments </vt:lpstr>
      <vt:lpstr>GS HIPs Implementation Team</vt:lpstr>
      <vt:lpstr>Thank you for your time…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Murphy</dc:creator>
  <cp:lastModifiedBy>XXX</cp:lastModifiedBy>
  <cp:revision>130</cp:revision>
  <dcterms:created xsi:type="dcterms:W3CDTF">2020-11-13T15:26:56Z</dcterms:created>
  <dcterms:modified xsi:type="dcterms:W3CDTF">2023-02-10T14:01:47Z</dcterms:modified>
</cp:coreProperties>
</file>