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54" r:id="rId5"/>
    <p:sldMasterId id="2147483656" r:id="rId6"/>
  </p:sldMasterIdLst>
  <p:notesMasterIdLst>
    <p:notesMasterId r:id="rId42"/>
  </p:notesMasterIdLst>
  <p:sldIdLst>
    <p:sldId id="256" r:id="rId7"/>
    <p:sldId id="278" r:id="rId8"/>
    <p:sldId id="313" r:id="rId9"/>
    <p:sldId id="257" r:id="rId10"/>
    <p:sldId id="258" r:id="rId11"/>
    <p:sldId id="261" r:id="rId12"/>
    <p:sldId id="259" r:id="rId13"/>
    <p:sldId id="265" r:id="rId14"/>
    <p:sldId id="312" r:id="rId15"/>
    <p:sldId id="269" r:id="rId16"/>
    <p:sldId id="316" r:id="rId17"/>
    <p:sldId id="317" r:id="rId18"/>
    <p:sldId id="318" r:id="rId19"/>
    <p:sldId id="319" r:id="rId20"/>
    <p:sldId id="320" r:id="rId21"/>
    <p:sldId id="321" r:id="rId22"/>
    <p:sldId id="322" r:id="rId23"/>
    <p:sldId id="323" r:id="rId24"/>
    <p:sldId id="311" r:id="rId25"/>
    <p:sldId id="267" r:id="rId26"/>
    <p:sldId id="275" r:id="rId27"/>
    <p:sldId id="276" r:id="rId28"/>
    <p:sldId id="315" r:id="rId29"/>
    <p:sldId id="302" r:id="rId30"/>
    <p:sldId id="284" r:id="rId31"/>
    <p:sldId id="285" r:id="rId32"/>
    <p:sldId id="280" r:id="rId33"/>
    <p:sldId id="299" r:id="rId34"/>
    <p:sldId id="298" r:id="rId35"/>
    <p:sldId id="287" r:id="rId36"/>
    <p:sldId id="288" r:id="rId37"/>
    <p:sldId id="264" r:id="rId38"/>
    <p:sldId id="314" r:id="rId39"/>
    <p:sldId id="281" r:id="rId40"/>
    <p:sldId id="300" r:id="rId41"/>
  </p:sldIdLst>
  <p:sldSz cx="9144000" cy="6858000" type="screen4x3"/>
  <p:notesSz cx="6858000" cy="9144000"/>
  <p:embeddedFontLst>
    <p:embeddedFont>
      <p:font typeface="Calibri" panose="020F0502020204030204" pitchFamily="34" charset="0"/>
      <p:regular r:id="rId43"/>
      <p:bold r:id="rId44"/>
      <p:italic r:id="rId45"/>
      <p:boldItalic r:id="rId46"/>
    </p:embeddedFont>
    <p:embeddedFont>
      <p:font typeface="Poppins" pitchFamily="2" charset="77"/>
      <p:regular r:id="rId47"/>
      <p:bold r:id="rId48"/>
      <p:italic r:id="rId49"/>
      <p:boldItalic r:id="rId50"/>
    </p:embeddedFon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gVjabPLTc0nDpIBCjVXLuSqVRw7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A05AD2-F8B9-C13A-0774-7A30E4586FF0}" name="Erika Heredia" initials="EH" userId="S::erikah1arg@knights.ucf.edu::ecbe4f12-5474-4f03-b4c3-5de1ce82cb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B1E"/>
    <a:srgbClr val="7FB198"/>
    <a:srgbClr val="005024"/>
    <a:srgbClr val="66BD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94"/>
  </p:normalViewPr>
  <p:slideViewPr>
    <p:cSldViewPr snapToGrid="0">
      <p:cViewPr varScale="1">
        <p:scale>
          <a:sx n="121" d="100"/>
          <a:sy n="121" d="100"/>
        </p:scale>
        <p:origin x="89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74"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77" Type="http://schemas.microsoft.com/office/2018/10/relationships/authors" Target="authors.xml"/><Relationship Id="rId8" Type="http://schemas.openxmlformats.org/officeDocument/2006/relationships/slide" Target="slides/slide2.xml"/><Relationship Id="rId51" Type="http://schemas.openxmlformats.org/officeDocument/2006/relationships/font" Target="fonts/font9.fntdata"/><Relationship Id="rId72"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2.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7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029529-AFD7-4F9C-A265-8EB25AB0580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4EE201D8-452F-44CB-8286-B483777B40A0}">
      <dgm:prSet custT="1"/>
      <dgm:spPr>
        <a:solidFill>
          <a:schemeClr val="accent6">
            <a:lumMod val="75000"/>
          </a:schemeClr>
        </a:solidFill>
      </dgm:spPr>
      <dgm:t>
        <a:bodyPr/>
        <a:lstStyle/>
        <a:p>
          <a:r>
            <a:rPr lang="en-US" sz="2000" b="0" i="0" dirty="0"/>
            <a:t>Students Learn To:</a:t>
          </a:r>
          <a:endParaRPr lang="en-US" sz="2000" dirty="0"/>
        </a:p>
      </dgm:t>
    </dgm:pt>
    <dgm:pt modelId="{263AD76D-63C6-4076-9FF1-8552F295AA18}" type="parTrans" cxnId="{C7C6E6D4-9CA5-4082-AFA9-880D31A6D49E}">
      <dgm:prSet/>
      <dgm:spPr/>
      <dgm:t>
        <a:bodyPr/>
        <a:lstStyle/>
        <a:p>
          <a:endParaRPr lang="en-US"/>
        </a:p>
      </dgm:t>
    </dgm:pt>
    <dgm:pt modelId="{0D1D3F71-E842-4406-9932-09E7E9ABD2F0}" type="sibTrans" cxnId="{C7C6E6D4-9CA5-4082-AFA9-880D31A6D49E}">
      <dgm:prSet/>
      <dgm:spPr/>
      <dgm:t>
        <a:bodyPr/>
        <a:lstStyle/>
        <a:p>
          <a:endParaRPr lang="en-US"/>
        </a:p>
      </dgm:t>
    </dgm:pt>
    <dgm:pt modelId="{5B30722E-156C-4AEB-8C3C-5FD113D18C61}">
      <dgm:prSet custT="1"/>
      <dgm:spPr>
        <a:solidFill>
          <a:schemeClr val="accent6">
            <a:lumMod val="75000"/>
          </a:schemeClr>
        </a:solidFill>
      </dgm:spPr>
      <dgm:t>
        <a:bodyPr/>
        <a:lstStyle/>
        <a:p>
          <a:r>
            <a:rPr lang="en-US" sz="1600" dirty="0"/>
            <a:t>F</a:t>
          </a:r>
          <a:r>
            <a:rPr lang="en-US" sz="1600" b="0" i="0" dirty="0"/>
            <a:t>ormulate research questions based on information gaps or on reexamination of existing, possibly conflicting, information;</a:t>
          </a:r>
          <a:endParaRPr lang="en-US" sz="1600" dirty="0"/>
        </a:p>
      </dgm:t>
    </dgm:pt>
    <dgm:pt modelId="{763E4716-DE6A-4BA7-8E8E-B916C3EB68C1}" type="parTrans" cxnId="{8EA963A3-B74A-4CF6-ACA0-F1392C67BA15}">
      <dgm:prSet/>
      <dgm:spPr/>
      <dgm:t>
        <a:bodyPr/>
        <a:lstStyle/>
        <a:p>
          <a:endParaRPr lang="en-US"/>
        </a:p>
      </dgm:t>
    </dgm:pt>
    <dgm:pt modelId="{7A392AB2-AE52-4A9C-8CF4-C4CAA8CCEF2D}" type="sibTrans" cxnId="{8EA963A3-B74A-4CF6-ACA0-F1392C67BA15}">
      <dgm:prSet/>
      <dgm:spPr/>
      <dgm:t>
        <a:bodyPr/>
        <a:lstStyle/>
        <a:p>
          <a:endParaRPr lang="en-US"/>
        </a:p>
      </dgm:t>
    </dgm:pt>
    <dgm:pt modelId="{52507E48-11DC-42CC-BEE5-D842240CF5C1}">
      <dgm:prSet custT="1"/>
      <dgm:spPr>
        <a:solidFill>
          <a:schemeClr val="accent6">
            <a:lumMod val="75000"/>
          </a:schemeClr>
        </a:solidFill>
      </dgm:spPr>
      <dgm:t>
        <a:bodyPr/>
        <a:lstStyle/>
        <a:p>
          <a:r>
            <a:rPr lang="en-US" sz="1600" dirty="0"/>
            <a:t>Consider research as open-ended exploration and engagement with information;</a:t>
          </a:r>
        </a:p>
      </dgm:t>
    </dgm:pt>
    <dgm:pt modelId="{927BE19B-CFD6-481D-B39A-BDB20EECA5A9}" type="parTrans" cxnId="{F138D350-F114-41B2-B195-D623E00AEE28}">
      <dgm:prSet/>
      <dgm:spPr/>
      <dgm:t>
        <a:bodyPr/>
        <a:lstStyle/>
        <a:p>
          <a:endParaRPr lang="en-US"/>
        </a:p>
      </dgm:t>
    </dgm:pt>
    <dgm:pt modelId="{2B5621A1-8820-4C7A-9F5F-637320AA71D3}" type="sibTrans" cxnId="{F138D350-F114-41B2-B195-D623E00AEE28}">
      <dgm:prSet/>
      <dgm:spPr/>
      <dgm:t>
        <a:bodyPr/>
        <a:lstStyle/>
        <a:p>
          <a:endParaRPr lang="en-US"/>
        </a:p>
      </dgm:t>
    </dgm:pt>
    <dgm:pt modelId="{25F64FEA-2C69-4A39-AD3D-C964E486D67E}">
      <dgm:prSet custT="1"/>
      <dgm:spPr>
        <a:solidFill>
          <a:schemeClr val="accent6">
            <a:lumMod val="75000"/>
          </a:schemeClr>
        </a:solidFill>
      </dgm:spPr>
      <dgm:t>
        <a:bodyPr/>
        <a:lstStyle/>
        <a:p>
          <a:r>
            <a:rPr lang="en-US" sz="1600" dirty="0"/>
            <a:t>Value intellectual curiosity in developing questions and learning new investigative methods;</a:t>
          </a:r>
        </a:p>
      </dgm:t>
    </dgm:pt>
    <dgm:pt modelId="{A7E69125-4859-414B-81F6-385ED5A13AC7}" type="parTrans" cxnId="{1B9C5BC1-6565-4A7C-A25E-91D5A80B3D57}">
      <dgm:prSet/>
      <dgm:spPr/>
      <dgm:t>
        <a:bodyPr/>
        <a:lstStyle/>
        <a:p>
          <a:endParaRPr lang="en-US"/>
        </a:p>
      </dgm:t>
    </dgm:pt>
    <dgm:pt modelId="{511B658F-7101-4B06-9034-74208D773ED5}" type="sibTrans" cxnId="{1B9C5BC1-6565-4A7C-A25E-91D5A80B3D57}">
      <dgm:prSet/>
      <dgm:spPr/>
      <dgm:t>
        <a:bodyPr/>
        <a:lstStyle/>
        <a:p>
          <a:endParaRPr lang="en-US"/>
        </a:p>
      </dgm:t>
    </dgm:pt>
    <dgm:pt modelId="{48EC17A6-CD05-40B8-A16C-5D71451D9E8E}">
      <dgm:prSet custT="1"/>
      <dgm:spPr>
        <a:solidFill>
          <a:schemeClr val="accent6">
            <a:lumMod val="75000"/>
          </a:schemeClr>
        </a:solidFill>
      </dgm:spPr>
      <dgm:t>
        <a:bodyPr/>
        <a:lstStyle/>
        <a:p>
          <a:r>
            <a:rPr lang="en-US" sz="1600" dirty="0"/>
            <a:t>Seek multiple perspectives during information gathering and assessment;</a:t>
          </a:r>
        </a:p>
      </dgm:t>
    </dgm:pt>
    <dgm:pt modelId="{E88E1125-C2C5-40F2-B45A-EB825E238E0D}" type="parTrans" cxnId="{23A04DFB-3A7D-4331-9A02-7F38E355E33F}">
      <dgm:prSet/>
      <dgm:spPr/>
      <dgm:t>
        <a:bodyPr/>
        <a:lstStyle/>
        <a:p>
          <a:endParaRPr lang="en-US"/>
        </a:p>
      </dgm:t>
    </dgm:pt>
    <dgm:pt modelId="{997DDFCF-CEB4-41F3-BC28-C6F6D5948893}" type="sibTrans" cxnId="{23A04DFB-3A7D-4331-9A02-7F38E355E33F}">
      <dgm:prSet/>
      <dgm:spPr/>
      <dgm:t>
        <a:bodyPr/>
        <a:lstStyle/>
        <a:p>
          <a:endParaRPr lang="en-US"/>
        </a:p>
      </dgm:t>
    </dgm:pt>
    <dgm:pt modelId="{0336CDF0-596A-470B-93AB-0925DA08B080}">
      <dgm:prSet custT="1"/>
      <dgm:spPr>
        <a:solidFill>
          <a:schemeClr val="accent6">
            <a:lumMod val="75000"/>
          </a:schemeClr>
        </a:solidFill>
      </dgm:spPr>
      <dgm:t>
        <a:bodyPr/>
        <a:lstStyle/>
        <a:p>
          <a:r>
            <a:rPr lang="en-US" sz="1600" dirty="0"/>
            <a:t>Organize information in meaningful ways;</a:t>
          </a:r>
        </a:p>
      </dgm:t>
    </dgm:pt>
    <dgm:pt modelId="{9729D363-54EA-46DB-ACED-05E930915E30}" type="parTrans" cxnId="{9D9CFE76-6B73-4A98-934B-4F7596B00933}">
      <dgm:prSet/>
      <dgm:spPr/>
      <dgm:t>
        <a:bodyPr/>
        <a:lstStyle/>
        <a:p>
          <a:endParaRPr lang="en-US"/>
        </a:p>
      </dgm:t>
    </dgm:pt>
    <dgm:pt modelId="{FD06AD28-D904-444B-82BF-97DA1EF94680}" type="sibTrans" cxnId="{9D9CFE76-6B73-4A98-934B-4F7596B00933}">
      <dgm:prSet/>
      <dgm:spPr/>
      <dgm:t>
        <a:bodyPr/>
        <a:lstStyle/>
        <a:p>
          <a:endParaRPr lang="en-US"/>
        </a:p>
      </dgm:t>
    </dgm:pt>
    <dgm:pt modelId="{F0B38835-16E2-4EB1-95DB-0DFFDB6C2691}">
      <dgm:prSet custT="1"/>
      <dgm:spPr>
        <a:solidFill>
          <a:schemeClr val="accent6">
            <a:lumMod val="75000"/>
          </a:schemeClr>
        </a:solidFill>
      </dgm:spPr>
      <dgm:t>
        <a:bodyPr/>
        <a:lstStyle/>
        <a:p>
          <a:r>
            <a:rPr lang="en-US" sz="1600" dirty="0"/>
            <a:t>Synthesize ideas gathered from multiple sources.</a:t>
          </a:r>
        </a:p>
      </dgm:t>
    </dgm:pt>
    <dgm:pt modelId="{64E562F9-BFC2-461E-9E6B-016DD0957D30}" type="parTrans" cxnId="{E0632813-0BF6-4CDF-B843-925C62779BD8}">
      <dgm:prSet/>
      <dgm:spPr/>
      <dgm:t>
        <a:bodyPr/>
        <a:lstStyle/>
        <a:p>
          <a:endParaRPr lang="en-US"/>
        </a:p>
      </dgm:t>
    </dgm:pt>
    <dgm:pt modelId="{88FF2926-B027-4B43-BCA4-B5FDEC4A135D}" type="sibTrans" cxnId="{E0632813-0BF6-4CDF-B843-925C62779BD8}">
      <dgm:prSet/>
      <dgm:spPr/>
      <dgm:t>
        <a:bodyPr/>
        <a:lstStyle/>
        <a:p>
          <a:endParaRPr lang="en-US"/>
        </a:p>
      </dgm:t>
    </dgm:pt>
    <dgm:pt modelId="{79470ECA-6AB1-42B0-953D-9958DF78017C}" type="pres">
      <dgm:prSet presAssocID="{11029529-AFD7-4F9C-A265-8EB25AB05803}" presName="linearFlow" presStyleCnt="0">
        <dgm:presLayoutVars>
          <dgm:resizeHandles val="exact"/>
        </dgm:presLayoutVars>
      </dgm:prSet>
      <dgm:spPr/>
    </dgm:pt>
    <dgm:pt modelId="{D4CAC0F2-1AA5-4EC9-9315-D0F2ACC9E694}" type="pres">
      <dgm:prSet presAssocID="{4EE201D8-452F-44CB-8286-B483777B40A0}" presName="node" presStyleLbl="node1" presStyleIdx="0" presStyleCnt="1" custLinFactNeighborY="-3650">
        <dgm:presLayoutVars>
          <dgm:bulletEnabled val="1"/>
        </dgm:presLayoutVars>
      </dgm:prSet>
      <dgm:spPr/>
    </dgm:pt>
  </dgm:ptLst>
  <dgm:cxnLst>
    <dgm:cxn modelId="{E0632813-0BF6-4CDF-B843-925C62779BD8}" srcId="{4EE201D8-452F-44CB-8286-B483777B40A0}" destId="{F0B38835-16E2-4EB1-95DB-0DFFDB6C2691}" srcOrd="5" destOrd="0" parTransId="{64E562F9-BFC2-461E-9E6B-016DD0957D30}" sibTransId="{88FF2926-B027-4B43-BCA4-B5FDEC4A135D}"/>
    <dgm:cxn modelId="{25046F3A-10D9-49A0-89CB-319E736B73B4}" type="presOf" srcId="{5B30722E-156C-4AEB-8C3C-5FD113D18C61}" destId="{D4CAC0F2-1AA5-4EC9-9315-D0F2ACC9E694}" srcOrd="0" destOrd="1" presId="urn:microsoft.com/office/officeart/2005/8/layout/process2"/>
    <dgm:cxn modelId="{F138D350-F114-41B2-B195-D623E00AEE28}" srcId="{4EE201D8-452F-44CB-8286-B483777B40A0}" destId="{52507E48-11DC-42CC-BEE5-D842240CF5C1}" srcOrd="1" destOrd="0" parTransId="{927BE19B-CFD6-481D-B39A-BDB20EECA5A9}" sibTransId="{2B5621A1-8820-4C7A-9F5F-637320AA71D3}"/>
    <dgm:cxn modelId="{1F313851-1F39-453C-9116-4F3F73FB6A33}" type="presOf" srcId="{11029529-AFD7-4F9C-A265-8EB25AB05803}" destId="{79470ECA-6AB1-42B0-953D-9958DF78017C}" srcOrd="0" destOrd="0" presId="urn:microsoft.com/office/officeart/2005/8/layout/process2"/>
    <dgm:cxn modelId="{9D9CFE76-6B73-4A98-934B-4F7596B00933}" srcId="{4EE201D8-452F-44CB-8286-B483777B40A0}" destId="{0336CDF0-596A-470B-93AB-0925DA08B080}" srcOrd="4" destOrd="0" parTransId="{9729D363-54EA-46DB-ACED-05E930915E30}" sibTransId="{FD06AD28-D904-444B-82BF-97DA1EF94680}"/>
    <dgm:cxn modelId="{7192287B-E5FF-458E-BFD6-9ECEAA339DB6}" type="presOf" srcId="{0336CDF0-596A-470B-93AB-0925DA08B080}" destId="{D4CAC0F2-1AA5-4EC9-9315-D0F2ACC9E694}" srcOrd="0" destOrd="5" presId="urn:microsoft.com/office/officeart/2005/8/layout/process2"/>
    <dgm:cxn modelId="{ED27957B-2467-44F0-B446-14515CA3052D}" type="presOf" srcId="{F0B38835-16E2-4EB1-95DB-0DFFDB6C2691}" destId="{D4CAC0F2-1AA5-4EC9-9315-D0F2ACC9E694}" srcOrd="0" destOrd="6" presId="urn:microsoft.com/office/officeart/2005/8/layout/process2"/>
    <dgm:cxn modelId="{8EA963A3-B74A-4CF6-ACA0-F1392C67BA15}" srcId="{4EE201D8-452F-44CB-8286-B483777B40A0}" destId="{5B30722E-156C-4AEB-8C3C-5FD113D18C61}" srcOrd="0" destOrd="0" parTransId="{763E4716-DE6A-4BA7-8E8E-B916C3EB68C1}" sibTransId="{7A392AB2-AE52-4A9C-8CF4-C4CAA8CCEF2D}"/>
    <dgm:cxn modelId="{236E93AD-3CF0-4601-AF06-8199DA9A3165}" type="presOf" srcId="{52507E48-11DC-42CC-BEE5-D842240CF5C1}" destId="{D4CAC0F2-1AA5-4EC9-9315-D0F2ACC9E694}" srcOrd="0" destOrd="2" presId="urn:microsoft.com/office/officeart/2005/8/layout/process2"/>
    <dgm:cxn modelId="{1B9C5BC1-6565-4A7C-A25E-91D5A80B3D57}" srcId="{4EE201D8-452F-44CB-8286-B483777B40A0}" destId="{25F64FEA-2C69-4A39-AD3D-C964E486D67E}" srcOrd="2" destOrd="0" parTransId="{A7E69125-4859-414B-81F6-385ED5A13AC7}" sibTransId="{511B658F-7101-4B06-9034-74208D773ED5}"/>
    <dgm:cxn modelId="{DFAF30CC-6A8D-4220-BF78-783BC9696FD1}" type="presOf" srcId="{4EE201D8-452F-44CB-8286-B483777B40A0}" destId="{D4CAC0F2-1AA5-4EC9-9315-D0F2ACC9E694}" srcOrd="0" destOrd="0" presId="urn:microsoft.com/office/officeart/2005/8/layout/process2"/>
    <dgm:cxn modelId="{C7C6E6D4-9CA5-4082-AFA9-880D31A6D49E}" srcId="{11029529-AFD7-4F9C-A265-8EB25AB05803}" destId="{4EE201D8-452F-44CB-8286-B483777B40A0}" srcOrd="0" destOrd="0" parTransId="{263AD76D-63C6-4076-9FF1-8552F295AA18}" sibTransId="{0D1D3F71-E842-4406-9932-09E7E9ABD2F0}"/>
    <dgm:cxn modelId="{B11C05D5-15D5-498E-816F-3BBA54B6B9AC}" type="presOf" srcId="{48EC17A6-CD05-40B8-A16C-5D71451D9E8E}" destId="{D4CAC0F2-1AA5-4EC9-9315-D0F2ACC9E694}" srcOrd="0" destOrd="4" presId="urn:microsoft.com/office/officeart/2005/8/layout/process2"/>
    <dgm:cxn modelId="{C436D4DE-BE09-4293-B01E-50CB658D72A9}" type="presOf" srcId="{25F64FEA-2C69-4A39-AD3D-C964E486D67E}" destId="{D4CAC0F2-1AA5-4EC9-9315-D0F2ACC9E694}" srcOrd="0" destOrd="3" presId="urn:microsoft.com/office/officeart/2005/8/layout/process2"/>
    <dgm:cxn modelId="{23A04DFB-3A7D-4331-9A02-7F38E355E33F}" srcId="{4EE201D8-452F-44CB-8286-B483777B40A0}" destId="{48EC17A6-CD05-40B8-A16C-5D71451D9E8E}" srcOrd="3" destOrd="0" parTransId="{E88E1125-C2C5-40F2-B45A-EB825E238E0D}" sibTransId="{997DDFCF-CEB4-41F3-BC28-C6F6D5948893}"/>
    <dgm:cxn modelId="{E7120C6F-8130-4A2B-A118-615AA6A4A4E5}" type="presParOf" srcId="{79470ECA-6AB1-42B0-953D-9958DF78017C}" destId="{D4CAC0F2-1AA5-4EC9-9315-D0F2ACC9E694}" srcOrd="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029529-AFD7-4F9C-A265-8EB25AB0580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4EE201D8-452F-44CB-8286-B483777B40A0}">
      <dgm:prSet custT="1"/>
      <dgm:spPr>
        <a:solidFill>
          <a:schemeClr val="accent6">
            <a:lumMod val="75000"/>
          </a:schemeClr>
        </a:solidFill>
      </dgm:spPr>
      <dgm:t>
        <a:bodyPr/>
        <a:lstStyle/>
        <a:p>
          <a:r>
            <a:rPr lang="en-US" sz="2000" b="0" i="0" dirty="0"/>
            <a:t>Students Learn To:</a:t>
          </a:r>
          <a:endParaRPr lang="en-US" sz="2000" dirty="0"/>
        </a:p>
      </dgm:t>
    </dgm:pt>
    <dgm:pt modelId="{263AD76D-63C6-4076-9FF1-8552F295AA18}" type="parTrans" cxnId="{C7C6E6D4-9CA5-4082-AFA9-880D31A6D49E}">
      <dgm:prSet/>
      <dgm:spPr/>
      <dgm:t>
        <a:bodyPr/>
        <a:lstStyle/>
        <a:p>
          <a:endParaRPr lang="en-US"/>
        </a:p>
      </dgm:t>
    </dgm:pt>
    <dgm:pt modelId="{0D1D3F71-E842-4406-9932-09E7E9ABD2F0}" type="sibTrans" cxnId="{C7C6E6D4-9CA5-4082-AFA9-880D31A6D49E}">
      <dgm:prSet/>
      <dgm:spPr/>
      <dgm:t>
        <a:bodyPr/>
        <a:lstStyle/>
        <a:p>
          <a:endParaRPr lang="en-US"/>
        </a:p>
      </dgm:t>
    </dgm:pt>
    <dgm:pt modelId="{5B30722E-156C-4AEB-8C3C-5FD113D18C61}">
      <dgm:prSet custT="1"/>
      <dgm:spPr>
        <a:solidFill>
          <a:schemeClr val="accent6">
            <a:lumMod val="75000"/>
          </a:schemeClr>
        </a:solidFill>
      </dgm:spPr>
      <dgm:t>
        <a:bodyPr/>
        <a:lstStyle/>
        <a:p>
          <a:r>
            <a:rPr lang="en-US" sz="1600" dirty="0"/>
            <a:t>Recognize they are entering an ongoing scholarly conversation and not finishing one or ending discussion; </a:t>
          </a:r>
        </a:p>
      </dgm:t>
    </dgm:pt>
    <dgm:pt modelId="{763E4716-DE6A-4BA7-8E8E-B916C3EB68C1}" type="parTrans" cxnId="{8EA963A3-B74A-4CF6-ACA0-F1392C67BA15}">
      <dgm:prSet/>
      <dgm:spPr/>
      <dgm:t>
        <a:bodyPr/>
        <a:lstStyle/>
        <a:p>
          <a:endParaRPr lang="en-US"/>
        </a:p>
      </dgm:t>
    </dgm:pt>
    <dgm:pt modelId="{7A392AB2-AE52-4A9C-8CF4-C4CAA8CCEF2D}" type="sibTrans" cxnId="{8EA963A3-B74A-4CF6-ACA0-F1392C67BA15}">
      <dgm:prSet/>
      <dgm:spPr/>
      <dgm:t>
        <a:bodyPr/>
        <a:lstStyle/>
        <a:p>
          <a:endParaRPr lang="en-US"/>
        </a:p>
      </dgm:t>
    </dgm:pt>
    <dgm:pt modelId="{25F64FEA-2C69-4A39-AD3D-C964E486D67E}">
      <dgm:prSet custT="1"/>
      <dgm:spPr>
        <a:solidFill>
          <a:schemeClr val="accent6">
            <a:lumMod val="75000"/>
          </a:schemeClr>
        </a:solidFill>
      </dgm:spPr>
      <dgm:t>
        <a:bodyPr/>
        <a:lstStyle/>
        <a:p>
          <a:r>
            <a:rPr lang="en-US" sz="1600" dirty="0"/>
            <a:t>View themselves as contributors to scholarship rather than consumers;</a:t>
          </a:r>
        </a:p>
      </dgm:t>
    </dgm:pt>
    <dgm:pt modelId="{A7E69125-4859-414B-81F6-385ED5A13AC7}" type="parTrans" cxnId="{1B9C5BC1-6565-4A7C-A25E-91D5A80B3D57}">
      <dgm:prSet/>
      <dgm:spPr/>
      <dgm:t>
        <a:bodyPr/>
        <a:lstStyle/>
        <a:p>
          <a:endParaRPr lang="en-US"/>
        </a:p>
      </dgm:t>
    </dgm:pt>
    <dgm:pt modelId="{511B658F-7101-4B06-9034-74208D773ED5}" type="sibTrans" cxnId="{1B9C5BC1-6565-4A7C-A25E-91D5A80B3D57}">
      <dgm:prSet/>
      <dgm:spPr/>
      <dgm:t>
        <a:bodyPr/>
        <a:lstStyle/>
        <a:p>
          <a:endParaRPr lang="en-US"/>
        </a:p>
      </dgm:t>
    </dgm:pt>
    <dgm:pt modelId="{48EC17A6-CD05-40B8-A16C-5D71451D9E8E}">
      <dgm:prSet custT="1"/>
      <dgm:spPr>
        <a:solidFill>
          <a:schemeClr val="accent6">
            <a:lumMod val="75000"/>
          </a:schemeClr>
        </a:solidFill>
      </dgm:spPr>
      <dgm:t>
        <a:bodyPr/>
        <a:lstStyle/>
        <a:p>
          <a:r>
            <a:rPr lang="en-US" sz="1600" dirty="0"/>
            <a:t>Recognize that scholarly conversations take place in various venues;</a:t>
          </a:r>
        </a:p>
      </dgm:t>
    </dgm:pt>
    <dgm:pt modelId="{E88E1125-C2C5-40F2-B45A-EB825E238E0D}" type="parTrans" cxnId="{23A04DFB-3A7D-4331-9A02-7F38E355E33F}">
      <dgm:prSet/>
      <dgm:spPr/>
      <dgm:t>
        <a:bodyPr/>
        <a:lstStyle/>
        <a:p>
          <a:endParaRPr lang="en-US"/>
        </a:p>
      </dgm:t>
    </dgm:pt>
    <dgm:pt modelId="{997DDFCF-CEB4-41F3-BC28-C6F6D5948893}" type="sibTrans" cxnId="{23A04DFB-3A7D-4331-9A02-7F38E355E33F}">
      <dgm:prSet/>
      <dgm:spPr/>
      <dgm:t>
        <a:bodyPr/>
        <a:lstStyle/>
        <a:p>
          <a:endParaRPr lang="en-US"/>
        </a:p>
      </dgm:t>
    </dgm:pt>
    <dgm:pt modelId="{0336CDF0-596A-470B-93AB-0925DA08B080}">
      <dgm:prSet custT="1"/>
      <dgm:spPr>
        <a:solidFill>
          <a:schemeClr val="accent6">
            <a:lumMod val="75000"/>
          </a:schemeClr>
        </a:solidFill>
      </dgm:spPr>
      <dgm:t>
        <a:bodyPr/>
        <a:lstStyle/>
        <a:p>
          <a:r>
            <a:rPr lang="en-US" sz="1600" dirty="0"/>
            <a:t>Critically evaluate contributions made by others in participatory information environments.</a:t>
          </a:r>
        </a:p>
      </dgm:t>
    </dgm:pt>
    <dgm:pt modelId="{9729D363-54EA-46DB-ACED-05E930915E30}" type="parTrans" cxnId="{9D9CFE76-6B73-4A98-934B-4F7596B00933}">
      <dgm:prSet/>
      <dgm:spPr/>
      <dgm:t>
        <a:bodyPr/>
        <a:lstStyle/>
        <a:p>
          <a:endParaRPr lang="en-US"/>
        </a:p>
      </dgm:t>
    </dgm:pt>
    <dgm:pt modelId="{FD06AD28-D904-444B-82BF-97DA1EF94680}" type="sibTrans" cxnId="{9D9CFE76-6B73-4A98-934B-4F7596B00933}">
      <dgm:prSet/>
      <dgm:spPr/>
      <dgm:t>
        <a:bodyPr/>
        <a:lstStyle/>
        <a:p>
          <a:endParaRPr lang="en-US"/>
        </a:p>
      </dgm:t>
    </dgm:pt>
    <dgm:pt modelId="{BB5C1E0D-765A-4EF0-81AB-0C589C6E5DEF}">
      <dgm:prSet custT="1"/>
      <dgm:spPr>
        <a:solidFill>
          <a:schemeClr val="accent6">
            <a:lumMod val="75000"/>
          </a:schemeClr>
        </a:solidFill>
      </dgm:spPr>
      <dgm:t>
        <a:bodyPr/>
        <a:lstStyle/>
        <a:p>
          <a:r>
            <a:rPr lang="en-US" sz="1600" dirty="0"/>
            <a:t>Seek out conversations taking place in their research area;</a:t>
          </a:r>
        </a:p>
      </dgm:t>
    </dgm:pt>
    <dgm:pt modelId="{D9F6FA98-938B-47CA-91A1-301E92B3C2FA}" type="parTrans" cxnId="{FE0183CF-A0F7-413B-83F8-0589A0E4A3FF}">
      <dgm:prSet/>
      <dgm:spPr/>
    </dgm:pt>
    <dgm:pt modelId="{9B5557D2-5D6A-40DA-848C-4C461462D86F}" type="sibTrans" cxnId="{FE0183CF-A0F7-413B-83F8-0589A0E4A3FF}">
      <dgm:prSet/>
      <dgm:spPr/>
    </dgm:pt>
    <dgm:pt modelId="{79470ECA-6AB1-42B0-953D-9958DF78017C}" type="pres">
      <dgm:prSet presAssocID="{11029529-AFD7-4F9C-A265-8EB25AB05803}" presName="linearFlow" presStyleCnt="0">
        <dgm:presLayoutVars>
          <dgm:resizeHandles val="exact"/>
        </dgm:presLayoutVars>
      </dgm:prSet>
      <dgm:spPr/>
    </dgm:pt>
    <dgm:pt modelId="{D4CAC0F2-1AA5-4EC9-9315-D0F2ACC9E694}" type="pres">
      <dgm:prSet presAssocID="{4EE201D8-452F-44CB-8286-B483777B40A0}" presName="node" presStyleLbl="node1" presStyleIdx="0" presStyleCnt="1" custLinFactNeighborY="-3650">
        <dgm:presLayoutVars>
          <dgm:bulletEnabled val="1"/>
        </dgm:presLayoutVars>
      </dgm:prSet>
      <dgm:spPr/>
    </dgm:pt>
  </dgm:ptLst>
  <dgm:cxnLst>
    <dgm:cxn modelId="{25046F3A-10D9-49A0-89CB-319E736B73B4}" type="presOf" srcId="{5B30722E-156C-4AEB-8C3C-5FD113D18C61}" destId="{D4CAC0F2-1AA5-4EC9-9315-D0F2ACC9E694}" srcOrd="0" destOrd="1" presId="urn:microsoft.com/office/officeart/2005/8/layout/process2"/>
    <dgm:cxn modelId="{1F313851-1F39-453C-9116-4F3F73FB6A33}" type="presOf" srcId="{11029529-AFD7-4F9C-A265-8EB25AB05803}" destId="{79470ECA-6AB1-42B0-953D-9958DF78017C}" srcOrd="0" destOrd="0" presId="urn:microsoft.com/office/officeart/2005/8/layout/process2"/>
    <dgm:cxn modelId="{9D9CFE76-6B73-4A98-934B-4F7596B00933}" srcId="{4EE201D8-452F-44CB-8286-B483777B40A0}" destId="{0336CDF0-596A-470B-93AB-0925DA08B080}" srcOrd="4" destOrd="0" parTransId="{9729D363-54EA-46DB-ACED-05E930915E30}" sibTransId="{FD06AD28-D904-444B-82BF-97DA1EF94680}"/>
    <dgm:cxn modelId="{7192287B-E5FF-458E-BFD6-9ECEAA339DB6}" type="presOf" srcId="{0336CDF0-596A-470B-93AB-0925DA08B080}" destId="{D4CAC0F2-1AA5-4EC9-9315-D0F2ACC9E694}" srcOrd="0" destOrd="5" presId="urn:microsoft.com/office/officeart/2005/8/layout/process2"/>
    <dgm:cxn modelId="{8EA963A3-B74A-4CF6-ACA0-F1392C67BA15}" srcId="{4EE201D8-452F-44CB-8286-B483777B40A0}" destId="{5B30722E-156C-4AEB-8C3C-5FD113D18C61}" srcOrd="0" destOrd="0" parTransId="{763E4716-DE6A-4BA7-8E8E-B916C3EB68C1}" sibTransId="{7A392AB2-AE52-4A9C-8CF4-C4CAA8CCEF2D}"/>
    <dgm:cxn modelId="{1B9C5BC1-6565-4A7C-A25E-91D5A80B3D57}" srcId="{4EE201D8-452F-44CB-8286-B483777B40A0}" destId="{25F64FEA-2C69-4A39-AD3D-C964E486D67E}" srcOrd="2" destOrd="0" parTransId="{A7E69125-4859-414B-81F6-385ED5A13AC7}" sibTransId="{511B658F-7101-4B06-9034-74208D773ED5}"/>
    <dgm:cxn modelId="{DFAF30CC-6A8D-4220-BF78-783BC9696FD1}" type="presOf" srcId="{4EE201D8-452F-44CB-8286-B483777B40A0}" destId="{D4CAC0F2-1AA5-4EC9-9315-D0F2ACC9E694}" srcOrd="0" destOrd="0" presId="urn:microsoft.com/office/officeart/2005/8/layout/process2"/>
    <dgm:cxn modelId="{FE0183CF-A0F7-413B-83F8-0589A0E4A3FF}" srcId="{4EE201D8-452F-44CB-8286-B483777B40A0}" destId="{BB5C1E0D-765A-4EF0-81AB-0C589C6E5DEF}" srcOrd="1" destOrd="0" parTransId="{D9F6FA98-938B-47CA-91A1-301E92B3C2FA}" sibTransId="{9B5557D2-5D6A-40DA-848C-4C461462D86F}"/>
    <dgm:cxn modelId="{C7C6E6D4-9CA5-4082-AFA9-880D31A6D49E}" srcId="{11029529-AFD7-4F9C-A265-8EB25AB05803}" destId="{4EE201D8-452F-44CB-8286-B483777B40A0}" srcOrd="0" destOrd="0" parTransId="{263AD76D-63C6-4076-9FF1-8552F295AA18}" sibTransId="{0D1D3F71-E842-4406-9932-09E7E9ABD2F0}"/>
    <dgm:cxn modelId="{B11C05D5-15D5-498E-816F-3BBA54B6B9AC}" type="presOf" srcId="{48EC17A6-CD05-40B8-A16C-5D71451D9E8E}" destId="{D4CAC0F2-1AA5-4EC9-9315-D0F2ACC9E694}" srcOrd="0" destOrd="4" presId="urn:microsoft.com/office/officeart/2005/8/layout/process2"/>
    <dgm:cxn modelId="{C436D4DE-BE09-4293-B01E-50CB658D72A9}" type="presOf" srcId="{25F64FEA-2C69-4A39-AD3D-C964E486D67E}" destId="{D4CAC0F2-1AA5-4EC9-9315-D0F2ACC9E694}" srcOrd="0" destOrd="3" presId="urn:microsoft.com/office/officeart/2005/8/layout/process2"/>
    <dgm:cxn modelId="{23A04DFB-3A7D-4331-9A02-7F38E355E33F}" srcId="{4EE201D8-452F-44CB-8286-B483777B40A0}" destId="{48EC17A6-CD05-40B8-A16C-5D71451D9E8E}" srcOrd="3" destOrd="0" parTransId="{E88E1125-C2C5-40F2-B45A-EB825E238E0D}" sibTransId="{997DDFCF-CEB4-41F3-BC28-C6F6D5948893}"/>
    <dgm:cxn modelId="{1845CCFC-69AC-40A6-A7E8-8547C98122FA}" type="presOf" srcId="{BB5C1E0D-765A-4EF0-81AB-0C589C6E5DEF}" destId="{D4CAC0F2-1AA5-4EC9-9315-D0F2ACC9E694}" srcOrd="0" destOrd="2" presId="urn:microsoft.com/office/officeart/2005/8/layout/process2"/>
    <dgm:cxn modelId="{E7120C6F-8130-4A2B-A118-615AA6A4A4E5}" type="presParOf" srcId="{79470ECA-6AB1-42B0-953D-9958DF78017C}" destId="{D4CAC0F2-1AA5-4EC9-9315-D0F2ACC9E694}" srcOrd="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029529-AFD7-4F9C-A265-8EB25AB0580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4EE201D8-452F-44CB-8286-B483777B40A0}">
      <dgm:prSet custT="1"/>
      <dgm:spPr>
        <a:solidFill>
          <a:schemeClr val="accent6">
            <a:lumMod val="75000"/>
          </a:schemeClr>
        </a:solidFill>
      </dgm:spPr>
      <dgm:t>
        <a:bodyPr/>
        <a:lstStyle/>
        <a:p>
          <a:r>
            <a:rPr lang="en-US" sz="2000" b="0" i="0" dirty="0"/>
            <a:t>Students Learn To:</a:t>
          </a:r>
          <a:endParaRPr lang="en-US" sz="2000" dirty="0"/>
        </a:p>
      </dgm:t>
    </dgm:pt>
    <dgm:pt modelId="{263AD76D-63C6-4076-9FF1-8552F295AA18}" type="parTrans" cxnId="{C7C6E6D4-9CA5-4082-AFA9-880D31A6D49E}">
      <dgm:prSet/>
      <dgm:spPr/>
      <dgm:t>
        <a:bodyPr/>
        <a:lstStyle/>
        <a:p>
          <a:endParaRPr lang="en-US"/>
        </a:p>
      </dgm:t>
    </dgm:pt>
    <dgm:pt modelId="{0D1D3F71-E842-4406-9932-09E7E9ABD2F0}" type="sibTrans" cxnId="{C7C6E6D4-9CA5-4082-AFA9-880D31A6D49E}">
      <dgm:prSet/>
      <dgm:spPr/>
      <dgm:t>
        <a:bodyPr/>
        <a:lstStyle/>
        <a:p>
          <a:endParaRPr lang="en-US"/>
        </a:p>
      </dgm:t>
    </dgm:pt>
    <dgm:pt modelId="{5B30722E-156C-4AEB-8C3C-5FD113D18C61}">
      <dgm:prSet custT="1"/>
      <dgm:spPr>
        <a:solidFill>
          <a:schemeClr val="accent6">
            <a:lumMod val="75000"/>
          </a:schemeClr>
        </a:solidFill>
      </dgm:spPr>
      <dgm:t>
        <a:bodyPr/>
        <a:lstStyle/>
        <a:p>
          <a:r>
            <a:rPr lang="en-US" sz="1600" dirty="0"/>
            <a:t>Determine the initial scope of the task required to meet their information needs</a:t>
          </a:r>
          <a:r>
            <a:rPr lang="en-US" sz="1600" b="0" i="0" dirty="0"/>
            <a:t>;</a:t>
          </a:r>
          <a:endParaRPr lang="en-US" sz="1600" dirty="0"/>
        </a:p>
      </dgm:t>
    </dgm:pt>
    <dgm:pt modelId="{763E4716-DE6A-4BA7-8E8E-B916C3EB68C1}" type="parTrans" cxnId="{8EA963A3-B74A-4CF6-ACA0-F1392C67BA15}">
      <dgm:prSet/>
      <dgm:spPr/>
      <dgm:t>
        <a:bodyPr/>
        <a:lstStyle/>
        <a:p>
          <a:endParaRPr lang="en-US"/>
        </a:p>
      </dgm:t>
    </dgm:pt>
    <dgm:pt modelId="{7A392AB2-AE52-4A9C-8CF4-C4CAA8CCEF2D}" type="sibTrans" cxnId="{8EA963A3-B74A-4CF6-ACA0-F1392C67BA15}">
      <dgm:prSet/>
      <dgm:spPr/>
      <dgm:t>
        <a:bodyPr/>
        <a:lstStyle/>
        <a:p>
          <a:endParaRPr lang="en-US"/>
        </a:p>
      </dgm:t>
    </dgm:pt>
    <dgm:pt modelId="{52507E48-11DC-42CC-BEE5-D842240CF5C1}">
      <dgm:prSet custT="1"/>
      <dgm:spPr>
        <a:solidFill>
          <a:schemeClr val="accent6">
            <a:lumMod val="75000"/>
          </a:schemeClr>
        </a:solidFill>
      </dgm:spPr>
      <dgm:t>
        <a:bodyPr/>
        <a:lstStyle/>
        <a:p>
          <a:r>
            <a:rPr lang="en-US" sz="1600" dirty="0"/>
            <a:t>Match information needs and search strategies to appropriate search tools;</a:t>
          </a:r>
        </a:p>
      </dgm:t>
    </dgm:pt>
    <dgm:pt modelId="{927BE19B-CFD6-481D-B39A-BDB20EECA5A9}" type="parTrans" cxnId="{F138D350-F114-41B2-B195-D623E00AEE28}">
      <dgm:prSet/>
      <dgm:spPr/>
      <dgm:t>
        <a:bodyPr/>
        <a:lstStyle/>
        <a:p>
          <a:endParaRPr lang="en-US"/>
        </a:p>
      </dgm:t>
    </dgm:pt>
    <dgm:pt modelId="{2B5621A1-8820-4C7A-9F5F-637320AA71D3}" type="sibTrans" cxnId="{F138D350-F114-41B2-B195-D623E00AEE28}">
      <dgm:prSet/>
      <dgm:spPr/>
      <dgm:t>
        <a:bodyPr/>
        <a:lstStyle/>
        <a:p>
          <a:endParaRPr lang="en-US"/>
        </a:p>
      </dgm:t>
    </dgm:pt>
    <dgm:pt modelId="{25F64FEA-2C69-4A39-AD3D-C964E486D67E}">
      <dgm:prSet custT="1"/>
      <dgm:spPr>
        <a:solidFill>
          <a:schemeClr val="accent6">
            <a:lumMod val="75000"/>
          </a:schemeClr>
        </a:solidFill>
      </dgm:spPr>
      <dgm:t>
        <a:bodyPr/>
        <a:lstStyle/>
        <a:p>
          <a:r>
            <a:rPr lang="en-US" sz="1600" dirty="0"/>
            <a:t>Exhibit mental flexibility and creativity;</a:t>
          </a:r>
        </a:p>
      </dgm:t>
    </dgm:pt>
    <dgm:pt modelId="{A7E69125-4859-414B-81F6-385ED5A13AC7}" type="parTrans" cxnId="{1B9C5BC1-6565-4A7C-A25E-91D5A80B3D57}">
      <dgm:prSet/>
      <dgm:spPr/>
      <dgm:t>
        <a:bodyPr/>
        <a:lstStyle/>
        <a:p>
          <a:endParaRPr lang="en-US"/>
        </a:p>
      </dgm:t>
    </dgm:pt>
    <dgm:pt modelId="{511B658F-7101-4B06-9034-74208D773ED5}" type="sibTrans" cxnId="{1B9C5BC1-6565-4A7C-A25E-91D5A80B3D57}">
      <dgm:prSet/>
      <dgm:spPr/>
      <dgm:t>
        <a:bodyPr/>
        <a:lstStyle/>
        <a:p>
          <a:endParaRPr lang="en-US"/>
        </a:p>
      </dgm:t>
    </dgm:pt>
    <dgm:pt modelId="{48EC17A6-CD05-40B8-A16C-5D71451D9E8E}">
      <dgm:prSet custT="1"/>
      <dgm:spPr>
        <a:solidFill>
          <a:schemeClr val="accent6">
            <a:lumMod val="75000"/>
          </a:schemeClr>
        </a:solidFill>
      </dgm:spPr>
      <dgm:t>
        <a:bodyPr/>
        <a:lstStyle/>
        <a:p>
          <a:r>
            <a:rPr lang="en-US" sz="1600" dirty="0"/>
            <a:t>Recognize the value of browsing and other serendipitous methods of information gathering;</a:t>
          </a:r>
        </a:p>
      </dgm:t>
    </dgm:pt>
    <dgm:pt modelId="{E88E1125-C2C5-40F2-B45A-EB825E238E0D}" type="parTrans" cxnId="{23A04DFB-3A7D-4331-9A02-7F38E355E33F}">
      <dgm:prSet/>
      <dgm:spPr/>
      <dgm:t>
        <a:bodyPr/>
        <a:lstStyle/>
        <a:p>
          <a:endParaRPr lang="en-US"/>
        </a:p>
      </dgm:t>
    </dgm:pt>
    <dgm:pt modelId="{997DDFCF-CEB4-41F3-BC28-C6F6D5948893}" type="sibTrans" cxnId="{23A04DFB-3A7D-4331-9A02-7F38E355E33F}">
      <dgm:prSet/>
      <dgm:spPr/>
      <dgm:t>
        <a:bodyPr/>
        <a:lstStyle/>
        <a:p>
          <a:endParaRPr lang="en-US"/>
        </a:p>
      </dgm:t>
    </dgm:pt>
    <dgm:pt modelId="{0336CDF0-596A-470B-93AB-0925DA08B080}">
      <dgm:prSet custT="1"/>
      <dgm:spPr>
        <a:solidFill>
          <a:schemeClr val="accent6">
            <a:lumMod val="75000"/>
          </a:schemeClr>
        </a:solidFill>
      </dgm:spPr>
      <dgm:t>
        <a:bodyPr/>
        <a:lstStyle/>
        <a:p>
          <a:r>
            <a:rPr lang="en-US" sz="1600" dirty="0"/>
            <a:t>Seek guidance from experts, such as librarians, researchers, and professionals.</a:t>
          </a:r>
        </a:p>
      </dgm:t>
    </dgm:pt>
    <dgm:pt modelId="{9729D363-54EA-46DB-ACED-05E930915E30}" type="parTrans" cxnId="{9D9CFE76-6B73-4A98-934B-4F7596B00933}">
      <dgm:prSet/>
      <dgm:spPr/>
      <dgm:t>
        <a:bodyPr/>
        <a:lstStyle/>
        <a:p>
          <a:endParaRPr lang="en-US"/>
        </a:p>
      </dgm:t>
    </dgm:pt>
    <dgm:pt modelId="{FD06AD28-D904-444B-82BF-97DA1EF94680}" type="sibTrans" cxnId="{9D9CFE76-6B73-4A98-934B-4F7596B00933}">
      <dgm:prSet/>
      <dgm:spPr/>
      <dgm:t>
        <a:bodyPr/>
        <a:lstStyle/>
        <a:p>
          <a:endParaRPr lang="en-US"/>
        </a:p>
      </dgm:t>
    </dgm:pt>
    <dgm:pt modelId="{79470ECA-6AB1-42B0-953D-9958DF78017C}" type="pres">
      <dgm:prSet presAssocID="{11029529-AFD7-4F9C-A265-8EB25AB05803}" presName="linearFlow" presStyleCnt="0">
        <dgm:presLayoutVars>
          <dgm:resizeHandles val="exact"/>
        </dgm:presLayoutVars>
      </dgm:prSet>
      <dgm:spPr/>
    </dgm:pt>
    <dgm:pt modelId="{D4CAC0F2-1AA5-4EC9-9315-D0F2ACC9E694}" type="pres">
      <dgm:prSet presAssocID="{4EE201D8-452F-44CB-8286-B483777B40A0}" presName="node" presStyleLbl="node1" presStyleIdx="0" presStyleCnt="1" custLinFactNeighborY="-3650">
        <dgm:presLayoutVars>
          <dgm:bulletEnabled val="1"/>
        </dgm:presLayoutVars>
      </dgm:prSet>
      <dgm:spPr/>
    </dgm:pt>
  </dgm:ptLst>
  <dgm:cxnLst>
    <dgm:cxn modelId="{25046F3A-10D9-49A0-89CB-319E736B73B4}" type="presOf" srcId="{5B30722E-156C-4AEB-8C3C-5FD113D18C61}" destId="{D4CAC0F2-1AA5-4EC9-9315-D0F2ACC9E694}" srcOrd="0" destOrd="1" presId="urn:microsoft.com/office/officeart/2005/8/layout/process2"/>
    <dgm:cxn modelId="{F138D350-F114-41B2-B195-D623E00AEE28}" srcId="{4EE201D8-452F-44CB-8286-B483777B40A0}" destId="{52507E48-11DC-42CC-BEE5-D842240CF5C1}" srcOrd="1" destOrd="0" parTransId="{927BE19B-CFD6-481D-B39A-BDB20EECA5A9}" sibTransId="{2B5621A1-8820-4C7A-9F5F-637320AA71D3}"/>
    <dgm:cxn modelId="{1F313851-1F39-453C-9116-4F3F73FB6A33}" type="presOf" srcId="{11029529-AFD7-4F9C-A265-8EB25AB05803}" destId="{79470ECA-6AB1-42B0-953D-9958DF78017C}" srcOrd="0" destOrd="0" presId="urn:microsoft.com/office/officeart/2005/8/layout/process2"/>
    <dgm:cxn modelId="{9D9CFE76-6B73-4A98-934B-4F7596B00933}" srcId="{4EE201D8-452F-44CB-8286-B483777B40A0}" destId="{0336CDF0-596A-470B-93AB-0925DA08B080}" srcOrd="4" destOrd="0" parTransId="{9729D363-54EA-46DB-ACED-05E930915E30}" sibTransId="{FD06AD28-D904-444B-82BF-97DA1EF94680}"/>
    <dgm:cxn modelId="{7192287B-E5FF-458E-BFD6-9ECEAA339DB6}" type="presOf" srcId="{0336CDF0-596A-470B-93AB-0925DA08B080}" destId="{D4CAC0F2-1AA5-4EC9-9315-D0F2ACC9E694}" srcOrd="0" destOrd="5" presId="urn:microsoft.com/office/officeart/2005/8/layout/process2"/>
    <dgm:cxn modelId="{8EA963A3-B74A-4CF6-ACA0-F1392C67BA15}" srcId="{4EE201D8-452F-44CB-8286-B483777B40A0}" destId="{5B30722E-156C-4AEB-8C3C-5FD113D18C61}" srcOrd="0" destOrd="0" parTransId="{763E4716-DE6A-4BA7-8E8E-B916C3EB68C1}" sibTransId="{7A392AB2-AE52-4A9C-8CF4-C4CAA8CCEF2D}"/>
    <dgm:cxn modelId="{236E93AD-3CF0-4601-AF06-8199DA9A3165}" type="presOf" srcId="{52507E48-11DC-42CC-BEE5-D842240CF5C1}" destId="{D4CAC0F2-1AA5-4EC9-9315-D0F2ACC9E694}" srcOrd="0" destOrd="2" presId="urn:microsoft.com/office/officeart/2005/8/layout/process2"/>
    <dgm:cxn modelId="{1B9C5BC1-6565-4A7C-A25E-91D5A80B3D57}" srcId="{4EE201D8-452F-44CB-8286-B483777B40A0}" destId="{25F64FEA-2C69-4A39-AD3D-C964E486D67E}" srcOrd="2" destOrd="0" parTransId="{A7E69125-4859-414B-81F6-385ED5A13AC7}" sibTransId="{511B658F-7101-4B06-9034-74208D773ED5}"/>
    <dgm:cxn modelId="{DFAF30CC-6A8D-4220-BF78-783BC9696FD1}" type="presOf" srcId="{4EE201D8-452F-44CB-8286-B483777B40A0}" destId="{D4CAC0F2-1AA5-4EC9-9315-D0F2ACC9E694}" srcOrd="0" destOrd="0" presId="urn:microsoft.com/office/officeart/2005/8/layout/process2"/>
    <dgm:cxn modelId="{C7C6E6D4-9CA5-4082-AFA9-880D31A6D49E}" srcId="{11029529-AFD7-4F9C-A265-8EB25AB05803}" destId="{4EE201D8-452F-44CB-8286-B483777B40A0}" srcOrd="0" destOrd="0" parTransId="{263AD76D-63C6-4076-9FF1-8552F295AA18}" sibTransId="{0D1D3F71-E842-4406-9932-09E7E9ABD2F0}"/>
    <dgm:cxn modelId="{B11C05D5-15D5-498E-816F-3BBA54B6B9AC}" type="presOf" srcId="{48EC17A6-CD05-40B8-A16C-5D71451D9E8E}" destId="{D4CAC0F2-1AA5-4EC9-9315-D0F2ACC9E694}" srcOrd="0" destOrd="4" presId="urn:microsoft.com/office/officeart/2005/8/layout/process2"/>
    <dgm:cxn modelId="{C436D4DE-BE09-4293-B01E-50CB658D72A9}" type="presOf" srcId="{25F64FEA-2C69-4A39-AD3D-C964E486D67E}" destId="{D4CAC0F2-1AA5-4EC9-9315-D0F2ACC9E694}" srcOrd="0" destOrd="3" presId="urn:microsoft.com/office/officeart/2005/8/layout/process2"/>
    <dgm:cxn modelId="{23A04DFB-3A7D-4331-9A02-7F38E355E33F}" srcId="{4EE201D8-452F-44CB-8286-B483777B40A0}" destId="{48EC17A6-CD05-40B8-A16C-5D71451D9E8E}" srcOrd="3" destOrd="0" parTransId="{E88E1125-C2C5-40F2-B45A-EB825E238E0D}" sibTransId="{997DDFCF-CEB4-41F3-BC28-C6F6D5948893}"/>
    <dgm:cxn modelId="{E7120C6F-8130-4A2B-A118-615AA6A4A4E5}" type="presParOf" srcId="{79470ECA-6AB1-42B0-953D-9958DF78017C}" destId="{D4CAC0F2-1AA5-4EC9-9315-D0F2ACC9E694}" srcOrd="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029529-AFD7-4F9C-A265-8EB25AB0580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4EE201D8-452F-44CB-8286-B483777B40A0}">
      <dgm:prSet custT="1"/>
      <dgm:spPr>
        <a:solidFill>
          <a:schemeClr val="accent6">
            <a:lumMod val="75000"/>
          </a:schemeClr>
        </a:solidFill>
      </dgm:spPr>
      <dgm:t>
        <a:bodyPr/>
        <a:lstStyle/>
        <a:p>
          <a:r>
            <a:rPr lang="en-US" sz="2000" b="0" i="0" dirty="0"/>
            <a:t>Students Learn To:</a:t>
          </a:r>
          <a:endParaRPr lang="en-US" sz="2000" dirty="0"/>
        </a:p>
      </dgm:t>
    </dgm:pt>
    <dgm:pt modelId="{263AD76D-63C6-4076-9FF1-8552F295AA18}" type="parTrans" cxnId="{C7C6E6D4-9CA5-4082-AFA9-880D31A6D49E}">
      <dgm:prSet/>
      <dgm:spPr/>
      <dgm:t>
        <a:bodyPr/>
        <a:lstStyle/>
        <a:p>
          <a:endParaRPr lang="en-US"/>
        </a:p>
      </dgm:t>
    </dgm:pt>
    <dgm:pt modelId="{0D1D3F71-E842-4406-9932-09E7E9ABD2F0}" type="sibTrans" cxnId="{C7C6E6D4-9CA5-4082-AFA9-880D31A6D49E}">
      <dgm:prSet/>
      <dgm:spPr/>
      <dgm:t>
        <a:bodyPr/>
        <a:lstStyle/>
        <a:p>
          <a:endParaRPr lang="en-US"/>
        </a:p>
      </dgm:t>
    </dgm:pt>
    <dgm:pt modelId="{5B30722E-156C-4AEB-8C3C-5FD113D18C61}">
      <dgm:prSet custT="1"/>
      <dgm:spPr>
        <a:solidFill>
          <a:schemeClr val="accent6">
            <a:lumMod val="75000"/>
          </a:schemeClr>
        </a:solidFill>
      </dgm:spPr>
      <dgm:t>
        <a:bodyPr/>
        <a:lstStyle/>
        <a:p>
          <a:r>
            <a:rPr lang="en-US" sz="1600" dirty="0"/>
            <a:t>Define different types of authority, such as subject expertise, societal position, or special experience</a:t>
          </a:r>
          <a:r>
            <a:rPr lang="en-US" sz="1600" b="0" i="0" dirty="0"/>
            <a:t>;</a:t>
          </a:r>
          <a:endParaRPr lang="en-US" sz="1600" dirty="0"/>
        </a:p>
      </dgm:t>
    </dgm:pt>
    <dgm:pt modelId="{763E4716-DE6A-4BA7-8E8E-B916C3EB68C1}" type="parTrans" cxnId="{8EA963A3-B74A-4CF6-ACA0-F1392C67BA15}">
      <dgm:prSet/>
      <dgm:spPr/>
      <dgm:t>
        <a:bodyPr/>
        <a:lstStyle/>
        <a:p>
          <a:endParaRPr lang="en-US"/>
        </a:p>
      </dgm:t>
    </dgm:pt>
    <dgm:pt modelId="{7A392AB2-AE52-4A9C-8CF4-C4CAA8CCEF2D}" type="sibTrans" cxnId="{8EA963A3-B74A-4CF6-ACA0-F1392C67BA15}">
      <dgm:prSet/>
      <dgm:spPr/>
      <dgm:t>
        <a:bodyPr/>
        <a:lstStyle/>
        <a:p>
          <a:endParaRPr lang="en-US"/>
        </a:p>
      </dgm:t>
    </dgm:pt>
    <dgm:pt modelId="{52507E48-11DC-42CC-BEE5-D842240CF5C1}">
      <dgm:prSet custT="1"/>
      <dgm:spPr>
        <a:solidFill>
          <a:schemeClr val="accent6">
            <a:lumMod val="75000"/>
          </a:schemeClr>
        </a:solidFill>
      </dgm:spPr>
      <dgm:t>
        <a:bodyPr/>
        <a:lstStyle/>
        <a:p>
          <a:r>
            <a:rPr lang="en-US" sz="1600" dirty="0"/>
            <a:t>Use research tools and indicators of authority to determine the credibility of sources, understanding the elements that might temper this credibility;</a:t>
          </a:r>
        </a:p>
      </dgm:t>
    </dgm:pt>
    <dgm:pt modelId="{927BE19B-CFD6-481D-B39A-BDB20EECA5A9}" type="parTrans" cxnId="{F138D350-F114-41B2-B195-D623E00AEE28}">
      <dgm:prSet/>
      <dgm:spPr/>
      <dgm:t>
        <a:bodyPr/>
        <a:lstStyle/>
        <a:p>
          <a:endParaRPr lang="en-US"/>
        </a:p>
      </dgm:t>
    </dgm:pt>
    <dgm:pt modelId="{2B5621A1-8820-4C7A-9F5F-637320AA71D3}" type="sibTrans" cxnId="{F138D350-F114-41B2-B195-D623E00AEE28}">
      <dgm:prSet/>
      <dgm:spPr/>
      <dgm:t>
        <a:bodyPr/>
        <a:lstStyle/>
        <a:p>
          <a:endParaRPr lang="en-US"/>
        </a:p>
      </dgm:t>
    </dgm:pt>
    <dgm:pt modelId="{25F64FEA-2C69-4A39-AD3D-C964E486D67E}">
      <dgm:prSet custT="1"/>
      <dgm:spPr>
        <a:solidFill>
          <a:schemeClr val="accent6">
            <a:lumMod val="75000"/>
          </a:schemeClr>
        </a:solidFill>
      </dgm:spPr>
      <dgm:t>
        <a:bodyPr/>
        <a:lstStyle/>
        <a:p>
          <a:r>
            <a:rPr lang="en-US" sz="1600" dirty="0"/>
            <a:t>Develop awareness of the importance of assessing content with a skeptical stance and with a self-awareness of their own biases and worldview;</a:t>
          </a:r>
        </a:p>
      </dgm:t>
    </dgm:pt>
    <dgm:pt modelId="{A7E69125-4859-414B-81F6-385ED5A13AC7}" type="parTrans" cxnId="{1B9C5BC1-6565-4A7C-A25E-91D5A80B3D57}">
      <dgm:prSet/>
      <dgm:spPr/>
      <dgm:t>
        <a:bodyPr/>
        <a:lstStyle/>
        <a:p>
          <a:endParaRPr lang="en-US"/>
        </a:p>
      </dgm:t>
    </dgm:pt>
    <dgm:pt modelId="{511B658F-7101-4B06-9034-74208D773ED5}" type="sibTrans" cxnId="{1B9C5BC1-6565-4A7C-A25E-91D5A80B3D57}">
      <dgm:prSet/>
      <dgm:spPr/>
      <dgm:t>
        <a:bodyPr/>
        <a:lstStyle/>
        <a:p>
          <a:endParaRPr lang="en-US"/>
        </a:p>
      </dgm:t>
    </dgm:pt>
    <dgm:pt modelId="{48EC17A6-CD05-40B8-A16C-5D71451D9E8E}">
      <dgm:prSet custT="1"/>
      <dgm:spPr>
        <a:solidFill>
          <a:schemeClr val="accent6">
            <a:lumMod val="75000"/>
          </a:schemeClr>
        </a:solidFill>
      </dgm:spPr>
      <dgm:t>
        <a:bodyPr/>
        <a:lstStyle/>
        <a:p>
          <a:r>
            <a:rPr lang="en-US" sz="1600" dirty="0"/>
            <a:t>Acknowledge they are developing their own authoritative voices and recognize the responsibilities this entails, including seeking accuracy and reliability, respecting intellectual property, and participating in communities of practice.</a:t>
          </a:r>
        </a:p>
      </dgm:t>
    </dgm:pt>
    <dgm:pt modelId="{E88E1125-C2C5-40F2-B45A-EB825E238E0D}" type="parTrans" cxnId="{23A04DFB-3A7D-4331-9A02-7F38E355E33F}">
      <dgm:prSet/>
      <dgm:spPr/>
      <dgm:t>
        <a:bodyPr/>
        <a:lstStyle/>
        <a:p>
          <a:endParaRPr lang="en-US"/>
        </a:p>
      </dgm:t>
    </dgm:pt>
    <dgm:pt modelId="{997DDFCF-CEB4-41F3-BC28-C6F6D5948893}" type="sibTrans" cxnId="{23A04DFB-3A7D-4331-9A02-7F38E355E33F}">
      <dgm:prSet/>
      <dgm:spPr/>
      <dgm:t>
        <a:bodyPr/>
        <a:lstStyle/>
        <a:p>
          <a:endParaRPr lang="en-US"/>
        </a:p>
      </dgm:t>
    </dgm:pt>
    <dgm:pt modelId="{79470ECA-6AB1-42B0-953D-9958DF78017C}" type="pres">
      <dgm:prSet presAssocID="{11029529-AFD7-4F9C-A265-8EB25AB05803}" presName="linearFlow" presStyleCnt="0">
        <dgm:presLayoutVars>
          <dgm:resizeHandles val="exact"/>
        </dgm:presLayoutVars>
      </dgm:prSet>
      <dgm:spPr/>
    </dgm:pt>
    <dgm:pt modelId="{D4CAC0F2-1AA5-4EC9-9315-D0F2ACC9E694}" type="pres">
      <dgm:prSet presAssocID="{4EE201D8-452F-44CB-8286-B483777B40A0}" presName="node" presStyleLbl="node1" presStyleIdx="0" presStyleCnt="1" custLinFactNeighborY="-3650">
        <dgm:presLayoutVars>
          <dgm:bulletEnabled val="1"/>
        </dgm:presLayoutVars>
      </dgm:prSet>
      <dgm:spPr/>
    </dgm:pt>
  </dgm:ptLst>
  <dgm:cxnLst>
    <dgm:cxn modelId="{25046F3A-10D9-49A0-89CB-319E736B73B4}" type="presOf" srcId="{5B30722E-156C-4AEB-8C3C-5FD113D18C61}" destId="{D4CAC0F2-1AA5-4EC9-9315-D0F2ACC9E694}" srcOrd="0" destOrd="1" presId="urn:microsoft.com/office/officeart/2005/8/layout/process2"/>
    <dgm:cxn modelId="{F138D350-F114-41B2-B195-D623E00AEE28}" srcId="{4EE201D8-452F-44CB-8286-B483777B40A0}" destId="{52507E48-11DC-42CC-BEE5-D842240CF5C1}" srcOrd="1" destOrd="0" parTransId="{927BE19B-CFD6-481D-B39A-BDB20EECA5A9}" sibTransId="{2B5621A1-8820-4C7A-9F5F-637320AA71D3}"/>
    <dgm:cxn modelId="{1F313851-1F39-453C-9116-4F3F73FB6A33}" type="presOf" srcId="{11029529-AFD7-4F9C-A265-8EB25AB05803}" destId="{79470ECA-6AB1-42B0-953D-9958DF78017C}" srcOrd="0" destOrd="0" presId="urn:microsoft.com/office/officeart/2005/8/layout/process2"/>
    <dgm:cxn modelId="{8EA963A3-B74A-4CF6-ACA0-F1392C67BA15}" srcId="{4EE201D8-452F-44CB-8286-B483777B40A0}" destId="{5B30722E-156C-4AEB-8C3C-5FD113D18C61}" srcOrd="0" destOrd="0" parTransId="{763E4716-DE6A-4BA7-8E8E-B916C3EB68C1}" sibTransId="{7A392AB2-AE52-4A9C-8CF4-C4CAA8CCEF2D}"/>
    <dgm:cxn modelId="{236E93AD-3CF0-4601-AF06-8199DA9A3165}" type="presOf" srcId="{52507E48-11DC-42CC-BEE5-D842240CF5C1}" destId="{D4CAC0F2-1AA5-4EC9-9315-D0F2ACC9E694}" srcOrd="0" destOrd="2" presId="urn:microsoft.com/office/officeart/2005/8/layout/process2"/>
    <dgm:cxn modelId="{1B9C5BC1-6565-4A7C-A25E-91D5A80B3D57}" srcId="{4EE201D8-452F-44CB-8286-B483777B40A0}" destId="{25F64FEA-2C69-4A39-AD3D-C964E486D67E}" srcOrd="2" destOrd="0" parTransId="{A7E69125-4859-414B-81F6-385ED5A13AC7}" sibTransId="{511B658F-7101-4B06-9034-74208D773ED5}"/>
    <dgm:cxn modelId="{DFAF30CC-6A8D-4220-BF78-783BC9696FD1}" type="presOf" srcId="{4EE201D8-452F-44CB-8286-B483777B40A0}" destId="{D4CAC0F2-1AA5-4EC9-9315-D0F2ACC9E694}" srcOrd="0" destOrd="0" presId="urn:microsoft.com/office/officeart/2005/8/layout/process2"/>
    <dgm:cxn modelId="{C7C6E6D4-9CA5-4082-AFA9-880D31A6D49E}" srcId="{11029529-AFD7-4F9C-A265-8EB25AB05803}" destId="{4EE201D8-452F-44CB-8286-B483777B40A0}" srcOrd="0" destOrd="0" parTransId="{263AD76D-63C6-4076-9FF1-8552F295AA18}" sibTransId="{0D1D3F71-E842-4406-9932-09E7E9ABD2F0}"/>
    <dgm:cxn modelId="{B11C05D5-15D5-498E-816F-3BBA54B6B9AC}" type="presOf" srcId="{48EC17A6-CD05-40B8-A16C-5D71451D9E8E}" destId="{D4CAC0F2-1AA5-4EC9-9315-D0F2ACC9E694}" srcOrd="0" destOrd="4" presId="urn:microsoft.com/office/officeart/2005/8/layout/process2"/>
    <dgm:cxn modelId="{C436D4DE-BE09-4293-B01E-50CB658D72A9}" type="presOf" srcId="{25F64FEA-2C69-4A39-AD3D-C964E486D67E}" destId="{D4CAC0F2-1AA5-4EC9-9315-D0F2ACC9E694}" srcOrd="0" destOrd="3" presId="urn:microsoft.com/office/officeart/2005/8/layout/process2"/>
    <dgm:cxn modelId="{23A04DFB-3A7D-4331-9A02-7F38E355E33F}" srcId="{4EE201D8-452F-44CB-8286-B483777B40A0}" destId="{48EC17A6-CD05-40B8-A16C-5D71451D9E8E}" srcOrd="3" destOrd="0" parTransId="{E88E1125-C2C5-40F2-B45A-EB825E238E0D}" sibTransId="{997DDFCF-CEB4-41F3-BC28-C6F6D5948893}"/>
    <dgm:cxn modelId="{E7120C6F-8130-4A2B-A118-615AA6A4A4E5}" type="presParOf" srcId="{79470ECA-6AB1-42B0-953D-9958DF78017C}" destId="{D4CAC0F2-1AA5-4EC9-9315-D0F2ACC9E694}" srcOrd="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AC0F2-1AA5-4EC9-9315-D0F2ACC9E694}">
      <dsp:nvSpPr>
        <dsp:cNvPr id="0" name=""/>
        <dsp:cNvSpPr/>
      </dsp:nvSpPr>
      <dsp:spPr>
        <a:xfrm>
          <a:off x="0" y="0"/>
          <a:ext cx="4572000" cy="4765878"/>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Students Learn To:</a:t>
          </a:r>
          <a:endParaRPr lang="en-US" sz="2000" kern="1200" dirty="0"/>
        </a:p>
        <a:p>
          <a:pPr marL="171450" lvl="1" indent="-171450" algn="l" defTabSz="711200">
            <a:lnSpc>
              <a:spcPct val="90000"/>
            </a:lnSpc>
            <a:spcBef>
              <a:spcPct val="0"/>
            </a:spcBef>
            <a:spcAft>
              <a:spcPct val="15000"/>
            </a:spcAft>
            <a:buChar char="•"/>
          </a:pPr>
          <a:r>
            <a:rPr lang="en-US" sz="1600" kern="1200" dirty="0"/>
            <a:t>F</a:t>
          </a:r>
          <a:r>
            <a:rPr lang="en-US" sz="1600" b="0" i="0" kern="1200" dirty="0"/>
            <a:t>ormulate research questions based on information gaps or on reexamination of existing, possibly conflicting, information;</a:t>
          </a:r>
          <a:endParaRPr lang="en-US" sz="1600" kern="1200" dirty="0"/>
        </a:p>
        <a:p>
          <a:pPr marL="171450" lvl="1" indent="-171450" algn="l" defTabSz="711200">
            <a:lnSpc>
              <a:spcPct val="90000"/>
            </a:lnSpc>
            <a:spcBef>
              <a:spcPct val="0"/>
            </a:spcBef>
            <a:spcAft>
              <a:spcPct val="15000"/>
            </a:spcAft>
            <a:buChar char="•"/>
          </a:pPr>
          <a:r>
            <a:rPr lang="en-US" sz="1600" kern="1200" dirty="0"/>
            <a:t>Consider research as open-ended exploration and engagement with information;</a:t>
          </a:r>
        </a:p>
        <a:p>
          <a:pPr marL="171450" lvl="1" indent="-171450" algn="l" defTabSz="711200">
            <a:lnSpc>
              <a:spcPct val="90000"/>
            </a:lnSpc>
            <a:spcBef>
              <a:spcPct val="0"/>
            </a:spcBef>
            <a:spcAft>
              <a:spcPct val="15000"/>
            </a:spcAft>
            <a:buChar char="•"/>
          </a:pPr>
          <a:r>
            <a:rPr lang="en-US" sz="1600" kern="1200" dirty="0"/>
            <a:t>Value intellectual curiosity in developing questions and learning new investigative methods;</a:t>
          </a:r>
        </a:p>
        <a:p>
          <a:pPr marL="171450" lvl="1" indent="-171450" algn="l" defTabSz="711200">
            <a:lnSpc>
              <a:spcPct val="90000"/>
            </a:lnSpc>
            <a:spcBef>
              <a:spcPct val="0"/>
            </a:spcBef>
            <a:spcAft>
              <a:spcPct val="15000"/>
            </a:spcAft>
            <a:buChar char="•"/>
          </a:pPr>
          <a:r>
            <a:rPr lang="en-US" sz="1600" kern="1200" dirty="0"/>
            <a:t>Seek multiple perspectives during information gathering and assessment;</a:t>
          </a:r>
        </a:p>
        <a:p>
          <a:pPr marL="171450" lvl="1" indent="-171450" algn="l" defTabSz="711200">
            <a:lnSpc>
              <a:spcPct val="90000"/>
            </a:lnSpc>
            <a:spcBef>
              <a:spcPct val="0"/>
            </a:spcBef>
            <a:spcAft>
              <a:spcPct val="15000"/>
            </a:spcAft>
            <a:buChar char="•"/>
          </a:pPr>
          <a:r>
            <a:rPr lang="en-US" sz="1600" kern="1200" dirty="0"/>
            <a:t>Organize information in meaningful ways;</a:t>
          </a:r>
        </a:p>
        <a:p>
          <a:pPr marL="171450" lvl="1" indent="-171450" algn="l" defTabSz="711200">
            <a:lnSpc>
              <a:spcPct val="90000"/>
            </a:lnSpc>
            <a:spcBef>
              <a:spcPct val="0"/>
            </a:spcBef>
            <a:spcAft>
              <a:spcPct val="15000"/>
            </a:spcAft>
            <a:buChar char="•"/>
          </a:pPr>
          <a:r>
            <a:rPr lang="en-US" sz="1600" kern="1200" dirty="0"/>
            <a:t>Synthesize ideas gathered from multiple sources.</a:t>
          </a:r>
        </a:p>
      </dsp:txBody>
      <dsp:txXfrm>
        <a:off x="133909" y="133909"/>
        <a:ext cx="4304182" cy="4498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AC0F2-1AA5-4EC9-9315-D0F2ACC9E694}">
      <dsp:nvSpPr>
        <dsp:cNvPr id="0" name=""/>
        <dsp:cNvSpPr/>
      </dsp:nvSpPr>
      <dsp:spPr>
        <a:xfrm>
          <a:off x="0" y="0"/>
          <a:ext cx="4572000" cy="4765878"/>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Students Learn To:</a:t>
          </a:r>
          <a:endParaRPr lang="en-US" sz="2000" kern="1200" dirty="0"/>
        </a:p>
        <a:p>
          <a:pPr marL="171450" lvl="1" indent="-171450" algn="l" defTabSz="711200">
            <a:lnSpc>
              <a:spcPct val="90000"/>
            </a:lnSpc>
            <a:spcBef>
              <a:spcPct val="0"/>
            </a:spcBef>
            <a:spcAft>
              <a:spcPct val="15000"/>
            </a:spcAft>
            <a:buChar char="•"/>
          </a:pPr>
          <a:r>
            <a:rPr lang="en-US" sz="1600" kern="1200" dirty="0"/>
            <a:t>Recognize they are entering an ongoing scholarly conversation and not finishing one or ending discussion; </a:t>
          </a:r>
        </a:p>
        <a:p>
          <a:pPr marL="171450" lvl="1" indent="-171450" algn="l" defTabSz="711200">
            <a:lnSpc>
              <a:spcPct val="90000"/>
            </a:lnSpc>
            <a:spcBef>
              <a:spcPct val="0"/>
            </a:spcBef>
            <a:spcAft>
              <a:spcPct val="15000"/>
            </a:spcAft>
            <a:buChar char="•"/>
          </a:pPr>
          <a:r>
            <a:rPr lang="en-US" sz="1600" kern="1200" dirty="0"/>
            <a:t>Seek out conversations taking place in their research area;</a:t>
          </a:r>
        </a:p>
        <a:p>
          <a:pPr marL="171450" lvl="1" indent="-171450" algn="l" defTabSz="711200">
            <a:lnSpc>
              <a:spcPct val="90000"/>
            </a:lnSpc>
            <a:spcBef>
              <a:spcPct val="0"/>
            </a:spcBef>
            <a:spcAft>
              <a:spcPct val="15000"/>
            </a:spcAft>
            <a:buChar char="•"/>
          </a:pPr>
          <a:r>
            <a:rPr lang="en-US" sz="1600" kern="1200" dirty="0"/>
            <a:t>View themselves as contributors to scholarship rather than consumers;</a:t>
          </a:r>
        </a:p>
        <a:p>
          <a:pPr marL="171450" lvl="1" indent="-171450" algn="l" defTabSz="711200">
            <a:lnSpc>
              <a:spcPct val="90000"/>
            </a:lnSpc>
            <a:spcBef>
              <a:spcPct val="0"/>
            </a:spcBef>
            <a:spcAft>
              <a:spcPct val="15000"/>
            </a:spcAft>
            <a:buChar char="•"/>
          </a:pPr>
          <a:r>
            <a:rPr lang="en-US" sz="1600" kern="1200" dirty="0"/>
            <a:t>Recognize that scholarly conversations take place in various venues;</a:t>
          </a:r>
        </a:p>
        <a:p>
          <a:pPr marL="171450" lvl="1" indent="-171450" algn="l" defTabSz="711200">
            <a:lnSpc>
              <a:spcPct val="90000"/>
            </a:lnSpc>
            <a:spcBef>
              <a:spcPct val="0"/>
            </a:spcBef>
            <a:spcAft>
              <a:spcPct val="15000"/>
            </a:spcAft>
            <a:buChar char="•"/>
          </a:pPr>
          <a:r>
            <a:rPr lang="en-US" sz="1600" kern="1200" dirty="0"/>
            <a:t>Critically evaluate contributions made by others in participatory information environments.</a:t>
          </a:r>
        </a:p>
      </dsp:txBody>
      <dsp:txXfrm>
        <a:off x="133909" y="133909"/>
        <a:ext cx="4304182" cy="44980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AC0F2-1AA5-4EC9-9315-D0F2ACC9E694}">
      <dsp:nvSpPr>
        <dsp:cNvPr id="0" name=""/>
        <dsp:cNvSpPr/>
      </dsp:nvSpPr>
      <dsp:spPr>
        <a:xfrm>
          <a:off x="0" y="0"/>
          <a:ext cx="4572000" cy="4765878"/>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Students Learn To:</a:t>
          </a:r>
          <a:endParaRPr lang="en-US" sz="2000" kern="1200" dirty="0"/>
        </a:p>
        <a:p>
          <a:pPr marL="171450" lvl="1" indent="-171450" algn="l" defTabSz="711200">
            <a:lnSpc>
              <a:spcPct val="90000"/>
            </a:lnSpc>
            <a:spcBef>
              <a:spcPct val="0"/>
            </a:spcBef>
            <a:spcAft>
              <a:spcPct val="15000"/>
            </a:spcAft>
            <a:buChar char="•"/>
          </a:pPr>
          <a:r>
            <a:rPr lang="en-US" sz="1600" kern="1200" dirty="0"/>
            <a:t>Determine the initial scope of the task required to meet their information needs</a:t>
          </a:r>
          <a:r>
            <a:rPr lang="en-US" sz="1600" b="0" i="0" kern="1200" dirty="0"/>
            <a:t>;</a:t>
          </a:r>
          <a:endParaRPr lang="en-US" sz="1600" kern="1200" dirty="0"/>
        </a:p>
        <a:p>
          <a:pPr marL="171450" lvl="1" indent="-171450" algn="l" defTabSz="711200">
            <a:lnSpc>
              <a:spcPct val="90000"/>
            </a:lnSpc>
            <a:spcBef>
              <a:spcPct val="0"/>
            </a:spcBef>
            <a:spcAft>
              <a:spcPct val="15000"/>
            </a:spcAft>
            <a:buChar char="•"/>
          </a:pPr>
          <a:r>
            <a:rPr lang="en-US" sz="1600" kern="1200" dirty="0"/>
            <a:t>Match information needs and search strategies to appropriate search tools;</a:t>
          </a:r>
        </a:p>
        <a:p>
          <a:pPr marL="171450" lvl="1" indent="-171450" algn="l" defTabSz="711200">
            <a:lnSpc>
              <a:spcPct val="90000"/>
            </a:lnSpc>
            <a:spcBef>
              <a:spcPct val="0"/>
            </a:spcBef>
            <a:spcAft>
              <a:spcPct val="15000"/>
            </a:spcAft>
            <a:buChar char="•"/>
          </a:pPr>
          <a:r>
            <a:rPr lang="en-US" sz="1600" kern="1200" dirty="0"/>
            <a:t>Exhibit mental flexibility and creativity;</a:t>
          </a:r>
        </a:p>
        <a:p>
          <a:pPr marL="171450" lvl="1" indent="-171450" algn="l" defTabSz="711200">
            <a:lnSpc>
              <a:spcPct val="90000"/>
            </a:lnSpc>
            <a:spcBef>
              <a:spcPct val="0"/>
            </a:spcBef>
            <a:spcAft>
              <a:spcPct val="15000"/>
            </a:spcAft>
            <a:buChar char="•"/>
          </a:pPr>
          <a:r>
            <a:rPr lang="en-US" sz="1600" kern="1200" dirty="0"/>
            <a:t>Recognize the value of browsing and other serendipitous methods of information gathering;</a:t>
          </a:r>
        </a:p>
        <a:p>
          <a:pPr marL="171450" lvl="1" indent="-171450" algn="l" defTabSz="711200">
            <a:lnSpc>
              <a:spcPct val="90000"/>
            </a:lnSpc>
            <a:spcBef>
              <a:spcPct val="0"/>
            </a:spcBef>
            <a:spcAft>
              <a:spcPct val="15000"/>
            </a:spcAft>
            <a:buChar char="•"/>
          </a:pPr>
          <a:r>
            <a:rPr lang="en-US" sz="1600" kern="1200" dirty="0"/>
            <a:t>Seek guidance from experts, such as librarians, researchers, and professionals.</a:t>
          </a:r>
        </a:p>
      </dsp:txBody>
      <dsp:txXfrm>
        <a:off x="133909" y="133909"/>
        <a:ext cx="4304182" cy="44980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AC0F2-1AA5-4EC9-9315-D0F2ACC9E694}">
      <dsp:nvSpPr>
        <dsp:cNvPr id="0" name=""/>
        <dsp:cNvSpPr/>
      </dsp:nvSpPr>
      <dsp:spPr>
        <a:xfrm>
          <a:off x="0" y="0"/>
          <a:ext cx="4572000" cy="4765878"/>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Students Learn To:</a:t>
          </a:r>
          <a:endParaRPr lang="en-US" sz="2000" kern="1200" dirty="0"/>
        </a:p>
        <a:p>
          <a:pPr marL="171450" lvl="1" indent="-171450" algn="l" defTabSz="711200">
            <a:lnSpc>
              <a:spcPct val="90000"/>
            </a:lnSpc>
            <a:spcBef>
              <a:spcPct val="0"/>
            </a:spcBef>
            <a:spcAft>
              <a:spcPct val="15000"/>
            </a:spcAft>
            <a:buChar char="•"/>
          </a:pPr>
          <a:r>
            <a:rPr lang="en-US" sz="1600" kern="1200" dirty="0"/>
            <a:t>Define different types of authority, such as subject expertise, societal position, or special experience</a:t>
          </a:r>
          <a:r>
            <a:rPr lang="en-US" sz="1600" b="0" i="0" kern="1200" dirty="0"/>
            <a:t>;</a:t>
          </a:r>
          <a:endParaRPr lang="en-US" sz="1600" kern="1200" dirty="0"/>
        </a:p>
        <a:p>
          <a:pPr marL="171450" lvl="1" indent="-171450" algn="l" defTabSz="711200">
            <a:lnSpc>
              <a:spcPct val="90000"/>
            </a:lnSpc>
            <a:spcBef>
              <a:spcPct val="0"/>
            </a:spcBef>
            <a:spcAft>
              <a:spcPct val="15000"/>
            </a:spcAft>
            <a:buChar char="•"/>
          </a:pPr>
          <a:r>
            <a:rPr lang="en-US" sz="1600" kern="1200" dirty="0"/>
            <a:t>Use research tools and indicators of authority to determine the credibility of sources, understanding the elements that might temper this credibility;</a:t>
          </a:r>
        </a:p>
        <a:p>
          <a:pPr marL="171450" lvl="1" indent="-171450" algn="l" defTabSz="711200">
            <a:lnSpc>
              <a:spcPct val="90000"/>
            </a:lnSpc>
            <a:spcBef>
              <a:spcPct val="0"/>
            </a:spcBef>
            <a:spcAft>
              <a:spcPct val="15000"/>
            </a:spcAft>
            <a:buChar char="•"/>
          </a:pPr>
          <a:r>
            <a:rPr lang="en-US" sz="1600" kern="1200" dirty="0"/>
            <a:t>Develop awareness of the importance of assessing content with a skeptical stance and with a self-awareness of their own biases and worldview;</a:t>
          </a:r>
        </a:p>
        <a:p>
          <a:pPr marL="171450" lvl="1" indent="-171450" algn="l" defTabSz="711200">
            <a:lnSpc>
              <a:spcPct val="90000"/>
            </a:lnSpc>
            <a:spcBef>
              <a:spcPct val="0"/>
            </a:spcBef>
            <a:spcAft>
              <a:spcPct val="15000"/>
            </a:spcAft>
            <a:buChar char="•"/>
          </a:pPr>
          <a:r>
            <a:rPr lang="en-US" sz="1600" kern="1200" dirty="0"/>
            <a:t>Acknowledge they are developing their own authoritative voices and recognize the responsibilities this entails, including seeking accuracy and reliability, respecting intellectual property, and participating in communities of practice.</a:t>
          </a:r>
        </a:p>
      </dsp:txBody>
      <dsp:txXfrm>
        <a:off x="133909" y="133909"/>
        <a:ext cx="4304182" cy="44980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Barry to add note about relevance – </a:t>
            </a:r>
          </a:p>
          <a:p>
            <a:pPr marL="0" lvl="0" indent="0" algn="l" rtl="0">
              <a:spcBef>
                <a:spcPts val="0"/>
              </a:spcBef>
              <a:spcAft>
                <a:spcPts val="0"/>
              </a:spcAft>
              <a:buNone/>
            </a:pPr>
            <a:endParaRPr dirty="0"/>
          </a:p>
        </p:txBody>
      </p:sp>
      <p:sp>
        <p:nvSpPr>
          <p:cNvPr id="268" name="Google Shape;268;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5" name="Google Shape;28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2386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objectives from book</a:t>
            </a:r>
            <a:endParaRPr dirty="0"/>
          </a:p>
        </p:txBody>
      </p:sp>
      <p:sp>
        <p:nvSpPr>
          <p:cNvPr id="285" name="Google Shape;28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098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objectives from book</a:t>
            </a:r>
            <a:endParaRPr dirty="0"/>
          </a:p>
        </p:txBody>
      </p:sp>
      <p:sp>
        <p:nvSpPr>
          <p:cNvPr id="285" name="Google Shape;28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8435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objectives from book</a:t>
            </a:r>
            <a:endParaRPr dirty="0"/>
          </a:p>
        </p:txBody>
      </p:sp>
      <p:sp>
        <p:nvSpPr>
          <p:cNvPr id="285" name="Google Shape;28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740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objectives from book</a:t>
            </a:r>
            <a:endParaRPr dirty="0"/>
          </a:p>
        </p:txBody>
      </p:sp>
      <p:sp>
        <p:nvSpPr>
          <p:cNvPr id="285" name="Google Shape;28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2807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objectives from book</a:t>
            </a:r>
            <a:endParaRPr dirty="0"/>
          </a:p>
        </p:txBody>
      </p:sp>
      <p:sp>
        <p:nvSpPr>
          <p:cNvPr id="285" name="Google Shape;28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257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objectives from book</a:t>
            </a:r>
            <a:endParaRPr dirty="0"/>
          </a:p>
        </p:txBody>
      </p:sp>
      <p:sp>
        <p:nvSpPr>
          <p:cNvPr id="285" name="Google Shape;28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890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objectives from book</a:t>
            </a:r>
            <a:endParaRPr dirty="0"/>
          </a:p>
        </p:txBody>
      </p:sp>
      <p:sp>
        <p:nvSpPr>
          <p:cNvPr id="285" name="Google Shape;28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456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09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Linked to book - choose particular pages</a:t>
            </a:r>
            <a:endParaRPr dirty="0"/>
          </a:p>
        </p:txBody>
      </p:sp>
      <p:sp>
        <p:nvSpPr>
          <p:cNvPr id="406" name="Google Shape;406;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499f849ba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g11499f849ba_1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4" name="Google Shape;364;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5497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1499f849ba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1499f849ba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Erika</a:t>
            </a:r>
            <a:endParaRPr dirty="0"/>
          </a:p>
        </p:txBody>
      </p:sp>
      <p:sp>
        <p:nvSpPr>
          <p:cNvPr id="570" name="Google Shape;570;g11499f849ba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3333171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1499f849ba_1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g11499f849ba_1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1499f849ba_1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g11499f849ba_1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4" name="Google Shape;364;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628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Erika</a:t>
            </a:r>
            <a:endParaRPr dirty="0"/>
          </a:p>
        </p:txBody>
      </p:sp>
      <p:sp>
        <p:nvSpPr>
          <p:cNvPr id="515" name="Google Shape;515;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13db84cc56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113db84cc56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Erika</a:t>
            </a:r>
            <a:endParaRPr dirty="0"/>
          </a:p>
        </p:txBody>
      </p:sp>
      <p:sp>
        <p:nvSpPr>
          <p:cNvPr id="533" name="Google Shape;533;g113db84cc56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Erika</a:t>
            </a:r>
            <a:endParaRPr dirty="0"/>
          </a:p>
        </p:txBody>
      </p:sp>
      <p:sp>
        <p:nvSpPr>
          <p:cNvPr id="200" name="Google Shape;200;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Erika</a:t>
            </a:r>
            <a:endParaRPr dirty="0"/>
          </a:p>
        </p:txBody>
      </p:sp>
      <p:sp>
        <p:nvSpPr>
          <p:cNvPr id="200" name="Google Shape;200;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133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499f849ba_3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8" name="Google Shape;438;g11499f849ba_3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Barry</a:t>
            </a:r>
            <a:endParaRPr dirty="0"/>
          </a:p>
        </p:txBody>
      </p:sp>
      <p:sp>
        <p:nvSpPr>
          <p:cNvPr id="65" name="Google Shape;65;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Pandemic increased demand</a:t>
            </a:r>
            <a:endParaRPr dirty="0"/>
          </a:p>
        </p:txBody>
      </p:sp>
      <p:sp>
        <p:nvSpPr>
          <p:cNvPr id="80" name="Google Shape;8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000000"/>
                </a:solidFill>
                <a:effectLst/>
                <a:latin typeface="Roboto" panose="020F0502020204030204" pitchFamily="34" charset="0"/>
              </a:rPr>
              <a:t>An (RI) course is one that provides curriculum-based active engagement in a line of inquiry that is guided by a content expert, adheres to aspects of the academic research or scholarship process, and includes a research deliverable.</a:t>
            </a:r>
          </a:p>
          <a:p>
            <a:pPr marL="0" lvl="0" indent="0" algn="l" rtl="0">
              <a:spcBef>
                <a:spcPts val="0"/>
              </a:spcBef>
              <a:spcAft>
                <a:spcPts val="0"/>
              </a:spcAft>
              <a:buNone/>
            </a:pPr>
            <a:r>
              <a:rPr lang="en-US" b="0" i="0" dirty="0">
                <a:solidFill>
                  <a:srgbClr val="000000"/>
                </a:solidFill>
                <a:effectLst/>
                <a:latin typeface="Roboto" panose="020F0502020204030204" pitchFamily="34" charset="0"/>
              </a:rPr>
              <a:t>Quality Online designation - </a:t>
            </a:r>
            <a:r>
              <a:rPr lang="en-US" b="0" i="0" dirty="0">
                <a:solidFill>
                  <a:srgbClr val="333333"/>
                </a:solidFill>
                <a:effectLst/>
                <a:latin typeface="UCF Sans Serif Alt"/>
              </a:rPr>
              <a:t>course components proven to be best practices in online course design</a:t>
            </a:r>
            <a:endParaRPr dirty="0"/>
          </a:p>
        </p:txBody>
      </p:sp>
      <p:sp>
        <p:nvSpPr>
          <p:cNvPr id="120" name="Google Shape;120;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3" name="Google Shape;233;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Erika </a:t>
            </a:r>
            <a:endParaRPr dirty="0"/>
          </a:p>
        </p:txBody>
      </p:sp>
      <p:sp>
        <p:nvSpPr>
          <p:cNvPr id="406" name="Google Shape;406;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523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663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8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8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86"/>
          <p:cNvSpPr txBox="1">
            <a:spLocks noGrp="1"/>
          </p:cNvSpPr>
          <p:nvPr>
            <p:ph type="body" idx="1"/>
          </p:nvPr>
        </p:nvSpPr>
        <p:spPr>
          <a:xfrm>
            <a:off x="628650" y="1825625"/>
            <a:ext cx="78867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0" name="Google Shape;40;p8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Google Shape;41;p8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p8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3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jpg"/><Relationship Id="rId7"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pn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jpg"/><Relationship Id="rId7" Type="http://schemas.openxmlformats.org/officeDocument/2006/relationships/diagramQuickStyle" Target="../diagrams/quickStyle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pn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jpg"/><Relationship Id="rId7" Type="http://schemas.openxmlformats.org/officeDocument/2006/relationships/diagramQuickStyle" Target="../diagrams/quickStyle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pn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https://pressbooks.online.ucf.edu/strategies2e/"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jpg"/><Relationship Id="rId7"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47"/>
          <p:cNvSpPr txBox="1">
            <a:spLocks noGrp="1"/>
          </p:cNvSpPr>
          <p:nvPr>
            <p:ph type="ctrTitle"/>
          </p:nvPr>
        </p:nvSpPr>
        <p:spPr>
          <a:xfrm>
            <a:off x="225214" y="161603"/>
            <a:ext cx="5328592" cy="1470025"/>
          </a:xfrm>
          <a:prstGeom prst="rect">
            <a:avLst/>
          </a:prstGeom>
          <a:noFill/>
          <a:ln>
            <a:noFill/>
          </a:ln>
          <a:effectLst>
            <a:outerShdw blurRad="50800" dist="38100" dir="5400000" algn="t" rotWithShape="0">
              <a:prstClr val="black">
                <a:alpha val="40000"/>
              </a:prst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Poppins"/>
              <a:buNone/>
            </a:pPr>
            <a:r>
              <a:rPr lang="en-US" sz="3200" dirty="0">
                <a:solidFill>
                  <a:schemeClr val="lt1"/>
                </a:solidFill>
              </a:rPr>
              <a:t>Refreshing the Literary Research Process</a:t>
            </a:r>
            <a:endParaRPr dirty="0"/>
          </a:p>
        </p:txBody>
      </p:sp>
      <p:sp>
        <p:nvSpPr>
          <p:cNvPr id="62" name="Google Shape;62;p47"/>
          <p:cNvSpPr txBox="1">
            <a:spLocks noGrp="1"/>
          </p:cNvSpPr>
          <p:nvPr>
            <p:ph type="subTitle" idx="1"/>
          </p:nvPr>
        </p:nvSpPr>
        <p:spPr>
          <a:xfrm>
            <a:off x="4812668" y="3768569"/>
            <a:ext cx="2950840" cy="1675300"/>
          </a:xfrm>
          <a:prstGeom prst="rect">
            <a:avLst/>
          </a:prstGeom>
          <a:noFill/>
          <a:ln>
            <a:noFill/>
          </a:ln>
          <a:effectLst>
            <a:outerShdw blurRad="50800" dist="38100" dir="5400000" algn="t" rotWithShape="0">
              <a:prstClr val="black">
                <a:alpha val="40000"/>
              </a:prstClr>
            </a:outerShdw>
          </a:effectLst>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dirty="0">
                <a:solidFill>
                  <a:schemeClr val="lt1"/>
                </a:solidFill>
              </a:rPr>
              <a:t>Today’s presenters:</a:t>
            </a:r>
          </a:p>
          <a:p>
            <a:pPr marL="0" lvl="0" indent="0" algn="l" rtl="0">
              <a:spcBef>
                <a:spcPts val="0"/>
              </a:spcBef>
              <a:spcAft>
                <a:spcPts val="0"/>
              </a:spcAft>
              <a:buClr>
                <a:schemeClr val="lt1"/>
              </a:buClr>
              <a:buSzPts val="2400"/>
              <a:buNone/>
            </a:pPr>
            <a:r>
              <a:rPr lang="en-US" sz="2400" dirty="0">
                <a:solidFill>
                  <a:schemeClr val="lt1"/>
                </a:solidFill>
              </a:rPr>
              <a:t>Barry Mauer</a:t>
            </a:r>
            <a:endParaRPr lang="en-US" dirty="0"/>
          </a:p>
          <a:p>
            <a:pPr marL="0" lvl="0" indent="0" algn="l" rtl="0">
              <a:spcBef>
                <a:spcPts val="480"/>
              </a:spcBef>
              <a:spcAft>
                <a:spcPts val="0"/>
              </a:spcAft>
              <a:buClr>
                <a:schemeClr val="lt1"/>
              </a:buClr>
              <a:buSzPts val="2400"/>
              <a:buNone/>
            </a:pPr>
            <a:r>
              <a:rPr lang="en-US" sz="2400" dirty="0">
                <a:solidFill>
                  <a:schemeClr val="lt1"/>
                </a:solidFill>
              </a:rPr>
              <a:t>John </a:t>
            </a:r>
            <a:r>
              <a:rPr lang="en-US" sz="2400" dirty="0" err="1">
                <a:solidFill>
                  <a:schemeClr val="lt1"/>
                </a:solidFill>
              </a:rPr>
              <a:t>Venecek</a:t>
            </a:r>
            <a:endParaRPr dirty="0"/>
          </a:p>
        </p:txBody>
      </p:sp>
      <p:sp>
        <p:nvSpPr>
          <p:cNvPr id="2" name="Google Shape;62;p47">
            <a:extLst>
              <a:ext uri="{FF2B5EF4-FFF2-40B4-BE49-F238E27FC236}">
                <a16:creationId xmlns:a16="http://schemas.microsoft.com/office/drawing/2014/main" id="{22B4F8B4-4723-1FFE-5857-803AC4667F97}"/>
              </a:ext>
            </a:extLst>
          </p:cNvPr>
          <p:cNvSpPr txBox="1">
            <a:spLocks/>
          </p:cNvSpPr>
          <p:nvPr/>
        </p:nvSpPr>
        <p:spPr>
          <a:xfrm>
            <a:off x="225214" y="6084226"/>
            <a:ext cx="8693571" cy="454106"/>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noFill/>
          </a:ln>
          <a:effectLst>
            <a:outerShdw blurRad="50800" dist="38100" dir="13500000" algn="br" rotWithShape="0">
              <a:prstClr val="black">
                <a:alpha val="40000"/>
              </a:prstClr>
            </a:outerShdw>
          </a:effectLst>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indent="0" algn="l">
              <a:spcBef>
                <a:spcPts val="0"/>
              </a:spcBef>
              <a:buClr>
                <a:schemeClr val="lt1"/>
              </a:buClr>
              <a:buSzPts val="2400"/>
            </a:pPr>
            <a:r>
              <a:rPr lang="en-US" sz="1600" dirty="0">
                <a:solidFill>
                  <a:schemeClr val="lt1"/>
                </a:solidFill>
              </a:rPr>
              <a:t>    Team: Barry Mauer, John </a:t>
            </a:r>
            <a:r>
              <a:rPr lang="en-US" sz="1600" dirty="0" err="1">
                <a:solidFill>
                  <a:schemeClr val="lt1"/>
                </a:solidFill>
              </a:rPr>
              <a:t>Venecek</a:t>
            </a:r>
            <a:r>
              <a:rPr lang="en-US" sz="1600" dirty="0">
                <a:solidFill>
                  <a:schemeClr val="lt1"/>
                </a:solidFill>
              </a:rPr>
              <a:t>, Emily </a:t>
            </a:r>
            <a:r>
              <a:rPr lang="en-US" sz="1600" dirty="0" err="1">
                <a:solidFill>
                  <a:schemeClr val="lt1"/>
                </a:solidFill>
              </a:rPr>
              <a:t>Smeltz</a:t>
            </a:r>
            <a:r>
              <a:rPr lang="en-US" sz="1600" dirty="0">
                <a:solidFill>
                  <a:schemeClr val="lt1"/>
                </a:solidFill>
              </a:rPr>
              <a:t>, Erika Heredia, Nicole Suarez, James Paradiso, Mireya Ramirez</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2000" advTm="129532"/>
    </mc:Choice>
    <mc:Fallback xmlns="">
      <p:transition spd="slow" advTm="1295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pic>
        <p:nvPicPr>
          <p:cNvPr id="2" name="Google Shape;408;p21">
            <a:extLst>
              <a:ext uri="{FF2B5EF4-FFF2-40B4-BE49-F238E27FC236}">
                <a16:creationId xmlns:a16="http://schemas.microsoft.com/office/drawing/2014/main" id="{C446195A-0404-AD77-B050-A1F160D7E37F}"/>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0"/>
            <a:ext cx="9144000" cy="7010400"/>
          </a:xfrm>
          <a:prstGeom prst="rect">
            <a:avLst/>
          </a:prstGeom>
          <a:noFill/>
          <a:ln>
            <a:noFill/>
          </a:ln>
        </p:spPr>
      </p:pic>
      <p:grpSp>
        <p:nvGrpSpPr>
          <p:cNvPr id="3" name="Group 2">
            <a:extLst>
              <a:ext uri="{FF2B5EF4-FFF2-40B4-BE49-F238E27FC236}">
                <a16:creationId xmlns:a16="http://schemas.microsoft.com/office/drawing/2014/main" id="{BB4FB17C-FCC1-4D58-EDF0-592A9BDFEB26}"/>
              </a:ext>
            </a:extLst>
          </p:cNvPr>
          <p:cNvGrpSpPr>
            <a:grpSpLocks noGrp="1" noUngrp="1" noRot="1" noMove="1" noResize="1"/>
          </p:cNvGrpSpPr>
          <p:nvPr/>
        </p:nvGrpSpPr>
        <p:grpSpPr>
          <a:xfrm>
            <a:off x="543213" y="-71021"/>
            <a:ext cx="8629193" cy="7080117"/>
            <a:chOff x="543213" y="0"/>
            <a:chExt cx="8753187" cy="6991340"/>
          </a:xfrm>
        </p:grpSpPr>
        <p:pic>
          <p:nvPicPr>
            <p:cNvPr id="4" name="Google Shape;122;p51">
              <a:extLst>
                <a:ext uri="{FF2B5EF4-FFF2-40B4-BE49-F238E27FC236}">
                  <a16:creationId xmlns:a16="http://schemas.microsoft.com/office/drawing/2014/main" id="{B9DD49D5-7827-B39D-4BAB-62FEEF835336}"/>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5" name="Google Shape;123;p51">
              <a:extLst>
                <a:ext uri="{FF2B5EF4-FFF2-40B4-BE49-F238E27FC236}">
                  <a16:creationId xmlns:a16="http://schemas.microsoft.com/office/drawing/2014/main" id="{88902A29-2441-5BFA-D3D1-A9154D360303}"/>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72" name="Google Shape;272;p61"/>
          <p:cNvSpPr txBox="1"/>
          <p:nvPr/>
        </p:nvSpPr>
        <p:spPr>
          <a:xfrm>
            <a:off x="933651" y="1061205"/>
            <a:ext cx="2484873" cy="4726276"/>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200" b="0" i="0" u="none" strike="noStrike" cap="none" dirty="0">
                <a:solidFill>
                  <a:srgbClr val="000000"/>
                </a:solidFill>
                <a:latin typeface="Calibri"/>
                <a:ea typeface="Calibri"/>
                <a:cs typeface="Calibri"/>
                <a:sym typeface="Calibri"/>
              </a:rPr>
              <a:t>Information Literacy Framework</a:t>
            </a:r>
            <a:endParaRPr sz="3200" dirty="0"/>
          </a:p>
        </p:txBody>
      </p:sp>
      <p:cxnSp>
        <p:nvCxnSpPr>
          <p:cNvPr id="273" name="Google Shape;273;p61"/>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274" name="Google Shape;274;p61"/>
          <p:cNvGrpSpPr/>
          <p:nvPr/>
        </p:nvGrpSpPr>
        <p:grpSpPr>
          <a:xfrm>
            <a:off x="3867691" y="1108037"/>
            <a:ext cx="4641924" cy="4641924"/>
            <a:chOff x="1157" y="42175"/>
            <a:chExt cx="4641924" cy="4641924"/>
          </a:xfrm>
        </p:grpSpPr>
        <p:sp>
          <p:nvSpPr>
            <p:cNvPr id="275" name="Google Shape;275;p61"/>
            <p:cNvSpPr/>
            <p:nvPr/>
          </p:nvSpPr>
          <p:spPr>
            <a:xfrm>
              <a:off x="1395766" y="42175"/>
              <a:ext cx="1852706" cy="1852706"/>
            </a:xfrm>
            <a:prstGeom prst="downArrow">
              <a:avLst>
                <a:gd name="adj1" fmla="val 50000"/>
                <a:gd name="adj2" fmla="val 35000"/>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1"/>
            <p:cNvSpPr txBox="1"/>
            <p:nvPr/>
          </p:nvSpPr>
          <p:spPr>
            <a:xfrm>
              <a:off x="1858943" y="42175"/>
              <a:ext cx="926353" cy="1528482"/>
            </a:xfrm>
            <a:prstGeom prst="rect">
              <a:avLst/>
            </a:prstGeom>
            <a:noFill/>
            <a:ln>
              <a:noFill/>
            </a:ln>
          </p:spPr>
          <p:txBody>
            <a:bodyPr spcFirstLastPara="1" wrap="square" lIns="78225" tIns="78225" rIns="78225" bIns="782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Research as Inquiry</a:t>
              </a:r>
              <a:endParaRPr/>
            </a:p>
          </p:txBody>
        </p:sp>
        <p:sp>
          <p:nvSpPr>
            <p:cNvPr id="277" name="Google Shape;277;p61"/>
            <p:cNvSpPr/>
            <p:nvPr/>
          </p:nvSpPr>
          <p:spPr>
            <a:xfrm rot="5400000">
              <a:off x="2790374" y="1436784"/>
              <a:ext cx="1852706" cy="1852706"/>
            </a:xfrm>
            <a:prstGeom prst="downArrow">
              <a:avLst>
                <a:gd name="adj1" fmla="val 50000"/>
                <a:gd name="adj2" fmla="val 35000"/>
              </a:avLst>
            </a:prstGeom>
            <a:gradFill>
              <a:gsLst>
                <a:gs pos="0">
                  <a:srgbClr val="D58870"/>
                </a:gs>
                <a:gs pos="50000">
                  <a:srgbClr val="D57755"/>
                </a:gs>
                <a:gs pos="100000">
                  <a:srgbClr val="C26543"/>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1"/>
            <p:cNvSpPr txBox="1"/>
            <p:nvPr/>
          </p:nvSpPr>
          <p:spPr>
            <a:xfrm>
              <a:off x="3114599" y="1899961"/>
              <a:ext cx="1528482" cy="926353"/>
            </a:xfrm>
            <a:prstGeom prst="rect">
              <a:avLst/>
            </a:prstGeom>
            <a:noFill/>
            <a:ln>
              <a:noFill/>
            </a:ln>
          </p:spPr>
          <p:txBody>
            <a:bodyPr spcFirstLastPara="1" wrap="square" lIns="78225" tIns="78225" rIns="78225" bIns="782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Scholarship as Conversation</a:t>
              </a:r>
              <a:endParaRPr/>
            </a:p>
          </p:txBody>
        </p:sp>
        <p:sp>
          <p:nvSpPr>
            <p:cNvPr id="279" name="Google Shape;279;p61"/>
            <p:cNvSpPr/>
            <p:nvPr/>
          </p:nvSpPr>
          <p:spPr>
            <a:xfrm rot="10800000">
              <a:off x="1395766" y="2831393"/>
              <a:ext cx="1852706" cy="1852706"/>
            </a:xfrm>
            <a:prstGeom prst="downArrow">
              <a:avLst>
                <a:gd name="adj1" fmla="val 50000"/>
                <a:gd name="adj2" fmla="val 35000"/>
              </a:avLst>
            </a:prstGeom>
            <a:gradFill>
              <a:gsLst>
                <a:gs pos="0">
                  <a:srgbClr val="BF948F"/>
                </a:gs>
                <a:gs pos="50000">
                  <a:srgbClr val="BA857E"/>
                </a:gs>
                <a:gs pos="100000">
                  <a:srgbClr val="A7746B"/>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1"/>
            <p:cNvSpPr txBox="1"/>
            <p:nvPr/>
          </p:nvSpPr>
          <p:spPr>
            <a:xfrm>
              <a:off x="1858942" y="3155617"/>
              <a:ext cx="926353" cy="1528482"/>
            </a:xfrm>
            <a:prstGeom prst="rect">
              <a:avLst/>
            </a:prstGeom>
            <a:noFill/>
            <a:ln>
              <a:noFill/>
            </a:ln>
          </p:spPr>
          <p:txBody>
            <a:bodyPr spcFirstLastPara="1" wrap="square" lIns="78225" tIns="78225" rIns="78225" bIns="782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Searching as Strategic Exploration</a:t>
              </a:r>
              <a:endParaRPr/>
            </a:p>
          </p:txBody>
        </p:sp>
        <p:sp>
          <p:nvSpPr>
            <p:cNvPr id="281" name="Google Shape;281;p61"/>
            <p:cNvSpPr/>
            <p:nvPr/>
          </p:nvSpPr>
          <p:spPr>
            <a:xfrm rot="-5400000">
              <a:off x="1157" y="1436784"/>
              <a:ext cx="1852706" cy="1852706"/>
            </a:xfrm>
            <a:prstGeom prst="downArrow">
              <a:avLst>
                <a:gd name="adj1" fmla="val 50000"/>
                <a:gd name="adj2" fmla="val 35000"/>
              </a:avLst>
            </a:prstGeom>
            <a:gradFill>
              <a:gsLst>
                <a:gs pos="0">
                  <a:srgbClr val="AEAEAE"/>
                </a:gs>
                <a:gs pos="50000">
                  <a:srgbClr val="A4A4A4"/>
                </a:gs>
                <a:gs pos="100000">
                  <a:srgbClr val="90909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1"/>
            <p:cNvSpPr txBox="1"/>
            <p:nvPr/>
          </p:nvSpPr>
          <p:spPr>
            <a:xfrm>
              <a:off x="1158" y="1899960"/>
              <a:ext cx="1528482" cy="926353"/>
            </a:xfrm>
            <a:prstGeom prst="rect">
              <a:avLst/>
            </a:prstGeom>
            <a:noFill/>
            <a:ln>
              <a:noFill/>
            </a:ln>
          </p:spPr>
          <p:txBody>
            <a:bodyPr spcFirstLastPara="1" wrap="square" lIns="78225" tIns="78225" rIns="78225" bIns="782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Authority is Constructed and Contextual</a:t>
              </a:r>
              <a:endParaRPr/>
            </a:p>
          </p:txBody>
        </p:sp>
      </p:grpSp>
      <p:sp>
        <p:nvSpPr>
          <p:cNvPr id="6" name="Slide Number Placeholder 5">
            <a:extLst>
              <a:ext uri="{FF2B5EF4-FFF2-40B4-BE49-F238E27FC236}">
                <a16:creationId xmlns:a16="http://schemas.microsoft.com/office/drawing/2014/main" id="{00C01C88-31A0-AB52-F923-A7CB2DD83DCC}"/>
              </a:ext>
            </a:extLst>
          </p:cNvPr>
          <p:cNvSpPr>
            <a:spLocks noGrp="1"/>
          </p:cNvSpPr>
          <p:nvPr>
            <p:ph type="sldNum" idx="12"/>
          </p:nvPr>
        </p:nvSpPr>
        <p:spPr>
          <a:xfrm>
            <a:off x="7115006" y="6549959"/>
            <a:ext cx="2057400" cy="365125"/>
          </a:xfrm>
        </p:spPr>
        <p:txBody>
          <a:bodyPr/>
          <a:lstStyle/>
          <a:p>
            <a:pPr marL="0" lvl="0" indent="0" algn="r" rtl="0">
              <a:spcBef>
                <a:spcPts val="0"/>
              </a:spcBef>
              <a:spcAft>
                <a:spcPts val="0"/>
              </a:spcAft>
              <a:buNone/>
            </a:pPr>
            <a:fld id="{00000000-1234-1234-1234-123412341234}" type="slidenum">
              <a:rPr lang="en-US" smtClean="0"/>
              <a:t>10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49060"/>
    </mc:Choice>
    <mc:Fallback xmlns="">
      <p:transition spd="slow" advTm="14906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grpSp>
        <p:nvGrpSpPr>
          <p:cNvPr id="2" name="Group 1">
            <a:extLst>
              <a:ext uri="{FF2B5EF4-FFF2-40B4-BE49-F238E27FC236}">
                <a16:creationId xmlns:a16="http://schemas.microsoft.com/office/drawing/2014/main" id="{CA0E85CB-E2BA-9DB8-BAE6-BB9F00D3D860}"/>
              </a:ext>
            </a:extLst>
          </p:cNvPr>
          <p:cNvGrpSpPr>
            <a:grpSpLocks noGrp="1" noUngrp="1" noRot="1" noMove="1" noResize="1"/>
          </p:cNvGrpSpPr>
          <p:nvPr/>
        </p:nvGrpSpPr>
        <p:grpSpPr>
          <a:xfrm>
            <a:off x="0" y="-1"/>
            <a:ext cx="9144000" cy="7226423"/>
            <a:chOff x="0" y="-1"/>
            <a:chExt cx="9296400" cy="7226423"/>
          </a:xfrm>
        </p:grpSpPr>
        <p:pic>
          <p:nvPicPr>
            <p:cNvPr id="4" name="Google Shape;408;p21">
              <a:extLst>
                <a:ext uri="{FF2B5EF4-FFF2-40B4-BE49-F238E27FC236}">
                  <a16:creationId xmlns:a16="http://schemas.microsoft.com/office/drawing/2014/main" id="{CE5250EF-1138-699F-5DEA-7A65A81BE49D}"/>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5" name="Group 4">
              <a:extLst>
                <a:ext uri="{FF2B5EF4-FFF2-40B4-BE49-F238E27FC236}">
                  <a16:creationId xmlns:a16="http://schemas.microsoft.com/office/drawing/2014/main" id="{DDE731F1-69DA-3781-FA69-2A502190FCFE}"/>
                </a:ext>
              </a:extLst>
            </p:cNvPr>
            <p:cNvGrpSpPr>
              <a:grpSpLocks noGrp="1" noUngrp="1" noRot="1" noMove="1" noResize="1"/>
            </p:cNvGrpSpPr>
            <p:nvPr/>
          </p:nvGrpSpPr>
          <p:grpSpPr>
            <a:xfrm>
              <a:off x="543213" y="-1"/>
              <a:ext cx="8753187" cy="7226423"/>
              <a:chOff x="543213" y="0"/>
              <a:chExt cx="8753187" cy="6991340"/>
            </a:xfrm>
          </p:grpSpPr>
          <p:pic>
            <p:nvPicPr>
              <p:cNvPr id="6" name="Google Shape;122;p51">
                <a:extLst>
                  <a:ext uri="{FF2B5EF4-FFF2-40B4-BE49-F238E27FC236}">
                    <a16:creationId xmlns:a16="http://schemas.microsoft.com/office/drawing/2014/main" id="{A1AD1DB2-2314-1503-AAFC-8D5134BC3758}"/>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7" name="Google Shape;123;p51">
                <a:extLst>
                  <a:ext uri="{FF2B5EF4-FFF2-40B4-BE49-F238E27FC236}">
                    <a16:creationId xmlns:a16="http://schemas.microsoft.com/office/drawing/2014/main" id="{9655CFA1-56A9-F8E4-F7C4-0ECF5004C568}"/>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89" name="Google Shape;289;p62"/>
          <p:cNvSpPr txBox="1"/>
          <p:nvPr/>
        </p:nvSpPr>
        <p:spPr>
          <a:xfrm>
            <a:off x="1025912" y="1065862"/>
            <a:ext cx="2087612" cy="4726276"/>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200" i="0" u="none" strike="noStrike" cap="none" dirty="0">
                <a:solidFill>
                  <a:srgbClr val="000000"/>
                </a:solidFill>
                <a:latin typeface="Calibri"/>
                <a:ea typeface="Calibri"/>
                <a:cs typeface="Calibri"/>
                <a:sym typeface="Calibri"/>
              </a:rPr>
              <a:t>Research as Inquiry</a:t>
            </a:r>
            <a:endParaRPr sz="3200" dirty="0">
              <a:latin typeface="Calibri"/>
              <a:ea typeface="Calibri"/>
              <a:cs typeface="Calibri"/>
              <a:sym typeface="Calibri"/>
            </a:endParaRPr>
          </a:p>
        </p:txBody>
      </p:sp>
      <p:cxnSp>
        <p:nvCxnSpPr>
          <p:cNvPr id="290" name="Google Shape;290;p62"/>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sp>
        <p:nvSpPr>
          <p:cNvPr id="294" name="Google Shape;294;p62"/>
          <p:cNvSpPr/>
          <p:nvPr/>
        </p:nvSpPr>
        <p:spPr>
          <a:xfrm>
            <a:off x="3708358" y="2353003"/>
            <a:ext cx="4644239" cy="2151993"/>
          </a:xfrm>
          <a:prstGeom prst="roundRect">
            <a:avLst>
              <a:gd name="adj" fmla="val 16667"/>
            </a:avLst>
          </a:prstGeom>
          <a:gradFill>
            <a:gsLst>
              <a:gs pos="0">
                <a:srgbClr val="CA8D7E"/>
              </a:gs>
              <a:gs pos="50000">
                <a:srgbClr val="C77C69"/>
              </a:gs>
              <a:gs pos="100000">
                <a:srgbClr val="B56A57"/>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TextBox 2">
            <a:extLst>
              <a:ext uri="{FF2B5EF4-FFF2-40B4-BE49-F238E27FC236}">
                <a16:creationId xmlns:a16="http://schemas.microsoft.com/office/drawing/2014/main" id="{079655A2-70B5-BDBC-012B-702BA80C3099}"/>
              </a:ext>
            </a:extLst>
          </p:cNvPr>
          <p:cNvSpPr txBox="1"/>
          <p:nvPr/>
        </p:nvSpPr>
        <p:spPr>
          <a:xfrm>
            <a:off x="3837454" y="2613391"/>
            <a:ext cx="4572000" cy="1631216"/>
          </a:xfrm>
          <a:prstGeom prst="rect">
            <a:avLst/>
          </a:prstGeom>
          <a:noFill/>
        </p:spPr>
        <p:txBody>
          <a:bodyPr wrap="square">
            <a:spAutoFit/>
          </a:bodyPr>
          <a:lstStyle/>
          <a:p>
            <a:r>
              <a:rPr lang="en-US" sz="2000" b="0" i="0" dirty="0">
                <a:solidFill>
                  <a:schemeClr val="bg1"/>
                </a:solidFill>
                <a:effectLst/>
                <a:latin typeface="Calibri" panose="020F0502020204030204" pitchFamily="34" charset="0"/>
                <a:cs typeface="Calibri" panose="020F0502020204030204" pitchFamily="34" charset="0"/>
              </a:rPr>
              <a:t>“Research is iterative and depends upon asking increasingly complex or new questions whose answers in turn develop additional questions or lines of inquiry in any field.”</a:t>
            </a:r>
            <a:endParaRPr lang="en-US" sz="2000" dirty="0">
              <a:solidFill>
                <a:schemeClr val="bg1"/>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BB54493A-52B0-EB49-157D-643635A55CDE}"/>
              </a:ext>
            </a:extLst>
          </p:cNvPr>
          <p:cNvSpPr>
            <a:spLocks noGrp="1"/>
          </p:cNvSpPr>
          <p:nvPr>
            <p:ph type="sldNum" idx="12"/>
          </p:nvPr>
        </p:nvSpPr>
        <p:spPr>
          <a:xfrm>
            <a:off x="7086600" y="6675437"/>
            <a:ext cx="2057400" cy="365125"/>
          </a:xfrm>
        </p:spPr>
        <p:txBody>
          <a:bodyPr/>
          <a:lstStyle/>
          <a:p>
            <a:pPr marL="0" lvl="0" indent="0" algn="r" rtl="0">
              <a:spcBef>
                <a:spcPts val="0"/>
              </a:spcBef>
              <a:spcAft>
                <a:spcPts val="0"/>
              </a:spcAft>
              <a:buNone/>
            </a:pPr>
            <a:fld id="{00000000-1234-1234-1234-123412341234}" type="slidenum">
              <a:rPr lang="en-US" smtClean="0"/>
              <a:t>11</a:t>
            </a:fld>
            <a:endParaRPr lang="en-US" dirty="0"/>
          </a:p>
        </p:txBody>
      </p:sp>
    </p:spTree>
    <p:extLst>
      <p:ext uri="{BB962C8B-B14F-4D97-AF65-F5344CB8AC3E}">
        <p14:creationId xmlns:p14="http://schemas.microsoft.com/office/powerpoint/2010/main" val="3358700887"/>
      </p:ext>
    </p:extLst>
  </p:cSld>
  <p:clrMapOvr>
    <a:masterClrMapping/>
  </p:clrMapOvr>
  <mc:AlternateContent xmlns:mc="http://schemas.openxmlformats.org/markup-compatibility/2006" xmlns:p14="http://schemas.microsoft.com/office/powerpoint/2010/main">
    <mc:Choice Requires="p14">
      <p:transition spd="slow" p14:dur="2000" advTm="37929"/>
    </mc:Choice>
    <mc:Fallback xmlns="">
      <p:transition spd="slow" advTm="3792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286"/>
        <p:cNvGrpSpPr/>
        <p:nvPr/>
      </p:nvGrpSpPr>
      <p:grpSpPr>
        <a:xfrm>
          <a:off x="0" y="0"/>
          <a:ext cx="0" cy="0"/>
          <a:chOff x="0" y="0"/>
          <a:chExt cx="0" cy="0"/>
        </a:xfrm>
      </p:grpSpPr>
      <p:grpSp>
        <p:nvGrpSpPr>
          <p:cNvPr id="2" name="Group 1">
            <a:extLst>
              <a:ext uri="{FF2B5EF4-FFF2-40B4-BE49-F238E27FC236}">
                <a16:creationId xmlns:a16="http://schemas.microsoft.com/office/drawing/2014/main" id="{CA0E85CB-E2BA-9DB8-BAE6-BB9F00D3D860}"/>
              </a:ext>
            </a:extLst>
          </p:cNvPr>
          <p:cNvGrpSpPr>
            <a:grpSpLocks noGrp="1" noUngrp="1" noRot="1" noMove="1" noResize="1"/>
          </p:cNvGrpSpPr>
          <p:nvPr/>
        </p:nvGrpSpPr>
        <p:grpSpPr>
          <a:xfrm>
            <a:off x="0" y="-1"/>
            <a:ext cx="9144000" cy="7226423"/>
            <a:chOff x="0" y="-1"/>
            <a:chExt cx="9296400" cy="7226423"/>
          </a:xfrm>
        </p:grpSpPr>
        <p:pic>
          <p:nvPicPr>
            <p:cNvPr id="4" name="Google Shape;408;p21">
              <a:extLst>
                <a:ext uri="{FF2B5EF4-FFF2-40B4-BE49-F238E27FC236}">
                  <a16:creationId xmlns:a16="http://schemas.microsoft.com/office/drawing/2014/main" id="{CE5250EF-1138-699F-5DEA-7A65A81BE49D}"/>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5" name="Group 4">
              <a:extLst>
                <a:ext uri="{FF2B5EF4-FFF2-40B4-BE49-F238E27FC236}">
                  <a16:creationId xmlns:a16="http://schemas.microsoft.com/office/drawing/2014/main" id="{DDE731F1-69DA-3781-FA69-2A502190FCFE}"/>
                </a:ext>
              </a:extLst>
            </p:cNvPr>
            <p:cNvGrpSpPr>
              <a:grpSpLocks noGrp="1" noUngrp="1" noRot="1" noMove="1" noResize="1"/>
            </p:cNvGrpSpPr>
            <p:nvPr/>
          </p:nvGrpSpPr>
          <p:grpSpPr>
            <a:xfrm>
              <a:off x="543213" y="-1"/>
              <a:ext cx="8753187" cy="7226423"/>
              <a:chOff x="543213" y="0"/>
              <a:chExt cx="8753187" cy="6991340"/>
            </a:xfrm>
          </p:grpSpPr>
          <p:pic>
            <p:nvPicPr>
              <p:cNvPr id="6" name="Google Shape;122;p51" descr="A close up of a wave&#10;&#10;Description automatically generated with low confidence">
                <a:extLst>
                  <a:ext uri="{FF2B5EF4-FFF2-40B4-BE49-F238E27FC236}">
                    <a16:creationId xmlns:a16="http://schemas.microsoft.com/office/drawing/2014/main" id="{A1AD1DB2-2314-1503-AAFC-8D5134BC3758}"/>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7" name="Google Shape;123;p51">
                <a:extLst>
                  <a:ext uri="{FF2B5EF4-FFF2-40B4-BE49-F238E27FC236}">
                    <a16:creationId xmlns:a16="http://schemas.microsoft.com/office/drawing/2014/main" id="{9655CFA1-56A9-F8E4-F7C4-0ECF5004C568}"/>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89" name="Google Shape;289;p62"/>
          <p:cNvSpPr txBox="1"/>
          <p:nvPr/>
        </p:nvSpPr>
        <p:spPr>
          <a:xfrm>
            <a:off x="1025912" y="1065862"/>
            <a:ext cx="2087612" cy="4726276"/>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200" i="0" u="none" strike="noStrike" cap="none" dirty="0">
                <a:solidFill>
                  <a:srgbClr val="000000"/>
                </a:solidFill>
                <a:latin typeface="Calibri"/>
                <a:ea typeface="Calibri"/>
                <a:cs typeface="Calibri"/>
                <a:sym typeface="Calibri"/>
              </a:rPr>
              <a:t>Research as Inquiry</a:t>
            </a:r>
            <a:endParaRPr sz="3200" dirty="0">
              <a:latin typeface="Calibri"/>
              <a:ea typeface="Calibri"/>
              <a:cs typeface="Calibri"/>
              <a:sym typeface="Calibri"/>
            </a:endParaRPr>
          </a:p>
        </p:txBody>
      </p:sp>
      <p:cxnSp>
        <p:nvCxnSpPr>
          <p:cNvPr id="290" name="Google Shape;290;p62"/>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sp>
        <p:nvSpPr>
          <p:cNvPr id="8" name="Slide Number Placeholder 7">
            <a:extLst>
              <a:ext uri="{FF2B5EF4-FFF2-40B4-BE49-F238E27FC236}">
                <a16:creationId xmlns:a16="http://schemas.microsoft.com/office/drawing/2014/main" id="{BB54493A-52B0-EB49-157D-643635A55CDE}"/>
              </a:ext>
            </a:extLst>
          </p:cNvPr>
          <p:cNvSpPr>
            <a:spLocks noGrp="1"/>
          </p:cNvSpPr>
          <p:nvPr>
            <p:ph type="sldNum" idx="12"/>
          </p:nvPr>
        </p:nvSpPr>
        <p:spPr>
          <a:xfrm>
            <a:off x="7086600" y="6675437"/>
            <a:ext cx="2057400" cy="365125"/>
          </a:xfrm>
        </p:spPr>
        <p:txBody>
          <a:bodyPr/>
          <a:lstStyle/>
          <a:p>
            <a:pPr marL="0" lvl="0" indent="0" algn="r" rtl="0">
              <a:spcBef>
                <a:spcPts val="0"/>
              </a:spcBef>
              <a:spcAft>
                <a:spcPts val="0"/>
              </a:spcAft>
              <a:buNone/>
            </a:pPr>
            <a:fld id="{00000000-1234-1234-1234-123412341234}" type="slidenum">
              <a:rPr lang="en-US" smtClean="0"/>
              <a:t>12</a:t>
            </a:fld>
            <a:endParaRPr lang="en-US" dirty="0"/>
          </a:p>
        </p:txBody>
      </p:sp>
      <p:graphicFrame>
        <p:nvGraphicFramePr>
          <p:cNvPr id="303" name="TextBox 2">
            <a:extLst>
              <a:ext uri="{FF2B5EF4-FFF2-40B4-BE49-F238E27FC236}">
                <a16:creationId xmlns:a16="http://schemas.microsoft.com/office/drawing/2014/main" id="{1C6457A9-BAB4-AD7D-F884-1363E1C0C51C}"/>
              </a:ext>
            </a:extLst>
          </p:cNvPr>
          <p:cNvGraphicFramePr/>
          <p:nvPr>
            <p:extLst>
              <p:ext uri="{D42A27DB-BD31-4B8C-83A1-F6EECF244321}">
                <p14:modId xmlns:p14="http://schemas.microsoft.com/office/powerpoint/2010/main" val="4200837549"/>
              </p:ext>
            </p:extLst>
          </p:nvPr>
        </p:nvGraphicFramePr>
        <p:xfrm>
          <a:off x="3744478" y="1401901"/>
          <a:ext cx="4572000" cy="4770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29102330"/>
      </p:ext>
    </p:extLst>
  </p:cSld>
  <p:clrMapOvr>
    <a:masterClrMapping/>
  </p:clrMapOvr>
  <mc:AlternateContent xmlns:mc="http://schemas.openxmlformats.org/markup-compatibility/2006" xmlns:p14="http://schemas.microsoft.com/office/powerpoint/2010/main">
    <mc:Choice Requires="p14">
      <p:transition spd="slow" p14:dur="2000" advTm="37929"/>
    </mc:Choice>
    <mc:Fallback xmlns="">
      <p:transition spd="slow" advTm="3792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grpSp>
        <p:nvGrpSpPr>
          <p:cNvPr id="2" name="Group 1">
            <a:extLst>
              <a:ext uri="{FF2B5EF4-FFF2-40B4-BE49-F238E27FC236}">
                <a16:creationId xmlns:a16="http://schemas.microsoft.com/office/drawing/2014/main" id="{CA0E85CB-E2BA-9DB8-BAE6-BB9F00D3D860}"/>
              </a:ext>
            </a:extLst>
          </p:cNvPr>
          <p:cNvGrpSpPr>
            <a:grpSpLocks noGrp="1" noUngrp="1" noRot="1" noMove="1" noResize="1"/>
          </p:cNvGrpSpPr>
          <p:nvPr/>
        </p:nvGrpSpPr>
        <p:grpSpPr>
          <a:xfrm>
            <a:off x="0" y="-1"/>
            <a:ext cx="9144000" cy="7226423"/>
            <a:chOff x="0" y="-1"/>
            <a:chExt cx="9296400" cy="7226423"/>
          </a:xfrm>
        </p:grpSpPr>
        <p:pic>
          <p:nvPicPr>
            <p:cNvPr id="4" name="Google Shape;408;p21">
              <a:extLst>
                <a:ext uri="{FF2B5EF4-FFF2-40B4-BE49-F238E27FC236}">
                  <a16:creationId xmlns:a16="http://schemas.microsoft.com/office/drawing/2014/main" id="{CE5250EF-1138-699F-5DEA-7A65A81BE49D}"/>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5" name="Group 4">
              <a:extLst>
                <a:ext uri="{FF2B5EF4-FFF2-40B4-BE49-F238E27FC236}">
                  <a16:creationId xmlns:a16="http://schemas.microsoft.com/office/drawing/2014/main" id="{DDE731F1-69DA-3781-FA69-2A502190FCFE}"/>
                </a:ext>
              </a:extLst>
            </p:cNvPr>
            <p:cNvGrpSpPr>
              <a:grpSpLocks noGrp="1" noUngrp="1" noRot="1" noMove="1" noResize="1"/>
            </p:cNvGrpSpPr>
            <p:nvPr/>
          </p:nvGrpSpPr>
          <p:grpSpPr>
            <a:xfrm>
              <a:off x="543213" y="-1"/>
              <a:ext cx="8753187" cy="7226423"/>
              <a:chOff x="543213" y="0"/>
              <a:chExt cx="8753187" cy="6991340"/>
            </a:xfrm>
          </p:grpSpPr>
          <p:pic>
            <p:nvPicPr>
              <p:cNvPr id="6" name="Google Shape;122;p51">
                <a:extLst>
                  <a:ext uri="{FF2B5EF4-FFF2-40B4-BE49-F238E27FC236}">
                    <a16:creationId xmlns:a16="http://schemas.microsoft.com/office/drawing/2014/main" id="{A1AD1DB2-2314-1503-AAFC-8D5134BC3758}"/>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7" name="Google Shape;123;p51">
                <a:extLst>
                  <a:ext uri="{FF2B5EF4-FFF2-40B4-BE49-F238E27FC236}">
                    <a16:creationId xmlns:a16="http://schemas.microsoft.com/office/drawing/2014/main" id="{9655CFA1-56A9-F8E4-F7C4-0ECF5004C568}"/>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89" name="Google Shape;289;p62"/>
          <p:cNvSpPr txBox="1"/>
          <p:nvPr/>
        </p:nvSpPr>
        <p:spPr>
          <a:xfrm>
            <a:off x="1025912" y="1065861"/>
            <a:ext cx="2424420" cy="4909425"/>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000" i="0" u="none" strike="noStrike" cap="none" dirty="0">
                <a:solidFill>
                  <a:srgbClr val="000000"/>
                </a:solidFill>
                <a:latin typeface="Calibri"/>
                <a:ea typeface="Calibri"/>
                <a:cs typeface="Calibri"/>
                <a:sym typeface="Calibri"/>
              </a:rPr>
              <a:t>Scholarship as Conversation</a:t>
            </a:r>
            <a:endParaRPr sz="3000" dirty="0">
              <a:latin typeface="Calibri"/>
              <a:ea typeface="Calibri"/>
              <a:cs typeface="Calibri"/>
              <a:sym typeface="Calibri"/>
            </a:endParaRPr>
          </a:p>
        </p:txBody>
      </p:sp>
      <p:cxnSp>
        <p:nvCxnSpPr>
          <p:cNvPr id="290" name="Google Shape;290;p62"/>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sp>
        <p:nvSpPr>
          <p:cNvPr id="294" name="Google Shape;294;p62"/>
          <p:cNvSpPr/>
          <p:nvPr/>
        </p:nvSpPr>
        <p:spPr>
          <a:xfrm>
            <a:off x="3708358" y="2353003"/>
            <a:ext cx="4644239" cy="2151993"/>
          </a:xfrm>
          <a:prstGeom prst="roundRect">
            <a:avLst>
              <a:gd name="adj" fmla="val 16667"/>
            </a:avLst>
          </a:prstGeom>
          <a:gradFill>
            <a:gsLst>
              <a:gs pos="0">
                <a:srgbClr val="CA8D7E"/>
              </a:gs>
              <a:gs pos="50000">
                <a:srgbClr val="C77C69"/>
              </a:gs>
              <a:gs pos="100000">
                <a:srgbClr val="B56A57"/>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TextBox 2">
            <a:extLst>
              <a:ext uri="{FF2B5EF4-FFF2-40B4-BE49-F238E27FC236}">
                <a16:creationId xmlns:a16="http://schemas.microsoft.com/office/drawing/2014/main" id="{079655A2-70B5-BDBC-012B-702BA80C3099}"/>
              </a:ext>
            </a:extLst>
          </p:cNvPr>
          <p:cNvSpPr txBox="1"/>
          <p:nvPr/>
        </p:nvSpPr>
        <p:spPr>
          <a:xfrm>
            <a:off x="3780597" y="2459504"/>
            <a:ext cx="4572000" cy="1938992"/>
          </a:xfrm>
          <a:prstGeom prst="rect">
            <a:avLst/>
          </a:prstGeom>
          <a:noFill/>
        </p:spPr>
        <p:txBody>
          <a:bodyPr wrap="square">
            <a:spAutoFit/>
          </a:bodyPr>
          <a:lstStyle/>
          <a:p>
            <a:r>
              <a:rPr lang="en-US" sz="2000" b="0" i="0" dirty="0">
                <a:solidFill>
                  <a:schemeClr val="bg1"/>
                </a:solidFill>
                <a:effectLst/>
                <a:latin typeface="Calibri" panose="020F0502020204030204" pitchFamily="34" charset="0"/>
                <a:cs typeface="Calibri" panose="020F0502020204030204" pitchFamily="34" charset="0"/>
              </a:rPr>
              <a:t>“Communities of scholars, researchers, or professionals engage in sustained discourse with new insights and discoveries occurring over time as a result of varied perspectives and interpretations.”</a:t>
            </a:r>
            <a:endParaRPr lang="en-US" sz="2000" dirty="0">
              <a:solidFill>
                <a:schemeClr val="bg1"/>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BB54493A-52B0-EB49-157D-643635A55CDE}"/>
              </a:ext>
            </a:extLst>
          </p:cNvPr>
          <p:cNvSpPr>
            <a:spLocks noGrp="1"/>
          </p:cNvSpPr>
          <p:nvPr>
            <p:ph type="sldNum" idx="12"/>
          </p:nvPr>
        </p:nvSpPr>
        <p:spPr>
          <a:xfrm>
            <a:off x="7086600" y="6675437"/>
            <a:ext cx="2057400" cy="365125"/>
          </a:xfrm>
        </p:spPr>
        <p:txBody>
          <a:bodyPr/>
          <a:lstStyle/>
          <a:p>
            <a:pPr marL="0" lvl="0" indent="0" algn="r" rtl="0">
              <a:spcBef>
                <a:spcPts val="0"/>
              </a:spcBef>
              <a:spcAft>
                <a:spcPts val="0"/>
              </a:spcAft>
              <a:buNone/>
            </a:pPr>
            <a:fld id="{00000000-1234-1234-1234-123412341234}" type="slidenum">
              <a:rPr lang="en-US" smtClean="0"/>
              <a:t>13</a:t>
            </a:fld>
            <a:endParaRPr lang="en-US" dirty="0"/>
          </a:p>
        </p:txBody>
      </p:sp>
    </p:spTree>
    <p:extLst>
      <p:ext uri="{BB962C8B-B14F-4D97-AF65-F5344CB8AC3E}">
        <p14:creationId xmlns:p14="http://schemas.microsoft.com/office/powerpoint/2010/main" val="4070765518"/>
      </p:ext>
    </p:extLst>
  </p:cSld>
  <p:clrMapOvr>
    <a:masterClrMapping/>
  </p:clrMapOvr>
  <mc:AlternateContent xmlns:mc="http://schemas.openxmlformats.org/markup-compatibility/2006" xmlns:p14="http://schemas.microsoft.com/office/powerpoint/2010/main">
    <mc:Choice Requires="p14">
      <p:transition spd="slow" p14:dur="2000" advTm="37929"/>
    </mc:Choice>
    <mc:Fallback xmlns="">
      <p:transition spd="slow" advTm="3792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286"/>
        <p:cNvGrpSpPr/>
        <p:nvPr/>
      </p:nvGrpSpPr>
      <p:grpSpPr>
        <a:xfrm>
          <a:off x="0" y="0"/>
          <a:ext cx="0" cy="0"/>
          <a:chOff x="0" y="0"/>
          <a:chExt cx="0" cy="0"/>
        </a:xfrm>
      </p:grpSpPr>
      <p:grpSp>
        <p:nvGrpSpPr>
          <p:cNvPr id="2" name="Group 1">
            <a:extLst>
              <a:ext uri="{FF2B5EF4-FFF2-40B4-BE49-F238E27FC236}">
                <a16:creationId xmlns:a16="http://schemas.microsoft.com/office/drawing/2014/main" id="{CA0E85CB-E2BA-9DB8-BAE6-BB9F00D3D860}"/>
              </a:ext>
            </a:extLst>
          </p:cNvPr>
          <p:cNvGrpSpPr>
            <a:grpSpLocks noGrp="1" noUngrp="1" noRot="1" noMove="1" noResize="1"/>
          </p:cNvGrpSpPr>
          <p:nvPr/>
        </p:nvGrpSpPr>
        <p:grpSpPr>
          <a:xfrm>
            <a:off x="0" y="-1"/>
            <a:ext cx="9144000" cy="7226423"/>
            <a:chOff x="0" y="-1"/>
            <a:chExt cx="9296400" cy="7226423"/>
          </a:xfrm>
        </p:grpSpPr>
        <p:pic>
          <p:nvPicPr>
            <p:cNvPr id="4" name="Google Shape;408;p21">
              <a:extLst>
                <a:ext uri="{FF2B5EF4-FFF2-40B4-BE49-F238E27FC236}">
                  <a16:creationId xmlns:a16="http://schemas.microsoft.com/office/drawing/2014/main" id="{CE5250EF-1138-699F-5DEA-7A65A81BE49D}"/>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5" name="Group 4">
              <a:extLst>
                <a:ext uri="{FF2B5EF4-FFF2-40B4-BE49-F238E27FC236}">
                  <a16:creationId xmlns:a16="http://schemas.microsoft.com/office/drawing/2014/main" id="{DDE731F1-69DA-3781-FA69-2A502190FCFE}"/>
                </a:ext>
              </a:extLst>
            </p:cNvPr>
            <p:cNvGrpSpPr>
              <a:grpSpLocks noGrp="1" noUngrp="1" noRot="1" noMove="1" noResize="1"/>
            </p:cNvGrpSpPr>
            <p:nvPr/>
          </p:nvGrpSpPr>
          <p:grpSpPr>
            <a:xfrm>
              <a:off x="543213" y="-1"/>
              <a:ext cx="8753187" cy="7226423"/>
              <a:chOff x="543213" y="0"/>
              <a:chExt cx="8753187" cy="6991340"/>
            </a:xfrm>
          </p:grpSpPr>
          <p:pic>
            <p:nvPicPr>
              <p:cNvPr id="6" name="Google Shape;122;p51" descr="A close up of a wave&#10;&#10;Description automatically generated with low confidence">
                <a:extLst>
                  <a:ext uri="{FF2B5EF4-FFF2-40B4-BE49-F238E27FC236}">
                    <a16:creationId xmlns:a16="http://schemas.microsoft.com/office/drawing/2014/main" id="{A1AD1DB2-2314-1503-AAFC-8D5134BC3758}"/>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7" name="Google Shape;123;p51">
                <a:extLst>
                  <a:ext uri="{FF2B5EF4-FFF2-40B4-BE49-F238E27FC236}">
                    <a16:creationId xmlns:a16="http://schemas.microsoft.com/office/drawing/2014/main" id="{9655CFA1-56A9-F8E4-F7C4-0ECF5004C568}"/>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89" name="Google Shape;289;p62"/>
          <p:cNvSpPr txBox="1"/>
          <p:nvPr/>
        </p:nvSpPr>
        <p:spPr>
          <a:xfrm>
            <a:off x="893240" y="1074915"/>
            <a:ext cx="2464116" cy="4846051"/>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000" i="0" u="none" strike="noStrike" cap="none" dirty="0">
                <a:solidFill>
                  <a:srgbClr val="000000"/>
                </a:solidFill>
                <a:latin typeface="Calibri"/>
                <a:ea typeface="Calibri"/>
                <a:cs typeface="Calibri"/>
                <a:sym typeface="Calibri"/>
              </a:rPr>
              <a:t>Scholarship as Conversations</a:t>
            </a:r>
            <a:endParaRPr sz="3000" dirty="0">
              <a:latin typeface="Calibri"/>
              <a:ea typeface="Calibri"/>
              <a:cs typeface="Calibri"/>
              <a:sym typeface="Calibri"/>
            </a:endParaRPr>
          </a:p>
        </p:txBody>
      </p:sp>
      <p:cxnSp>
        <p:nvCxnSpPr>
          <p:cNvPr id="290" name="Google Shape;290;p62"/>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sp>
        <p:nvSpPr>
          <p:cNvPr id="8" name="Slide Number Placeholder 7">
            <a:extLst>
              <a:ext uri="{FF2B5EF4-FFF2-40B4-BE49-F238E27FC236}">
                <a16:creationId xmlns:a16="http://schemas.microsoft.com/office/drawing/2014/main" id="{BB54493A-52B0-EB49-157D-643635A55CDE}"/>
              </a:ext>
            </a:extLst>
          </p:cNvPr>
          <p:cNvSpPr>
            <a:spLocks noGrp="1"/>
          </p:cNvSpPr>
          <p:nvPr>
            <p:ph type="sldNum" idx="12"/>
          </p:nvPr>
        </p:nvSpPr>
        <p:spPr>
          <a:xfrm>
            <a:off x="7086600" y="6675437"/>
            <a:ext cx="2057400" cy="365125"/>
          </a:xfrm>
        </p:spPr>
        <p:txBody>
          <a:bodyPr/>
          <a:lstStyle/>
          <a:p>
            <a:pPr marL="0" lvl="0" indent="0" algn="r" rtl="0">
              <a:spcBef>
                <a:spcPts val="0"/>
              </a:spcBef>
              <a:spcAft>
                <a:spcPts val="0"/>
              </a:spcAft>
              <a:buNone/>
            </a:pPr>
            <a:fld id="{00000000-1234-1234-1234-123412341234}" type="slidenum">
              <a:rPr lang="en-US" smtClean="0"/>
              <a:t>14</a:t>
            </a:fld>
            <a:endParaRPr lang="en-US" dirty="0"/>
          </a:p>
        </p:txBody>
      </p:sp>
      <p:graphicFrame>
        <p:nvGraphicFramePr>
          <p:cNvPr id="303" name="TextBox 2">
            <a:extLst>
              <a:ext uri="{FF2B5EF4-FFF2-40B4-BE49-F238E27FC236}">
                <a16:creationId xmlns:a16="http://schemas.microsoft.com/office/drawing/2014/main" id="{1C6457A9-BAB4-AD7D-F884-1363E1C0C51C}"/>
              </a:ext>
            </a:extLst>
          </p:cNvPr>
          <p:cNvGraphicFramePr/>
          <p:nvPr>
            <p:extLst>
              <p:ext uri="{D42A27DB-BD31-4B8C-83A1-F6EECF244321}">
                <p14:modId xmlns:p14="http://schemas.microsoft.com/office/powerpoint/2010/main" val="3470135418"/>
              </p:ext>
            </p:extLst>
          </p:nvPr>
        </p:nvGraphicFramePr>
        <p:xfrm>
          <a:off x="3744478" y="1401901"/>
          <a:ext cx="4572000" cy="4770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50662154"/>
      </p:ext>
    </p:extLst>
  </p:cSld>
  <p:clrMapOvr>
    <a:masterClrMapping/>
  </p:clrMapOvr>
  <mc:AlternateContent xmlns:mc="http://schemas.openxmlformats.org/markup-compatibility/2006" xmlns:p14="http://schemas.microsoft.com/office/powerpoint/2010/main">
    <mc:Choice Requires="p14">
      <p:transition spd="slow" p14:dur="2000" advTm="37929"/>
    </mc:Choice>
    <mc:Fallback xmlns="">
      <p:transition spd="slow" advTm="3792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grpSp>
        <p:nvGrpSpPr>
          <p:cNvPr id="2" name="Group 1">
            <a:extLst>
              <a:ext uri="{FF2B5EF4-FFF2-40B4-BE49-F238E27FC236}">
                <a16:creationId xmlns:a16="http://schemas.microsoft.com/office/drawing/2014/main" id="{CA0E85CB-E2BA-9DB8-BAE6-BB9F00D3D860}"/>
              </a:ext>
            </a:extLst>
          </p:cNvPr>
          <p:cNvGrpSpPr>
            <a:grpSpLocks noGrp="1" noUngrp="1" noRot="1" noMove="1" noResize="1"/>
          </p:cNvGrpSpPr>
          <p:nvPr/>
        </p:nvGrpSpPr>
        <p:grpSpPr>
          <a:xfrm>
            <a:off x="0" y="-1"/>
            <a:ext cx="9144000" cy="7226423"/>
            <a:chOff x="0" y="-1"/>
            <a:chExt cx="9296400" cy="7226423"/>
          </a:xfrm>
        </p:grpSpPr>
        <p:pic>
          <p:nvPicPr>
            <p:cNvPr id="4" name="Google Shape;408;p21">
              <a:extLst>
                <a:ext uri="{FF2B5EF4-FFF2-40B4-BE49-F238E27FC236}">
                  <a16:creationId xmlns:a16="http://schemas.microsoft.com/office/drawing/2014/main" id="{CE5250EF-1138-699F-5DEA-7A65A81BE49D}"/>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5" name="Group 4">
              <a:extLst>
                <a:ext uri="{FF2B5EF4-FFF2-40B4-BE49-F238E27FC236}">
                  <a16:creationId xmlns:a16="http://schemas.microsoft.com/office/drawing/2014/main" id="{DDE731F1-69DA-3781-FA69-2A502190FCFE}"/>
                </a:ext>
              </a:extLst>
            </p:cNvPr>
            <p:cNvGrpSpPr>
              <a:grpSpLocks noGrp="1" noUngrp="1" noRot="1" noMove="1" noResize="1"/>
            </p:cNvGrpSpPr>
            <p:nvPr/>
          </p:nvGrpSpPr>
          <p:grpSpPr>
            <a:xfrm>
              <a:off x="543213" y="-1"/>
              <a:ext cx="8753187" cy="7226423"/>
              <a:chOff x="543213" y="0"/>
              <a:chExt cx="8753187" cy="6991340"/>
            </a:xfrm>
          </p:grpSpPr>
          <p:pic>
            <p:nvPicPr>
              <p:cNvPr id="6" name="Google Shape;122;p51">
                <a:extLst>
                  <a:ext uri="{FF2B5EF4-FFF2-40B4-BE49-F238E27FC236}">
                    <a16:creationId xmlns:a16="http://schemas.microsoft.com/office/drawing/2014/main" id="{A1AD1DB2-2314-1503-AAFC-8D5134BC3758}"/>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7" name="Google Shape;123;p51">
                <a:extLst>
                  <a:ext uri="{FF2B5EF4-FFF2-40B4-BE49-F238E27FC236}">
                    <a16:creationId xmlns:a16="http://schemas.microsoft.com/office/drawing/2014/main" id="{9655CFA1-56A9-F8E4-F7C4-0ECF5004C568}"/>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89" name="Google Shape;289;p62"/>
          <p:cNvSpPr txBox="1"/>
          <p:nvPr/>
        </p:nvSpPr>
        <p:spPr>
          <a:xfrm>
            <a:off x="1025912" y="1065861"/>
            <a:ext cx="2424420" cy="4909425"/>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000" i="0" u="none" strike="noStrike" cap="none" dirty="0">
                <a:solidFill>
                  <a:srgbClr val="000000"/>
                </a:solidFill>
                <a:latin typeface="Calibri"/>
                <a:ea typeface="Calibri"/>
                <a:cs typeface="Calibri"/>
                <a:sym typeface="Calibri"/>
              </a:rPr>
              <a:t>Searching as Strategic Exploration</a:t>
            </a:r>
            <a:endParaRPr sz="3000" dirty="0">
              <a:latin typeface="Calibri"/>
              <a:ea typeface="Calibri"/>
              <a:cs typeface="Calibri"/>
              <a:sym typeface="Calibri"/>
            </a:endParaRPr>
          </a:p>
        </p:txBody>
      </p:sp>
      <p:cxnSp>
        <p:nvCxnSpPr>
          <p:cNvPr id="290" name="Google Shape;290;p62"/>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sp>
        <p:nvSpPr>
          <p:cNvPr id="294" name="Google Shape;294;p62"/>
          <p:cNvSpPr/>
          <p:nvPr/>
        </p:nvSpPr>
        <p:spPr>
          <a:xfrm>
            <a:off x="3708358" y="2353003"/>
            <a:ext cx="4644239" cy="2151993"/>
          </a:xfrm>
          <a:prstGeom prst="roundRect">
            <a:avLst>
              <a:gd name="adj" fmla="val 16667"/>
            </a:avLst>
          </a:prstGeom>
          <a:gradFill>
            <a:gsLst>
              <a:gs pos="0">
                <a:srgbClr val="CA8D7E"/>
              </a:gs>
              <a:gs pos="50000">
                <a:srgbClr val="C77C69"/>
              </a:gs>
              <a:gs pos="100000">
                <a:srgbClr val="B56A57"/>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TextBox 2">
            <a:extLst>
              <a:ext uri="{FF2B5EF4-FFF2-40B4-BE49-F238E27FC236}">
                <a16:creationId xmlns:a16="http://schemas.microsoft.com/office/drawing/2014/main" id="{079655A2-70B5-BDBC-012B-702BA80C3099}"/>
              </a:ext>
            </a:extLst>
          </p:cNvPr>
          <p:cNvSpPr txBox="1"/>
          <p:nvPr/>
        </p:nvSpPr>
        <p:spPr>
          <a:xfrm>
            <a:off x="3780597" y="2459504"/>
            <a:ext cx="4572000" cy="1938992"/>
          </a:xfrm>
          <a:prstGeom prst="rect">
            <a:avLst/>
          </a:prstGeom>
          <a:noFill/>
        </p:spPr>
        <p:txBody>
          <a:bodyPr wrap="square">
            <a:spAutoFit/>
          </a:bodyPr>
          <a:lstStyle/>
          <a:p>
            <a:r>
              <a:rPr lang="en-US" sz="2000" b="0" i="0" dirty="0">
                <a:solidFill>
                  <a:schemeClr val="bg1"/>
                </a:solidFill>
                <a:effectLst/>
                <a:latin typeface="Calibri" panose="020F0502020204030204" pitchFamily="34" charset="0"/>
                <a:cs typeface="Calibri" panose="020F0502020204030204" pitchFamily="34" charset="0"/>
              </a:rPr>
              <a:t>“Searching for information is often nonlinear and iterative, requiring the evaluation of a range of information sources and the mental flexibility to pursue alternate avenues as new understanding develops.”</a:t>
            </a:r>
            <a:endParaRPr lang="en-US" sz="2000" dirty="0">
              <a:solidFill>
                <a:schemeClr val="bg1"/>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BB54493A-52B0-EB49-157D-643635A55CDE}"/>
              </a:ext>
            </a:extLst>
          </p:cNvPr>
          <p:cNvSpPr>
            <a:spLocks noGrp="1"/>
          </p:cNvSpPr>
          <p:nvPr>
            <p:ph type="sldNum" idx="12"/>
          </p:nvPr>
        </p:nvSpPr>
        <p:spPr>
          <a:xfrm>
            <a:off x="7086600" y="6675437"/>
            <a:ext cx="2057400" cy="365125"/>
          </a:xfrm>
        </p:spPr>
        <p:txBody>
          <a:bodyPr/>
          <a:lstStyle/>
          <a:p>
            <a:pPr marL="0" lvl="0" indent="0" algn="r" rtl="0">
              <a:spcBef>
                <a:spcPts val="0"/>
              </a:spcBef>
              <a:spcAft>
                <a:spcPts val="0"/>
              </a:spcAft>
              <a:buNone/>
            </a:pPr>
            <a:fld id="{00000000-1234-1234-1234-123412341234}" type="slidenum">
              <a:rPr lang="en-US" smtClean="0"/>
              <a:t>15</a:t>
            </a:fld>
            <a:endParaRPr lang="en-US" dirty="0"/>
          </a:p>
        </p:txBody>
      </p:sp>
    </p:spTree>
    <p:extLst>
      <p:ext uri="{BB962C8B-B14F-4D97-AF65-F5344CB8AC3E}">
        <p14:creationId xmlns:p14="http://schemas.microsoft.com/office/powerpoint/2010/main" val="1938468492"/>
      </p:ext>
    </p:extLst>
  </p:cSld>
  <p:clrMapOvr>
    <a:masterClrMapping/>
  </p:clrMapOvr>
  <mc:AlternateContent xmlns:mc="http://schemas.openxmlformats.org/markup-compatibility/2006" xmlns:p14="http://schemas.microsoft.com/office/powerpoint/2010/main">
    <mc:Choice Requires="p14">
      <p:transition spd="slow" p14:dur="2000" advTm="37929"/>
    </mc:Choice>
    <mc:Fallback xmlns="">
      <p:transition spd="slow" advTm="3792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286"/>
        <p:cNvGrpSpPr/>
        <p:nvPr/>
      </p:nvGrpSpPr>
      <p:grpSpPr>
        <a:xfrm>
          <a:off x="0" y="0"/>
          <a:ext cx="0" cy="0"/>
          <a:chOff x="0" y="0"/>
          <a:chExt cx="0" cy="0"/>
        </a:xfrm>
      </p:grpSpPr>
      <p:grpSp>
        <p:nvGrpSpPr>
          <p:cNvPr id="2" name="Group 1">
            <a:extLst>
              <a:ext uri="{FF2B5EF4-FFF2-40B4-BE49-F238E27FC236}">
                <a16:creationId xmlns:a16="http://schemas.microsoft.com/office/drawing/2014/main" id="{CA0E85CB-E2BA-9DB8-BAE6-BB9F00D3D860}"/>
              </a:ext>
            </a:extLst>
          </p:cNvPr>
          <p:cNvGrpSpPr>
            <a:grpSpLocks noGrp="1" noUngrp="1" noRot="1" noMove="1" noResize="1"/>
          </p:cNvGrpSpPr>
          <p:nvPr/>
        </p:nvGrpSpPr>
        <p:grpSpPr>
          <a:xfrm>
            <a:off x="0" y="-1"/>
            <a:ext cx="9144000" cy="7226423"/>
            <a:chOff x="0" y="-1"/>
            <a:chExt cx="9296400" cy="7226423"/>
          </a:xfrm>
        </p:grpSpPr>
        <p:pic>
          <p:nvPicPr>
            <p:cNvPr id="4" name="Google Shape;408;p21">
              <a:extLst>
                <a:ext uri="{FF2B5EF4-FFF2-40B4-BE49-F238E27FC236}">
                  <a16:creationId xmlns:a16="http://schemas.microsoft.com/office/drawing/2014/main" id="{CE5250EF-1138-699F-5DEA-7A65A81BE49D}"/>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5" name="Group 4">
              <a:extLst>
                <a:ext uri="{FF2B5EF4-FFF2-40B4-BE49-F238E27FC236}">
                  <a16:creationId xmlns:a16="http://schemas.microsoft.com/office/drawing/2014/main" id="{DDE731F1-69DA-3781-FA69-2A502190FCFE}"/>
                </a:ext>
              </a:extLst>
            </p:cNvPr>
            <p:cNvGrpSpPr>
              <a:grpSpLocks noGrp="1" noUngrp="1" noRot="1" noMove="1" noResize="1"/>
            </p:cNvGrpSpPr>
            <p:nvPr/>
          </p:nvGrpSpPr>
          <p:grpSpPr>
            <a:xfrm>
              <a:off x="543213" y="-1"/>
              <a:ext cx="8753187" cy="7226423"/>
              <a:chOff x="543213" y="0"/>
              <a:chExt cx="8753187" cy="6991340"/>
            </a:xfrm>
          </p:grpSpPr>
          <p:pic>
            <p:nvPicPr>
              <p:cNvPr id="6" name="Google Shape;122;p51" descr="A close up of a wave&#10;&#10;Description automatically generated with low confidence">
                <a:extLst>
                  <a:ext uri="{FF2B5EF4-FFF2-40B4-BE49-F238E27FC236}">
                    <a16:creationId xmlns:a16="http://schemas.microsoft.com/office/drawing/2014/main" id="{A1AD1DB2-2314-1503-AAFC-8D5134BC3758}"/>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7" name="Google Shape;123;p51">
                <a:extLst>
                  <a:ext uri="{FF2B5EF4-FFF2-40B4-BE49-F238E27FC236}">
                    <a16:creationId xmlns:a16="http://schemas.microsoft.com/office/drawing/2014/main" id="{9655CFA1-56A9-F8E4-F7C4-0ECF5004C568}"/>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89" name="Google Shape;289;p62"/>
          <p:cNvSpPr txBox="1"/>
          <p:nvPr/>
        </p:nvSpPr>
        <p:spPr>
          <a:xfrm>
            <a:off x="893240" y="1074915"/>
            <a:ext cx="2464116" cy="4846051"/>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000" i="0" u="none" strike="noStrike" cap="none" dirty="0">
                <a:solidFill>
                  <a:srgbClr val="000000"/>
                </a:solidFill>
                <a:latin typeface="Calibri"/>
                <a:ea typeface="Calibri"/>
                <a:cs typeface="Calibri"/>
                <a:sym typeface="Calibri"/>
              </a:rPr>
              <a:t>Searching as Strategic Exploration</a:t>
            </a:r>
            <a:endParaRPr sz="3000" dirty="0">
              <a:latin typeface="Calibri"/>
              <a:ea typeface="Calibri"/>
              <a:cs typeface="Calibri"/>
              <a:sym typeface="Calibri"/>
            </a:endParaRPr>
          </a:p>
        </p:txBody>
      </p:sp>
      <p:cxnSp>
        <p:nvCxnSpPr>
          <p:cNvPr id="290" name="Google Shape;290;p62"/>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sp>
        <p:nvSpPr>
          <p:cNvPr id="8" name="Slide Number Placeholder 7">
            <a:extLst>
              <a:ext uri="{FF2B5EF4-FFF2-40B4-BE49-F238E27FC236}">
                <a16:creationId xmlns:a16="http://schemas.microsoft.com/office/drawing/2014/main" id="{BB54493A-52B0-EB49-157D-643635A55CDE}"/>
              </a:ext>
            </a:extLst>
          </p:cNvPr>
          <p:cNvSpPr>
            <a:spLocks noGrp="1"/>
          </p:cNvSpPr>
          <p:nvPr>
            <p:ph type="sldNum" idx="12"/>
          </p:nvPr>
        </p:nvSpPr>
        <p:spPr>
          <a:xfrm>
            <a:off x="7086600" y="6675437"/>
            <a:ext cx="2057400" cy="365125"/>
          </a:xfrm>
        </p:spPr>
        <p:txBody>
          <a:bodyPr/>
          <a:lstStyle/>
          <a:p>
            <a:pPr marL="0" lvl="0" indent="0" algn="r" rtl="0">
              <a:spcBef>
                <a:spcPts val="0"/>
              </a:spcBef>
              <a:spcAft>
                <a:spcPts val="0"/>
              </a:spcAft>
              <a:buNone/>
            </a:pPr>
            <a:fld id="{00000000-1234-1234-1234-123412341234}" type="slidenum">
              <a:rPr lang="en-US" smtClean="0"/>
              <a:t>16</a:t>
            </a:fld>
            <a:endParaRPr lang="en-US" dirty="0"/>
          </a:p>
        </p:txBody>
      </p:sp>
      <p:graphicFrame>
        <p:nvGraphicFramePr>
          <p:cNvPr id="303" name="TextBox 2">
            <a:extLst>
              <a:ext uri="{FF2B5EF4-FFF2-40B4-BE49-F238E27FC236}">
                <a16:creationId xmlns:a16="http://schemas.microsoft.com/office/drawing/2014/main" id="{1C6457A9-BAB4-AD7D-F884-1363E1C0C51C}"/>
              </a:ext>
            </a:extLst>
          </p:cNvPr>
          <p:cNvGraphicFramePr/>
          <p:nvPr>
            <p:extLst>
              <p:ext uri="{D42A27DB-BD31-4B8C-83A1-F6EECF244321}">
                <p14:modId xmlns:p14="http://schemas.microsoft.com/office/powerpoint/2010/main" val="659734388"/>
              </p:ext>
            </p:extLst>
          </p:nvPr>
        </p:nvGraphicFramePr>
        <p:xfrm>
          <a:off x="3744478" y="1401901"/>
          <a:ext cx="4572000" cy="4770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29901420"/>
      </p:ext>
    </p:extLst>
  </p:cSld>
  <p:clrMapOvr>
    <a:masterClrMapping/>
  </p:clrMapOvr>
  <mc:AlternateContent xmlns:mc="http://schemas.openxmlformats.org/markup-compatibility/2006" xmlns:p14="http://schemas.microsoft.com/office/powerpoint/2010/main">
    <mc:Choice Requires="p14">
      <p:transition spd="slow" p14:dur="2000" advTm="37929"/>
    </mc:Choice>
    <mc:Fallback xmlns="">
      <p:transition spd="slow" advTm="379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grpSp>
        <p:nvGrpSpPr>
          <p:cNvPr id="2" name="Group 1">
            <a:extLst>
              <a:ext uri="{FF2B5EF4-FFF2-40B4-BE49-F238E27FC236}">
                <a16:creationId xmlns:a16="http://schemas.microsoft.com/office/drawing/2014/main" id="{CA0E85CB-E2BA-9DB8-BAE6-BB9F00D3D860}"/>
              </a:ext>
            </a:extLst>
          </p:cNvPr>
          <p:cNvGrpSpPr>
            <a:grpSpLocks noGrp="1" noUngrp="1" noRot="1" noMove="1" noResize="1"/>
          </p:cNvGrpSpPr>
          <p:nvPr/>
        </p:nvGrpSpPr>
        <p:grpSpPr>
          <a:xfrm>
            <a:off x="0" y="-1"/>
            <a:ext cx="9144000" cy="7226423"/>
            <a:chOff x="0" y="-1"/>
            <a:chExt cx="9296400" cy="7226423"/>
          </a:xfrm>
        </p:grpSpPr>
        <p:pic>
          <p:nvPicPr>
            <p:cNvPr id="4" name="Google Shape;408;p21">
              <a:extLst>
                <a:ext uri="{FF2B5EF4-FFF2-40B4-BE49-F238E27FC236}">
                  <a16:creationId xmlns:a16="http://schemas.microsoft.com/office/drawing/2014/main" id="{CE5250EF-1138-699F-5DEA-7A65A81BE49D}"/>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5" name="Group 4">
              <a:extLst>
                <a:ext uri="{FF2B5EF4-FFF2-40B4-BE49-F238E27FC236}">
                  <a16:creationId xmlns:a16="http://schemas.microsoft.com/office/drawing/2014/main" id="{DDE731F1-69DA-3781-FA69-2A502190FCFE}"/>
                </a:ext>
              </a:extLst>
            </p:cNvPr>
            <p:cNvGrpSpPr>
              <a:grpSpLocks noGrp="1" noUngrp="1" noRot="1" noMove="1" noResize="1"/>
            </p:cNvGrpSpPr>
            <p:nvPr/>
          </p:nvGrpSpPr>
          <p:grpSpPr>
            <a:xfrm>
              <a:off x="543213" y="-1"/>
              <a:ext cx="8753187" cy="7226423"/>
              <a:chOff x="543213" y="0"/>
              <a:chExt cx="8753187" cy="6991340"/>
            </a:xfrm>
          </p:grpSpPr>
          <p:pic>
            <p:nvPicPr>
              <p:cNvPr id="6" name="Google Shape;122;p51">
                <a:extLst>
                  <a:ext uri="{FF2B5EF4-FFF2-40B4-BE49-F238E27FC236}">
                    <a16:creationId xmlns:a16="http://schemas.microsoft.com/office/drawing/2014/main" id="{A1AD1DB2-2314-1503-AAFC-8D5134BC3758}"/>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7" name="Google Shape;123;p51">
                <a:extLst>
                  <a:ext uri="{FF2B5EF4-FFF2-40B4-BE49-F238E27FC236}">
                    <a16:creationId xmlns:a16="http://schemas.microsoft.com/office/drawing/2014/main" id="{9655CFA1-56A9-F8E4-F7C4-0ECF5004C568}"/>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89" name="Google Shape;289;p62"/>
          <p:cNvSpPr txBox="1"/>
          <p:nvPr/>
        </p:nvSpPr>
        <p:spPr>
          <a:xfrm>
            <a:off x="1025912" y="1065861"/>
            <a:ext cx="2424420" cy="4909425"/>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000" i="0" u="none" strike="noStrike" cap="none" dirty="0">
                <a:solidFill>
                  <a:srgbClr val="000000"/>
                </a:solidFill>
                <a:latin typeface="Calibri"/>
                <a:ea typeface="Calibri"/>
                <a:cs typeface="Calibri"/>
                <a:sym typeface="Calibri"/>
              </a:rPr>
              <a:t>Authority is Constructed &amp; Contextual</a:t>
            </a:r>
            <a:endParaRPr sz="3000" dirty="0">
              <a:latin typeface="Calibri"/>
              <a:ea typeface="Calibri"/>
              <a:cs typeface="Calibri"/>
              <a:sym typeface="Calibri"/>
            </a:endParaRPr>
          </a:p>
        </p:txBody>
      </p:sp>
      <p:cxnSp>
        <p:nvCxnSpPr>
          <p:cNvPr id="290" name="Google Shape;290;p62"/>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sp>
        <p:nvSpPr>
          <p:cNvPr id="294" name="Google Shape;294;p62"/>
          <p:cNvSpPr/>
          <p:nvPr/>
        </p:nvSpPr>
        <p:spPr>
          <a:xfrm>
            <a:off x="3745366" y="2353002"/>
            <a:ext cx="4644239" cy="2151993"/>
          </a:xfrm>
          <a:prstGeom prst="roundRect">
            <a:avLst>
              <a:gd name="adj" fmla="val 16667"/>
            </a:avLst>
          </a:prstGeom>
          <a:gradFill>
            <a:gsLst>
              <a:gs pos="0">
                <a:srgbClr val="CA8D7E"/>
              </a:gs>
              <a:gs pos="50000">
                <a:srgbClr val="C77C69"/>
              </a:gs>
              <a:gs pos="100000">
                <a:srgbClr val="B56A57"/>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TextBox 2">
            <a:extLst>
              <a:ext uri="{FF2B5EF4-FFF2-40B4-BE49-F238E27FC236}">
                <a16:creationId xmlns:a16="http://schemas.microsoft.com/office/drawing/2014/main" id="{079655A2-70B5-BDBC-012B-702BA80C3099}"/>
              </a:ext>
            </a:extLst>
          </p:cNvPr>
          <p:cNvSpPr txBox="1"/>
          <p:nvPr/>
        </p:nvSpPr>
        <p:spPr>
          <a:xfrm>
            <a:off x="3817605" y="2613391"/>
            <a:ext cx="4572000" cy="1631216"/>
          </a:xfrm>
          <a:prstGeom prst="rect">
            <a:avLst/>
          </a:prstGeom>
          <a:noFill/>
        </p:spPr>
        <p:txBody>
          <a:bodyPr wrap="square">
            <a:spAutoFit/>
          </a:bodyPr>
          <a:lstStyle/>
          <a:p>
            <a:r>
              <a:rPr lang="en-US" sz="2000" b="0" i="0" dirty="0">
                <a:solidFill>
                  <a:schemeClr val="bg1"/>
                </a:solidFill>
                <a:effectLst/>
                <a:latin typeface="Calibri" panose="020F0502020204030204" pitchFamily="34" charset="0"/>
                <a:cs typeface="Calibri" panose="020F0502020204030204" pitchFamily="34" charset="0"/>
              </a:rPr>
              <a:t>“Information resources reflect their creators’ expertise and credibility, and are evaluated based on the information need and the context in which the information will be </a:t>
            </a:r>
            <a:r>
              <a:rPr lang="en-US" sz="2000" b="0" i="0">
                <a:solidFill>
                  <a:schemeClr val="bg1"/>
                </a:solidFill>
                <a:effectLst/>
                <a:latin typeface="Calibri" panose="020F0502020204030204" pitchFamily="34" charset="0"/>
                <a:cs typeface="Calibri" panose="020F0502020204030204" pitchFamily="34" charset="0"/>
              </a:rPr>
              <a:t>used.”</a:t>
            </a:r>
            <a:endParaRPr lang="en-US" sz="2000" dirty="0">
              <a:solidFill>
                <a:schemeClr val="bg1"/>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BB54493A-52B0-EB49-157D-643635A55CDE}"/>
              </a:ext>
            </a:extLst>
          </p:cNvPr>
          <p:cNvSpPr>
            <a:spLocks noGrp="1"/>
          </p:cNvSpPr>
          <p:nvPr>
            <p:ph type="sldNum" idx="12"/>
          </p:nvPr>
        </p:nvSpPr>
        <p:spPr>
          <a:xfrm>
            <a:off x="7086600" y="6675437"/>
            <a:ext cx="2057400" cy="365125"/>
          </a:xfrm>
        </p:spPr>
        <p:txBody>
          <a:bodyPr/>
          <a:lstStyle/>
          <a:p>
            <a:pPr marL="0" lvl="0" indent="0" algn="r" rtl="0">
              <a:spcBef>
                <a:spcPts val="0"/>
              </a:spcBef>
              <a:spcAft>
                <a:spcPts val="0"/>
              </a:spcAft>
              <a:buNone/>
            </a:pPr>
            <a:fld id="{00000000-1234-1234-1234-123412341234}" type="slidenum">
              <a:rPr lang="en-US" smtClean="0"/>
              <a:t>17</a:t>
            </a:fld>
            <a:endParaRPr lang="en-US" dirty="0"/>
          </a:p>
        </p:txBody>
      </p:sp>
    </p:spTree>
    <p:extLst>
      <p:ext uri="{BB962C8B-B14F-4D97-AF65-F5344CB8AC3E}">
        <p14:creationId xmlns:p14="http://schemas.microsoft.com/office/powerpoint/2010/main" val="1716899434"/>
      </p:ext>
    </p:extLst>
  </p:cSld>
  <p:clrMapOvr>
    <a:masterClrMapping/>
  </p:clrMapOvr>
  <mc:AlternateContent xmlns:mc="http://schemas.openxmlformats.org/markup-compatibility/2006" xmlns:p14="http://schemas.microsoft.com/office/powerpoint/2010/main">
    <mc:Choice Requires="p14">
      <p:transition spd="slow" p14:dur="2000" advTm="37929"/>
    </mc:Choice>
    <mc:Fallback xmlns="">
      <p:transition spd="slow" advTm="3792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286"/>
        <p:cNvGrpSpPr/>
        <p:nvPr/>
      </p:nvGrpSpPr>
      <p:grpSpPr>
        <a:xfrm>
          <a:off x="0" y="0"/>
          <a:ext cx="0" cy="0"/>
          <a:chOff x="0" y="0"/>
          <a:chExt cx="0" cy="0"/>
        </a:xfrm>
      </p:grpSpPr>
      <p:grpSp>
        <p:nvGrpSpPr>
          <p:cNvPr id="2" name="Group 1">
            <a:extLst>
              <a:ext uri="{FF2B5EF4-FFF2-40B4-BE49-F238E27FC236}">
                <a16:creationId xmlns:a16="http://schemas.microsoft.com/office/drawing/2014/main" id="{CA0E85CB-E2BA-9DB8-BAE6-BB9F00D3D860}"/>
              </a:ext>
            </a:extLst>
          </p:cNvPr>
          <p:cNvGrpSpPr>
            <a:grpSpLocks noGrp="1" noUngrp="1" noRot="1" noMove="1" noResize="1"/>
          </p:cNvGrpSpPr>
          <p:nvPr/>
        </p:nvGrpSpPr>
        <p:grpSpPr>
          <a:xfrm>
            <a:off x="0" y="-1"/>
            <a:ext cx="9144000" cy="7226423"/>
            <a:chOff x="0" y="-1"/>
            <a:chExt cx="9296400" cy="7226423"/>
          </a:xfrm>
        </p:grpSpPr>
        <p:pic>
          <p:nvPicPr>
            <p:cNvPr id="4" name="Google Shape;408;p21">
              <a:extLst>
                <a:ext uri="{FF2B5EF4-FFF2-40B4-BE49-F238E27FC236}">
                  <a16:creationId xmlns:a16="http://schemas.microsoft.com/office/drawing/2014/main" id="{CE5250EF-1138-699F-5DEA-7A65A81BE49D}"/>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5" name="Group 4">
              <a:extLst>
                <a:ext uri="{FF2B5EF4-FFF2-40B4-BE49-F238E27FC236}">
                  <a16:creationId xmlns:a16="http://schemas.microsoft.com/office/drawing/2014/main" id="{DDE731F1-69DA-3781-FA69-2A502190FCFE}"/>
                </a:ext>
              </a:extLst>
            </p:cNvPr>
            <p:cNvGrpSpPr>
              <a:grpSpLocks noGrp="1" noUngrp="1" noRot="1" noMove="1" noResize="1"/>
            </p:cNvGrpSpPr>
            <p:nvPr/>
          </p:nvGrpSpPr>
          <p:grpSpPr>
            <a:xfrm>
              <a:off x="543213" y="-1"/>
              <a:ext cx="8753187" cy="7226423"/>
              <a:chOff x="543213" y="0"/>
              <a:chExt cx="8753187" cy="6991340"/>
            </a:xfrm>
          </p:grpSpPr>
          <p:pic>
            <p:nvPicPr>
              <p:cNvPr id="6" name="Google Shape;122;p51" descr="A close up of a wave&#10;&#10;Description automatically generated with low confidence">
                <a:extLst>
                  <a:ext uri="{FF2B5EF4-FFF2-40B4-BE49-F238E27FC236}">
                    <a16:creationId xmlns:a16="http://schemas.microsoft.com/office/drawing/2014/main" id="{A1AD1DB2-2314-1503-AAFC-8D5134BC3758}"/>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7" name="Google Shape;123;p51">
                <a:extLst>
                  <a:ext uri="{FF2B5EF4-FFF2-40B4-BE49-F238E27FC236}">
                    <a16:creationId xmlns:a16="http://schemas.microsoft.com/office/drawing/2014/main" id="{9655CFA1-56A9-F8E4-F7C4-0ECF5004C568}"/>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89" name="Google Shape;289;p62"/>
          <p:cNvSpPr txBox="1"/>
          <p:nvPr/>
        </p:nvSpPr>
        <p:spPr>
          <a:xfrm>
            <a:off x="893240" y="1074915"/>
            <a:ext cx="2464116" cy="4846051"/>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000" i="0" u="none" strike="noStrike" cap="none" dirty="0">
                <a:solidFill>
                  <a:srgbClr val="000000"/>
                </a:solidFill>
                <a:latin typeface="Calibri"/>
                <a:ea typeface="Calibri"/>
                <a:cs typeface="Calibri"/>
                <a:sym typeface="Calibri"/>
              </a:rPr>
              <a:t>Authority is Constructed &amp; Contextual</a:t>
            </a:r>
          </a:p>
        </p:txBody>
      </p:sp>
      <p:cxnSp>
        <p:nvCxnSpPr>
          <p:cNvPr id="290" name="Google Shape;290;p62"/>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sp>
        <p:nvSpPr>
          <p:cNvPr id="8" name="Slide Number Placeholder 7">
            <a:extLst>
              <a:ext uri="{FF2B5EF4-FFF2-40B4-BE49-F238E27FC236}">
                <a16:creationId xmlns:a16="http://schemas.microsoft.com/office/drawing/2014/main" id="{BB54493A-52B0-EB49-157D-643635A55CDE}"/>
              </a:ext>
            </a:extLst>
          </p:cNvPr>
          <p:cNvSpPr>
            <a:spLocks noGrp="1"/>
          </p:cNvSpPr>
          <p:nvPr>
            <p:ph type="sldNum" idx="12"/>
          </p:nvPr>
        </p:nvSpPr>
        <p:spPr>
          <a:xfrm>
            <a:off x="7086600" y="6675437"/>
            <a:ext cx="2057400" cy="365125"/>
          </a:xfrm>
        </p:spPr>
        <p:txBody>
          <a:bodyPr/>
          <a:lstStyle/>
          <a:p>
            <a:pPr marL="0" lvl="0" indent="0" algn="r" rtl="0">
              <a:spcBef>
                <a:spcPts val="0"/>
              </a:spcBef>
              <a:spcAft>
                <a:spcPts val="0"/>
              </a:spcAft>
              <a:buNone/>
            </a:pPr>
            <a:fld id="{00000000-1234-1234-1234-123412341234}" type="slidenum">
              <a:rPr lang="en-US" smtClean="0"/>
              <a:t>18</a:t>
            </a:fld>
            <a:endParaRPr lang="en-US" dirty="0"/>
          </a:p>
        </p:txBody>
      </p:sp>
      <p:graphicFrame>
        <p:nvGraphicFramePr>
          <p:cNvPr id="303" name="TextBox 2">
            <a:extLst>
              <a:ext uri="{FF2B5EF4-FFF2-40B4-BE49-F238E27FC236}">
                <a16:creationId xmlns:a16="http://schemas.microsoft.com/office/drawing/2014/main" id="{1C6457A9-BAB4-AD7D-F884-1363E1C0C51C}"/>
              </a:ext>
            </a:extLst>
          </p:cNvPr>
          <p:cNvGraphicFramePr/>
          <p:nvPr>
            <p:extLst>
              <p:ext uri="{D42A27DB-BD31-4B8C-83A1-F6EECF244321}">
                <p14:modId xmlns:p14="http://schemas.microsoft.com/office/powerpoint/2010/main" val="1337389691"/>
              </p:ext>
            </p:extLst>
          </p:nvPr>
        </p:nvGraphicFramePr>
        <p:xfrm>
          <a:off x="3744478" y="1401901"/>
          <a:ext cx="4572000" cy="4770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1935834"/>
      </p:ext>
    </p:extLst>
  </p:cSld>
  <p:clrMapOvr>
    <a:masterClrMapping/>
  </p:clrMapOvr>
  <mc:AlternateContent xmlns:mc="http://schemas.openxmlformats.org/markup-compatibility/2006" xmlns:p14="http://schemas.microsoft.com/office/powerpoint/2010/main">
    <mc:Choice Requires="p14">
      <p:transition spd="slow" p14:dur="2000" advTm="37929"/>
    </mc:Choice>
    <mc:Fallback xmlns="">
      <p:transition spd="slow" advTm="3792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56"/>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3" name="Google Shape;243;p56"/>
          <p:cNvSpPr/>
          <p:nvPr/>
        </p:nvSpPr>
        <p:spPr>
          <a:xfrm>
            <a:off x="-2" y="0"/>
            <a:ext cx="9143999" cy="6858000"/>
          </a:xfrm>
          <a:prstGeom prst="rect">
            <a:avLst/>
          </a:pr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56"/>
          <p:cNvSpPr txBox="1"/>
          <p:nvPr/>
        </p:nvSpPr>
        <p:spPr>
          <a:xfrm>
            <a:off x="2971799" y="599550"/>
            <a:ext cx="3200400" cy="13515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4400" b="0" i="0" u="none" strike="noStrike" cap="none">
                <a:solidFill>
                  <a:srgbClr val="262626"/>
                </a:solidFill>
                <a:latin typeface="Calibri"/>
                <a:ea typeface="Calibri"/>
                <a:cs typeface="Calibri"/>
                <a:sym typeface="Calibri"/>
              </a:rPr>
              <a:t>Meet Jada!</a:t>
            </a:r>
            <a:endParaRPr/>
          </a:p>
        </p:txBody>
      </p:sp>
      <p:pic>
        <p:nvPicPr>
          <p:cNvPr id="245" name="Google Shape;245;p56"/>
          <p:cNvPicPr preferRelativeResize="0"/>
          <p:nvPr/>
        </p:nvPicPr>
        <p:blipFill rotWithShape="1">
          <a:blip r:embed="rId3">
            <a:alphaModFix/>
          </a:blip>
          <a:srcRect l="26966" r="46055" b="-2"/>
          <a:stretch/>
        </p:blipFill>
        <p:spPr>
          <a:xfrm>
            <a:off x="2" y="1"/>
            <a:ext cx="2771774" cy="6858001"/>
          </a:xfrm>
          <a:custGeom>
            <a:avLst/>
            <a:gdLst/>
            <a:ahLst/>
            <a:cxnLst/>
            <a:rect l="l" t="t" r="r" b="b"/>
            <a:pathLst>
              <a:path w="3695699" h="6858001" extrusionOk="0">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ln>
            <a:noFill/>
          </a:ln>
        </p:spPr>
      </p:pic>
      <p:sp>
        <p:nvSpPr>
          <p:cNvPr id="246" name="Google Shape;246;p56"/>
          <p:cNvSpPr txBox="1"/>
          <p:nvPr/>
        </p:nvSpPr>
        <p:spPr>
          <a:xfrm>
            <a:off x="2476195" y="2165475"/>
            <a:ext cx="4163400" cy="3558000"/>
          </a:xfrm>
          <a:prstGeom prst="rect">
            <a:avLst/>
          </a:prstGeom>
          <a:noFill/>
          <a:ln>
            <a:noFill/>
          </a:ln>
        </p:spPr>
        <p:txBody>
          <a:bodyPr spcFirstLastPara="1" wrap="square" lIns="91425" tIns="45700" rIns="91425" bIns="45700" anchor="t" anchorCtr="0">
            <a:normAutofit lnSpcReduction="10000"/>
          </a:bodyPr>
          <a:lstStyle/>
          <a:p>
            <a:pPr marL="285750" marR="0" lvl="0" indent="-266700" algn="l" rtl="0">
              <a:lnSpc>
                <a:spcPct val="90000"/>
              </a:lnSpc>
              <a:spcBef>
                <a:spcPts val="0"/>
              </a:spcBef>
              <a:spcAft>
                <a:spcPts val="0"/>
              </a:spcAft>
              <a:buClr>
                <a:srgbClr val="000000"/>
              </a:buClr>
              <a:buSzPts val="2000"/>
              <a:buFont typeface="Arial"/>
              <a:buChar char="•"/>
            </a:pPr>
            <a:r>
              <a:rPr lang="en-US" sz="2000" b="0" i="0" u="none" strike="noStrike" cap="none" dirty="0">
                <a:solidFill>
                  <a:srgbClr val="262626"/>
                </a:solidFill>
                <a:latin typeface="Calibri"/>
                <a:ea typeface="Calibri"/>
                <a:cs typeface="Calibri"/>
                <a:sym typeface="Calibri"/>
              </a:rPr>
              <a:t>We worked with an English major, Jada, to </a:t>
            </a:r>
            <a:r>
              <a:rPr lang="en-US" sz="2000" dirty="0">
                <a:solidFill>
                  <a:srgbClr val="262626"/>
                </a:solidFill>
                <a:latin typeface="Calibri"/>
                <a:ea typeface="Calibri"/>
                <a:cs typeface="Calibri"/>
                <a:sym typeface="Calibri"/>
              </a:rPr>
              <a:t>create</a:t>
            </a:r>
            <a:r>
              <a:rPr lang="en-US" sz="2000" b="0" i="0" u="none" strike="noStrike" cap="none" dirty="0">
                <a:solidFill>
                  <a:srgbClr val="262626"/>
                </a:solidFill>
                <a:latin typeface="Calibri"/>
                <a:ea typeface="Calibri"/>
                <a:cs typeface="Calibri"/>
                <a:sym typeface="Calibri"/>
              </a:rPr>
              <a:t> a relatable persona </a:t>
            </a:r>
            <a:r>
              <a:rPr lang="en-US" sz="2000" dirty="0">
                <a:solidFill>
                  <a:srgbClr val="262626"/>
                </a:solidFill>
                <a:latin typeface="Calibri"/>
                <a:ea typeface="Calibri"/>
                <a:cs typeface="Calibri"/>
                <a:sym typeface="Calibri"/>
              </a:rPr>
              <a:t>for the course</a:t>
            </a:r>
            <a:r>
              <a:rPr lang="en-US" sz="2000" b="0" i="0" u="none" strike="noStrike" cap="none" dirty="0">
                <a:solidFill>
                  <a:srgbClr val="262626"/>
                </a:solidFill>
                <a:latin typeface="Calibri"/>
                <a:ea typeface="Calibri"/>
                <a:cs typeface="Calibri"/>
                <a:sym typeface="Calibri"/>
              </a:rPr>
              <a:t>;</a:t>
            </a:r>
            <a:endParaRPr sz="2000" dirty="0"/>
          </a:p>
          <a:p>
            <a:pPr marL="285750" marR="0" lvl="0" indent="-139700" algn="l" rtl="0">
              <a:lnSpc>
                <a:spcPct val="90000"/>
              </a:lnSpc>
              <a:spcBef>
                <a:spcPts val="600"/>
              </a:spcBef>
              <a:spcAft>
                <a:spcPts val="0"/>
              </a:spcAft>
              <a:buClr>
                <a:srgbClr val="000000"/>
              </a:buClr>
              <a:buSzPts val="1400"/>
              <a:buFont typeface="Arial"/>
              <a:buNone/>
            </a:pPr>
            <a:endParaRPr sz="2000" b="0" i="0" u="none" strike="noStrike" cap="none" dirty="0">
              <a:solidFill>
                <a:srgbClr val="262626"/>
              </a:solidFill>
              <a:latin typeface="Calibri"/>
              <a:ea typeface="Calibri"/>
              <a:cs typeface="Calibri"/>
              <a:sym typeface="Calibri"/>
            </a:endParaRPr>
          </a:p>
          <a:p>
            <a:pPr marL="285750" marR="0" lvl="0" indent="-2667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262626"/>
                </a:solidFill>
                <a:latin typeface="Calibri"/>
                <a:ea typeface="Calibri"/>
                <a:cs typeface="Calibri"/>
                <a:sym typeface="Calibri"/>
              </a:rPr>
              <a:t>Jada discusses James Baldwin’s short story “Sonny’s Blues;”</a:t>
            </a:r>
            <a:endParaRPr sz="2000" dirty="0"/>
          </a:p>
          <a:p>
            <a:pPr marL="285750" marR="0" lvl="0" indent="-139700" algn="l" rtl="0">
              <a:lnSpc>
                <a:spcPct val="90000"/>
              </a:lnSpc>
              <a:spcBef>
                <a:spcPts val="600"/>
              </a:spcBef>
              <a:spcAft>
                <a:spcPts val="0"/>
              </a:spcAft>
              <a:buClr>
                <a:srgbClr val="000000"/>
              </a:buClr>
              <a:buSzPts val="1400"/>
              <a:buFont typeface="Arial"/>
              <a:buNone/>
            </a:pPr>
            <a:endParaRPr sz="2000" b="0" i="0" u="none" strike="noStrike" cap="none" dirty="0">
              <a:solidFill>
                <a:srgbClr val="262626"/>
              </a:solidFill>
              <a:latin typeface="Calibri"/>
              <a:ea typeface="Calibri"/>
              <a:cs typeface="Calibri"/>
              <a:sym typeface="Calibri"/>
            </a:endParaRPr>
          </a:p>
          <a:p>
            <a:pPr marL="285750" marR="0" lvl="0" indent="-2667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262626"/>
                </a:solidFill>
                <a:latin typeface="Calibri"/>
                <a:ea typeface="Calibri"/>
                <a:cs typeface="Calibri"/>
                <a:sym typeface="Calibri"/>
              </a:rPr>
              <a:t>We worked with the UCF’s Center for Distributed Learning </a:t>
            </a:r>
            <a:r>
              <a:rPr lang="en-US" sz="2000" dirty="0">
                <a:solidFill>
                  <a:srgbClr val="262626"/>
                </a:solidFill>
                <a:latin typeface="Calibri"/>
                <a:ea typeface="Calibri"/>
                <a:cs typeface="Calibri"/>
                <a:sym typeface="Calibri"/>
              </a:rPr>
              <a:t>to make </a:t>
            </a:r>
            <a:r>
              <a:rPr lang="en-US" sz="2000" b="0" i="0" u="none" strike="noStrike" cap="none" dirty="0">
                <a:solidFill>
                  <a:srgbClr val="262626"/>
                </a:solidFill>
                <a:latin typeface="Calibri"/>
                <a:ea typeface="Calibri"/>
                <a:cs typeface="Calibri"/>
                <a:sym typeface="Calibri"/>
              </a:rPr>
              <a:t>videos </a:t>
            </a:r>
            <a:r>
              <a:rPr lang="en-US" sz="2000" dirty="0">
                <a:solidFill>
                  <a:srgbClr val="262626"/>
                </a:solidFill>
                <a:latin typeface="Calibri"/>
                <a:ea typeface="Calibri"/>
                <a:cs typeface="Calibri"/>
                <a:sym typeface="Calibri"/>
              </a:rPr>
              <a:t>of </a:t>
            </a:r>
            <a:r>
              <a:rPr lang="en-US" sz="2000" b="0" i="0" u="none" strike="noStrike" cap="none" dirty="0">
                <a:solidFill>
                  <a:srgbClr val="262626"/>
                </a:solidFill>
                <a:latin typeface="Calibri"/>
                <a:ea typeface="Calibri"/>
                <a:cs typeface="Calibri"/>
                <a:sym typeface="Calibri"/>
              </a:rPr>
              <a:t>Jada discussing her project, which we include in the book.</a:t>
            </a:r>
            <a:endParaRPr sz="2000" dirty="0"/>
          </a:p>
        </p:txBody>
      </p:sp>
      <p:pic>
        <p:nvPicPr>
          <p:cNvPr id="247" name="Google Shape;247;p56" descr="A person holding a glass of beer&#10;&#10;Description automatically generated with medium confidence"/>
          <p:cNvPicPr preferRelativeResize="0"/>
          <p:nvPr/>
        </p:nvPicPr>
        <p:blipFill rotWithShape="1">
          <a:blip r:embed="rId4">
            <a:alphaModFix/>
          </a:blip>
          <a:srcRect l="25474" r="14908"/>
          <a:stretch/>
        </p:blipFill>
        <p:spPr>
          <a:xfrm>
            <a:off x="6435350" y="10"/>
            <a:ext cx="2708650" cy="6857990"/>
          </a:xfrm>
          <a:custGeom>
            <a:avLst/>
            <a:gdLst/>
            <a:ahLst/>
            <a:cxnLst/>
            <a:rect l="l" t="t" r="r" b="b"/>
            <a:pathLst>
              <a:path w="3810000" h="6858000" extrusionOk="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ln>
            <a:noFill/>
          </a:ln>
        </p:spPr>
      </p:pic>
      <p:sp>
        <p:nvSpPr>
          <p:cNvPr id="2" name="Slide Number Placeholder 1">
            <a:extLst>
              <a:ext uri="{FF2B5EF4-FFF2-40B4-BE49-F238E27FC236}">
                <a16:creationId xmlns:a16="http://schemas.microsoft.com/office/drawing/2014/main" id="{5571A5B9-2602-5248-3432-9FE920AAECD5}"/>
              </a:ext>
            </a:extLst>
          </p:cNvPr>
          <p:cNvSpPr>
            <a:spLocks noGrp="1"/>
          </p:cNvSpPr>
          <p:nvPr>
            <p:ph type="sldNum" idx="12"/>
          </p:nvPr>
        </p:nvSpPr>
        <p:spPr>
          <a:xfrm>
            <a:off x="6929004" y="6492865"/>
            <a:ext cx="2057400" cy="365125"/>
          </a:xfrm>
        </p:spPr>
        <p:txBody>
          <a:bodyPr/>
          <a:lstStyle/>
          <a:p>
            <a:pPr marL="0" lvl="0" indent="0" algn="r" rtl="0">
              <a:spcBef>
                <a:spcPts val="0"/>
              </a:spcBef>
              <a:spcAft>
                <a:spcPts val="0"/>
              </a:spcAft>
              <a:buNone/>
            </a:pPr>
            <a:fld id="{00000000-1234-1234-1234-123412341234}" type="slidenum">
              <a:rPr lang="en-US" smtClean="0"/>
              <a:t>19</a:t>
            </a:fld>
            <a:endParaRPr lang="en-US" dirty="0"/>
          </a:p>
        </p:txBody>
      </p:sp>
    </p:spTree>
    <p:extLst>
      <p:ext uri="{BB962C8B-B14F-4D97-AF65-F5344CB8AC3E}">
        <p14:creationId xmlns:p14="http://schemas.microsoft.com/office/powerpoint/2010/main" val="519919355"/>
      </p:ext>
    </p:extLst>
  </p:cSld>
  <p:clrMapOvr>
    <a:masterClrMapping/>
  </p:clrMapOvr>
  <mc:AlternateContent xmlns:mc="http://schemas.openxmlformats.org/markup-compatibility/2006" xmlns:p14="http://schemas.microsoft.com/office/powerpoint/2010/main">
    <mc:Choice Requires="p14">
      <p:transition spd="slow" p14:dur="2000" advTm="81618"/>
    </mc:Choice>
    <mc:Fallback xmlns="">
      <p:transition spd="slow" advTm="8161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pic>
        <p:nvPicPr>
          <p:cNvPr id="408" name="Google Shape;408;p21"/>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20" y="10"/>
            <a:ext cx="9143980" cy="6857990"/>
          </a:xfrm>
          <a:prstGeom prst="rect">
            <a:avLst/>
          </a:prstGeom>
          <a:noFill/>
          <a:ln>
            <a:noFill/>
          </a:ln>
        </p:spPr>
      </p:pic>
      <p:pic>
        <p:nvPicPr>
          <p:cNvPr id="4" name="Picture 3">
            <a:extLst>
              <a:ext uri="{FF2B5EF4-FFF2-40B4-BE49-F238E27FC236}">
                <a16:creationId xmlns:a16="http://schemas.microsoft.com/office/drawing/2014/main" id="{33B3EA83-021B-876F-F169-CA6F5088CAEA}"/>
              </a:ext>
            </a:extLst>
          </p:cNvPr>
          <p:cNvPicPr>
            <a:picLocks noChangeAspect="1"/>
          </p:cNvPicPr>
          <p:nvPr/>
        </p:nvPicPr>
        <p:blipFill>
          <a:blip r:embed="rId4"/>
          <a:stretch>
            <a:fillRect/>
          </a:stretch>
        </p:blipFill>
        <p:spPr>
          <a:xfrm>
            <a:off x="-12866" y="508958"/>
            <a:ext cx="9156865" cy="5848299"/>
          </a:xfrm>
          <a:prstGeom prst="rect">
            <a:avLst/>
          </a:prstGeom>
        </p:spPr>
      </p:pic>
      <p:sp>
        <p:nvSpPr>
          <p:cNvPr id="3" name="TextBox 2">
            <a:hlinkClick r:id="rId5" tooltip="Our Book"/>
            <a:extLst>
              <a:ext uri="{FF2B5EF4-FFF2-40B4-BE49-F238E27FC236}">
                <a16:creationId xmlns:a16="http://schemas.microsoft.com/office/drawing/2014/main" id="{8921E642-BC40-5EB6-C6FF-D0F22EE00460}"/>
              </a:ext>
            </a:extLst>
          </p:cNvPr>
          <p:cNvSpPr txBox="1"/>
          <p:nvPr/>
        </p:nvSpPr>
        <p:spPr>
          <a:xfrm>
            <a:off x="2255521" y="5635282"/>
            <a:ext cx="5856514" cy="461665"/>
          </a:xfrm>
          <a:prstGeom prst="rect">
            <a:avLst/>
          </a:prstGeom>
          <a:noFill/>
        </p:spPr>
        <p:txBody>
          <a:bodyPr wrap="square" rtlCol="0">
            <a:spAutoFit/>
          </a:bodyPr>
          <a:lstStyle/>
          <a:p>
            <a:r>
              <a:rPr lang="en-US" sz="2400" u="sng" dirty="0" err="1">
                <a:solidFill>
                  <a:schemeClr val="bg1"/>
                </a:solidFill>
              </a:rPr>
              <a:t>pressbooks.online.ucf.edu</a:t>
            </a:r>
            <a:r>
              <a:rPr lang="en-US" sz="2400" u="sng" dirty="0">
                <a:solidFill>
                  <a:schemeClr val="bg1"/>
                </a:solidFill>
              </a:rPr>
              <a:t>/strategies2e/</a:t>
            </a:r>
          </a:p>
        </p:txBody>
      </p:sp>
      <p:pic>
        <p:nvPicPr>
          <p:cNvPr id="2" name="Picture 1">
            <a:extLst>
              <a:ext uri="{FF2B5EF4-FFF2-40B4-BE49-F238E27FC236}">
                <a16:creationId xmlns:a16="http://schemas.microsoft.com/office/drawing/2014/main" id="{E7732418-E96F-F9AC-80A8-1C1D99FF862D}"/>
              </a:ext>
            </a:extLst>
          </p:cNvPr>
          <p:cNvPicPr>
            <a:picLocks noChangeAspect="1"/>
          </p:cNvPicPr>
          <p:nvPr/>
        </p:nvPicPr>
        <p:blipFill>
          <a:blip r:embed="rId6"/>
          <a:stretch>
            <a:fillRect/>
          </a:stretch>
        </p:blipFill>
        <p:spPr>
          <a:xfrm>
            <a:off x="4275437" y="4325874"/>
            <a:ext cx="1262125" cy="1262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97"/>
    </mc:Choice>
    <mc:Fallback xmlns="">
      <p:transition spd="slow" advTm="2999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g11499f849ba_1_5"/>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3" name="Google Shape;253;g11499f849ba_1_5"/>
          <p:cNvSpPr/>
          <p:nvPr/>
        </p:nvSpPr>
        <p:spPr>
          <a:xfrm>
            <a:off x="-2" y="0"/>
            <a:ext cx="9144000" cy="6858000"/>
          </a:xfrm>
          <a:prstGeom prst="rect">
            <a:avLst/>
          </a:prstGeom>
          <a:solidFill>
            <a:srgbClr val="82766A">
              <a:alpha val="149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4" name="Google Shape;254;g11499f849ba_1_5"/>
          <p:cNvSpPr txBox="1"/>
          <p:nvPr/>
        </p:nvSpPr>
        <p:spPr>
          <a:xfrm>
            <a:off x="2971799" y="538675"/>
            <a:ext cx="3200400" cy="13515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3000" dirty="0">
                <a:solidFill>
                  <a:srgbClr val="262626"/>
                </a:solidFill>
                <a:latin typeface="Calibri"/>
                <a:ea typeface="Calibri"/>
                <a:cs typeface="Calibri"/>
                <a:sym typeface="Calibri"/>
              </a:rPr>
              <a:t>Jada Video Topics:</a:t>
            </a:r>
            <a:endParaRPr sz="3000" dirty="0"/>
          </a:p>
        </p:txBody>
      </p:sp>
      <p:pic>
        <p:nvPicPr>
          <p:cNvPr id="255" name="Google Shape;255;g11499f849ba_1_5"/>
          <p:cNvPicPr preferRelativeResize="0"/>
          <p:nvPr/>
        </p:nvPicPr>
        <p:blipFill rotWithShape="1">
          <a:blip r:embed="rId3">
            <a:alphaModFix/>
          </a:blip>
          <a:srcRect l="26967" r="46054"/>
          <a:stretch/>
        </p:blipFill>
        <p:spPr>
          <a:xfrm>
            <a:off x="2" y="1"/>
            <a:ext cx="2771774" cy="6858001"/>
          </a:xfrm>
          <a:custGeom>
            <a:avLst/>
            <a:gdLst/>
            <a:ahLst/>
            <a:cxnLst/>
            <a:rect l="l" t="t" r="r" b="b"/>
            <a:pathLst>
              <a:path w="3695699" h="6858001" extrusionOk="0">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ln>
            <a:noFill/>
          </a:ln>
        </p:spPr>
      </p:pic>
      <p:sp>
        <p:nvSpPr>
          <p:cNvPr id="256" name="Google Shape;256;g11499f849ba_1_5"/>
          <p:cNvSpPr txBox="1"/>
          <p:nvPr/>
        </p:nvSpPr>
        <p:spPr>
          <a:xfrm>
            <a:off x="2823300" y="1783950"/>
            <a:ext cx="3497400" cy="4699500"/>
          </a:xfrm>
          <a:prstGeom prst="rect">
            <a:avLst/>
          </a:prstGeom>
          <a:noFill/>
          <a:ln>
            <a:noFill/>
          </a:ln>
        </p:spPr>
        <p:txBody>
          <a:bodyPr spcFirstLastPara="1" wrap="square" lIns="91425" tIns="45700" rIns="91425" bIns="45700" anchor="t" anchorCtr="0">
            <a:normAutofit/>
          </a:bodyPr>
          <a:lstStyle/>
          <a:p>
            <a:pPr marL="457200" lvl="0" indent="-355600" algn="l" rtl="0">
              <a:lnSpc>
                <a:spcPct val="90000"/>
              </a:lnSpc>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Searching as Strategic Exploration</a:t>
            </a:r>
            <a:endParaRPr sz="2000" dirty="0">
              <a:solidFill>
                <a:schemeClr val="dk1"/>
              </a:solidFill>
              <a:latin typeface="Calibri"/>
              <a:ea typeface="Calibri"/>
              <a:cs typeface="Calibri"/>
              <a:sym typeface="Calibri"/>
            </a:endParaRPr>
          </a:p>
          <a:p>
            <a:pPr marL="457200" lvl="0" indent="-355600" algn="l" rtl="0">
              <a:lnSpc>
                <a:spcPct val="90000"/>
              </a:lnSpc>
              <a:spcBef>
                <a:spcPts val="60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Scholarship as Conversation</a:t>
            </a:r>
            <a:endParaRPr sz="2000" dirty="0">
              <a:solidFill>
                <a:schemeClr val="dk1"/>
              </a:solidFill>
              <a:latin typeface="Calibri"/>
              <a:ea typeface="Calibri"/>
              <a:cs typeface="Calibri"/>
              <a:sym typeface="Calibri"/>
            </a:endParaRPr>
          </a:p>
          <a:p>
            <a:pPr marL="457200" lvl="0" indent="-355600" algn="l" rtl="0">
              <a:lnSpc>
                <a:spcPct val="90000"/>
              </a:lnSpc>
              <a:spcBef>
                <a:spcPts val="60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Using Library Resources</a:t>
            </a:r>
            <a:endParaRPr sz="2000" dirty="0">
              <a:solidFill>
                <a:schemeClr val="dk1"/>
              </a:solidFill>
              <a:latin typeface="Calibri"/>
              <a:ea typeface="Calibri"/>
              <a:cs typeface="Calibri"/>
              <a:sym typeface="Calibri"/>
            </a:endParaRPr>
          </a:p>
          <a:p>
            <a:pPr marL="457200" lvl="0" indent="-355600" algn="l" rtl="0">
              <a:lnSpc>
                <a:spcPct val="90000"/>
              </a:lnSpc>
              <a:spcBef>
                <a:spcPts val="60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Refining Your Research Question</a:t>
            </a:r>
            <a:endParaRPr sz="2000" dirty="0">
              <a:solidFill>
                <a:schemeClr val="dk1"/>
              </a:solidFill>
              <a:latin typeface="Calibri"/>
              <a:ea typeface="Calibri"/>
              <a:cs typeface="Calibri"/>
              <a:sym typeface="Calibri"/>
            </a:endParaRPr>
          </a:p>
          <a:p>
            <a:pPr marL="457200" lvl="0" indent="-355600" algn="l" rtl="0">
              <a:lnSpc>
                <a:spcPct val="90000"/>
              </a:lnSpc>
              <a:spcBef>
                <a:spcPts val="60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Evaluating your Research Question</a:t>
            </a:r>
            <a:endParaRPr sz="2000" dirty="0">
              <a:solidFill>
                <a:schemeClr val="dk1"/>
              </a:solidFill>
              <a:latin typeface="Calibri"/>
              <a:ea typeface="Calibri"/>
              <a:cs typeface="Calibri"/>
              <a:sym typeface="Calibri"/>
            </a:endParaRPr>
          </a:p>
          <a:p>
            <a:pPr marL="457200" lvl="0" indent="-355600" algn="l" rtl="0">
              <a:lnSpc>
                <a:spcPct val="90000"/>
              </a:lnSpc>
              <a:spcBef>
                <a:spcPts val="60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Managing Your Research</a:t>
            </a:r>
            <a:endParaRPr sz="2000" dirty="0">
              <a:solidFill>
                <a:schemeClr val="dk1"/>
              </a:solidFill>
              <a:latin typeface="Calibri"/>
              <a:ea typeface="Calibri"/>
              <a:cs typeface="Calibri"/>
              <a:sym typeface="Calibri"/>
            </a:endParaRPr>
          </a:p>
          <a:p>
            <a:pPr marL="0" lvl="0" indent="0" algn="l" rtl="0">
              <a:lnSpc>
                <a:spcPct val="90000"/>
              </a:lnSpc>
              <a:spcBef>
                <a:spcPts val="600"/>
              </a:spcBef>
              <a:spcAft>
                <a:spcPts val="0"/>
              </a:spcAft>
              <a:buNone/>
            </a:pPr>
            <a:endParaRPr sz="2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800" dirty="0">
                <a:solidFill>
                  <a:schemeClr val="dk1"/>
                </a:solidFill>
                <a:latin typeface="Calibri"/>
                <a:ea typeface="Calibri"/>
                <a:cs typeface="Calibri"/>
                <a:sym typeface="Calibri"/>
              </a:rPr>
              <a:t>Each video connects to a specific aspect of the ACRL Framework for Information Literacy.</a:t>
            </a:r>
            <a:endParaRPr sz="1800" dirty="0">
              <a:solidFill>
                <a:schemeClr val="dk1"/>
              </a:solidFill>
              <a:latin typeface="Calibri"/>
              <a:ea typeface="Calibri"/>
              <a:cs typeface="Calibri"/>
              <a:sym typeface="Calibri"/>
            </a:endParaRPr>
          </a:p>
        </p:txBody>
      </p:sp>
      <p:pic>
        <p:nvPicPr>
          <p:cNvPr id="257" name="Google Shape;257;g11499f849ba_1_5"/>
          <p:cNvPicPr preferRelativeResize="0"/>
          <p:nvPr/>
        </p:nvPicPr>
        <p:blipFill rotWithShape="1">
          <a:blip r:embed="rId4">
            <a:alphaModFix/>
          </a:blip>
          <a:srcRect l="32724" r="32727"/>
          <a:stretch/>
        </p:blipFill>
        <p:spPr>
          <a:xfrm>
            <a:off x="6435350" y="10"/>
            <a:ext cx="2705100" cy="6858000"/>
          </a:xfrm>
          <a:custGeom>
            <a:avLst/>
            <a:gdLst/>
            <a:ahLst/>
            <a:cxnLst/>
            <a:rect l="l" t="t" r="r" b="b"/>
            <a:pathLst>
              <a:path w="3810000" h="6858000" extrusionOk="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ln>
            <a:noFill/>
          </a:ln>
        </p:spPr>
      </p:pic>
      <p:sp>
        <p:nvSpPr>
          <p:cNvPr id="2" name="Slide Number Placeholder 1">
            <a:extLst>
              <a:ext uri="{FF2B5EF4-FFF2-40B4-BE49-F238E27FC236}">
                <a16:creationId xmlns:a16="http://schemas.microsoft.com/office/drawing/2014/main" id="{12D7E4C8-76E2-28CD-6AC0-D5B4A876EEA4}"/>
              </a:ext>
            </a:extLst>
          </p:cNvPr>
          <p:cNvSpPr>
            <a:spLocks noGrp="1"/>
          </p:cNvSpPr>
          <p:nvPr>
            <p:ph type="sldNum" idx="12"/>
          </p:nvPr>
        </p:nvSpPr>
        <p:spPr>
          <a:xfrm>
            <a:off x="6901295" y="6483450"/>
            <a:ext cx="2057400" cy="365125"/>
          </a:xfrm>
        </p:spPr>
        <p:txBody>
          <a:bodyPr/>
          <a:lstStyle/>
          <a:p>
            <a:pPr marL="0" lvl="0" indent="0" algn="r" rtl="0">
              <a:spcBef>
                <a:spcPts val="0"/>
              </a:spcBef>
              <a:spcAft>
                <a:spcPts val="0"/>
              </a:spcAft>
              <a:buNone/>
            </a:pPr>
            <a:fld id="{00000000-1234-1234-1234-123412341234}" type="slidenum">
              <a:rPr lang="en-US" smtClean="0"/>
              <a:t>20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26726"/>
    </mc:Choice>
    <mc:Fallback xmlns="">
      <p:transition spd="slow" advTm="2672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pic>
        <p:nvPicPr>
          <p:cNvPr id="366" name="Google Shape;366;p67"/>
          <p:cNvPicPr preferRelativeResize="0"/>
          <p:nvPr/>
        </p:nvPicPr>
        <p:blipFill rotWithShape="1">
          <a:blip r:embed="rId3">
            <a:alphaModFix/>
          </a:blip>
          <a:srcRect t="3325" b="3324"/>
          <a:stretch/>
        </p:blipFill>
        <p:spPr>
          <a:xfrm>
            <a:off x="20" y="10"/>
            <a:ext cx="9143980" cy="6857990"/>
          </a:xfrm>
          <a:prstGeom prst="rect">
            <a:avLst/>
          </a:prstGeom>
          <a:noFill/>
          <a:ln>
            <a:noFill/>
          </a:ln>
        </p:spPr>
      </p:pic>
      <p:sp>
        <p:nvSpPr>
          <p:cNvPr id="367" name="Google Shape;367;p67"/>
          <p:cNvSpPr/>
          <p:nvPr/>
        </p:nvSpPr>
        <p:spPr>
          <a:xfrm>
            <a:off x="252663" y="321176"/>
            <a:ext cx="3249230" cy="5896743"/>
          </a:xfrm>
          <a:prstGeom prst="rect">
            <a:avLst/>
          </a:prstGeom>
          <a:solidFill>
            <a:schemeClr val="lt1">
              <a:alpha val="89803"/>
            </a:schemeClr>
          </a:solidFill>
          <a:ln w="127000" cap="sq" cmpd="thinThick">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8" name="Google Shape;368;p67"/>
          <p:cNvSpPr txBox="1"/>
          <p:nvPr/>
        </p:nvSpPr>
        <p:spPr>
          <a:xfrm>
            <a:off x="465468" y="1746286"/>
            <a:ext cx="2823620" cy="152326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None/>
            </a:pPr>
            <a:r>
              <a:rPr lang="en-US" sz="2400" i="0" u="none" strike="noStrike" cap="none" dirty="0">
                <a:solidFill>
                  <a:srgbClr val="000000"/>
                </a:solidFill>
                <a:latin typeface="Calibri"/>
                <a:ea typeface="Calibri"/>
                <a:cs typeface="Calibri"/>
                <a:sym typeface="Calibri"/>
              </a:rPr>
              <a:t>Philosophy:</a:t>
            </a:r>
          </a:p>
          <a:p>
            <a:pPr algn="ctr">
              <a:lnSpc>
                <a:spcPct val="90000"/>
              </a:lnSpc>
            </a:pPr>
            <a:r>
              <a:rPr lang="en-US" sz="2400" dirty="0">
                <a:latin typeface="Calibri"/>
                <a:ea typeface="Calibri"/>
                <a:cs typeface="Calibri"/>
              </a:rPr>
              <a:t>Open access</a:t>
            </a:r>
          </a:p>
          <a:p>
            <a:pPr algn="ctr">
              <a:lnSpc>
                <a:spcPct val="90000"/>
              </a:lnSpc>
            </a:pPr>
            <a:r>
              <a:rPr lang="en-US" sz="2400" dirty="0">
                <a:latin typeface="Calibri"/>
                <a:ea typeface="Calibri"/>
                <a:cs typeface="Calibri"/>
              </a:rPr>
              <a:t>Open involvement</a:t>
            </a:r>
          </a:p>
        </p:txBody>
      </p:sp>
    </p:spTree>
  </p:cSld>
  <p:clrMapOvr>
    <a:masterClrMapping/>
  </p:clrMapOvr>
  <mc:AlternateContent xmlns:mc="http://schemas.openxmlformats.org/markup-compatibility/2006" xmlns:p14="http://schemas.microsoft.com/office/powerpoint/2010/main">
    <mc:Choice Requires="p14">
      <p:transition spd="slow" p14:dur="2000" advTm="19063"/>
    </mc:Choice>
    <mc:Fallback xmlns="">
      <p:transition spd="slow" advTm="1906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grpSp>
        <p:nvGrpSpPr>
          <p:cNvPr id="2" name="Group 1">
            <a:extLst>
              <a:ext uri="{FF2B5EF4-FFF2-40B4-BE49-F238E27FC236}">
                <a16:creationId xmlns:a16="http://schemas.microsoft.com/office/drawing/2014/main" id="{5A73D75B-3EC2-1C43-6D95-3AADEE5DBD75}"/>
              </a:ext>
            </a:extLst>
          </p:cNvPr>
          <p:cNvGrpSpPr>
            <a:grpSpLocks noGrp="1" noUngrp="1" noRot="1" noMove="1" noResize="1"/>
          </p:cNvGrpSpPr>
          <p:nvPr/>
        </p:nvGrpSpPr>
        <p:grpSpPr>
          <a:xfrm>
            <a:off x="0" y="0"/>
            <a:ext cx="9144000" cy="7226423"/>
            <a:chOff x="0" y="-1"/>
            <a:chExt cx="9296400" cy="7226423"/>
          </a:xfrm>
        </p:grpSpPr>
        <p:pic>
          <p:nvPicPr>
            <p:cNvPr id="3" name="Google Shape;408;p21">
              <a:extLst>
                <a:ext uri="{FF2B5EF4-FFF2-40B4-BE49-F238E27FC236}">
                  <a16:creationId xmlns:a16="http://schemas.microsoft.com/office/drawing/2014/main" id="{97850DA9-0205-46B7-4BFD-D180AAAD7A0F}"/>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4" name="Group 3">
              <a:extLst>
                <a:ext uri="{FF2B5EF4-FFF2-40B4-BE49-F238E27FC236}">
                  <a16:creationId xmlns:a16="http://schemas.microsoft.com/office/drawing/2014/main" id="{5134D229-904D-D5EE-C0CA-5E8904548011}"/>
                </a:ext>
              </a:extLst>
            </p:cNvPr>
            <p:cNvGrpSpPr>
              <a:grpSpLocks noGrp="1" noUngrp="1" noRot="1" noMove="1" noResize="1"/>
            </p:cNvGrpSpPr>
            <p:nvPr/>
          </p:nvGrpSpPr>
          <p:grpSpPr>
            <a:xfrm>
              <a:off x="543213" y="-1"/>
              <a:ext cx="8753187" cy="7226423"/>
              <a:chOff x="543213" y="0"/>
              <a:chExt cx="8753187" cy="6991340"/>
            </a:xfrm>
          </p:grpSpPr>
          <p:pic>
            <p:nvPicPr>
              <p:cNvPr id="5" name="Google Shape;122;p51">
                <a:extLst>
                  <a:ext uri="{FF2B5EF4-FFF2-40B4-BE49-F238E27FC236}">
                    <a16:creationId xmlns:a16="http://schemas.microsoft.com/office/drawing/2014/main" id="{D6D6898E-8188-36DF-B580-C5883DF30B62}"/>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6" name="Google Shape;123;p51">
                <a:extLst>
                  <a:ext uri="{FF2B5EF4-FFF2-40B4-BE49-F238E27FC236}">
                    <a16:creationId xmlns:a16="http://schemas.microsoft.com/office/drawing/2014/main" id="{DE5A2A19-34B8-AE7A-FDDE-669B7CFD8DFE}"/>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376" name="Google Shape;376;p68"/>
          <p:cNvSpPr txBox="1"/>
          <p:nvPr/>
        </p:nvSpPr>
        <p:spPr>
          <a:xfrm>
            <a:off x="1163933" y="1065862"/>
            <a:ext cx="2484873" cy="4726276"/>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000" i="0" u="none" strike="noStrike" cap="none" dirty="0">
                <a:solidFill>
                  <a:srgbClr val="000000"/>
                </a:solidFill>
                <a:latin typeface="Calibri"/>
                <a:ea typeface="Calibri"/>
                <a:cs typeface="Calibri"/>
                <a:sym typeface="Calibri"/>
              </a:rPr>
              <a:t>Open Approach</a:t>
            </a:r>
            <a:endParaRPr sz="3000" dirty="0">
              <a:latin typeface="Calibri"/>
              <a:ea typeface="Calibri"/>
              <a:cs typeface="Calibri"/>
              <a:sym typeface="Calibri"/>
            </a:endParaRPr>
          </a:p>
        </p:txBody>
      </p:sp>
      <p:cxnSp>
        <p:nvCxnSpPr>
          <p:cNvPr id="377" name="Google Shape;377;p68"/>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378" name="Google Shape;378;p68"/>
          <p:cNvGrpSpPr/>
          <p:nvPr/>
        </p:nvGrpSpPr>
        <p:grpSpPr>
          <a:xfrm>
            <a:off x="3864487" y="1900503"/>
            <a:ext cx="4650863" cy="3084708"/>
            <a:chOff x="-6624" y="216022"/>
            <a:chExt cx="4650863" cy="3084708"/>
          </a:xfrm>
        </p:grpSpPr>
        <p:sp>
          <p:nvSpPr>
            <p:cNvPr id="379" name="Google Shape;379;p68"/>
            <p:cNvSpPr/>
            <p:nvPr/>
          </p:nvSpPr>
          <p:spPr>
            <a:xfrm>
              <a:off x="0" y="216022"/>
              <a:ext cx="4644239" cy="918755"/>
            </a:xfrm>
            <a:prstGeom prst="roundRect">
              <a:avLst>
                <a:gd name="adj" fmla="val 16667"/>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8"/>
            <p:cNvSpPr txBox="1"/>
            <p:nvPr/>
          </p:nvSpPr>
          <p:spPr>
            <a:xfrm>
              <a:off x="44850" y="260872"/>
              <a:ext cx="4554539" cy="829055"/>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dirty="0">
                  <a:solidFill>
                    <a:schemeClr val="lt1"/>
                  </a:solidFill>
                  <a:latin typeface="Calibri"/>
                  <a:ea typeface="Calibri"/>
                  <a:cs typeface="Calibri"/>
                  <a:sym typeface="Calibri"/>
                </a:rPr>
                <a:t>We wanted to create an OER that would be easy to share with other instructors and that students could participate in developing as well. </a:t>
              </a:r>
              <a:endParaRPr sz="1600" dirty="0">
                <a:latin typeface="Calibri"/>
                <a:ea typeface="Calibri"/>
                <a:cs typeface="Calibri"/>
                <a:sym typeface="Calibri"/>
              </a:endParaRPr>
            </a:p>
          </p:txBody>
        </p:sp>
        <p:sp>
          <p:nvSpPr>
            <p:cNvPr id="383" name="Google Shape;383;p68"/>
            <p:cNvSpPr/>
            <p:nvPr/>
          </p:nvSpPr>
          <p:spPr>
            <a:xfrm>
              <a:off x="-6624" y="1219182"/>
              <a:ext cx="4644239" cy="947742"/>
            </a:xfrm>
            <a:prstGeom prst="roundRect">
              <a:avLst>
                <a:gd name="adj" fmla="val 16667"/>
              </a:avLst>
            </a:prstGeom>
            <a:gradFill>
              <a:gsLst>
                <a:gs pos="0">
                  <a:srgbClr val="BF948F"/>
                </a:gs>
                <a:gs pos="50000">
                  <a:srgbClr val="BA857E"/>
                </a:gs>
                <a:gs pos="100000">
                  <a:srgbClr val="A7746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8"/>
            <p:cNvSpPr txBox="1"/>
            <p:nvPr/>
          </p:nvSpPr>
          <p:spPr>
            <a:xfrm>
              <a:off x="68757" y="1286242"/>
              <a:ext cx="4551709" cy="855212"/>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dirty="0">
                  <a:solidFill>
                    <a:schemeClr val="lt1"/>
                  </a:solidFill>
                  <a:latin typeface="Calibri"/>
                  <a:ea typeface="Calibri"/>
                  <a:cs typeface="Calibri"/>
                  <a:sym typeface="Calibri"/>
                </a:rPr>
                <a:t>We</a:t>
              </a:r>
              <a:r>
                <a:rPr lang="en-US" sz="1600" i="0" u="none" strike="noStrike" cap="none" dirty="0">
                  <a:solidFill>
                    <a:schemeClr val="lt1"/>
                  </a:solidFill>
                  <a:latin typeface="Calibri"/>
                  <a:ea typeface="Calibri"/>
                  <a:cs typeface="Calibri"/>
                  <a:sym typeface="Calibri"/>
                </a:rPr>
                <a:t> wanted an option that would be more open and flexible than Canvas modules, which led us to Pressbooks. </a:t>
              </a:r>
              <a:endParaRPr sz="1600" dirty="0">
                <a:latin typeface="Calibri"/>
                <a:ea typeface="Calibri"/>
                <a:cs typeface="Calibri"/>
                <a:sym typeface="Calibri"/>
              </a:endParaRPr>
            </a:p>
          </p:txBody>
        </p:sp>
        <p:sp>
          <p:nvSpPr>
            <p:cNvPr id="385" name="Google Shape;385;p68"/>
            <p:cNvSpPr/>
            <p:nvPr/>
          </p:nvSpPr>
          <p:spPr>
            <a:xfrm>
              <a:off x="-246" y="2251329"/>
              <a:ext cx="4644239" cy="1049401"/>
            </a:xfrm>
            <a:prstGeom prst="roundRect">
              <a:avLst>
                <a:gd name="adj" fmla="val 16667"/>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8"/>
            <p:cNvSpPr txBox="1"/>
            <p:nvPr/>
          </p:nvSpPr>
          <p:spPr>
            <a:xfrm>
              <a:off x="102210" y="2292920"/>
              <a:ext cx="4541783" cy="946945"/>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Pressbooks allowed us to reimagine the course as an interactive book that can be easily revised, published, shared as an OER or embedded in Canvas.</a:t>
              </a:r>
              <a:endParaRPr sz="1600" dirty="0">
                <a:latin typeface="Calibri"/>
                <a:ea typeface="Calibri"/>
                <a:cs typeface="Calibri"/>
                <a:sym typeface="Calibri"/>
              </a:endParaRPr>
            </a:p>
          </p:txBody>
        </p:sp>
      </p:grpSp>
      <p:sp>
        <p:nvSpPr>
          <p:cNvPr id="7" name="Slide Number Placeholder 6">
            <a:extLst>
              <a:ext uri="{FF2B5EF4-FFF2-40B4-BE49-F238E27FC236}">
                <a16:creationId xmlns:a16="http://schemas.microsoft.com/office/drawing/2014/main" id="{882DF002-E218-E440-3A45-BEC27E426841}"/>
              </a:ext>
            </a:extLst>
          </p:cNvPr>
          <p:cNvSpPr>
            <a:spLocks noGrp="1"/>
          </p:cNvSpPr>
          <p:nvPr>
            <p:ph type="sldNum" idx="12"/>
          </p:nvPr>
        </p:nvSpPr>
        <p:spPr>
          <a:xfrm>
            <a:off x="7086600" y="6701161"/>
            <a:ext cx="2057400" cy="365125"/>
          </a:xfrm>
        </p:spPr>
        <p:txBody>
          <a:bodyPr/>
          <a:lstStyle/>
          <a:p>
            <a:pPr marL="0" lvl="0" indent="0" algn="r" rtl="0">
              <a:spcBef>
                <a:spcPts val="0"/>
              </a:spcBef>
              <a:spcAft>
                <a:spcPts val="0"/>
              </a:spcAft>
              <a:buNone/>
            </a:pPr>
            <a:fld id="{00000000-1234-1234-1234-123412341234}" type="slidenum">
              <a:rPr lang="en-US" smtClean="0"/>
              <a:t>22</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66223"/>
    </mc:Choice>
    <mc:Fallback xmlns="">
      <p:transition spd="slow" advTm="6622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grpSp>
        <p:nvGrpSpPr>
          <p:cNvPr id="2" name="Group 1">
            <a:extLst>
              <a:ext uri="{FF2B5EF4-FFF2-40B4-BE49-F238E27FC236}">
                <a16:creationId xmlns:a16="http://schemas.microsoft.com/office/drawing/2014/main" id="{5A73D75B-3EC2-1C43-6D95-3AADEE5DBD75}"/>
              </a:ext>
            </a:extLst>
          </p:cNvPr>
          <p:cNvGrpSpPr>
            <a:grpSpLocks noGrp="1" noUngrp="1" noRot="1" noMove="1" noResize="1"/>
          </p:cNvGrpSpPr>
          <p:nvPr/>
        </p:nvGrpSpPr>
        <p:grpSpPr>
          <a:xfrm>
            <a:off x="0" y="0"/>
            <a:ext cx="9144000" cy="7226423"/>
            <a:chOff x="0" y="-1"/>
            <a:chExt cx="9296400" cy="7226423"/>
          </a:xfrm>
        </p:grpSpPr>
        <p:pic>
          <p:nvPicPr>
            <p:cNvPr id="3" name="Google Shape;408;p21">
              <a:extLst>
                <a:ext uri="{FF2B5EF4-FFF2-40B4-BE49-F238E27FC236}">
                  <a16:creationId xmlns:a16="http://schemas.microsoft.com/office/drawing/2014/main" id="{97850DA9-0205-46B7-4BFD-D180AAAD7A0F}"/>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4" name="Group 3">
              <a:extLst>
                <a:ext uri="{FF2B5EF4-FFF2-40B4-BE49-F238E27FC236}">
                  <a16:creationId xmlns:a16="http://schemas.microsoft.com/office/drawing/2014/main" id="{5134D229-904D-D5EE-C0CA-5E8904548011}"/>
                </a:ext>
              </a:extLst>
            </p:cNvPr>
            <p:cNvGrpSpPr>
              <a:grpSpLocks noGrp="1" noUngrp="1" noRot="1" noMove="1" noResize="1"/>
            </p:cNvGrpSpPr>
            <p:nvPr/>
          </p:nvGrpSpPr>
          <p:grpSpPr>
            <a:xfrm>
              <a:off x="543213" y="-1"/>
              <a:ext cx="8753187" cy="7226423"/>
              <a:chOff x="543213" y="0"/>
              <a:chExt cx="8753187" cy="6991340"/>
            </a:xfrm>
          </p:grpSpPr>
          <p:pic>
            <p:nvPicPr>
              <p:cNvPr id="5" name="Google Shape;122;p51">
                <a:extLst>
                  <a:ext uri="{FF2B5EF4-FFF2-40B4-BE49-F238E27FC236}">
                    <a16:creationId xmlns:a16="http://schemas.microsoft.com/office/drawing/2014/main" id="{D6D6898E-8188-36DF-B580-C5883DF30B62}"/>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6" name="Google Shape;123;p51">
                <a:extLst>
                  <a:ext uri="{FF2B5EF4-FFF2-40B4-BE49-F238E27FC236}">
                    <a16:creationId xmlns:a16="http://schemas.microsoft.com/office/drawing/2014/main" id="{DE5A2A19-34B8-AE7A-FDDE-669B7CFD8DFE}"/>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dirty="0">
                    <a:solidFill>
                      <a:srgbClr val="FFFFFF"/>
                    </a:solidFill>
                    <a:latin typeface="Calibri"/>
                    <a:ea typeface="Calibri"/>
                    <a:cs typeface="Calibri"/>
                    <a:sym typeface="Calibri"/>
                  </a:rPr>
                  <a:t>Stats</a:t>
                </a:r>
                <a:endParaRPr sz="1800" b="0" i="0" u="none" strike="noStrike" cap="none" dirty="0">
                  <a:solidFill>
                    <a:srgbClr val="FFFFFF"/>
                  </a:solidFill>
                  <a:latin typeface="Calibri"/>
                  <a:ea typeface="Calibri"/>
                  <a:cs typeface="Calibri"/>
                  <a:sym typeface="Calibri"/>
                </a:endParaRPr>
              </a:p>
            </p:txBody>
          </p:sp>
        </p:grpSp>
      </p:grpSp>
      <p:sp>
        <p:nvSpPr>
          <p:cNvPr id="376" name="Google Shape;376;p68"/>
          <p:cNvSpPr txBox="1"/>
          <p:nvPr/>
        </p:nvSpPr>
        <p:spPr>
          <a:xfrm>
            <a:off x="1163933" y="1065862"/>
            <a:ext cx="2484873" cy="4726276"/>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000" i="0" u="none" strike="noStrike" cap="none" dirty="0">
                <a:solidFill>
                  <a:srgbClr val="000000"/>
                </a:solidFill>
                <a:latin typeface="Calibri"/>
                <a:ea typeface="Calibri"/>
                <a:cs typeface="Calibri"/>
                <a:sym typeface="Calibri"/>
              </a:rPr>
              <a:t>Open Approach</a:t>
            </a:r>
            <a:endParaRPr sz="3000" dirty="0">
              <a:latin typeface="Calibri"/>
              <a:ea typeface="Calibri"/>
              <a:cs typeface="Calibri"/>
              <a:sym typeface="Calibri"/>
            </a:endParaRPr>
          </a:p>
        </p:txBody>
      </p:sp>
      <p:cxnSp>
        <p:nvCxnSpPr>
          <p:cNvPr id="377" name="Google Shape;377;p68"/>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378" name="Google Shape;378;p68"/>
          <p:cNvGrpSpPr/>
          <p:nvPr/>
        </p:nvGrpSpPr>
        <p:grpSpPr>
          <a:xfrm>
            <a:off x="3864487" y="1900503"/>
            <a:ext cx="4650863" cy="3084708"/>
            <a:chOff x="-6624" y="216022"/>
            <a:chExt cx="4650863" cy="3084708"/>
          </a:xfrm>
        </p:grpSpPr>
        <p:sp>
          <p:nvSpPr>
            <p:cNvPr id="379" name="Google Shape;379;p68"/>
            <p:cNvSpPr/>
            <p:nvPr/>
          </p:nvSpPr>
          <p:spPr>
            <a:xfrm>
              <a:off x="0" y="216022"/>
              <a:ext cx="4644239" cy="918755"/>
            </a:xfrm>
            <a:prstGeom prst="roundRect">
              <a:avLst>
                <a:gd name="adj" fmla="val 16667"/>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8"/>
            <p:cNvSpPr txBox="1"/>
            <p:nvPr/>
          </p:nvSpPr>
          <p:spPr>
            <a:xfrm>
              <a:off x="44850" y="260872"/>
              <a:ext cx="4554539" cy="829055"/>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 Open Educational Resource (OER)</a:t>
              </a:r>
              <a:endParaRPr sz="1600" dirty="0">
                <a:latin typeface="Calibri"/>
                <a:ea typeface="Calibri"/>
                <a:cs typeface="Calibri"/>
                <a:sym typeface="Calibri"/>
              </a:endParaRPr>
            </a:p>
          </p:txBody>
        </p:sp>
        <p:sp>
          <p:nvSpPr>
            <p:cNvPr id="383" name="Google Shape;383;p68"/>
            <p:cNvSpPr/>
            <p:nvPr/>
          </p:nvSpPr>
          <p:spPr>
            <a:xfrm>
              <a:off x="-6624" y="1219182"/>
              <a:ext cx="4644239" cy="947742"/>
            </a:xfrm>
            <a:prstGeom prst="roundRect">
              <a:avLst>
                <a:gd name="adj" fmla="val 16667"/>
              </a:avLst>
            </a:prstGeom>
            <a:gradFill>
              <a:gsLst>
                <a:gs pos="0">
                  <a:srgbClr val="BF948F"/>
                </a:gs>
                <a:gs pos="50000">
                  <a:srgbClr val="BA857E"/>
                </a:gs>
                <a:gs pos="100000">
                  <a:srgbClr val="A7746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8"/>
            <p:cNvSpPr txBox="1"/>
            <p:nvPr/>
          </p:nvSpPr>
          <p:spPr>
            <a:xfrm>
              <a:off x="68757" y="1286242"/>
              <a:ext cx="4551709" cy="855212"/>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dirty="0">
                  <a:solidFill>
                    <a:schemeClr val="lt1"/>
                  </a:solidFill>
                  <a:latin typeface="Calibri"/>
                  <a:ea typeface="Calibri"/>
                  <a:cs typeface="Calibri"/>
                  <a:sym typeface="Calibri"/>
                </a:rPr>
                <a:t>We</a:t>
              </a:r>
              <a:r>
                <a:rPr lang="en-US" sz="1600" i="0" u="none" strike="noStrike" cap="none" dirty="0">
                  <a:solidFill>
                    <a:schemeClr val="lt1"/>
                  </a:solidFill>
                  <a:latin typeface="Calibri"/>
                  <a:ea typeface="Calibri"/>
                  <a:cs typeface="Calibri"/>
                  <a:sym typeface="Calibri"/>
                </a:rPr>
                <a:t> sought an alternative to Canvas that would be open but easier to use, which led us to Pressbooks. </a:t>
              </a:r>
              <a:endParaRPr sz="1600" dirty="0">
                <a:latin typeface="Calibri"/>
                <a:ea typeface="Calibri"/>
                <a:cs typeface="Calibri"/>
                <a:sym typeface="Calibri"/>
              </a:endParaRPr>
            </a:p>
          </p:txBody>
        </p:sp>
        <p:sp>
          <p:nvSpPr>
            <p:cNvPr id="385" name="Google Shape;385;p68"/>
            <p:cNvSpPr/>
            <p:nvPr/>
          </p:nvSpPr>
          <p:spPr>
            <a:xfrm>
              <a:off x="-246" y="2251329"/>
              <a:ext cx="4644239" cy="1049401"/>
            </a:xfrm>
            <a:prstGeom prst="roundRect">
              <a:avLst>
                <a:gd name="adj" fmla="val 16667"/>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8"/>
            <p:cNvSpPr txBox="1"/>
            <p:nvPr/>
          </p:nvSpPr>
          <p:spPr>
            <a:xfrm>
              <a:off x="102210" y="2292920"/>
              <a:ext cx="4541783" cy="946945"/>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Pressbooks allowed us to reimagine the project as an interactive book that can be easily revised, published, shared as an OER, or embedded in </a:t>
              </a:r>
              <a:r>
                <a:rPr lang="en-US" sz="1600" i="0" u="none" strike="noStrike" cap="none" dirty="0" err="1">
                  <a:solidFill>
                    <a:schemeClr val="lt1"/>
                  </a:solidFill>
                  <a:latin typeface="Calibri"/>
                  <a:ea typeface="Calibri"/>
                  <a:cs typeface="Calibri"/>
                  <a:sym typeface="Calibri"/>
                </a:rPr>
                <a:t>Webcourses</a:t>
              </a:r>
              <a:r>
                <a:rPr lang="en-US" sz="1600" i="0" u="none" strike="noStrike" cap="none" dirty="0">
                  <a:solidFill>
                    <a:schemeClr val="lt1"/>
                  </a:solidFill>
                  <a:latin typeface="Calibri"/>
                  <a:ea typeface="Calibri"/>
                  <a:cs typeface="Calibri"/>
                  <a:sym typeface="Calibri"/>
                </a:rPr>
                <a:t>.</a:t>
              </a:r>
              <a:endParaRPr sz="1600" dirty="0">
                <a:latin typeface="Calibri"/>
                <a:ea typeface="Calibri"/>
                <a:cs typeface="Calibri"/>
                <a:sym typeface="Calibri"/>
              </a:endParaRPr>
            </a:p>
          </p:txBody>
        </p:sp>
      </p:grpSp>
      <p:sp>
        <p:nvSpPr>
          <p:cNvPr id="7" name="Slide Number Placeholder 6">
            <a:extLst>
              <a:ext uri="{FF2B5EF4-FFF2-40B4-BE49-F238E27FC236}">
                <a16:creationId xmlns:a16="http://schemas.microsoft.com/office/drawing/2014/main" id="{882DF002-E218-E440-3A45-BEC27E426841}"/>
              </a:ext>
            </a:extLst>
          </p:cNvPr>
          <p:cNvSpPr>
            <a:spLocks noGrp="1"/>
          </p:cNvSpPr>
          <p:nvPr>
            <p:ph type="sldNum" idx="12"/>
          </p:nvPr>
        </p:nvSpPr>
        <p:spPr>
          <a:xfrm>
            <a:off x="7086600" y="6701161"/>
            <a:ext cx="2057400" cy="365125"/>
          </a:xfrm>
        </p:spPr>
        <p:txBody>
          <a:bodyPr/>
          <a:lstStyle/>
          <a:p>
            <a:pPr marL="0" lvl="0" indent="0" algn="r" rtl="0">
              <a:spcBef>
                <a:spcPts val="0"/>
              </a:spcBef>
              <a:spcAft>
                <a:spcPts val="0"/>
              </a:spcAft>
              <a:buNone/>
            </a:pPr>
            <a:fld id="{00000000-1234-1234-1234-123412341234}" type="slidenum">
              <a:rPr lang="en-US" smtClean="0"/>
              <a:t>23</a:t>
            </a:fld>
            <a:endParaRPr lang="en-US" dirty="0"/>
          </a:p>
        </p:txBody>
      </p:sp>
      <p:pic>
        <p:nvPicPr>
          <p:cNvPr id="8" name="Picture 7">
            <a:extLst>
              <a:ext uri="{FF2B5EF4-FFF2-40B4-BE49-F238E27FC236}">
                <a16:creationId xmlns:a16="http://schemas.microsoft.com/office/drawing/2014/main" id="{1FE7AD5F-FBC4-162A-9304-8ACC136958BF}"/>
              </a:ext>
            </a:extLst>
          </p:cNvPr>
          <p:cNvPicPr>
            <a:picLocks noChangeAspect="1"/>
          </p:cNvPicPr>
          <p:nvPr/>
        </p:nvPicPr>
        <p:blipFill>
          <a:blip r:embed="rId5"/>
          <a:stretch>
            <a:fillRect/>
          </a:stretch>
        </p:blipFill>
        <p:spPr>
          <a:xfrm>
            <a:off x="837291" y="507456"/>
            <a:ext cx="7772400" cy="5888617"/>
          </a:xfrm>
          <a:prstGeom prst="rect">
            <a:avLst/>
          </a:prstGeom>
        </p:spPr>
      </p:pic>
    </p:spTree>
    <p:extLst>
      <p:ext uri="{BB962C8B-B14F-4D97-AF65-F5344CB8AC3E}">
        <p14:creationId xmlns:p14="http://schemas.microsoft.com/office/powerpoint/2010/main" val="3076962924"/>
      </p:ext>
    </p:extLst>
  </p:cSld>
  <p:clrMapOvr>
    <a:masterClrMapping/>
  </p:clrMapOvr>
  <mc:AlternateContent xmlns:mc="http://schemas.openxmlformats.org/markup-compatibility/2006" xmlns:p14="http://schemas.microsoft.com/office/powerpoint/2010/main">
    <mc:Choice Requires="p14">
      <p:transition spd="slow" p14:dur="2000" advTm="66223"/>
    </mc:Choice>
    <mc:Fallback xmlns="">
      <p:transition spd="slow" advTm="6622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grpSp>
        <p:nvGrpSpPr>
          <p:cNvPr id="2" name="Group 1">
            <a:extLst>
              <a:ext uri="{FF2B5EF4-FFF2-40B4-BE49-F238E27FC236}">
                <a16:creationId xmlns:a16="http://schemas.microsoft.com/office/drawing/2014/main" id="{FED06AEE-1A86-61E0-BFF9-4ED18FD38BA1}"/>
              </a:ext>
            </a:extLst>
          </p:cNvPr>
          <p:cNvGrpSpPr>
            <a:grpSpLocks noGrp="1" noUngrp="1" noRot="1" noMove="1" noResize="1"/>
          </p:cNvGrpSpPr>
          <p:nvPr/>
        </p:nvGrpSpPr>
        <p:grpSpPr>
          <a:xfrm>
            <a:off x="-76200" y="-6365"/>
            <a:ext cx="9220200" cy="7226423"/>
            <a:chOff x="0" y="-1"/>
            <a:chExt cx="9296400" cy="7226423"/>
          </a:xfrm>
        </p:grpSpPr>
        <p:pic>
          <p:nvPicPr>
            <p:cNvPr id="3" name="Google Shape;408;p21">
              <a:extLst>
                <a:ext uri="{FF2B5EF4-FFF2-40B4-BE49-F238E27FC236}">
                  <a16:creationId xmlns:a16="http://schemas.microsoft.com/office/drawing/2014/main" id="{7AADDF68-B636-53B7-688A-10A51D93A196}"/>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4" name="Group 3">
              <a:extLst>
                <a:ext uri="{FF2B5EF4-FFF2-40B4-BE49-F238E27FC236}">
                  <a16:creationId xmlns:a16="http://schemas.microsoft.com/office/drawing/2014/main" id="{73A718DB-711F-67BC-3319-BBD29061EFE4}"/>
                </a:ext>
              </a:extLst>
            </p:cNvPr>
            <p:cNvGrpSpPr>
              <a:grpSpLocks noGrp="1" noUngrp="1" noRot="1" noMove="1" noResize="1"/>
            </p:cNvGrpSpPr>
            <p:nvPr/>
          </p:nvGrpSpPr>
          <p:grpSpPr>
            <a:xfrm>
              <a:off x="543213" y="-1"/>
              <a:ext cx="8753187" cy="7226423"/>
              <a:chOff x="543213" y="0"/>
              <a:chExt cx="8753187" cy="6991340"/>
            </a:xfrm>
          </p:grpSpPr>
          <p:pic>
            <p:nvPicPr>
              <p:cNvPr id="5" name="Google Shape;122;p51">
                <a:extLst>
                  <a:ext uri="{FF2B5EF4-FFF2-40B4-BE49-F238E27FC236}">
                    <a16:creationId xmlns:a16="http://schemas.microsoft.com/office/drawing/2014/main" id="{B265D0CD-D265-2665-2756-A8A9B06554E2}"/>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6" name="Google Shape;123;p51">
                <a:extLst>
                  <a:ext uri="{FF2B5EF4-FFF2-40B4-BE49-F238E27FC236}">
                    <a16:creationId xmlns:a16="http://schemas.microsoft.com/office/drawing/2014/main" id="{A237EAA9-C84F-12C7-F627-91E1302D79EF}"/>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573" name="Google Shape;573;g11499f849ba_2_0"/>
          <p:cNvSpPr txBox="1"/>
          <p:nvPr/>
        </p:nvSpPr>
        <p:spPr>
          <a:xfrm>
            <a:off x="1190597" y="341383"/>
            <a:ext cx="2484900" cy="122013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3000" dirty="0">
                <a:latin typeface="Calibri"/>
                <a:ea typeface="Calibri"/>
                <a:cs typeface="Calibri"/>
                <a:sym typeface="Calibri"/>
              </a:rPr>
              <a:t>Pressbook Affordances</a:t>
            </a:r>
            <a:endParaRPr sz="3000" dirty="0">
              <a:latin typeface="Calibri"/>
              <a:ea typeface="Calibri"/>
              <a:cs typeface="Calibri"/>
              <a:sym typeface="Calibri"/>
            </a:endParaRPr>
          </a:p>
        </p:txBody>
      </p:sp>
      <p:cxnSp>
        <p:nvCxnSpPr>
          <p:cNvPr id="574" name="Google Shape;574;g11499f849ba_2_0"/>
          <p:cNvCxnSpPr/>
          <p:nvPr/>
        </p:nvCxnSpPr>
        <p:spPr>
          <a:xfrm>
            <a:off x="4827381" y="1873672"/>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23" name="Group 22">
            <a:extLst>
              <a:ext uri="{FF2B5EF4-FFF2-40B4-BE49-F238E27FC236}">
                <a16:creationId xmlns:a16="http://schemas.microsoft.com/office/drawing/2014/main" id="{0DCDFFA4-C2BA-0EC0-D112-8F3B3D1E74FE}"/>
              </a:ext>
            </a:extLst>
          </p:cNvPr>
          <p:cNvGrpSpPr/>
          <p:nvPr/>
        </p:nvGrpSpPr>
        <p:grpSpPr>
          <a:xfrm>
            <a:off x="836954" y="1805085"/>
            <a:ext cx="3524633" cy="3809461"/>
            <a:chOff x="3885236" y="1736498"/>
            <a:chExt cx="4674235" cy="3809461"/>
          </a:xfrm>
        </p:grpSpPr>
        <p:grpSp>
          <p:nvGrpSpPr>
            <p:cNvPr id="575" name="Google Shape;575;g11499f849ba_2_0"/>
            <p:cNvGrpSpPr/>
            <p:nvPr/>
          </p:nvGrpSpPr>
          <p:grpSpPr>
            <a:xfrm>
              <a:off x="3885236" y="1736498"/>
              <a:ext cx="4661646" cy="3809461"/>
              <a:chOff x="0" y="27881"/>
              <a:chExt cx="4661646" cy="3809461"/>
            </a:xfrm>
          </p:grpSpPr>
          <p:sp>
            <p:nvSpPr>
              <p:cNvPr id="576" name="Google Shape;576;g11499f849ba_2_0"/>
              <p:cNvSpPr/>
              <p:nvPr/>
            </p:nvSpPr>
            <p:spPr>
              <a:xfrm>
                <a:off x="0" y="27881"/>
                <a:ext cx="4644300" cy="849900"/>
              </a:xfrm>
              <a:prstGeom prst="roundRect">
                <a:avLst>
                  <a:gd name="adj" fmla="val 16667"/>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g11499f849ba_2_0"/>
              <p:cNvSpPr/>
              <p:nvPr/>
            </p:nvSpPr>
            <p:spPr>
              <a:xfrm>
                <a:off x="0" y="946187"/>
                <a:ext cx="4644300" cy="888900"/>
              </a:xfrm>
              <a:prstGeom prst="roundRect">
                <a:avLst>
                  <a:gd name="adj" fmla="val 16667"/>
                </a:avLst>
              </a:prstGeom>
              <a:gradFill>
                <a:gsLst>
                  <a:gs pos="0">
                    <a:srgbClr val="D58870"/>
                  </a:gs>
                  <a:gs pos="50000">
                    <a:srgbClr val="D57755"/>
                  </a:gs>
                  <a:gs pos="100000">
                    <a:srgbClr val="C2654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g11499f849ba_2_0"/>
              <p:cNvSpPr/>
              <p:nvPr/>
            </p:nvSpPr>
            <p:spPr>
              <a:xfrm>
                <a:off x="0" y="1894688"/>
                <a:ext cx="4644300" cy="876600"/>
              </a:xfrm>
              <a:prstGeom prst="roundRect">
                <a:avLst>
                  <a:gd name="adj" fmla="val 16667"/>
                </a:avLst>
              </a:prstGeom>
              <a:gradFill>
                <a:gsLst>
                  <a:gs pos="0">
                    <a:srgbClr val="BF948F"/>
                  </a:gs>
                  <a:gs pos="50000">
                    <a:srgbClr val="BA857E"/>
                  </a:gs>
                  <a:gs pos="100000">
                    <a:srgbClr val="A7746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g11499f849ba_2_0"/>
              <p:cNvSpPr/>
              <p:nvPr/>
            </p:nvSpPr>
            <p:spPr>
              <a:xfrm>
                <a:off x="0" y="2866542"/>
                <a:ext cx="4644300" cy="970800"/>
              </a:xfrm>
              <a:prstGeom prst="roundRect">
                <a:avLst>
                  <a:gd name="adj" fmla="val 16667"/>
                </a:avLst>
              </a:prstGeom>
              <a:gradFill>
                <a:gsLst>
                  <a:gs pos="0">
                    <a:srgbClr val="AEAEAE"/>
                  </a:gs>
                  <a:gs pos="50000">
                    <a:srgbClr val="A4A4A4"/>
                  </a:gs>
                  <a:gs pos="100000">
                    <a:srgbClr val="90909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g11499f849ba_2_0"/>
              <p:cNvSpPr txBox="1"/>
              <p:nvPr/>
            </p:nvSpPr>
            <p:spPr>
              <a:xfrm>
                <a:off x="112146" y="96468"/>
                <a:ext cx="4549500" cy="8760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1200"/>
                  </a:spcAft>
                  <a:buNone/>
                </a:pPr>
                <a:r>
                  <a:rPr lang="en-US" sz="1700" dirty="0">
                    <a:solidFill>
                      <a:schemeClr val="lt1"/>
                    </a:solidFill>
                    <a:latin typeface="Calibri"/>
                    <a:ea typeface="Calibri"/>
                    <a:cs typeface="Calibri"/>
                    <a:sym typeface="Calibri"/>
                  </a:rPr>
                  <a:t>Formatting and coding options</a:t>
                </a:r>
                <a:endParaRPr sz="1700" dirty="0">
                  <a:solidFill>
                    <a:schemeClr val="lt1"/>
                  </a:solidFill>
                  <a:latin typeface="Calibri"/>
                  <a:ea typeface="Calibri"/>
                  <a:cs typeface="Calibri"/>
                  <a:sym typeface="Calibri"/>
                </a:endParaRPr>
              </a:p>
            </p:txBody>
          </p:sp>
        </p:grpSp>
        <p:sp>
          <p:nvSpPr>
            <p:cNvPr id="20" name="Google Shape;583;g11499f849ba_2_0">
              <a:extLst>
                <a:ext uri="{FF2B5EF4-FFF2-40B4-BE49-F238E27FC236}">
                  <a16:creationId xmlns:a16="http://schemas.microsoft.com/office/drawing/2014/main" id="{E1877857-1EF9-EEB8-EA70-E28F6C74E9EF}"/>
                </a:ext>
              </a:extLst>
            </p:cNvPr>
            <p:cNvSpPr txBox="1"/>
            <p:nvPr/>
          </p:nvSpPr>
          <p:spPr>
            <a:xfrm>
              <a:off x="4044032" y="2776339"/>
              <a:ext cx="4365766" cy="76796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1200"/>
                </a:spcAft>
                <a:buNone/>
              </a:pPr>
              <a:r>
                <a:rPr lang="en-US" sz="1700" dirty="0">
                  <a:solidFill>
                    <a:schemeClr val="lt1"/>
                  </a:solidFill>
                  <a:latin typeface="Calibri"/>
                  <a:ea typeface="Calibri"/>
                  <a:cs typeface="Calibri"/>
                  <a:sym typeface="Calibri"/>
                </a:rPr>
                <a:t>Preset themes</a:t>
              </a:r>
              <a:endParaRPr sz="1700" dirty="0">
                <a:solidFill>
                  <a:schemeClr val="lt1"/>
                </a:solidFill>
                <a:latin typeface="Calibri"/>
                <a:ea typeface="Calibri"/>
                <a:cs typeface="Calibri"/>
                <a:sym typeface="Calibri"/>
              </a:endParaRPr>
            </a:p>
          </p:txBody>
        </p:sp>
        <p:sp>
          <p:nvSpPr>
            <p:cNvPr id="21" name="Google Shape;583;g11499f849ba_2_0">
              <a:extLst>
                <a:ext uri="{FF2B5EF4-FFF2-40B4-BE49-F238E27FC236}">
                  <a16:creationId xmlns:a16="http://schemas.microsoft.com/office/drawing/2014/main" id="{F5A8D8E7-84B7-EED5-A99C-67E3BACFDED2}"/>
                </a:ext>
              </a:extLst>
            </p:cNvPr>
            <p:cNvSpPr txBox="1"/>
            <p:nvPr/>
          </p:nvSpPr>
          <p:spPr>
            <a:xfrm>
              <a:off x="4009971" y="3648796"/>
              <a:ext cx="4549500" cy="876000"/>
            </a:xfrm>
            <a:prstGeom prst="rect">
              <a:avLst/>
            </a:prstGeom>
            <a:noFill/>
            <a:ln>
              <a:noFill/>
            </a:ln>
          </p:spPr>
          <p:txBody>
            <a:bodyPr spcFirstLastPara="1" wrap="square" lIns="45700" tIns="45700" rIns="45700" bIns="45700" anchor="ctr" anchorCtr="0">
              <a:noAutofit/>
            </a:bodyPr>
            <a:lstStyle/>
            <a:p>
              <a:pPr marR="0" lvl="0" algn="l" rtl="0">
                <a:lnSpc>
                  <a:spcPct val="90000"/>
                </a:lnSpc>
                <a:spcBef>
                  <a:spcPts val="0"/>
                </a:spcBef>
                <a:spcAft>
                  <a:spcPts val="0"/>
                </a:spcAft>
                <a:buClr>
                  <a:srgbClr val="000000"/>
                </a:buClr>
                <a:buSzPts val="1600"/>
              </a:pPr>
              <a:r>
                <a:rPr lang="en-US" sz="1800" dirty="0">
                  <a:solidFill>
                    <a:schemeClr val="bg1"/>
                  </a:solidFill>
                  <a:latin typeface="Calibri"/>
                  <a:ea typeface="Calibri"/>
                  <a:cs typeface="Calibri"/>
                  <a:sym typeface="Calibri"/>
                </a:rPr>
                <a:t>G</a:t>
              </a:r>
              <a:r>
                <a:rPr lang="en-US" sz="1800" i="0" u="none" strike="noStrike" cap="none" dirty="0">
                  <a:solidFill>
                    <a:schemeClr val="bg1"/>
                  </a:solidFill>
                  <a:latin typeface="Calibri"/>
                  <a:ea typeface="Calibri"/>
                  <a:cs typeface="Calibri"/>
                  <a:sym typeface="Calibri"/>
                </a:rPr>
                <a:t>lossary and footnotes</a:t>
              </a:r>
              <a:endParaRPr lang="en-US" sz="1800" dirty="0">
                <a:solidFill>
                  <a:schemeClr val="bg1"/>
                </a:solidFill>
                <a:latin typeface="Calibri"/>
                <a:ea typeface="Calibri"/>
                <a:cs typeface="Calibri"/>
                <a:sym typeface="Calibri"/>
              </a:endParaRPr>
            </a:p>
          </p:txBody>
        </p:sp>
        <p:sp>
          <p:nvSpPr>
            <p:cNvPr id="22" name="Google Shape;583;g11499f849ba_2_0">
              <a:extLst>
                <a:ext uri="{FF2B5EF4-FFF2-40B4-BE49-F238E27FC236}">
                  <a16:creationId xmlns:a16="http://schemas.microsoft.com/office/drawing/2014/main" id="{10266ABC-14D4-30BA-E4FD-24C22D4AFDD6}"/>
                </a:ext>
              </a:extLst>
            </p:cNvPr>
            <p:cNvSpPr txBox="1"/>
            <p:nvPr/>
          </p:nvSpPr>
          <p:spPr>
            <a:xfrm>
              <a:off x="3997382" y="4655239"/>
              <a:ext cx="4549500" cy="8760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1200"/>
                </a:spcAft>
                <a:buNone/>
              </a:pPr>
              <a:r>
                <a:rPr lang="en-US" sz="1700" dirty="0">
                  <a:solidFill>
                    <a:schemeClr val="lt1"/>
                  </a:solidFill>
                  <a:latin typeface="Calibri"/>
                  <a:ea typeface="Calibri"/>
                  <a:cs typeface="Calibri"/>
                  <a:sym typeface="Calibri"/>
                </a:rPr>
                <a:t>H5P Artifacts: slideshows, accordions, interactive quizzes</a:t>
              </a:r>
              <a:endParaRPr sz="1700" dirty="0">
                <a:solidFill>
                  <a:schemeClr val="lt1"/>
                </a:solidFill>
                <a:latin typeface="Calibri"/>
                <a:ea typeface="Calibri"/>
                <a:cs typeface="Calibri"/>
                <a:sym typeface="Calibri"/>
              </a:endParaRPr>
            </a:p>
          </p:txBody>
        </p:sp>
      </p:grpSp>
      <p:sp>
        <p:nvSpPr>
          <p:cNvPr id="24" name="Google Shape;607;p70">
            <a:extLst>
              <a:ext uri="{FF2B5EF4-FFF2-40B4-BE49-F238E27FC236}">
                <a16:creationId xmlns:a16="http://schemas.microsoft.com/office/drawing/2014/main" id="{4DF3C368-4834-3309-8BEF-A149BAA165CF}"/>
              </a:ext>
            </a:extLst>
          </p:cNvPr>
          <p:cNvSpPr txBox="1"/>
          <p:nvPr/>
        </p:nvSpPr>
        <p:spPr>
          <a:xfrm>
            <a:off x="5259484" y="229600"/>
            <a:ext cx="2484873" cy="1459527"/>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3000" i="0" u="none" strike="noStrike" cap="none" dirty="0">
                <a:solidFill>
                  <a:srgbClr val="000000"/>
                </a:solidFill>
                <a:latin typeface="Calibri"/>
                <a:ea typeface="Calibri"/>
                <a:cs typeface="Calibri"/>
                <a:sym typeface="Calibri"/>
              </a:rPr>
              <a:t>Pressbooks</a:t>
            </a:r>
            <a:endParaRPr sz="3000" dirty="0">
              <a:latin typeface="Calibri"/>
              <a:ea typeface="Calibri"/>
              <a:cs typeface="Calibri"/>
              <a:sym typeface="Calibri"/>
            </a:endParaRPr>
          </a:p>
          <a:p>
            <a:pPr marL="0" marR="0" lvl="0" indent="0" algn="r" rtl="0">
              <a:lnSpc>
                <a:spcPct val="90000"/>
              </a:lnSpc>
              <a:spcBef>
                <a:spcPts val="600"/>
              </a:spcBef>
              <a:spcAft>
                <a:spcPts val="0"/>
              </a:spcAft>
              <a:buNone/>
            </a:pPr>
            <a:r>
              <a:rPr lang="en-US" sz="3000" i="0" u="none" strike="noStrike" cap="none" dirty="0">
                <a:solidFill>
                  <a:srgbClr val="000000"/>
                </a:solidFill>
                <a:latin typeface="Calibri"/>
                <a:ea typeface="Calibri"/>
                <a:cs typeface="Calibri"/>
                <a:sym typeface="Calibri"/>
              </a:rPr>
              <a:t>Challenges</a:t>
            </a:r>
            <a:endParaRPr sz="3000" dirty="0">
              <a:latin typeface="Calibri"/>
              <a:ea typeface="Calibri"/>
              <a:cs typeface="Calibri"/>
              <a:sym typeface="Calibri"/>
            </a:endParaRPr>
          </a:p>
        </p:txBody>
      </p:sp>
      <p:grpSp>
        <p:nvGrpSpPr>
          <p:cNvPr id="25" name="Google Shape;609;p70">
            <a:extLst>
              <a:ext uri="{FF2B5EF4-FFF2-40B4-BE49-F238E27FC236}">
                <a16:creationId xmlns:a16="http://schemas.microsoft.com/office/drawing/2014/main" id="{2268F7DF-EE75-DF5F-DAAB-4227878C4C1B}"/>
              </a:ext>
            </a:extLst>
          </p:cNvPr>
          <p:cNvGrpSpPr/>
          <p:nvPr/>
        </p:nvGrpSpPr>
        <p:grpSpPr>
          <a:xfrm>
            <a:off x="5226484" y="1811751"/>
            <a:ext cx="3354899" cy="2104468"/>
            <a:chOff x="0" y="724634"/>
            <a:chExt cx="4644239" cy="1866959"/>
          </a:xfrm>
        </p:grpSpPr>
        <p:sp>
          <p:nvSpPr>
            <p:cNvPr id="26" name="Google Shape;610;p70">
              <a:extLst>
                <a:ext uri="{FF2B5EF4-FFF2-40B4-BE49-F238E27FC236}">
                  <a16:creationId xmlns:a16="http://schemas.microsoft.com/office/drawing/2014/main" id="{1E934490-3A23-6DAA-3251-AC84DF6846E1}"/>
                </a:ext>
              </a:extLst>
            </p:cNvPr>
            <p:cNvSpPr/>
            <p:nvPr/>
          </p:nvSpPr>
          <p:spPr>
            <a:xfrm>
              <a:off x="0" y="724634"/>
              <a:ext cx="4644239" cy="935792"/>
            </a:xfrm>
            <a:prstGeom prst="roundRect">
              <a:avLst>
                <a:gd name="adj" fmla="val 166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1;p70">
              <a:extLst>
                <a:ext uri="{FF2B5EF4-FFF2-40B4-BE49-F238E27FC236}">
                  <a16:creationId xmlns:a16="http://schemas.microsoft.com/office/drawing/2014/main" id="{046B63CD-2677-DFA0-2DD9-D344CEAFDCB8}"/>
                </a:ext>
              </a:extLst>
            </p:cNvPr>
            <p:cNvSpPr txBox="1"/>
            <p:nvPr/>
          </p:nvSpPr>
          <p:spPr>
            <a:xfrm>
              <a:off x="45682" y="790866"/>
              <a:ext cx="4552875" cy="84442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600" dirty="0">
                  <a:solidFill>
                    <a:schemeClr val="lt1"/>
                  </a:solidFill>
                  <a:latin typeface="Calibri"/>
                  <a:ea typeface="Calibri"/>
                  <a:cs typeface="Calibri"/>
                  <a:sym typeface="Calibri"/>
                </a:rPr>
                <a:t>Production is l</a:t>
              </a:r>
              <a:r>
                <a:rPr lang="en-US" sz="1600" i="0" u="none" strike="noStrike" cap="none" dirty="0">
                  <a:solidFill>
                    <a:schemeClr val="lt1"/>
                  </a:solidFill>
                  <a:latin typeface="Calibri"/>
                  <a:ea typeface="Calibri"/>
                  <a:cs typeface="Calibri"/>
                  <a:sym typeface="Calibri"/>
                </a:rPr>
                <a:t>ess intuitive than Canvas, so there’s a learning curve.</a:t>
              </a:r>
              <a:endParaRPr sz="1600" i="0" u="none" strike="noStrike" cap="none" dirty="0">
                <a:solidFill>
                  <a:schemeClr val="lt1"/>
                </a:solidFill>
                <a:latin typeface="Calibri"/>
                <a:ea typeface="Calibri"/>
                <a:cs typeface="Calibri"/>
                <a:sym typeface="Calibri"/>
              </a:endParaRPr>
            </a:p>
          </p:txBody>
        </p:sp>
        <p:sp>
          <p:nvSpPr>
            <p:cNvPr id="28" name="Google Shape;614;p70">
              <a:extLst>
                <a:ext uri="{FF2B5EF4-FFF2-40B4-BE49-F238E27FC236}">
                  <a16:creationId xmlns:a16="http://schemas.microsoft.com/office/drawing/2014/main" id="{6AA09F9F-33F4-0D4B-31D9-D837EF97C4F0}"/>
                </a:ext>
              </a:extLst>
            </p:cNvPr>
            <p:cNvSpPr/>
            <p:nvPr/>
          </p:nvSpPr>
          <p:spPr>
            <a:xfrm>
              <a:off x="0" y="1782115"/>
              <a:ext cx="4644239" cy="809478"/>
            </a:xfrm>
            <a:prstGeom prst="roundRect">
              <a:avLst>
                <a:gd name="adj" fmla="val 16667"/>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5;p70">
              <a:extLst>
                <a:ext uri="{FF2B5EF4-FFF2-40B4-BE49-F238E27FC236}">
                  <a16:creationId xmlns:a16="http://schemas.microsoft.com/office/drawing/2014/main" id="{9CEB1578-5916-8BD6-890A-8CCC59599883}"/>
                </a:ext>
              </a:extLst>
            </p:cNvPr>
            <p:cNvSpPr txBox="1"/>
            <p:nvPr/>
          </p:nvSpPr>
          <p:spPr>
            <a:xfrm>
              <a:off x="34809" y="1858021"/>
              <a:ext cx="4574621" cy="64343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600" dirty="0">
                  <a:solidFill>
                    <a:schemeClr val="lt1"/>
                  </a:solidFill>
                  <a:latin typeface="Calibri"/>
                  <a:ea typeface="Calibri"/>
                  <a:cs typeface="Calibri"/>
                  <a:sym typeface="Calibri"/>
                </a:rPr>
                <a:t>Conversion to </a:t>
              </a:r>
              <a:r>
                <a:rPr lang="en-US" sz="1600" dirty="0" err="1">
                  <a:solidFill>
                    <a:schemeClr val="lt1"/>
                  </a:solidFill>
                  <a:latin typeface="Calibri"/>
                  <a:ea typeface="Calibri"/>
                  <a:cs typeface="Calibri"/>
                  <a:sym typeface="Calibri"/>
                </a:rPr>
                <a:t>ebook</a:t>
              </a:r>
              <a:r>
                <a:rPr lang="en-US" sz="1600" dirty="0">
                  <a:solidFill>
                    <a:schemeClr val="lt1"/>
                  </a:solidFill>
                  <a:latin typeface="Calibri"/>
                  <a:ea typeface="Calibri"/>
                  <a:cs typeface="Calibri"/>
                  <a:sym typeface="Calibri"/>
                </a:rPr>
                <a:t> and pdf formats requires additional work.</a:t>
              </a:r>
              <a:r>
                <a:rPr lang="en-US" sz="1600" i="0" u="none" strike="noStrike" cap="none" dirty="0">
                  <a:solidFill>
                    <a:schemeClr val="lt1"/>
                  </a:solidFill>
                  <a:latin typeface="Calibri"/>
                  <a:ea typeface="Calibri"/>
                  <a:cs typeface="Calibri"/>
                  <a:sym typeface="Calibri"/>
                </a:rPr>
                <a:t> </a:t>
              </a:r>
              <a:endParaRPr sz="1600" i="0" u="none" strike="noStrike" cap="none" dirty="0">
                <a:solidFill>
                  <a:schemeClr val="lt1"/>
                </a:solidFill>
                <a:latin typeface="Calibri"/>
                <a:ea typeface="Calibri"/>
                <a:cs typeface="Calibri"/>
                <a:sym typeface="Calibri"/>
              </a:endParaRPr>
            </a:p>
          </p:txBody>
        </p:sp>
      </p:grpSp>
      <p:pic>
        <p:nvPicPr>
          <p:cNvPr id="7" name="Picture 6">
            <a:extLst>
              <a:ext uri="{FF2B5EF4-FFF2-40B4-BE49-F238E27FC236}">
                <a16:creationId xmlns:a16="http://schemas.microsoft.com/office/drawing/2014/main" id="{B1DD5451-8E7D-923B-18B7-E04739819C69}"/>
              </a:ext>
            </a:extLst>
          </p:cNvPr>
          <p:cNvPicPr>
            <a:picLocks noChangeAspect="1"/>
          </p:cNvPicPr>
          <p:nvPr/>
        </p:nvPicPr>
        <p:blipFill>
          <a:blip r:embed="rId5"/>
          <a:stretch>
            <a:fillRect/>
          </a:stretch>
        </p:blipFill>
        <p:spPr>
          <a:xfrm>
            <a:off x="5259484" y="4251221"/>
            <a:ext cx="3097645" cy="2047233"/>
          </a:xfrm>
          <a:prstGeom prst="rect">
            <a:avLst/>
          </a:prstGeom>
        </p:spPr>
      </p:pic>
    </p:spTree>
    <p:extLst>
      <p:ext uri="{BB962C8B-B14F-4D97-AF65-F5344CB8AC3E}">
        <p14:creationId xmlns:p14="http://schemas.microsoft.com/office/powerpoint/2010/main" val="1670026199"/>
      </p:ext>
    </p:extLst>
  </p:cSld>
  <p:clrMapOvr>
    <a:masterClrMapping/>
  </p:clrMapOvr>
  <mc:AlternateContent xmlns:mc="http://schemas.openxmlformats.org/markup-compatibility/2006" xmlns:p14="http://schemas.microsoft.com/office/powerpoint/2010/main">
    <mc:Choice Requires="p14">
      <p:transition spd="slow" p14:dur="2000" advTm="8277"/>
    </mc:Choice>
    <mc:Fallback xmlns="">
      <p:transition spd="slow" advTm="827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pic>
        <p:nvPicPr>
          <p:cNvPr id="484" name="Google Shape;484;p75"/>
          <p:cNvPicPr preferRelativeResize="0"/>
          <p:nvPr/>
        </p:nvPicPr>
        <p:blipFill rotWithShape="1">
          <a:blip r:embed="rId4">
            <a:alphaModFix/>
          </a:blip>
          <a:srcRect l="5556" r="5555"/>
          <a:stretch/>
        </p:blipFill>
        <p:spPr>
          <a:xfrm>
            <a:off x="20" y="10"/>
            <a:ext cx="9143980" cy="6857990"/>
          </a:xfrm>
          <a:prstGeom prst="rect">
            <a:avLst/>
          </a:prstGeom>
          <a:noFill/>
          <a:ln>
            <a:noFill/>
          </a:ln>
        </p:spPr>
      </p:pic>
      <p:sp>
        <p:nvSpPr>
          <p:cNvPr id="485" name="Google Shape;485;p75"/>
          <p:cNvSpPr/>
          <p:nvPr/>
        </p:nvSpPr>
        <p:spPr>
          <a:xfrm>
            <a:off x="252663" y="321176"/>
            <a:ext cx="3249230" cy="5896743"/>
          </a:xfrm>
          <a:prstGeom prst="rect">
            <a:avLst/>
          </a:prstGeom>
          <a:solidFill>
            <a:schemeClr val="lt1">
              <a:alpha val="89803"/>
            </a:schemeClr>
          </a:solidFill>
          <a:ln w="127000" cap="sq" cmpd="thinThick">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6" name="Google Shape;486;p75"/>
          <p:cNvSpPr txBox="1"/>
          <p:nvPr/>
        </p:nvSpPr>
        <p:spPr>
          <a:xfrm>
            <a:off x="721150" y="1763775"/>
            <a:ext cx="2324700" cy="7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800" i="0" u="none" strike="noStrike" cap="none">
                <a:solidFill>
                  <a:srgbClr val="000000"/>
                </a:solidFill>
                <a:latin typeface="Calibri"/>
                <a:ea typeface="Calibri"/>
                <a:cs typeface="Calibri"/>
                <a:sym typeface="Calibri"/>
              </a:rPr>
              <a:t>Adaptability</a:t>
            </a:r>
            <a:endParaRPr sz="28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5607"/>
    </mc:Choice>
    <mc:Fallback xmlns="">
      <p:transition spd="slow" advTm="560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grpSp>
        <p:nvGrpSpPr>
          <p:cNvPr id="2" name="Group 1">
            <a:extLst>
              <a:ext uri="{FF2B5EF4-FFF2-40B4-BE49-F238E27FC236}">
                <a16:creationId xmlns:a16="http://schemas.microsoft.com/office/drawing/2014/main" id="{00C5E3F9-D370-E221-BCCC-5258C41FA423}"/>
              </a:ext>
            </a:extLst>
          </p:cNvPr>
          <p:cNvGrpSpPr/>
          <p:nvPr/>
        </p:nvGrpSpPr>
        <p:grpSpPr>
          <a:xfrm>
            <a:off x="0" y="0"/>
            <a:ext cx="9144000" cy="7226423"/>
            <a:chOff x="0" y="-1"/>
            <a:chExt cx="9296400" cy="7226423"/>
          </a:xfrm>
        </p:grpSpPr>
        <p:pic>
          <p:nvPicPr>
            <p:cNvPr id="3" name="Google Shape;408;p21">
              <a:extLst>
                <a:ext uri="{FF2B5EF4-FFF2-40B4-BE49-F238E27FC236}">
                  <a16:creationId xmlns:a16="http://schemas.microsoft.com/office/drawing/2014/main" id="{6688D06B-64BA-C4A6-18AF-43341E073C5F}"/>
                </a:ext>
              </a:extLst>
            </p:cNvPr>
            <p:cNvPicPr preferRelativeResize="0"/>
            <p:nvPr/>
          </p:nvPicPr>
          <p:blipFill rotWithShape="1">
            <a:blip r:embed="rId3">
              <a:alphaModFix/>
            </a:blip>
            <a:srcRect r="19091" b="9091"/>
            <a:stretch/>
          </p:blipFill>
          <p:spPr>
            <a:xfrm>
              <a:off x="0" y="-1"/>
              <a:ext cx="9296400" cy="7075503"/>
            </a:xfrm>
            <a:prstGeom prst="rect">
              <a:avLst/>
            </a:prstGeom>
            <a:noFill/>
            <a:ln>
              <a:noFill/>
            </a:ln>
          </p:spPr>
        </p:pic>
        <p:grpSp>
          <p:nvGrpSpPr>
            <p:cNvPr id="4" name="Group 3">
              <a:extLst>
                <a:ext uri="{FF2B5EF4-FFF2-40B4-BE49-F238E27FC236}">
                  <a16:creationId xmlns:a16="http://schemas.microsoft.com/office/drawing/2014/main" id="{A6395008-806F-7C64-ECCE-FB339811C586}"/>
                </a:ext>
              </a:extLst>
            </p:cNvPr>
            <p:cNvGrpSpPr/>
            <p:nvPr/>
          </p:nvGrpSpPr>
          <p:grpSpPr>
            <a:xfrm>
              <a:off x="543213" y="-1"/>
              <a:ext cx="8753187" cy="7226423"/>
              <a:chOff x="543213" y="0"/>
              <a:chExt cx="8753187" cy="6991340"/>
            </a:xfrm>
          </p:grpSpPr>
          <p:pic>
            <p:nvPicPr>
              <p:cNvPr id="5" name="Google Shape;122;p51">
                <a:extLst>
                  <a:ext uri="{FF2B5EF4-FFF2-40B4-BE49-F238E27FC236}">
                    <a16:creationId xmlns:a16="http://schemas.microsoft.com/office/drawing/2014/main" id="{F2C42A86-B4A8-1C1C-82EB-A81770EB43C1}"/>
                  </a:ext>
                </a:extLst>
              </p:cNvPr>
              <p:cNvPicPr preferRelativeResize="0"/>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6" name="Google Shape;123;p51">
                <a:extLst>
                  <a:ext uri="{FF2B5EF4-FFF2-40B4-BE49-F238E27FC236}">
                    <a16:creationId xmlns:a16="http://schemas.microsoft.com/office/drawing/2014/main" id="{D6BEBDD4-72E0-A883-AE18-C22BCCB3DA09}"/>
                  </a:ext>
                </a:extLst>
              </p:cNvPr>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494" name="Google Shape;494;p76"/>
          <p:cNvSpPr txBox="1">
            <a:spLocks noGrp="1" noRot="1" noMove="1" noResize="1" noEditPoints="1" noAdjustHandles="1" noChangeArrowheads="1" noChangeShapeType="1"/>
          </p:cNvSpPr>
          <p:nvPr/>
        </p:nvSpPr>
        <p:spPr>
          <a:xfrm>
            <a:off x="961161" y="1065862"/>
            <a:ext cx="2484873" cy="472627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000" b="0" i="0" u="none" strike="noStrike" cap="none" dirty="0">
                <a:solidFill>
                  <a:srgbClr val="000000"/>
                </a:solidFill>
                <a:latin typeface="Calibri"/>
                <a:ea typeface="Calibri"/>
                <a:cs typeface="Calibri"/>
                <a:sym typeface="Calibri"/>
              </a:rPr>
              <a:t>Adaptability</a:t>
            </a:r>
            <a:endParaRPr sz="3000" dirty="0"/>
          </a:p>
        </p:txBody>
      </p:sp>
      <p:cxnSp>
        <p:nvCxnSpPr>
          <p:cNvPr id="495" name="Google Shape;495;p76"/>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496" name="Google Shape;496;p76"/>
          <p:cNvGrpSpPr/>
          <p:nvPr/>
        </p:nvGrpSpPr>
        <p:grpSpPr>
          <a:xfrm>
            <a:off x="3866536" y="1655676"/>
            <a:ext cx="4644239" cy="3808426"/>
            <a:chOff x="0" y="328034"/>
            <a:chExt cx="4644239" cy="3808426"/>
          </a:xfrm>
        </p:grpSpPr>
        <p:sp>
          <p:nvSpPr>
            <p:cNvPr id="497" name="Google Shape;497;p76"/>
            <p:cNvSpPr/>
            <p:nvPr/>
          </p:nvSpPr>
          <p:spPr>
            <a:xfrm>
              <a:off x="0" y="328034"/>
              <a:ext cx="4644239" cy="867713"/>
            </a:xfrm>
            <a:prstGeom prst="roundRect">
              <a:avLst>
                <a:gd name="adj" fmla="val 16667"/>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6"/>
            <p:cNvSpPr txBox="1"/>
            <p:nvPr/>
          </p:nvSpPr>
          <p:spPr>
            <a:xfrm>
              <a:off x="42358" y="370392"/>
              <a:ext cx="4559523" cy="782997"/>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Instructors have the option of using the entire book or selecting certain chapters;</a:t>
              </a:r>
              <a:endParaRPr sz="1600" dirty="0">
                <a:latin typeface="Calibri"/>
                <a:ea typeface="Calibri"/>
                <a:cs typeface="Calibri"/>
                <a:sym typeface="Calibri"/>
              </a:endParaRPr>
            </a:p>
          </p:txBody>
        </p:sp>
        <p:sp>
          <p:nvSpPr>
            <p:cNvPr id="499" name="Google Shape;499;p76"/>
            <p:cNvSpPr/>
            <p:nvPr/>
          </p:nvSpPr>
          <p:spPr>
            <a:xfrm>
              <a:off x="0" y="1244708"/>
              <a:ext cx="4644239" cy="907640"/>
            </a:xfrm>
            <a:prstGeom prst="roundRect">
              <a:avLst>
                <a:gd name="adj" fmla="val 16667"/>
              </a:avLst>
            </a:prstGeom>
            <a:gradFill>
              <a:gsLst>
                <a:gs pos="0">
                  <a:srgbClr val="D58870"/>
                </a:gs>
                <a:gs pos="50000">
                  <a:srgbClr val="D57755"/>
                </a:gs>
                <a:gs pos="100000">
                  <a:srgbClr val="C2654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6"/>
            <p:cNvSpPr txBox="1"/>
            <p:nvPr/>
          </p:nvSpPr>
          <p:spPr>
            <a:xfrm>
              <a:off x="44307" y="1289015"/>
              <a:ext cx="4555625" cy="819026"/>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i="0" u="none" strike="noStrike" cap="none">
                  <a:solidFill>
                    <a:schemeClr val="lt1"/>
                  </a:solidFill>
                  <a:latin typeface="Calibri"/>
                  <a:ea typeface="Calibri"/>
                  <a:cs typeface="Calibri"/>
                  <a:sym typeface="Calibri"/>
                </a:rPr>
                <a:t>They are free to remix and re-use any of our content to adapt it to their own course and assignments;</a:t>
              </a:r>
              <a:endParaRPr sz="1600">
                <a:latin typeface="Calibri"/>
                <a:ea typeface="Calibri"/>
                <a:cs typeface="Calibri"/>
                <a:sym typeface="Calibri"/>
              </a:endParaRPr>
            </a:p>
          </p:txBody>
        </p:sp>
        <p:sp>
          <p:nvSpPr>
            <p:cNvPr id="501" name="Google Shape;501;p76"/>
            <p:cNvSpPr/>
            <p:nvPr/>
          </p:nvSpPr>
          <p:spPr>
            <a:xfrm>
              <a:off x="0" y="2201309"/>
              <a:ext cx="4644239" cy="895089"/>
            </a:xfrm>
            <a:prstGeom prst="roundRect">
              <a:avLst>
                <a:gd name="adj" fmla="val 16667"/>
              </a:avLst>
            </a:prstGeom>
            <a:gradFill>
              <a:gsLst>
                <a:gs pos="0">
                  <a:srgbClr val="BF948F"/>
                </a:gs>
                <a:gs pos="50000">
                  <a:srgbClr val="BA857E"/>
                </a:gs>
                <a:gs pos="100000">
                  <a:srgbClr val="A7746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6"/>
            <p:cNvSpPr txBox="1"/>
            <p:nvPr/>
          </p:nvSpPr>
          <p:spPr>
            <a:xfrm>
              <a:off x="43695" y="2245004"/>
              <a:ext cx="4556849" cy="807699"/>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We </a:t>
              </a:r>
              <a:r>
                <a:rPr lang="en-US" sz="1600" dirty="0">
                  <a:solidFill>
                    <a:schemeClr val="lt1"/>
                  </a:solidFill>
                  <a:latin typeface="Calibri"/>
                  <a:ea typeface="Calibri"/>
                  <a:cs typeface="Calibri"/>
                  <a:sym typeface="Calibri"/>
                </a:rPr>
                <a:t>are </a:t>
              </a:r>
              <a:r>
                <a:rPr lang="en-US" sz="1600" i="0" u="none" strike="noStrike" cap="none" dirty="0">
                  <a:solidFill>
                    <a:schemeClr val="lt1"/>
                  </a:solidFill>
                  <a:latin typeface="Calibri"/>
                  <a:ea typeface="Calibri"/>
                  <a:cs typeface="Calibri"/>
                  <a:sym typeface="Calibri"/>
                </a:rPr>
                <a:t>discussing new editions that can be used throughout the humanities, and we’ve created a Canvas version for students who want to self-enroll;</a:t>
              </a:r>
              <a:endParaRPr sz="1600" dirty="0">
                <a:latin typeface="Calibri"/>
                <a:ea typeface="Calibri"/>
                <a:cs typeface="Calibri"/>
                <a:sym typeface="Calibri"/>
              </a:endParaRPr>
            </a:p>
          </p:txBody>
        </p:sp>
        <p:sp>
          <p:nvSpPr>
            <p:cNvPr id="503" name="Google Shape;503;p76"/>
            <p:cNvSpPr/>
            <p:nvPr/>
          </p:nvSpPr>
          <p:spPr>
            <a:xfrm>
              <a:off x="0" y="3145359"/>
              <a:ext cx="4644239" cy="991101"/>
            </a:xfrm>
            <a:prstGeom prst="roundRect">
              <a:avLst>
                <a:gd name="adj" fmla="val 16667"/>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6"/>
            <p:cNvSpPr txBox="1"/>
            <p:nvPr/>
          </p:nvSpPr>
          <p:spPr>
            <a:xfrm>
              <a:off x="48382" y="3193741"/>
              <a:ext cx="4547475" cy="894337"/>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We are developing a pdf version for download.</a:t>
              </a:r>
              <a:endParaRPr sz="1600" dirty="0">
                <a:latin typeface="Calibri"/>
                <a:ea typeface="Calibri"/>
                <a:cs typeface="Calibri"/>
                <a:sym typeface="Calibri"/>
              </a:endParaRPr>
            </a:p>
          </p:txBody>
        </p:sp>
      </p:grpSp>
      <p:sp>
        <p:nvSpPr>
          <p:cNvPr id="7" name="Slide Number Placeholder 6">
            <a:extLst>
              <a:ext uri="{FF2B5EF4-FFF2-40B4-BE49-F238E27FC236}">
                <a16:creationId xmlns:a16="http://schemas.microsoft.com/office/drawing/2014/main" id="{4B576B62-0E26-FDC7-A001-FC28DDE40EBB}"/>
              </a:ext>
            </a:extLst>
          </p:cNvPr>
          <p:cNvSpPr>
            <a:spLocks noGrp="1"/>
          </p:cNvSpPr>
          <p:nvPr>
            <p:ph type="sldNum" idx="12"/>
          </p:nvPr>
        </p:nvSpPr>
        <p:spPr>
          <a:xfrm>
            <a:off x="7086600" y="6675437"/>
            <a:ext cx="2057400" cy="365125"/>
          </a:xfrm>
        </p:spPr>
        <p:txBody>
          <a:bodyPr/>
          <a:lstStyle/>
          <a:p>
            <a:pPr marL="0" lvl="0" indent="0" algn="r" rtl="0">
              <a:spcBef>
                <a:spcPts val="0"/>
              </a:spcBef>
              <a:spcAft>
                <a:spcPts val="0"/>
              </a:spcAft>
              <a:buNone/>
            </a:pPr>
            <a:fld id="{00000000-1234-1234-1234-123412341234}" type="slidenum">
              <a:rPr lang="en-US" smtClean="0"/>
              <a:t>26</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66409"/>
    </mc:Choice>
    <mc:Fallback xmlns="">
      <p:transition spd="slow" advTm="6640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2"/>
        <p:cNvGrpSpPr/>
        <p:nvPr/>
      </p:nvGrpSpPr>
      <p:grpSpPr>
        <a:xfrm>
          <a:off x="0" y="0"/>
          <a:ext cx="0" cy="0"/>
          <a:chOff x="0" y="0"/>
          <a:chExt cx="0" cy="0"/>
        </a:xfrm>
      </p:grpSpPr>
      <p:grpSp>
        <p:nvGrpSpPr>
          <p:cNvPr id="2" name="Group 1">
            <a:extLst>
              <a:ext uri="{FF2B5EF4-FFF2-40B4-BE49-F238E27FC236}">
                <a16:creationId xmlns:a16="http://schemas.microsoft.com/office/drawing/2014/main" id="{938314A7-601B-77D6-2A48-E187525EF396}"/>
              </a:ext>
            </a:extLst>
          </p:cNvPr>
          <p:cNvGrpSpPr>
            <a:grpSpLocks noGrp="1" noUngrp="1" noRot="1" noMove="1" noResize="1"/>
          </p:cNvGrpSpPr>
          <p:nvPr/>
        </p:nvGrpSpPr>
        <p:grpSpPr>
          <a:xfrm>
            <a:off x="0" y="0"/>
            <a:ext cx="9144000" cy="7226423"/>
            <a:chOff x="0" y="-1"/>
            <a:chExt cx="9296400" cy="7226423"/>
          </a:xfrm>
        </p:grpSpPr>
        <p:pic>
          <p:nvPicPr>
            <p:cNvPr id="3" name="Google Shape;408;p21">
              <a:extLst>
                <a:ext uri="{FF2B5EF4-FFF2-40B4-BE49-F238E27FC236}">
                  <a16:creationId xmlns:a16="http://schemas.microsoft.com/office/drawing/2014/main" id="{17E21937-BD97-FC1D-D18F-B196321772AA}"/>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4" name="Group 3">
              <a:extLst>
                <a:ext uri="{FF2B5EF4-FFF2-40B4-BE49-F238E27FC236}">
                  <a16:creationId xmlns:a16="http://schemas.microsoft.com/office/drawing/2014/main" id="{A9A559F8-240F-71CC-BA33-3D04A4CDC0A3}"/>
                </a:ext>
              </a:extLst>
            </p:cNvPr>
            <p:cNvGrpSpPr>
              <a:grpSpLocks noGrp="1" noUngrp="1" noRot="1" noMove="1" noResize="1"/>
            </p:cNvGrpSpPr>
            <p:nvPr/>
          </p:nvGrpSpPr>
          <p:grpSpPr>
            <a:xfrm>
              <a:off x="543213" y="-1"/>
              <a:ext cx="8753187" cy="7226423"/>
              <a:chOff x="543213" y="0"/>
              <a:chExt cx="8753187" cy="6991340"/>
            </a:xfrm>
          </p:grpSpPr>
          <p:pic>
            <p:nvPicPr>
              <p:cNvPr id="5" name="Google Shape;122;p51">
                <a:extLst>
                  <a:ext uri="{FF2B5EF4-FFF2-40B4-BE49-F238E27FC236}">
                    <a16:creationId xmlns:a16="http://schemas.microsoft.com/office/drawing/2014/main" id="{89F31D5F-3800-F45B-3EB6-817B61EAA62C}"/>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6" name="Google Shape;123;p51">
                <a:extLst>
                  <a:ext uri="{FF2B5EF4-FFF2-40B4-BE49-F238E27FC236}">
                    <a16:creationId xmlns:a16="http://schemas.microsoft.com/office/drawing/2014/main" id="{3CDB1BDC-4A55-BE70-ED81-9F09CA40F325}"/>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427" name="Google Shape;427;p72"/>
          <p:cNvSpPr txBox="1"/>
          <p:nvPr/>
        </p:nvSpPr>
        <p:spPr>
          <a:xfrm>
            <a:off x="1036193" y="1065900"/>
            <a:ext cx="2328459" cy="4726200"/>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600"/>
              </a:spcBef>
              <a:spcAft>
                <a:spcPts val="0"/>
              </a:spcAft>
              <a:buNone/>
            </a:pPr>
            <a:r>
              <a:rPr lang="en-US" sz="2800" dirty="0">
                <a:latin typeface="Calibri"/>
                <a:ea typeface="Calibri"/>
                <a:cs typeface="Calibri"/>
                <a:sym typeface="Calibri"/>
              </a:rPr>
              <a:t>Student Involvement</a:t>
            </a:r>
            <a:endParaRPr sz="2800" dirty="0"/>
          </a:p>
        </p:txBody>
      </p:sp>
      <p:cxnSp>
        <p:nvCxnSpPr>
          <p:cNvPr id="428" name="Google Shape;428;p72"/>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429" name="Google Shape;429;p72"/>
          <p:cNvGrpSpPr/>
          <p:nvPr/>
        </p:nvGrpSpPr>
        <p:grpSpPr>
          <a:xfrm>
            <a:off x="3866536" y="2089466"/>
            <a:ext cx="4644300" cy="2736350"/>
            <a:chOff x="0" y="252026"/>
            <a:chExt cx="4644300" cy="2736350"/>
          </a:xfrm>
        </p:grpSpPr>
        <p:sp>
          <p:nvSpPr>
            <p:cNvPr id="430" name="Google Shape;430;p72"/>
            <p:cNvSpPr/>
            <p:nvPr/>
          </p:nvSpPr>
          <p:spPr>
            <a:xfrm>
              <a:off x="0" y="252026"/>
              <a:ext cx="4644300" cy="935700"/>
            </a:xfrm>
            <a:prstGeom prst="roundRect">
              <a:avLst>
                <a:gd name="adj" fmla="val 16667"/>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2"/>
            <p:cNvSpPr txBox="1"/>
            <p:nvPr/>
          </p:nvSpPr>
          <p:spPr>
            <a:xfrm>
              <a:off x="45682" y="297708"/>
              <a:ext cx="4552800" cy="8445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900" dirty="0">
                  <a:solidFill>
                    <a:schemeClr val="lt1"/>
                  </a:solidFill>
                  <a:latin typeface="Calibri"/>
                  <a:ea typeface="Calibri"/>
                  <a:cs typeface="Calibri"/>
                  <a:sym typeface="Calibri"/>
                </a:rPr>
                <a:t>Students provide feedback about the textbook through </a:t>
              </a:r>
              <a:r>
                <a:rPr lang="en-US" sz="1900" dirty="0" err="1">
                  <a:solidFill>
                    <a:schemeClr val="lt1"/>
                  </a:solidFill>
                  <a:latin typeface="Calibri"/>
                  <a:ea typeface="Calibri"/>
                  <a:cs typeface="Calibri"/>
                  <a:sym typeface="Calibri"/>
                </a:rPr>
                <a:t>webcourse</a:t>
              </a:r>
              <a:r>
                <a:rPr lang="en-US" sz="1900" dirty="0">
                  <a:solidFill>
                    <a:schemeClr val="lt1"/>
                  </a:solidFill>
                  <a:latin typeface="Calibri"/>
                  <a:ea typeface="Calibri"/>
                  <a:cs typeface="Calibri"/>
                  <a:sym typeface="Calibri"/>
                </a:rPr>
                <a:t> discussions.</a:t>
              </a:r>
              <a:endParaRPr sz="1900" i="0" u="none" strike="noStrike" cap="none" dirty="0">
                <a:solidFill>
                  <a:schemeClr val="lt1"/>
                </a:solidFill>
                <a:latin typeface="Calibri"/>
                <a:ea typeface="Calibri"/>
                <a:cs typeface="Calibri"/>
                <a:sym typeface="Calibri"/>
              </a:endParaRPr>
            </a:p>
          </p:txBody>
        </p:sp>
        <p:sp>
          <p:nvSpPr>
            <p:cNvPr id="432" name="Google Shape;432;p72"/>
            <p:cNvSpPr/>
            <p:nvPr/>
          </p:nvSpPr>
          <p:spPr>
            <a:xfrm>
              <a:off x="0" y="1375019"/>
              <a:ext cx="4644300" cy="713100"/>
            </a:xfrm>
            <a:prstGeom prst="roundRect">
              <a:avLst>
                <a:gd name="adj" fmla="val 16667"/>
              </a:avLst>
            </a:prstGeom>
            <a:solidFill>
              <a:srgbClr val="AC7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2"/>
            <p:cNvSpPr txBox="1"/>
            <p:nvPr/>
          </p:nvSpPr>
          <p:spPr>
            <a:xfrm>
              <a:off x="34809" y="1409828"/>
              <a:ext cx="4574700" cy="6435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900" dirty="0">
                  <a:solidFill>
                    <a:schemeClr val="lt1"/>
                  </a:solidFill>
                  <a:latin typeface="Calibri"/>
                  <a:ea typeface="Calibri"/>
                  <a:cs typeface="Calibri"/>
                  <a:sym typeface="Calibri"/>
                </a:rPr>
                <a:t>We learn what’s working and what needs more work. </a:t>
              </a:r>
              <a:endParaRPr sz="1900" i="0" u="none" strike="noStrike" cap="none" dirty="0">
                <a:solidFill>
                  <a:schemeClr val="lt1"/>
                </a:solidFill>
                <a:latin typeface="Calibri"/>
                <a:ea typeface="Calibri"/>
                <a:cs typeface="Calibri"/>
                <a:sym typeface="Calibri"/>
              </a:endParaRPr>
            </a:p>
          </p:txBody>
        </p:sp>
        <p:sp>
          <p:nvSpPr>
            <p:cNvPr id="434" name="Google Shape;434;p72"/>
            <p:cNvSpPr/>
            <p:nvPr/>
          </p:nvSpPr>
          <p:spPr>
            <a:xfrm>
              <a:off x="0" y="2275276"/>
              <a:ext cx="4644300" cy="713100"/>
            </a:xfrm>
            <a:prstGeom prst="roundRect">
              <a:avLst>
                <a:gd name="adj" fmla="val 16667"/>
              </a:avLst>
            </a:prstGeom>
            <a:solidFill>
              <a:srgbClr val="AE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2"/>
            <p:cNvSpPr txBox="1"/>
            <p:nvPr/>
          </p:nvSpPr>
          <p:spPr>
            <a:xfrm>
              <a:off x="34809" y="2310085"/>
              <a:ext cx="4574700" cy="6435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900" dirty="0">
                  <a:solidFill>
                    <a:schemeClr val="lt1"/>
                  </a:solidFill>
                  <a:latin typeface="Calibri" panose="020F0502020204030204" pitchFamily="34" charset="0"/>
                  <a:ea typeface="Poppins"/>
                  <a:cs typeface="Calibri" panose="020F0502020204030204" pitchFamily="34" charset="0"/>
                  <a:sym typeface="Poppins"/>
                </a:rPr>
                <a:t>We can assess their work products and see whether they are applying new skills.</a:t>
              </a:r>
              <a:endParaRPr sz="1900" b="0" i="0" u="none" strike="noStrike" cap="none" dirty="0">
                <a:solidFill>
                  <a:schemeClr val="lt1"/>
                </a:solidFill>
                <a:latin typeface="Calibri" panose="020F0502020204030204" pitchFamily="34" charset="0"/>
                <a:ea typeface="Poppins"/>
                <a:cs typeface="Calibri" panose="020F0502020204030204" pitchFamily="34" charset="0"/>
                <a:sym typeface="Poppins"/>
              </a:endParaRPr>
            </a:p>
          </p:txBody>
        </p:sp>
      </p:grpSp>
      <p:sp>
        <p:nvSpPr>
          <p:cNvPr id="7" name="Slide Number Placeholder 6">
            <a:extLst>
              <a:ext uri="{FF2B5EF4-FFF2-40B4-BE49-F238E27FC236}">
                <a16:creationId xmlns:a16="http://schemas.microsoft.com/office/drawing/2014/main" id="{48A92935-D8E5-211B-8B1F-1627A62E05EC}"/>
              </a:ext>
            </a:extLst>
          </p:cNvPr>
          <p:cNvSpPr>
            <a:spLocks noGrp="1"/>
          </p:cNvSpPr>
          <p:nvPr>
            <p:ph type="sldNum" idx="12"/>
          </p:nvPr>
        </p:nvSpPr>
        <p:spPr>
          <a:xfrm>
            <a:off x="7086600" y="6686668"/>
            <a:ext cx="2057400" cy="365125"/>
          </a:xfrm>
        </p:spPr>
        <p:txBody>
          <a:bodyPr/>
          <a:lstStyle/>
          <a:p>
            <a:pPr marL="0" lvl="0" indent="0" algn="r" rtl="0">
              <a:spcBef>
                <a:spcPts val="0"/>
              </a:spcBef>
              <a:spcAft>
                <a:spcPts val="0"/>
              </a:spcAft>
              <a:buNone/>
            </a:pPr>
            <a:fld id="{00000000-1234-1234-1234-123412341234}" type="slidenum">
              <a:rPr lang="en-US" smtClean="0"/>
              <a:t>27</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5673"/>
    </mc:Choice>
    <mc:Fallback xmlns="">
      <p:transition spd="slow" advTm="1567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3"/>
        <p:cNvGrpSpPr/>
        <p:nvPr/>
      </p:nvGrpSpPr>
      <p:grpSpPr>
        <a:xfrm>
          <a:off x="0" y="0"/>
          <a:ext cx="0" cy="0"/>
          <a:chOff x="0" y="0"/>
          <a:chExt cx="0" cy="0"/>
        </a:xfrm>
      </p:grpSpPr>
      <p:grpSp>
        <p:nvGrpSpPr>
          <p:cNvPr id="2" name="Group 1">
            <a:extLst>
              <a:ext uri="{FF2B5EF4-FFF2-40B4-BE49-F238E27FC236}">
                <a16:creationId xmlns:a16="http://schemas.microsoft.com/office/drawing/2014/main" id="{2B61AC33-6D39-4E87-A889-99AEF355FF10}"/>
              </a:ext>
            </a:extLst>
          </p:cNvPr>
          <p:cNvGrpSpPr/>
          <p:nvPr/>
        </p:nvGrpSpPr>
        <p:grpSpPr>
          <a:xfrm>
            <a:off x="-47325" y="0"/>
            <a:ext cx="9191325" cy="7226423"/>
            <a:chOff x="0" y="-1"/>
            <a:chExt cx="9296400" cy="7226423"/>
          </a:xfrm>
        </p:grpSpPr>
        <p:pic>
          <p:nvPicPr>
            <p:cNvPr id="3" name="Google Shape;408;p21">
              <a:extLst>
                <a:ext uri="{FF2B5EF4-FFF2-40B4-BE49-F238E27FC236}">
                  <a16:creationId xmlns:a16="http://schemas.microsoft.com/office/drawing/2014/main" id="{ADA1F4CA-35D2-0C7B-F2F2-B8E84EA4DDBF}"/>
                </a:ext>
              </a:extLst>
            </p:cNvPr>
            <p:cNvPicPr preferRelativeResize="0"/>
            <p:nvPr/>
          </p:nvPicPr>
          <p:blipFill rotWithShape="1">
            <a:blip r:embed="rId3">
              <a:alphaModFix/>
            </a:blip>
            <a:srcRect r="19091" b="9091"/>
            <a:stretch/>
          </p:blipFill>
          <p:spPr>
            <a:xfrm>
              <a:off x="0" y="-1"/>
              <a:ext cx="9296400" cy="7075503"/>
            </a:xfrm>
            <a:prstGeom prst="rect">
              <a:avLst/>
            </a:prstGeom>
            <a:noFill/>
            <a:ln>
              <a:noFill/>
            </a:ln>
          </p:spPr>
        </p:pic>
        <p:grpSp>
          <p:nvGrpSpPr>
            <p:cNvPr id="4" name="Group 3">
              <a:extLst>
                <a:ext uri="{FF2B5EF4-FFF2-40B4-BE49-F238E27FC236}">
                  <a16:creationId xmlns:a16="http://schemas.microsoft.com/office/drawing/2014/main" id="{86FE88F9-6BEF-C026-D8D7-18B8D439E627}"/>
                </a:ext>
              </a:extLst>
            </p:cNvPr>
            <p:cNvGrpSpPr/>
            <p:nvPr/>
          </p:nvGrpSpPr>
          <p:grpSpPr>
            <a:xfrm>
              <a:off x="543213" y="-1"/>
              <a:ext cx="8753187" cy="7226423"/>
              <a:chOff x="543213" y="0"/>
              <a:chExt cx="8753187" cy="6991340"/>
            </a:xfrm>
          </p:grpSpPr>
          <p:pic>
            <p:nvPicPr>
              <p:cNvPr id="5" name="Google Shape;122;p51">
                <a:extLst>
                  <a:ext uri="{FF2B5EF4-FFF2-40B4-BE49-F238E27FC236}">
                    <a16:creationId xmlns:a16="http://schemas.microsoft.com/office/drawing/2014/main" id="{B781206E-2604-100A-E51E-412C408CC6DF}"/>
                  </a:ext>
                </a:extLst>
              </p:cNvPr>
              <p:cNvPicPr preferRelativeResize="0"/>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6" name="Google Shape;123;p51">
                <a:extLst>
                  <a:ext uri="{FF2B5EF4-FFF2-40B4-BE49-F238E27FC236}">
                    <a16:creationId xmlns:a16="http://schemas.microsoft.com/office/drawing/2014/main" id="{2D7A5A72-832F-6C8B-0472-54BF44115EDE}"/>
                  </a:ext>
                </a:extLst>
              </p:cNvPr>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grpSp>
      </p:grpSp>
      <p:sp>
        <p:nvSpPr>
          <p:cNvPr id="676" name="Google Shape;676;g11499f849ba_1_44"/>
          <p:cNvSpPr txBox="1"/>
          <p:nvPr/>
        </p:nvSpPr>
        <p:spPr>
          <a:xfrm>
            <a:off x="633165" y="1065900"/>
            <a:ext cx="2610060" cy="47262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2400" dirty="0">
                <a:latin typeface="Calibri"/>
                <a:ea typeface="Calibri"/>
                <a:cs typeface="Calibri"/>
                <a:sym typeface="Calibri"/>
              </a:rPr>
              <a:t>Professionalization</a:t>
            </a:r>
            <a:endParaRPr sz="2400" dirty="0"/>
          </a:p>
        </p:txBody>
      </p:sp>
      <p:cxnSp>
        <p:nvCxnSpPr>
          <p:cNvPr id="677" name="Google Shape;677;g11499f849ba_1_44"/>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678" name="Google Shape;678;g11499f849ba_1_44"/>
          <p:cNvGrpSpPr/>
          <p:nvPr/>
        </p:nvGrpSpPr>
        <p:grpSpPr>
          <a:xfrm>
            <a:off x="3866536" y="1655676"/>
            <a:ext cx="4644300" cy="3808525"/>
            <a:chOff x="0" y="328034"/>
            <a:chExt cx="4644300" cy="3808525"/>
          </a:xfrm>
        </p:grpSpPr>
        <p:sp>
          <p:nvSpPr>
            <p:cNvPr id="679" name="Google Shape;679;g11499f849ba_1_44"/>
            <p:cNvSpPr/>
            <p:nvPr/>
          </p:nvSpPr>
          <p:spPr>
            <a:xfrm>
              <a:off x="0" y="328034"/>
              <a:ext cx="4644300" cy="867600"/>
            </a:xfrm>
            <a:prstGeom prst="roundRect">
              <a:avLst>
                <a:gd name="adj" fmla="val 16667"/>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g11499f849ba_1_44"/>
            <p:cNvSpPr txBox="1"/>
            <p:nvPr/>
          </p:nvSpPr>
          <p:spPr>
            <a:xfrm>
              <a:off x="42358" y="370392"/>
              <a:ext cx="4559400" cy="783000"/>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a:solidFill>
                    <a:schemeClr val="lt1"/>
                  </a:solidFill>
                  <a:latin typeface="Calibri"/>
                  <a:ea typeface="Calibri"/>
                  <a:cs typeface="Calibri"/>
                  <a:sym typeface="Calibri"/>
                </a:rPr>
                <a:t>Teach students to think beyond specific assignments and towards developing and professionalizing their research skills;</a:t>
              </a:r>
              <a:endParaRPr sz="1600">
                <a:latin typeface="Calibri"/>
                <a:ea typeface="Calibri"/>
                <a:cs typeface="Calibri"/>
                <a:sym typeface="Calibri"/>
              </a:endParaRPr>
            </a:p>
          </p:txBody>
        </p:sp>
        <p:sp>
          <p:nvSpPr>
            <p:cNvPr id="681" name="Google Shape;681;g11499f849ba_1_44"/>
            <p:cNvSpPr/>
            <p:nvPr/>
          </p:nvSpPr>
          <p:spPr>
            <a:xfrm>
              <a:off x="0" y="1244708"/>
              <a:ext cx="4644300" cy="907500"/>
            </a:xfrm>
            <a:prstGeom prst="roundRect">
              <a:avLst>
                <a:gd name="adj" fmla="val 16667"/>
              </a:avLst>
            </a:prstGeom>
            <a:gradFill>
              <a:gsLst>
                <a:gs pos="0">
                  <a:srgbClr val="D58870"/>
                </a:gs>
                <a:gs pos="50000">
                  <a:srgbClr val="D57755"/>
                </a:gs>
                <a:gs pos="100000">
                  <a:srgbClr val="C2654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g11499f849ba_1_44"/>
            <p:cNvSpPr txBox="1"/>
            <p:nvPr/>
          </p:nvSpPr>
          <p:spPr>
            <a:xfrm>
              <a:off x="44307" y="1289015"/>
              <a:ext cx="4555500" cy="819000"/>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a:solidFill>
                    <a:schemeClr val="lt1"/>
                  </a:solidFill>
                  <a:latin typeface="Calibri"/>
                  <a:ea typeface="Calibri"/>
                  <a:cs typeface="Calibri"/>
                  <a:sym typeface="Calibri"/>
                </a:rPr>
                <a:t>Emphasize the value of networking and engaging in the profession even at the undergraduate level;</a:t>
              </a:r>
              <a:endParaRPr sz="1600">
                <a:latin typeface="Calibri"/>
                <a:ea typeface="Calibri"/>
                <a:cs typeface="Calibri"/>
                <a:sym typeface="Calibri"/>
              </a:endParaRPr>
            </a:p>
          </p:txBody>
        </p:sp>
        <p:sp>
          <p:nvSpPr>
            <p:cNvPr id="683" name="Google Shape;683;g11499f849ba_1_44"/>
            <p:cNvSpPr/>
            <p:nvPr/>
          </p:nvSpPr>
          <p:spPr>
            <a:xfrm>
              <a:off x="0" y="2201309"/>
              <a:ext cx="4644300" cy="895200"/>
            </a:xfrm>
            <a:prstGeom prst="roundRect">
              <a:avLst>
                <a:gd name="adj" fmla="val 16667"/>
              </a:avLst>
            </a:prstGeom>
            <a:gradFill>
              <a:gsLst>
                <a:gs pos="0">
                  <a:srgbClr val="BF948F"/>
                </a:gs>
                <a:gs pos="50000">
                  <a:srgbClr val="BA857E"/>
                </a:gs>
                <a:gs pos="100000">
                  <a:srgbClr val="A7746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g11499f849ba_1_44"/>
            <p:cNvSpPr txBox="1"/>
            <p:nvPr/>
          </p:nvSpPr>
          <p:spPr>
            <a:xfrm>
              <a:off x="43695" y="2245004"/>
              <a:ext cx="4556700" cy="807600"/>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a:solidFill>
                    <a:schemeClr val="lt1"/>
                  </a:solidFill>
                  <a:latin typeface="Calibri"/>
                  <a:ea typeface="Calibri"/>
                  <a:cs typeface="Calibri"/>
                  <a:sym typeface="Calibri"/>
                </a:rPr>
                <a:t>Connect them to CFP sites and professional organization;</a:t>
              </a:r>
              <a:endParaRPr sz="1600">
                <a:solidFill>
                  <a:schemeClr val="lt1"/>
                </a:solidFill>
                <a:latin typeface="Calibri"/>
                <a:ea typeface="Calibri"/>
                <a:cs typeface="Calibri"/>
                <a:sym typeface="Calibri"/>
              </a:endParaRPr>
            </a:p>
          </p:txBody>
        </p:sp>
        <p:sp>
          <p:nvSpPr>
            <p:cNvPr id="685" name="Google Shape;685;g11499f849ba_1_44"/>
            <p:cNvSpPr/>
            <p:nvPr/>
          </p:nvSpPr>
          <p:spPr>
            <a:xfrm>
              <a:off x="0" y="3145359"/>
              <a:ext cx="4644300" cy="991200"/>
            </a:xfrm>
            <a:prstGeom prst="roundRect">
              <a:avLst>
                <a:gd name="adj" fmla="val 16667"/>
              </a:avLst>
            </a:prstGeom>
            <a:gradFill>
              <a:gsLst>
                <a:gs pos="0">
                  <a:srgbClr val="AEAEAE"/>
                </a:gs>
                <a:gs pos="50000">
                  <a:srgbClr val="A4A4A4"/>
                </a:gs>
                <a:gs pos="100000">
                  <a:srgbClr val="90909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g11499f849ba_1_44"/>
            <p:cNvSpPr txBox="1"/>
            <p:nvPr/>
          </p:nvSpPr>
          <p:spPr>
            <a:xfrm>
              <a:off x="48382" y="3193741"/>
              <a:ext cx="4547400" cy="894300"/>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dirty="0">
                  <a:solidFill>
                    <a:schemeClr val="lt1"/>
                  </a:solidFill>
                  <a:latin typeface="Calibri"/>
                  <a:ea typeface="Calibri"/>
                  <a:cs typeface="Calibri"/>
                  <a:sym typeface="Calibri"/>
                </a:rPr>
                <a:t>Get them to talk to people in the profession!</a:t>
              </a:r>
              <a:endParaRPr sz="1600" dirty="0">
                <a:latin typeface="Calibri"/>
                <a:ea typeface="Calibri"/>
                <a:cs typeface="Calibri"/>
                <a:sym typeface="Calibri"/>
              </a:endParaRPr>
            </a:p>
          </p:txBody>
        </p:sp>
      </p:grpSp>
      <p:sp>
        <p:nvSpPr>
          <p:cNvPr id="7" name="Slide Number Placeholder 6">
            <a:extLst>
              <a:ext uri="{FF2B5EF4-FFF2-40B4-BE49-F238E27FC236}">
                <a16:creationId xmlns:a16="http://schemas.microsoft.com/office/drawing/2014/main" id="{C2EBC846-4D9F-4F78-F4FE-8E5D3B2C599B}"/>
              </a:ext>
            </a:extLst>
          </p:cNvPr>
          <p:cNvSpPr>
            <a:spLocks noGrp="1"/>
          </p:cNvSpPr>
          <p:nvPr>
            <p:ph type="sldNum" idx="12"/>
          </p:nvPr>
        </p:nvSpPr>
        <p:spPr>
          <a:xfrm>
            <a:off x="7086600" y="6699857"/>
            <a:ext cx="2057400" cy="365125"/>
          </a:xfrm>
        </p:spPr>
        <p:txBody>
          <a:bodyPr/>
          <a:lstStyle/>
          <a:p>
            <a:pPr marL="0" lvl="0" indent="0" algn="r" rtl="0">
              <a:spcBef>
                <a:spcPts val="0"/>
              </a:spcBef>
              <a:spcAft>
                <a:spcPts val="0"/>
              </a:spcAft>
              <a:buNone/>
            </a:pPr>
            <a:fld id="{00000000-1234-1234-1234-123412341234}" type="slidenum">
              <a:rPr lang="en-US" smtClean="0"/>
              <a:t>28</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6397"/>
    </mc:Choice>
    <mc:Fallback xmlns="">
      <p:transition spd="slow" advTm="3639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5"/>
        <p:cNvGrpSpPr/>
        <p:nvPr/>
      </p:nvGrpSpPr>
      <p:grpSpPr>
        <a:xfrm>
          <a:off x="0" y="0"/>
          <a:ext cx="0" cy="0"/>
          <a:chOff x="0" y="0"/>
          <a:chExt cx="0" cy="0"/>
        </a:xfrm>
      </p:grpSpPr>
      <p:sp>
        <p:nvSpPr>
          <p:cNvPr id="667" name="Google Shape;667;g11499f849ba_1_37"/>
          <p:cNvSpPr/>
          <p:nvPr/>
        </p:nvSpPr>
        <p:spPr>
          <a:xfrm>
            <a:off x="252663" y="321176"/>
            <a:ext cx="3426708" cy="5896800"/>
          </a:xfrm>
          <a:prstGeom prst="rect">
            <a:avLst/>
          </a:prstGeom>
          <a:solidFill>
            <a:schemeClr val="lt1">
              <a:alpha val="89800"/>
            </a:schemeClr>
          </a:solidFill>
          <a:ln w="127000" cap="sq" cmpd="thinThick">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8" name="Google Shape;668;g11499f849ba_1_37"/>
          <p:cNvSpPr txBox="1"/>
          <p:nvPr/>
        </p:nvSpPr>
        <p:spPr>
          <a:xfrm>
            <a:off x="421425" y="1934375"/>
            <a:ext cx="3105546" cy="1665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800" dirty="0">
                <a:latin typeface="Calibri"/>
                <a:ea typeface="Calibri"/>
                <a:cs typeface="Calibri"/>
                <a:sym typeface="Calibri"/>
              </a:rPr>
              <a:t>Assessment</a:t>
            </a:r>
            <a:endParaRPr sz="28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5909"/>
    </mc:Choice>
    <mc:Fallback xmlns="">
      <p:transition spd="slow" advTm="590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pic>
        <p:nvPicPr>
          <p:cNvPr id="366" name="Google Shape;366;p67"/>
          <p:cNvPicPr preferRelativeResize="0"/>
          <p:nvPr/>
        </p:nvPicPr>
        <p:blipFill rotWithShape="1">
          <a:blip r:embed="rId3">
            <a:alphaModFix/>
          </a:blip>
          <a:srcRect t="3325" b="3324"/>
          <a:stretch/>
        </p:blipFill>
        <p:spPr>
          <a:xfrm>
            <a:off x="20" y="10"/>
            <a:ext cx="9143980" cy="6857990"/>
          </a:xfrm>
          <a:prstGeom prst="rect">
            <a:avLst/>
          </a:prstGeom>
          <a:noFill/>
          <a:ln>
            <a:noFill/>
          </a:ln>
        </p:spPr>
      </p:pic>
      <p:sp>
        <p:nvSpPr>
          <p:cNvPr id="367" name="Google Shape;367;p67"/>
          <p:cNvSpPr/>
          <p:nvPr/>
        </p:nvSpPr>
        <p:spPr>
          <a:xfrm>
            <a:off x="252663" y="321176"/>
            <a:ext cx="3249230" cy="5896743"/>
          </a:xfrm>
          <a:prstGeom prst="rect">
            <a:avLst/>
          </a:prstGeom>
          <a:solidFill>
            <a:schemeClr val="lt1">
              <a:alpha val="89803"/>
            </a:schemeClr>
          </a:solidFill>
          <a:ln w="127000" cap="sq" cmpd="thinThick">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8" name="Google Shape;368;p67"/>
          <p:cNvSpPr txBox="1"/>
          <p:nvPr/>
        </p:nvSpPr>
        <p:spPr>
          <a:xfrm>
            <a:off x="465468" y="1746286"/>
            <a:ext cx="2823620" cy="152326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None/>
            </a:pPr>
            <a:r>
              <a:rPr lang="en-US" sz="2400" i="0" u="none" strike="noStrike" cap="none" dirty="0">
                <a:solidFill>
                  <a:srgbClr val="000000"/>
                </a:solidFill>
                <a:latin typeface="Calibri"/>
                <a:ea typeface="Calibri"/>
                <a:cs typeface="Calibri"/>
                <a:sym typeface="Calibri"/>
              </a:rPr>
              <a:t>Origins: Problems we needed to address</a:t>
            </a:r>
          </a:p>
        </p:txBody>
      </p:sp>
    </p:spTree>
    <p:extLst>
      <p:ext uri="{BB962C8B-B14F-4D97-AF65-F5344CB8AC3E}">
        <p14:creationId xmlns:p14="http://schemas.microsoft.com/office/powerpoint/2010/main" val="3930004092"/>
      </p:ext>
    </p:extLst>
  </p:cSld>
  <p:clrMapOvr>
    <a:masterClrMapping/>
  </p:clrMapOvr>
  <mc:AlternateContent xmlns:mc="http://schemas.openxmlformats.org/markup-compatibility/2006" xmlns:p14="http://schemas.microsoft.com/office/powerpoint/2010/main">
    <mc:Choice Requires="p14">
      <p:transition spd="slow" p14:dur="2000" advTm="19818"/>
    </mc:Choice>
    <mc:Fallback xmlns="">
      <p:transition spd="slow" advTm="1981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6"/>
        <p:cNvGrpSpPr/>
        <p:nvPr/>
      </p:nvGrpSpPr>
      <p:grpSpPr>
        <a:xfrm>
          <a:off x="0" y="0"/>
          <a:ext cx="0" cy="0"/>
          <a:chOff x="0" y="0"/>
          <a:chExt cx="0" cy="0"/>
        </a:xfrm>
      </p:grpSpPr>
      <p:grpSp>
        <p:nvGrpSpPr>
          <p:cNvPr id="2" name="Group 1">
            <a:extLst>
              <a:ext uri="{FF2B5EF4-FFF2-40B4-BE49-F238E27FC236}">
                <a16:creationId xmlns:a16="http://schemas.microsoft.com/office/drawing/2014/main" id="{20A7B94A-ED85-3BF9-9BFC-A520874D9268}"/>
              </a:ext>
            </a:extLst>
          </p:cNvPr>
          <p:cNvGrpSpPr/>
          <p:nvPr/>
        </p:nvGrpSpPr>
        <p:grpSpPr>
          <a:xfrm>
            <a:off x="0" y="0"/>
            <a:ext cx="9296400" cy="6991340"/>
            <a:chOff x="0" y="0"/>
            <a:chExt cx="9296400" cy="6991340"/>
          </a:xfrm>
        </p:grpSpPr>
        <p:pic>
          <p:nvPicPr>
            <p:cNvPr id="5" name="Google Shape;408;p21">
              <a:extLst>
                <a:ext uri="{FF2B5EF4-FFF2-40B4-BE49-F238E27FC236}">
                  <a16:creationId xmlns:a16="http://schemas.microsoft.com/office/drawing/2014/main" id="{E937FBA7-C221-1768-5DBB-ACDA054881B6}"/>
                </a:ext>
              </a:extLst>
            </p:cNvPr>
            <p:cNvPicPr preferRelativeResize="0"/>
            <p:nvPr/>
          </p:nvPicPr>
          <p:blipFill rotWithShape="1">
            <a:blip r:embed="rId3">
              <a:alphaModFix/>
            </a:blip>
            <a:srcRect r="19091" b="9091"/>
            <a:stretch/>
          </p:blipFill>
          <p:spPr>
            <a:xfrm>
              <a:off x="0" y="0"/>
              <a:ext cx="9220200" cy="6991340"/>
            </a:xfrm>
            <a:prstGeom prst="rect">
              <a:avLst/>
            </a:prstGeom>
            <a:noFill/>
            <a:ln>
              <a:noFill/>
            </a:ln>
          </p:spPr>
        </p:pic>
        <p:grpSp>
          <p:nvGrpSpPr>
            <p:cNvPr id="6" name="Group 5">
              <a:extLst>
                <a:ext uri="{FF2B5EF4-FFF2-40B4-BE49-F238E27FC236}">
                  <a16:creationId xmlns:a16="http://schemas.microsoft.com/office/drawing/2014/main" id="{EA93B7D1-134E-2D86-6B4D-5E55AABA2112}"/>
                </a:ext>
              </a:extLst>
            </p:cNvPr>
            <p:cNvGrpSpPr/>
            <p:nvPr/>
          </p:nvGrpSpPr>
          <p:grpSpPr>
            <a:xfrm>
              <a:off x="571500" y="0"/>
              <a:ext cx="8724900" cy="6991340"/>
              <a:chOff x="543213" y="0"/>
              <a:chExt cx="8753187" cy="6991340"/>
            </a:xfrm>
          </p:grpSpPr>
          <p:pic>
            <p:nvPicPr>
              <p:cNvPr id="7" name="Google Shape;122;p51">
                <a:extLst>
                  <a:ext uri="{FF2B5EF4-FFF2-40B4-BE49-F238E27FC236}">
                    <a16:creationId xmlns:a16="http://schemas.microsoft.com/office/drawing/2014/main" id="{7FC91C55-9ECF-B8E2-00FD-7F925C4966D4}"/>
                  </a:ext>
                </a:extLst>
              </p:cNvPr>
              <p:cNvPicPr preferRelativeResize="0"/>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8" name="Google Shape;123;p51">
                <a:extLst>
                  <a:ext uri="{FF2B5EF4-FFF2-40B4-BE49-F238E27FC236}">
                    <a16:creationId xmlns:a16="http://schemas.microsoft.com/office/drawing/2014/main" id="{CDB35D71-752B-1D39-3BAB-438AD26B7545}"/>
                  </a:ext>
                </a:extLst>
              </p:cNvPr>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cxnSp>
        <p:nvCxnSpPr>
          <p:cNvPr id="520" name="Google Shape;520;p78"/>
          <p:cNvCxnSpPr/>
          <p:nvPr/>
        </p:nvCxnSpPr>
        <p:spPr>
          <a:xfrm>
            <a:off x="3490029" y="2692397"/>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9" name="Google Shape;86;p49">
            <a:extLst>
              <a:ext uri="{FF2B5EF4-FFF2-40B4-BE49-F238E27FC236}">
                <a16:creationId xmlns:a16="http://schemas.microsoft.com/office/drawing/2014/main" id="{253EC9C7-3D3B-768B-7A53-A0A82240B1CB}"/>
              </a:ext>
            </a:extLst>
          </p:cNvPr>
          <p:cNvGrpSpPr/>
          <p:nvPr/>
        </p:nvGrpSpPr>
        <p:grpSpPr>
          <a:xfrm>
            <a:off x="3874944" y="1629109"/>
            <a:ext cx="4644239" cy="4514894"/>
            <a:chOff x="0" y="105690"/>
            <a:chExt cx="4644239" cy="4514894"/>
          </a:xfrm>
        </p:grpSpPr>
        <p:sp>
          <p:nvSpPr>
            <p:cNvPr id="10" name="Google Shape;87;p49">
              <a:extLst>
                <a:ext uri="{FF2B5EF4-FFF2-40B4-BE49-F238E27FC236}">
                  <a16:creationId xmlns:a16="http://schemas.microsoft.com/office/drawing/2014/main" id="{04939C89-54CB-7A7E-363D-FF149300619A}"/>
                </a:ext>
              </a:extLst>
            </p:cNvPr>
            <p:cNvSpPr/>
            <p:nvPr/>
          </p:nvSpPr>
          <p:spPr>
            <a:xfrm>
              <a:off x="0" y="105690"/>
              <a:ext cx="4644239" cy="1098483"/>
            </a:xfrm>
            <a:prstGeom prst="roundRect">
              <a:avLst>
                <a:gd name="adj" fmla="val 16667"/>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p49">
              <a:extLst>
                <a:ext uri="{FF2B5EF4-FFF2-40B4-BE49-F238E27FC236}">
                  <a16:creationId xmlns:a16="http://schemas.microsoft.com/office/drawing/2014/main" id="{9B72099C-8C52-DB9A-F845-491AA3DA7143}"/>
                </a:ext>
              </a:extLst>
            </p:cNvPr>
            <p:cNvSpPr/>
            <p:nvPr/>
          </p:nvSpPr>
          <p:spPr>
            <a:xfrm>
              <a:off x="0" y="1244494"/>
              <a:ext cx="4644239" cy="1098483"/>
            </a:xfrm>
            <a:prstGeom prst="roundRect">
              <a:avLst>
                <a:gd name="adj" fmla="val 16667"/>
              </a:avLst>
            </a:prstGeom>
            <a:gradFill>
              <a:gsLst>
                <a:gs pos="0">
                  <a:srgbClr val="D58870"/>
                </a:gs>
                <a:gs pos="50000">
                  <a:srgbClr val="D57755"/>
                </a:gs>
                <a:gs pos="100000">
                  <a:srgbClr val="C2654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1;p49">
              <a:extLst>
                <a:ext uri="{FF2B5EF4-FFF2-40B4-BE49-F238E27FC236}">
                  <a16:creationId xmlns:a16="http://schemas.microsoft.com/office/drawing/2014/main" id="{ECB04126-56EF-2962-141E-FA353388619A}"/>
                </a:ext>
              </a:extLst>
            </p:cNvPr>
            <p:cNvSpPr/>
            <p:nvPr/>
          </p:nvSpPr>
          <p:spPr>
            <a:xfrm>
              <a:off x="0" y="2383297"/>
              <a:ext cx="4644239" cy="1098483"/>
            </a:xfrm>
            <a:prstGeom prst="roundRect">
              <a:avLst>
                <a:gd name="adj" fmla="val 16667"/>
              </a:avLst>
            </a:prstGeom>
            <a:gradFill>
              <a:gsLst>
                <a:gs pos="0">
                  <a:srgbClr val="BF948F"/>
                </a:gs>
                <a:gs pos="50000">
                  <a:srgbClr val="BA857E"/>
                </a:gs>
                <a:gs pos="100000">
                  <a:srgbClr val="A7746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3;p49">
              <a:extLst>
                <a:ext uri="{FF2B5EF4-FFF2-40B4-BE49-F238E27FC236}">
                  <a16:creationId xmlns:a16="http://schemas.microsoft.com/office/drawing/2014/main" id="{C49288E3-BF43-86D7-E984-9DCE42E93FEB}"/>
                </a:ext>
              </a:extLst>
            </p:cNvPr>
            <p:cNvSpPr/>
            <p:nvPr/>
          </p:nvSpPr>
          <p:spPr>
            <a:xfrm>
              <a:off x="0" y="3522101"/>
              <a:ext cx="4644239" cy="1098483"/>
            </a:xfrm>
            <a:prstGeom prst="roundRect">
              <a:avLst>
                <a:gd name="adj" fmla="val 16667"/>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78"/>
          <p:cNvGrpSpPr/>
          <p:nvPr/>
        </p:nvGrpSpPr>
        <p:grpSpPr>
          <a:xfrm>
            <a:off x="3971800" y="1724949"/>
            <a:ext cx="4579939" cy="4365804"/>
            <a:chOff x="509229" y="551153"/>
            <a:chExt cx="4579939" cy="4365804"/>
          </a:xfrm>
        </p:grpSpPr>
        <p:sp>
          <p:nvSpPr>
            <p:cNvPr id="525" name="Google Shape;525;p78"/>
            <p:cNvSpPr txBox="1"/>
            <p:nvPr/>
          </p:nvSpPr>
          <p:spPr>
            <a:xfrm>
              <a:off x="544841" y="1657210"/>
              <a:ext cx="4542927" cy="936386"/>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We added new rubrics like: Identifying a Problem, Avoiding Plagiarism, Defining </a:t>
              </a:r>
              <a:r>
                <a:rPr lang="en-US" sz="1600" dirty="0">
                  <a:solidFill>
                    <a:schemeClr val="lt1"/>
                  </a:solidFill>
                  <a:latin typeface="Calibri"/>
                  <a:ea typeface="Calibri"/>
                  <a:cs typeface="Calibri"/>
                  <a:sym typeface="Calibri"/>
                </a:rPr>
                <a:t>K</a:t>
              </a:r>
              <a:r>
                <a:rPr lang="en-US" sz="1600" i="0" u="none" strike="noStrike" cap="none" dirty="0">
                  <a:solidFill>
                    <a:schemeClr val="lt1"/>
                  </a:solidFill>
                  <a:latin typeface="Calibri"/>
                  <a:ea typeface="Calibri"/>
                  <a:cs typeface="Calibri"/>
                  <a:sym typeface="Calibri"/>
                </a:rPr>
                <a:t>ey </a:t>
              </a:r>
              <a:r>
                <a:rPr lang="en-US" sz="1600" dirty="0">
                  <a:solidFill>
                    <a:schemeClr val="lt1"/>
                  </a:solidFill>
                  <a:latin typeface="Calibri"/>
                  <a:ea typeface="Calibri"/>
                  <a:cs typeface="Calibri"/>
                  <a:sym typeface="Calibri"/>
                </a:rPr>
                <a:t>T</a:t>
              </a:r>
              <a:r>
                <a:rPr lang="en-US" sz="1600" i="0" u="none" strike="noStrike" cap="none" dirty="0">
                  <a:solidFill>
                    <a:schemeClr val="lt1"/>
                  </a:solidFill>
                  <a:latin typeface="Calibri"/>
                  <a:ea typeface="Calibri"/>
                  <a:cs typeface="Calibri"/>
                  <a:sym typeface="Calibri"/>
                </a:rPr>
                <a:t>erms, </a:t>
              </a:r>
              <a:r>
                <a:rPr lang="en-US" sz="1600" dirty="0">
                  <a:solidFill>
                    <a:schemeClr val="lt1"/>
                  </a:solidFill>
                  <a:latin typeface="Calibri"/>
                  <a:ea typeface="Calibri"/>
                  <a:cs typeface="Calibri"/>
                  <a:sym typeface="Calibri"/>
                </a:rPr>
                <a:t>and </a:t>
              </a:r>
              <a:r>
                <a:rPr lang="en-US" sz="1600" i="0" u="none" strike="noStrike" cap="none" dirty="0">
                  <a:solidFill>
                    <a:schemeClr val="lt1"/>
                  </a:solidFill>
                  <a:latin typeface="Calibri"/>
                  <a:ea typeface="Calibri"/>
                  <a:cs typeface="Calibri"/>
                  <a:sym typeface="Calibri"/>
                </a:rPr>
                <a:t>Interpreting Literary Works;</a:t>
              </a:r>
              <a:endParaRPr sz="1600" i="0" u="none" strike="noStrike" cap="none" dirty="0">
                <a:solidFill>
                  <a:schemeClr val="lt1"/>
                </a:solidFill>
                <a:latin typeface="Calibri"/>
                <a:ea typeface="Calibri"/>
                <a:cs typeface="Calibri"/>
                <a:sym typeface="Calibri"/>
              </a:endParaRPr>
            </a:p>
          </p:txBody>
        </p:sp>
        <p:sp>
          <p:nvSpPr>
            <p:cNvPr id="527" name="Google Shape;527;p78"/>
            <p:cNvSpPr txBox="1"/>
            <p:nvPr/>
          </p:nvSpPr>
          <p:spPr>
            <a:xfrm>
              <a:off x="544841" y="2774279"/>
              <a:ext cx="4544327" cy="923437"/>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We could not find many examples of rubrics for things like title, research question, and thesis statement, so we made our own,</a:t>
              </a:r>
              <a:endParaRPr sz="1600" i="0" u="none" strike="noStrike" cap="none" dirty="0">
                <a:solidFill>
                  <a:schemeClr val="lt1"/>
                </a:solidFill>
                <a:latin typeface="Calibri"/>
                <a:ea typeface="Calibri"/>
                <a:cs typeface="Calibri"/>
                <a:sym typeface="Calibri"/>
              </a:endParaRPr>
            </a:p>
          </p:txBody>
        </p:sp>
        <p:sp>
          <p:nvSpPr>
            <p:cNvPr id="529" name="Google Shape;529;p78"/>
            <p:cNvSpPr txBox="1"/>
            <p:nvPr/>
          </p:nvSpPr>
          <p:spPr>
            <a:xfrm>
              <a:off x="544841" y="3894466"/>
              <a:ext cx="4533611" cy="1022491"/>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Our rubrics are in the “Back Matter” section of Pressbooks, which allows instructors to be selective about which rubrics to incorporate into their own </a:t>
              </a:r>
              <a:r>
                <a:rPr lang="en-US" sz="1600" i="0" u="none" strike="noStrike" cap="none" dirty="0" err="1">
                  <a:solidFill>
                    <a:schemeClr val="lt1"/>
                  </a:solidFill>
                  <a:latin typeface="Calibri"/>
                  <a:ea typeface="Calibri"/>
                  <a:cs typeface="Calibri"/>
                  <a:sym typeface="Calibri"/>
                </a:rPr>
                <a:t>Webcourses</a:t>
              </a:r>
              <a:r>
                <a:rPr lang="en-US" sz="1600" i="0" u="none" strike="noStrike" cap="none" dirty="0">
                  <a:solidFill>
                    <a:schemeClr val="lt1"/>
                  </a:solidFill>
                  <a:latin typeface="Calibri"/>
                  <a:ea typeface="Calibri"/>
                  <a:cs typeface="Calibri"/>
                  <a:sym typeface="Calibri"/>
                </a:rPr>
                <a:t>.</a:t>
              </a:r>
              <a:endParaRPr sz="1600" i="0" u="none" strike="noStrike" cap="none" dirty="0">
                <a:solidFill>
                  <a:schemeClr val="lt1"/>
                </a:solidFill>
                <a:latin typeface="Calibri"/>
                <a:ea typeface="Calibri"/>
                <a:cs typeface="Calibri"/>
                <a:sym typeface="Calibri"/>
              </a:endParaRPr>
            </a:p>
          </p:txBody>
        </p:sp>
        <p:sp>
          <p:nvSpPr>
            <p:cNvPr id="523" name="Google Shape;523;p78"/>
            <p:cNvSpPr txBox="1"/>
            <p:nvPr/>
          </p:nvSpPr>
          <p:spPr>
            <a:xfrm>
              <a:off x="509229" y="551153"/>
              <a:ext cx="4547383" cy="895195"/>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500" dirty="0">
                  <a:solidFill>
                    <a:schemeClr val="bg1"/>
                  </a:solidFill>
                  <a:latin typeface="Calibri" panose="020F0502020204030204" pitchFamily="34" charset="0"/>
                  <a:ea typeface="Calibri"/>
                  <a:cs typeface="Calibri" panose="020F0502020204030204" pitchFamily="34" charset="0"/>
                  <a:sym typeface="Calibri"/>
                </a:rPr>
                <a:t>We incorporated </a:t>
              </a:r>
              <a:r>
                <a:rPr lang="en-US" sz="1500" i="0" u="none" strike="noStrike" cap="none" dirty="0">
                  <a:solidFill>
                    <a:schemeClr val="bg1"/>
                  </a:solidFill>
                  <a:latin typeface="Calibri" panose="020F0502020204030204" pitchFamily="34" charset="0"/>
                  <a:ea typeface="Calibri"/>
                  <a:cs typeface="Calibri" panose="020F0502020204030204" pitchFamily="34" charset="0"/>
                  <a:sym typeface="Calibri"/>
                </a:rPr>
                <a:t>rubrics from of </a:t>
              </a:r>
              <a:r>
                <a:rPr lang="en-US" sz="1500" b="0" i="0" dirty="0">
                  <a:solidFill>
                    <a:schemeClr val="bg1"/>
                  </a:solidFill>
                  <a:effectLst/>
                  <a:latin typeface="Calibri" panose="020F0502020204030204" pitchFamily="34" charset="0"/>
                  <a:cs typeface="Calibri" panose="020F0502020204030204" pitchFamily="34" charset="0"/>
                </a:rPr>
                <a:t>The American Association of Colleges and Universities (AAC&amp;U) such as </a:t>
              </a:r>
              <a:r>
                <a:rPr lang="en-US" sz="1500" spc="-4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Cr</a:t>
              </a:r>
              <a:r>
                <a:rPr lang="en-US" sz="1500" spc="-3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a:t>
              </a:r>
              <a:r>
                <a:rPr lang="en-US" sz="1500" spc="-4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t>
              </a:r>
              <a:r>
                <a:rPr lang="en-US" sz="1500" spc="-3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ive</a:t>
              </a:r>
              <a:r>
                <a:rPr lang="en-US" sz="1500" spc="-9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US" sz="1500" spc="-3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Cr</a:t>
              </a:r>
              <a:r>
                <a:rPr lang="en-US" sz="1500" spc="-2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a:t>
              </a:r>
              <a:r>
                <a:rPr lang="en-US" sz="1500" spc="-3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t>
              </a:r>
              <a:r>
                <a:rPr lang="en-US" sz="1500" spc="-2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ical</a:t>
              </a:r>
              <a:r>
                <a:rPr lang="en-US" sz="1500" spc="-6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1500" spc="-55" dirty="0">
                  <a:solidFill>
                    <a:schemeClr val="bg1"/>
                  </a:solidFill>
                  <a:latin typeface="Calibri" panose="020F0502020204030204" pitchFamily="34" charset="0"/>
                  <a:ea typeface="Calibri" panose="020F0502020204030204" pitchFamily="34" charset="0"/>
                  <a:cs typeface="Calibri" panose="020F0502020204030204" pitchFamily="34" charset="0"/>
                </a:rPr>
                <a:t>T</a:t>
              </a:r>
              <a:r>
                <a:rPr lang="en-US" sz="1500" spc="-4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hinking, Ethical R</a:t>
              </a:r>
              <a:r>
                <a:rPr lang="en-US" sz="1500" spc="-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a:t>
              </a:r>
              <a:r>
                <a:rPr lang="en-US" sz="1500" spc="-5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a:t>
              </a:r>
              <a:r>
                <a:rPr lang="en-US" sz="1500" spc="-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oning</a:t>
              </a:r>
              <a:r>
                <a:rPr lang="en-US" sz="1500" spc="-105"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500" spc="-25" dirty="0">
                  <a:solidFill>
                    <a:schemeClr val="bg1"/>
                  </a:solidFill>
                  <a:latin typeface="Calibri" panose="020F0502020204030204" pitchFamily="34" charset="0"/>
                  <a:ea typeface="Garamond" panose="02020404030301010803" pitchFamily="18" charset="0"/>
                  <a:cs typeface="Calibri" panose="020F0502020204030204" pitchFamily="34" charset="0"/>
                </a:rPr>
                <a:t>Information Literacy, and </a:t>
              </a:r>
              <a:r>
                <a:rPr lang="en-US" sz="1500" spc="-40" dirty="0">
                  <a:solidFill>
                    <a:schemeClr val="bg1"/>
                  </a:solidFill>
                  <a:latin typeface="Calibri" panose="020F0502020204030204" pitchFamily="34" charset="0"/>
                  <a:ea typeface="Garamond" panose="02020404030301010803" pitchFamily="18" charset="0"/>
                  <a:cs typeface="Calibri" panose="020F0502020204030204" pitchFamily="34" charset="0"/>
                </a:rPr>
                <a:t>I</a:t>
              </a:r>
              <a:r>
                <a:rPr lang="en-US" sz="1500" spc="-6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t>
              </a:r>
              <a:r>
                <a:rPr lang="en-US" sz="1500" spc="1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t>
              </a:r>
              <a:r>
                <a:rPr lang="en-US" sz="1500" spc="-9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t>
              </a:r>
              <a:r>
                <a:rPr lang="en-US" sz="1500" spc="-1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a:t>
              </a:r>
              <a:r>
                <a:rPr lang="en-US" sz="1500" spc="-6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t>
              </a:r>
              <a:r>
                <a:rPr lang="en-US" sz="1500" spc="-8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u</a:t>
              </a:r>
              <a:r>
                <a:rPr lang="en-US" sz="1500" spc="-4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a:t>
              </a:r>
              <a:r>
                <a:rPr lang="en-US" sz="1500" spc="1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t>
              </a:r>
              <a:r>
                <a:rPr lang="en-US" sz="1500" spc="-8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u</a:t>
              </a:r>
              <a:r>
                <a:rPr lang="en-US" sz="1500" spc="-1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a:t>
              </a:r>
              <a:r>
                <a:rPr lang="en-US" sz="1500" spc="-8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US" sz="1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a:t>
              </a:r>
              <a:r>
                <a:rPr lang="en-US" sz="1500" spc="-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1500" spc="-85" dirty="0">
                  <a:solidFill>
                    <a:schemeClr val="bg1"/>
                  </a:solidFill>
                  <a:latin typeface="Calibri" panose="020F0502020204030204" pitchFamily="34" charset="0"/>
                  <a:ea typeface="Calibri" panose="020F0502020204030204" pitchFamily="34" charset="0"/>
                  <a:cs typeface="Calibri" panose="020F0502020204030204" pitchFamily="34" charset="0"/>
                </a:rPr>
                <a:t>K</a:t>
              </a:r>
              <a:r>
                <a:rPr lang="en-US" sz="1500" spc="-6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t>
              </a:r>
              <a:r>
                <a:rPr lang="en-US" sz="1500" spc="-7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a:t>
              </a:r>
              <a:r>
                <a:rPr lang="en-US" sz="1500" spc="-13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a:t>
              </a:r>
              <a:r>
                <a:rPr lang="en-US" sz="1500" spc="-4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a:t>
              </a:r>
              <a:r>
                <a:rPr lang="en-US" sz="1500" spc="-9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t>
              </a:r>
              <a:r>
                <a:rPr lang="en-US" sz="1500" spc="-7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a:t>
              </a:r>
              <a:r>
                <a:rPr lang="en-US" sz="1500" spc="-7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a:t>
              </a:r>
              <a:r>
                <a:rPr lang="en-US" sz="1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t>
              </a:r>
              <a:r>
                <a:rPr lang="en-US" sz="1500" spc="-12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1500" spc="-8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US" sz="1500" spc="-6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t>
              </a:r>
              <a:r>
                <a:rPr lang="en-US" sz="1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a:t>
              </a:r>
              <a:r>
                <a:rPr lang="en-US" sz="1500" spc="-8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1500" spc="-65" dirty="0">
                  <a:solidFill>
                    <a:schemeClr val="bg1"/>
                  </a:solidFill>
                  <a:latin typeface="Calibri" panose="020F0502020204030204" pitchFamily="34" charset="0"/>
                  <a:ea typeface="Calibri" panose="020F0502020204030204" pitchFamily="34" charset="0"/>
                  <a:cs typeface="Calibri" panose="020F0502020204030204" pitchFamily="34" charset="0"/>
                </a:rPr>
                <a:t>C</a:t>
              </a:r>
              <a:r>
                <a:rPr lang="en-US" sz="1500" spc="-6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a:t>
              </a:r>
              <a:r>
                <a:rPr lang="en-US" sz="1500" spc="-7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t>
              </a:r>
              <a:r>
                <a:rPr lang="en-US" sz="1500" spc="-8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a:t>
              </a:r>
              <a:r>
                <a:rPr lang="en-US" sz="1500" spc="-9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t>
              </a:r>
              <a:r>
                <a:rPr lang="en-US" sz="1500" spc="1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t>
              </a:r>
              <a:r>
                <a:rPr lang="en-US" sz="1500" spc="-9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t>
              </a:r>
              <a:r>
                <a:rPr lang="en-US" sz="1500" spc="-6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t>
              </a:r>
              <a:r>
                <a:rPr lang="en-US" sz="1500" spc="-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t>
              </a:r>
              <a:r>
                <a:rPr lang="en-US" sz="1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t>
              </a:r>
              <a:r>
                <a:rPr lang="en-US" sz="1500" spc="-115"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1500" spc="-8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sz="150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grpSp>
      <p:sp>
        <p:nvSpPr>
          <p:cNvPr id="3" name="Google Shape;538;g113db84cc56_0_30">
            <a:extLst>
              <a:ext uri="{FF2B5EF4-FFF2-40B4-BE49-F238E27FC236}">
                <a16:creationId xmlns:a16="http://schemas.microsoft.com/office/drawing/2014/main" id="{C585E680-8FF0-25FB-91C8-6C750589C177}"/>
              </a:ext>
            </a:extLst>
          </p:cNvPr>
          <p:cNvSpPr txBox="1"/>
          <p:nvPr/>
        </p:nvSpPr>
        <p:spPr>
          <a:xfrm>
            <a:off x="1276073" y="3081581"/>
            <a:ext cx="2282769"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000" dirty="0">
                <a:solidFill>
                  <a:schemeClr val="dk1"/>
                </a:solidFill>
                <a:latin typeface="Calibri"/>
                <a:cs typeface="Calibri"/>
              </a:rPr>
              <a:t>Evaluating Student Performance</a:t>
            </a:r>
          </a:p>
        </p:txBody>
      </p:sp>
      <p:sp>
        <p:nvSpPr>
          <p:cNvPr id="11" name="Slide Number Placeholder 10">
            <a:extLst>
              <a:ext uri="{FF2B5EF4-FFF2-40B4-BE49-F238E27FC236}">
                <a16:creationId xmlns:a16="http://schemas.microsoft.com/office/drawing/2014/main" id="{2948F0D1-134A-8F79-F9E9-21ED9A65988A}"/>
              </a:ext>
            </a:extLst>
          </p:cNvPr>
          <p:cNvSpPr>
            <a:spLocks noGrp="1"/>
          </p:cNvSpPr>
          <p:nvPr>
            <p:ph type="sldNum" idx="12"/>
          </p:nvPr>
        </p:nvSpPr>
        <p:spPr>
          <a:xfrm>
            <a:off x="7086600" y="6564293"/>
            <a:ext cx="2057400" cy="365125"/>
          </a:xfrm>
        </p:spPr>
        <p:txBody>
          <a:bodyPr/>
          <a:lstStyle/>
          <a:p>
            <a:pPr marL="0" lvl="0" indent="0" algn="r" rtl="0">
              <a:spcBef>
                <a:spcPts val="0"/>
              </a:spcBef>
              <a:spcAft>
                <a:spcPts val="0"/>
              </a:spcAft>
              <a:buNone/>
            </a:pPr>
            <a:fld id="{00000000-1234-1234-1234-123412341234}" type="slidenum">
              <a:rPr lang="en-US" smtClean="0"/>
              <a:t>30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866"/>
    </mc:Choice>
    <mc:Fallback xmlns="">
      <p:transition spd="slow" advTm="386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18" name="Google Shape;408;p21">
            <a:extLst>
              <a:ext uri="{FF2B5EF4-FFF2-40B4-BE49-F238E27FC236}">
                <a16:creationId xmlns:a16="http://schemas.microsoft.com/office/drawing/2014/main" id="{7F6F08E7-F89C-3207-464F-51504B1FC085}"/>
              </a:ext>
            </a:extLst>
          </p:cNvPr>
          <p:cNvPicPr preferRelativeResize="0"/>
          <p:nvPr/>
        </p:nvPicPr>
        <p:blipFill rotWithShape="1">
          <a:blip r:embed="rId3">
            <a:alphaModFix/>
          </a:blip>
          <a:srcRect r="19091" b="9091"/>
          <a:stretch/>
        </p:blipFill>
        <p:spPr>
          <a:xfrm>
            <a:off x="20" y="10"/>
            <a:ext cx="9143980" cy="6857990"/>
          </a:xfrm>
          <a:prstGeom prst="rect">
            <a:avLst/>
          </a:prstGeom>
          <a:noFill/>
          <a:ln>
            <a:noFill/>
          </a:ln>
        </p:spPr>
      </p:pic>
      <p:grpSp>
        <p:nvGrpSpPr>
          <p:cNvPr id="19" name="Group 18">
            <a:extLst>
              <a:ext uri="{FF2B5EF4-FFF2-40B4-BE49-F238E27FC236}">
                <a16:creationId xmlns:a16="http://schemas.microsoft.com/office/drawing/2014/main" id="{CBBC04A7-FF7C-F8F9-FB94-736F52CFC59E}"/>
              </a:ext>
            </a:extLst>
          </p:cNvPr>
          <p:cNvGrpSpPr/>
          <p:nvPr/>
        </p:nvGrpSpPr>
        <p:grpSpPr>
          <a:xfrm>
            <a:off x="554182" y="0"/>
            <a:ext cx="8589817" cy="6991350"/>
            <a:chOff x="543213" y="0"/>
            <a:chExt cx="8753187" cy="6991340"/>
          </a:xfrm>
        </p:grpSpPr>
        <p:pic>
          <p:nvPicPr>
            <p:cNvPr id="20" name="Google Shape;122;p51">
              <a:extLst>
                <a:ext uri="{FF2B5EF4-FFF2-40B4-BE49-F238E27FC236}">
                  <a16:creationId xmlns:a16="http://schemas.microsoft.com/office/drawing/2014/main" id="{393B5B3D-DC1E-8C0B-D9E3-856AF2676AC8}"/>
                </a:ext>
              </a:extLst>
            </p:cNvPr>
            <p:cNvPicPr preferRelativeResize="0"/>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21" name="Google Shape;123;p51">
              <a:extLst>
                <a:ext uri="{FF2B5EF4-FFF2-40B4-BE49-F238E27FC236}">
                  <a16:creationId xmlns:a16="http://schemas.microsoft.com/office/drawing/2014/main" id="{354D3420-B47F-115B-D139-222E951BDDA7}"/>
                </a:ext>
              </a:extLst>
            </p:cNvPr>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pic>
        <p:nvPicPr>
          <p:cNvPr id="537" name="Google Shape;537;g113db84cc56_0_30"/>
          <p:cNvPicPr preferRelativeResize="0"/>
          <p:nvPr/>
        </p:nvPicPr>
        <p:blipFill rotWithShape="1">
          <a:blip r:embed="rId5">
            <a:alphaModFix/>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rcRect t="603" b="4680"/>
          <a:stretch/>
        </p:blipFill>
        <p:spPr>
          <a:xfrm>
            <a:off x="3041672" y="829933"/>
            <a:ext cx="5716100" cy="5708027"/>
          </a:xfrm>
          <a:prstGeom prst="rect">
            <a:avLst/>
          </a:prstGeom>
          <a:noFill/>
          <a:ln>
            <a:noFill/>
          </a:ln>
        </p:spPr>
      </p:pic>
      <p:sp>
        <p:nvSpPr>
          <p:cNvPr id="538" name="Google Shape;538;g113db84cc56_0_30"/>
          <p:cNvSpPr txBox="1"/>
          <p:nvPr/>
        </p:nvSpPr>
        <p:spPr>
          <a:xfrm>
            <a:off x="1008772" y="2905795"/>
            <a:ext cx="1555509" cy="10464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800" b="0" i="0" u="none" strike="noStrike" cap="none" dirty="0">
                <a:solidFill>
                  <a:schemeClr val="dk1"/>
                </a:solidFill>
                <a:latin typeface="Calibri"/>
                <a:ea typeface="Calibri"/>
                <a:cs typeface="Calibri"/>
                <a:sym typeface="Calibri"/>
              </a:rPr>
              <a:t>Rubric Example</a:t>
            </a:r>
            <a:endParaRPr sz="2800" b="0" i="0" u="none" strike="noStrike" cap="none" dirty="0">
              <a:solidFill>
                <a:srgbClr val="000000"/>
              </a:solidFill>
              <a:latin typeface="Calibri"/>
              <a:ea typeface="Calibri"/>
              <a:cs typeface="Calibri"/>
              <a:sym typeface="Calibri"/>
            </a:endParaRPr>
          </a:p>
        </p:txBody>
      </p:sp>
      <p:cxnSp>
        <p:nvCxnSpPr>
          <p:cNvPr id="22" name="Google Shape;520;p78">
            <a:extLst>
              <a:ext uri="{FF2B5EF4-FFF2-40B4-BE49-F238E27FC236}">
                <a16:creationId xmlns:a16="http://schemas.microsoft.com/office/drawing/2014/main" id="{6BE30FB9-B902-D137-DFE8-E67B13622B62}"/>
              </a:ext>
            </a:extLst>
          </p:cNvPr>
          <p:cNvCxnSpPr/>
          <p:nvPr/>
        </p:nvCxnSpPr>
        <p:spPr>
          <a:xfrm>
            <a:off x="2723411" y="2286000"/>
            <a:ext cx="0" cy="2286000"/>
          </a:xfrm>
          <a:prstGeom prst="straightConnector1">
            <a:avLst/>
          </a:prstGeom>
          <a:noFill/>
          <a:ln w="19050" cap="flat" cmpd="sng">
            <a:solidFill>
              <a:srgbClr val="262626"/>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2000" advTm="4817"/>
    </mc:Choice>
    <mc:Fallback xmlns="">
      <p:transition spd="slow" advTm="481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pic>
        <p:nvPicPr>
          <p:cNvPr id="2" name="Google Shape;408;p21">
            <a:extLst>
              <a:ext uri="{FF2B5EF4-FFF2-40B4-BE49-F238E27FC236}">
                <a16:creationId xmlns:a16="http://schemas.microsoft.com/office/drawing/2014/main" id="{1F96470C-884D-7855-9069-2D04B2CFFF5F}"/>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20" y="10"/>
            <a:ext cx="9143980" cy="6857990"/>
          </a:xfrm>
          <a:prstGeom prst="rect">
            <a:avLst/>
          </a:prstGeom>
          <a:noFill/>
          <a:ln>
            <a:noFill/>
          </a:ln>
        </p:spPr>
      </p:pic>
      <p:cxnSp>
        <p:nvCxnSpPr>
          <p:cNvPr id="205" name="Google Shape;205;p54"/>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14" name="Group 13">
            <a:extLst>
              <a:ext uri="{FF2B5EF4-FFF2-40B4-BE49-F238E27FC236}">
                <a16:creationId xmlns:a16="http://schemas.microsoft.com/office/drawing/2014/main" id="{71429692-6FCD-EC86-CD62-F06F4B21D076}"/>
              </a:ext>
            </a:extLst>
          </p:cNvPr>
          <p:cNvGrpSpPr>
            <a:grpSpLocks noGrp="1" noUngrp="1" noRot="1" noMove="1" noResize="1"/>
          </p:cNvGrpSpPr>
          <p:nvPr/>
        </p:nvGrpSpPr>
        <p:grpSpPr>
          <a:xfrm>
            <a:off x="554182" y="0"/>
            <a:ext cx="8589817" cy="6991350"/>
            <a:chOff x="543213" y="0"/>
            <a:chExt cx="8753187" cy="6991340"/>
          </a:xfrm>
        </p:grpSpPr>
        <p:pic>
          <p:nvPicPr>
            <p:cNvPr id="15" name="Google Shape;122;p51">
              <a:extLst>
                <a:ext uri="{FF2B5EF4-FFF2-40B4-BE49-F238E27FC236}">
                  <a16:creationId xmlns:a16="http://schemas.microsoft.com/office/drawing/2014/main" id="{F4F17227-1704-671F-BF49-8482F53B828B}"/>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16" name="Google Shape;123;p51">
              <a:extLst>
                <a:ext uri="{FF2B5EF4-FFF2-40B4-BE49-F238E27FC236}">
                  <a16:creationId xmlns:a16="http://schemas.microsoft.com/office/drawing/2014/main" id="{F38B3DFF-02C6-2BF3-1D8A-BC198AAE2202}"/>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grpSp>
      <p:sp>
        <p:nvSpPr>
          <p:cNvPr id="3" name="Google Shape;538;g113db84cc56_0_30">
            <a:extLst>
              <a:ext uri="{FF2B5EF4-FFF2-40B4-BE49-F238E27FC236}">
                <a16:creationId xmlns:a16="http://schemas.microsoft.com/office/drawing/2014/main" id="{0BB9A13A-6B0C-21DA-BEAB-343A2E03434F}"/>
              </a:ext>
            </a:extLst>
          </p:cNvPr>
          <p:cNvSpPr txBox="1"/>
          <p:nvPr/>
        </p:nvSpPr>
        <p:spPr>
          <a:xfrm>
            <a:off x="638481" y="3628395"/>
            <a:ext cx="2146337"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800" b="0" i="0" u="none" strike="noStrike" cap="none" dirty="0">
                <a:solidFill>
                  <a:schemeClr val="dk1"/>
                </a:solidFill>
                <a:latin typeface="Calibri"/>
                <a:ea typeface="Calibri"/>
                <a:cs typeface="Calibri"/>
                <a:sym typeface="Calibri"/>
              </a:rPr>
              <a:t>Outcomes</a:t>
            </a:r>
            <a:endParaRPr sz="2800" b="0" i="0" u="none" strike="noStrike" cap="none" dirty="0">
              <a:solidFill>
                <a:srgbClr val="000000"/>
              </a:solidFill>
              <a:latin typeface="Calibri"/>
              <a:ea typeface="Calibri"/>
              <a:cs typeface="Calibri"/>
              <a:sym typeface="Calibri"/>
            </a:endParaRPr>
          </a:p>
        </p:txBody>
      </p:sp>
      <p:cxnSp>
        <p:nvCxnSpPr>
          <p:cNvPr id="9" name="Google Shape;520;p78">
            <a:extLst>
              <a:ext uri="{FF2B5EF4-FFF2-40B4-BE49-F238E27FC236}">
                <a16:creationId xmlns:a16="http://schemas.microsoft.com/office/drawing/2014/main" id="{86C2EA3C-3916-6B14-CB43-6A03DC87DF05}"/>
              </a:ext>
            </a:extLst>
          </p:cNvPr>
          <p:cNvCxnSpPr/>
          <p:nvPr/>
        </p:nvCxnSpPr>
        <p:spPr>
          <a:xfrm>
            <a:off x="2482739" y="3100918"/>
            <a:ext cx="0" cy="2286000"/>
          </a:xfrm>
          <a:prstGeom prst="straightConnector1">
            <a:avLst/>
          </a:prstGeom>
          <a:noFill/>
          <a:ln w="19050" cap="flat" cmpd="sng">
            <a:solidFill>
              <a:srgbClr val="262626"/>
            </a:solidFill>
            <a:prstDash val="solid"/>
            <a:miter lim="800000"/>
            <a:headEnd type="none" w="sm" len="sm"/>
            <a:tailEnd type="none" w="sm" len="sm"/>
          </a:ln>
        </p:spPr>
      </p:cxnSp>
      <p:pic>
        <p:nvPicPr>
          <p:cNvPr id="12" name="Graphic 11" descr="Users outline">
            <a:extLst>
              <a:ext uri="{FF2B5EF4-FFF2-40B4-BE49-F238E27FC236}">
                <a16:creationId xmlns:a16="http://schemas.microsoft.com/office/drawing/2014/main" id="{BF5B4BB3-37D1-35AA-C2E6-41ABD80FEC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74064" y="689266"/>
            <a:ext cx="914400" cy="914400"/>
          </a:xfrm>
          <a:prstGeom prst="rect">
            <a:avLst/>
          </a:prstGeom>
        </p:spPr>
      </p:pic>
      <p:pic>
        <p:nvPicPr>
          <p:cNvPr id="13" name="Graphic 12" descr="Users outline">
            <a:extLst>
              <a:ext uri="{FF2B5EF4-FFF2-40B4-BE49-F238E27FC236}">
                <a16:creationId xmlns:a16="http://schemas.microsoft.com/office/drawing/2014/main" id="{5DA21996-2761-416A-08A9-9C37E01B3A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9778" y="677759"/>
            <a:ext cx="914400" cy="914400"/>
          </a:xfrm>
          <a:prstGeom prst="rect">
            <a:avLst/>
          </a:prstGeom>
        </p:spPr>
      </p:pic>
      <p:sp>
        <p:nvSpPr>
          <p:cNvPr id="19" name="TextBox 18">
            <a:extLst>
              <a:ext uri="{FF2B5EF4-FFF2-40B4-BE49-F238E27FC236}">
                <a16:creationId xmlns:a16="http://schemas.microsoft.com/office/drawing/2014/main" id="{F04D8BD9-E656-32B5-A94B-15340D7DD359}"/>
              </a:ext>
            </a:extLst>
          </p:cNvPr>
          <p:cNvSpPr txBox="1"/>
          <p:nvPr/>
        </p:nvSpPr>
        <p:spPr>
          <a:xfrm>
            <a:off x="5381155" y="1449777"/>
            <a:ext cx="132445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Control Course</a:t>
            </a:r>
          </a:p>
        </p:txBody>
      </p:sp>
      <p:sp>
        <p:nvSpPr>
          <p:cNvPr id="20" name="TextBox 19">
            <a:extLst>
              <a:ext uri="{FF2B5EF4-FFF2-40B4-BE49-F238E27FC236}">
                <a16:creationId xmlns:a16="http://schemas.microsoft.com/office/drawing/2014/main" id="{C1187758-EA48-54B4-D6EC-90855ACB4006}"/>
              </a:ext>
            </a:extLst>
          </p:cNvPr>
          <p:cNvSpPr txBox="1"/>
          <p:nvPr/>
        </p:nvSpPr>
        <p:spPr>
          <a:xfrm>
            <a:off x="7331400" y="1449776"/>
            <a:ext cx="1326500"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Test Course</a:t>
            </a:r>
          </a:p>
        </p:txBody>
      </p:sp>
      <p:sp>
        <p:nvSpPr>
          <p:cNvPr id="21" name="TextBox 20">
            <a:extLst>
              <a:ext uri="{FF2B5EF4-FFF2-40B4-BE49-F238E27FC236}">
                <a16:creationId xmlns:a16="http://schemas.microsoft.com/office/drawing/2014/main" id="{2477C0C5-D151-5940-A518-7660A168644A}"/>
              </a:ext>
            </a:extLst>
          </p:cNvPr>
          <p:cNvSpPr txBox="1"/>
          <p:nvPr/>
        </p:nvSpPr>
        <p:spPr>
          <a:xfrm>
            <a:off x="3797989" y="430650"/>
            <a:ext cx="1324458" cy="30777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4 reviewers</a:t>
            </a:r>
          </a:p>
        </p:txBody>
      </p:sp>
      <p:sp>
        <p:nvSpPr>
          <p:cNvPr id="22" name="TextBox 21">
            <a:extLst>
              <a:ext uri="{FF2B5EF4-FFF2-40B4-BE49-F238E27FC236}">
                <a16:creationId xmlns:a16="http://schemas.microsoft.com/office/drawing/2014/main" id="{EFEE9B44-CCA2-F0E4-8FBA-FC9765178D57}"/>
              </a:ext>
            </a:extLst>
          </p:cNvPr>
          <p:cNvSpPr txBox="1"/>
          <p:nvPr/>
        </p:nvSpPr>
        <p:spPr>
          <a:xfrm>
            <a:off x="5439029" y="423243"/>
            <a:ext cx="1031804" cy="30777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10 papers</a:t>
            </a:r>
          </a:p>
        </p:txBody>
      </p:sp>
      <p:sp>
        <p:nvSpPr>
          <p:cNvPr id="23" name="TextBox 22">
            <a:extLst>
              <a:ext uri="{FF2B5EF4-FFF2-40B4-BE49-F238E27FC236}">
                <a16:creationId xmlns:a16="http://schemas.microsoft.com/office/drawing/2014/main" id="{07524E7C-4523-6CBF-13A9-C0BFF26964EF}"/>
              </a:ext>
            </a:extLst>
          </p:cNvPr>
          <p:cNvSpPr txBox="1"/>
          <p:nvPr/>
        </p:nvSpPr>
        <p:spPr>
          <a:xfrm>
            <a:off x="7281903" y="420499"/>
            <a:ext cx="1031804" cy="30777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10 papers</a:t>
            </a:r>
          </a:p>
        </p:txBody>
      </p:sp>
      <p:sp>
        <p:nvSpPr>
          <p:cNvPr id="24" name="TextBox 23">
            <a:extLst>
              <a:ext uri="{FF2B5EF4-FFF2-40B4-BE49-F238E27FC236}">
                <a16:creationId xmlns:a16="http://schemas.microsoft.com/office/drawing/2014/main" id="{F59E2137-6993-B625-F6A4-D36AF8B15BAC}"/>
              </a:ext>
            </a:extLst>
          </p:cNvPr>
          <p:cNvSpPr txBox="1"/>
          <p:nvPr/>
        </p:nvSpPr>
        <p:spPr>
          <a:xfrm>
            <a:off x="1914373" y="420499"/>
            <a:ext cx="1948359" cy="954107"/>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Points Scale</a:t>
            </a:r>
          </a:p>
          <a:p>
            <a:r>
              <a:rPr lang="en-US" dirty="0">
                <a:latin typeface="Calibri" panose="020F0502020204030204" pitchFamily="34" charset="0"/>
                <a:cs typeface="Calibri" panose="020F0502020204030204" pitchFamily="34" charset="0"/>
              </a:rPr>
              <a:t>0 – Below Satisfactory</a:t>
            </a:r>
          </a:p>
          <a:p>
            <a:r>
              <a:rPr lang="en-US" dirty="0">
                <a:latin typeface="Calibri" panose="020F0502020204030204" pitchFamily="34" charset="0"/>
                <a:cs typeface="Calibri" panose="020F0502020204030204" pitchFamily="34" charset="0"/>
              </a:rPr>
              <a:t>1 – Satisfactory</a:t>
            </a:r>
          </a:p>
          <a:p>
            <a:r>
              <a:rPr lang="en-US" dirty="0">
                <a:latin typeface="Calibri" panose="020F0502020204030204" pitchFamily="34" charset="0"/>
                <a:cs typeface="Calibri" panose="020F0502020204030204" pitchFamily="34" charset="0"/>
              </a:rPr>
              <a:t>2 – Above Satisfactory</a:t>
            </a:r>
          </a:p>
        </p:txBody>
      </p:sp>
      <p:sp>
        <p:nvSpPr>
          <p:cNvPr id="25" name="Slide Number Placeholder 24">
            <a:extLst>
              <a:ext uri="{FF2B5EF4-FFF2-40B4-BE49-F238E27FC236}">
                <a16:creationId xmlns:a16="http://schemas.microsoft.com/office/drawing/2014/main" id="{6E0B4408-C529-9E67-6202-6640E2DBB298}"/>
              </a:ext>
            </a:extLst>
          </p:cNvPr>
          <p:cNvSpPr>
            <a:spLocks noGrp="1"/>
          </p:cNvSpPr>
          <p:nvPr>
            <p:ph type="sldNum" idx="12"/>
          </p:nvPr>
        </p:nvSpPr>
        <p:spPr>
          <a:xfrm>
            <a:off x="6965950" y="6520606"/>
            <a:ext cx="2057400" cy="365125"/>
          </a:xfrm>
        </p:spPr>
        <p:txBody>
          <a:bodyPr/>
          <a:lstStyle/>
          <a:p>
            <a:pPr marL="0" lvl="0" indent="0" algn="r" rtl="0">
              <a:spcBef>
                <a:spcPts val="0"/>
              </a:spcBef>
              <a:spcAft>
                <a:spcPts val="0"/>
              </a:spcAft>
              <a:buNone/>
            </a:pPr>
            <a:fld id="{00000000-1234-1234-1234-123412341234}" type="slidenum">
              <a:rPr lang="en-US" smtClean="0"/>
              <a:t>32</a:t>
            </a:fld>
            <a:endParaRPr lang="en-US" dirty="0"/>
          </a:p>
        </p:txBody>
      </p:sp>
      <p:pic>
        <p:nvPicPr>
          <p:cNvPr id="4" name="Picture 3">
            <a:extLst>
              <a:ext uri="{FF2B5EF4-FFF2-40B4-BE49-F238E27FC236}">
                <a16:creationId xmlns:a16="http://schemas.microsoft.com/office/drawing/2014/main" id="{E0B0E66D-5AC1-BBEB-4BEE-241BFB54A24B}"/>
              </a:ext>
            </a:extLst>
          </p:cNvPr>
          <p:cNvPicPr>
            <a:picLocks noChangeAspect="1"/>
          </p:cNvPicPr>
          <p:nvPr/>
        </p:nvPicPr>
        <p:blipFill>
          <a:blip r:embed="rId9"/>
          <a:stretch>
            <a:fillRect/>
          </a:stretch>
        </p:blipFill>
        <p:spPr>
          <a:xfrm>
            <a:off x="2701158" y="1978196"/>
            <a:ext cx="5757041" cy="4464482"/>
          </a:xfrm>
          <a:prstGeom prst="rect">
            <a:avLst/>
          </a:prstGeom>
        </p:spPr>
      </p:pic>
      <p:pic>
        <p:nvPicPr>
          <p:cNvPr id="7" name="Picture 6">
            <a:extLst>
              <a:ext uri="{FF2B5EF4-FFF2-40B4-BE49-F238E27FC236}">
                <a16:creationId xmlns:a16="http://schemas.microsoft.com/office/drawing/2014/main" id="{96C765DF-9F4E-B759-01E5-578D8A493131}"/>
              </a:ext>
            </a:extLst>
          </p:cNvPr>
          <p:cNvPicPr>
            <a:picLocks noChangeAspect="1"/>
          </p:cNvPicPr>
          <p:nvPr/>
        </p:nvPicPr>
        <p:blipFill>
          <a:blip r:embed="rId10"/>
          <a:stretch>
            <a:fillRect/>
          </a:stretch>
        </p:blipFill>
        <p:spPr>
          <a:xfrm>
            <a:off x="3966531" y="833718"/>
            <a:ext cx="1081159" cy="519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68"/>
    </mc:Choice>
    <mc:Fallback xmlns="">
      <p:transition spd="slow" advTm="976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pic>
        <p:nvPicPr>
          <p:cNvPr id="2" name="Google Shape;408;p21">
            <a:extLst>
              <a:ext uri="{FF2B5EF4-FFF2-40B4-BE49-F238E27FC236}">
                <a16:creationId xmlns:a16="http://schemas.microsoft.com/office/drawing/2014/main" id="{1F96470C-884D-7855-9069-2D04B2CFFF5F}"/>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20" y="10"/>
            <a:ext cx="9143980" cy="6857990"/>
          </a:xfrm>
          <a:prstGeom prst="rect">
            <a:avLst/>
          </a:prstGeom>
          <a:noFill/>
          <a:ln>
            <a:noFill/>
          </a:ln>
        </p:spPr>
      </p:pic>
      <p:cxnSp>
        <p:nvCxnSpPr>
          <p:cNvPr id="205" name="Google Shape;205;p54"/>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14" name="Group 13">
            <a:extLst>
              <a:ext uri="{FF2B5EF4-FFF2-40B4-BE49-F238E27FC236}">
                <a16:creationId xmlns:a16="http://schemas.microsoft.com/office/drawing/2014/main" id="{71429692-6FCD-EC86-CD62-F06F4B21D076}"/>
              </a:ext>
            </a:extLst>
          </p:cNvPr>
          <p:cNvGrpSpPr>
            <a:grpSpLocks noGrp="1" noUngrp="1" noRot="1" noMove="1" noResize="1"/>
          </p:cNvGrpSpPr>
          <p:nvPr/>
        </p:nvGrpSpPr>
        <p:grpSpPr>
          <a:xfrm>
            <a:off x="554182" y="0"/>
            <a:ext cx="8589817" cy="6991350"/>
            <a:chOff x="543213" y="0"/>
            <a:chExt cx="8753187" cy="6991340"/>
          </a:xfrm>
        </p:grpSpPr>
        <p:pic>
          <p:nvPicPr>
            <p:cNvPr id="15" name="Google Shape;122;p51">
              <a:extLst>
                <a:ext uri="{FF2B5EF4-FFF2-40B4-BE49-F238E27FC236}">
                  <a16:creationId xmlns:a16="http://schemas.microsoft.com/office/drawing/2014/main" id="{F4F17227-1704-671F-BF49-8482F53B828B}"/>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16" name="Google Shape;123;p51">
              <a:extLst>
                <a:ext uri="{FF2B5EF4-FFF2-40B4-BE49-F238E27FC236}">
                  <a16:creationId xmlns:a16="http://schemas.microsoft.com/office/drawing/2014/main" id="{F38B3DFF-02C6-2BF3-1D8A-BC198AAE2202}"/>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lvl="2" fontAlgn="base"/>
              <a:endParaRPr sz="1800" b="0" i="0" u="none" strike="noStrike" cap="none" dirty="0">
                <a:solidFill>
                  <a:srgbClr val="FFFFFF"/>
                </a:solidFill>
                <a:latin typeface="Calibri"/>
                <a:ea typeface="Calibri"/>
                <a:cs typeface="Calibri"/>
                <a:sym typeface="Calibri"/>
              </a:endParaRPr>
            </a:p>
          </p:txBody>
        </p:sp>
      </p:grpSp>
      <p:sp>
        <p:nvSpPr>
          <p:cNvPr id="3" name="Google Shape;538;g113db84cc56_0_30">
            <a:extLst>
              <a:ext uri="{FF2B5EF4-FFF2-40B4-BE49-F238E27FC236}">
                <a16:creationId xmlns:a16="http://schemas.microsoft.com/office/drawing/2014/main" id="{0BB9A13A-6B0C-21DA-BEAB-343A2E03434F}"/>
              </a:ext>
            </a:extLst>
          </p:cNvPr>
          <p:cNvSpPr txBox="1"/>
          <p:nvPr/>
        </p:nvSpPr>
        <p:spPr>
          <a:xfrm>
            <a:off x="616543" y="2972470"/>
            <a:ext cx="2146337" cy="10464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800" b="0" i="0" u="none" strike="noStrike" cap="none" dirty="0">
                <a:solidFill>
                  <a:schemeClr val="dk1"/>
                </a:solidFill>
                <a:latin typeface="Calibri"/>
                <a:ea typeface="Calibri"/>
                <a:cs typeface="Calibri"/>
                <a:sym typeface="Calibri"/>
              </a:rPr>
              <a:t>Revising</a:t>
            </a:r>
          </a:p>
          <a:p>
            <a:pPr marL="0" marR="0" lvl="0" indent="0" algn="l" rtl="0">
              <a:lnSpc>
                <a:spcPct val="100000"/>
              </a:lnSpc>
              <a:spcBef>
                <a:spcPts val="0"/>
              </a:spcBef>
              <a:spcAft>
                <a:spcPts val="0"/>
              </a:spcAft>
              <a:buClr>
                <a:schemeClr val="dk1"/>
              </a:buClr>
              <a:buSzPts val="1100"/>
              <a:buFont typeface="Arial"/>
              <a:buNone/>
            </a:pPr>
            <a:r>
              <a:rPr lang="en-US" sz="2800" dirty="0">
                <a:solidFill>
                  <a:schemeClr val="dk1"/>
                </a:solidFill>
                <a:latin typeface="Calibri"/>
                <a:ea typeface="Calibri"/>
                <a:cs typeface="Calibri"/>
                <a:sym typeface="Calibri"/>
              </a:rPr>
              <a:t>Purpose</a:t>
            </a:r>
            <a:endParaRPr sz="2800" b="0" i="0" u="none" strike="noStrike" cap="none" dirty="0">
              <a:solidFill>
                <a:srgbClr val="000000"/>
              </a:solidFill>
              <a:latin typeface="Calibri"/>
              <a:ea typeface="Calibri"/>
              <a:cs typeface="Calibri"/>
              <a:sym typeface="Calibri"/>
            </a:endParaRPr>
          </a:p>
        </p:txBody>
      </p:sp>
      <p:cxnSp>
        <p:nvCxnSpPr>
          <p:cNvPr id="9" name="Google Shape;520;p78">
            <a:extLst>
              <a:ext uri="{FF2B5EF4-FFF2-40B4-BE49-F238E27FC236}">
                <a16:creationId xmlns:a16="http://schemas.microsoft.com/office/drawing/2014/main" id="{86C2EA3C-3916-6B14-CB43-6A03DC87DF05}"/>
              </a:ext>
            </a:extLst>
          </p:cNvPr>
          <p:cNvCxnSpPr/>
          <p:nvPr/>
        </p:nvCxnSpPr>
        <p:spPr>
          <a:xfrm>
            <a:off x="2482739" y="3100918"/>
            <a:ext cx="0" cy="2286000"/>
          </a:xfrm>
          <a:prstGeom prst="straightConnector1">
            <a:avLst/>
          </a:prstGeom>
          <a:noFill/>
          <a:ln w="19050" cap="flat" cmpd="sng">
            <a:solidFill>
              <a:srgbClr val="262626"/>
            </a:solidFill>
            <a:prstDash val="solid"/>
            <a:miter lim="800000"/>
            <a:headEnd type="none" w="sm" len="sm"/>
            <a:tailEnd type="none" w="sm" len="sm"/>
          </a:ln>
        </p:spPr>
      </p:cxnSp>
      <p:sp>
        <p:nvSpPr>
          <p:cNvPr id="25" name="Slide Number Placeholder 24">
            <a:extLst>
              <a:ext uri="{FF2B5EF4-FFF2-40B4-BE49-F238E27FC236}">
                <a16:creationId xmlns:a16="http://schemas.microsoft.com/office/drawing/2014/main" id="{6E0B4408-C529-9E67-6202-6640E2DBB298}"/>
              </a:ext>
            </a:extLst>
          </p:cNvPr>
          <p:cNvSpPr>
            <a:spLocks noGrp="1"/>
          </p:cNvSpPr>
          <p:nvPr>
            <p:ph type="sldNum" idx="12"/>
          </p:nvPr>
        </p:nvSpPr>
        <p:spPr>
          <a:xfrm>
            <a:off x="6965950" y="6520606"/>
            <a:ext cx="2057400" cy="365125"/>
          </a:xfrm>
        </p:spPr>
        <p:txBody>
          <a:bodyPr/>
          <a:lstStyle/>
          <a:p>
            <a:pPr marL="0" lvl="0" indent="0" algn="r" rtl="0">
              <a:spcBef>
                <a:spcPts val="0"/>
              </a:spcBef>
              <a:spcAft>
                <a:spcPts val="0"/>
              </a:spcAft>
              <a:buNone/>
            </a:pPr>
            <a:fld id="{00000000-1234-1234-1234-123412341234}" type="slidenum">
              <a:rPr lang="en-US" smtClean="0"/>
              <a:t>33</a:t>
            </a:fld>
            <a:endParaRPr lang="en-US" dirty="0"/>
          </a:p>
        </p:txBody>
      </p:sp>
      <p:sp>
        <p:nvSpPr>
          <p:cNvPr id="6" name="Rounded Rectangle 5">
            <a:extLst>
              <a:ext uri="{FF2B5EF4-FFF2-40B4-BE49-F238E27FC236}">
                <a16:creationId xmlns:a16="http://schemas.microsoft.com/office/drawing/2014/main" id="{52A2624E-900A-63AE-A732-D710C3E4AFFE}"/>
              </a:ext>
            </a:extLst>
          </p:cNvPr>
          <p:cNvSpPr/>
          <p:nvPr/>
        </p:nvSpPr>
        <p:spPr>
          <a:xfrm>
            <a:off x="2482738" y="382673"/>
            <a:ext cx="6275019" cy="620057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EC45305-910A-D597-B662-394A06F6EC15}"/>
              </a:ext>
            </a:extLst>
          </p:cNvPr>
          <p:cNvSpPr txBox="1"/>
          <p:nvPr/>
        </p:nvSpPr>
        <p:spPr>
          <a:xfrm>
            <a:off x="2676326" y="750900"/>
            <a:ext cx="6021657" cy="4939814"/>
          </a:xfrm>
          <a:prstGeom prst="rect">
            <a:avLst/>
          </a:prstGeom>
          <a:noFill/>
        </p:spPr>
        <p:txBody>
          <a:bodyPr wrap="square" rtlCol="0">
            <a:spAutoFit/>
          </a:bodyPr>
          <a:lstStyle/>
          <a:p>
            <a:pPr lvl="2" fontAlgn="base"/>
            <a:r>
              <a:rPr lang="en-US" sz="1500" b="0" i="0" dirty="0">
                <a:solidFill>
                  <a:schemeClr val="bg1"/>
                </a:solidFill>
                <a:effectLst/>
                <a:latin typeface="Calibri" panose="020F0502020204030204" pitchFamily="34" charset="0"/>
                <a:cs typeface="Calibri" panose="020F0502020204030204" pitchFamily="34" charset="0"/>
              </a:rPr>
              <a:t>Kinds of Purposes</a:t>
            </a:r>
            <a:endParaRPr lang="en-US" sz="1500" b="1" i="0" dirty="0">
              <a:solidFill>
                <a:schemeClr val="bg1"/>
              </a:solidFill>
              <a:effectLst/>
              <a:latin typeface="Calibri" panose="020F0502020204030204" pitchFamily="34" charset="0"/>
              <a:cs typeface="Calibri" panose="020F0502020204030204" pitchFamily="34" charset="0"/>
            </a:endParaRPr>
          </a:p>
          <a:p>
            <a:pPr lvl="2" fontAlgn="base">
              <a:buClr>
                <a:schemeClr val="bg1"/>
              </a:buClr>
            </a:pPr>
            <a:r>
              <a:rPr lang="en-US" sz="1500" b="0" i="0" dirty="0">
                <a:solidFill>
                  <a:schemeClr val="bg1"/>
                </a:solidFill>
                <a:effectLst/>
                <a:latin typeface="Calibri" panose="020F0502020204030204" pitchFamily="34" charset="0"/>
                <a:cs typeface="Calibri" panose="020F0502020204030204" pitchFamily="34" charset="0"/>
              </a:rPr>
              <a:t>We gave students examples of the kinds of purposes they could adopt for their projects:</a:t>
            </a:r>
          </a:p>
          <a:p>
            <a:pPr marL="285750" lvl="2" indent="-285750" fontAlgn="base">
              <a:buClr>
                <a:schemeClr val="bg1"/>
              </a:buClr>
              <a:buFont typeface="Arial" panose="020B0604020202020204" pitchFamily="34" charset="0"/>
              <a:buChar char="•"/>
            </a:pPr>
            <a:r>
              <a:rPr lang="en-US" sz="1500" b="0" i="0" dirty="0">
                <a:solidFill>
                  <a:schemeClr val="bg1"/>
                </a:solidFill>
                <a:effectLst/>
                <a:latin typeface="Calibri" panose="020F0502020204030204" pitchFamily="34" charset="0"/>
                <a:cs typeface="Calibri" panose="020F0502020204030204" pitchFamily="34" charset="0"/>
              </a:rPr>
              <a:t>Historical: improve our understanding and appreciation of the past. Here we might seek to</a:t>
            </a:r>
          </a:p>
          <a:p>
            <a:pPr marL="800100" lvl="3" indent="-342900" fontAlgn="base">
              <a:buClr>
                <a:schemeClr val="bg1"/>
              </a:buClr>
              <a:buFont typeface="+mj-lt"/>
              <a:buAutoNum type="arabicPeriod"/>
            </a:pPr>
            <a:r>
              <a:rPr lang="en-US" sz="1500" b="0" i="0" dirty="0">
                <a:solidFill>
                  <a:schemeClr val="bg1"/>
                </a:solidFill>
                <a:effectLst/>
                <a:latin typeface="Calibri" panose="020F0502020204030204" pitchFamily="34" charset="0"/>
                <a:cs typeface="Calibri" panose="020F0502020204030204" pitchFamily="34" charset="0"/>
              </a:rPr>
              <a:t>Elevate an overlooked figure or literary work</a:t>
            </a:r>
          </a:p>
          <a:p>
            <a:pPr marL="800100" lvl="3" indent="-342900" fontAlgn="base">
              <a:buClr>
                <a:schemeClr val="bg1"/>
              </a:buClr>
              <a:buFont typeface="+mj-lt"/>
              <a:buAutoNum type="arabicPeriod"/>
            </a:pPr>
            <a:r>
              <a:rPr lang="en-US" sz="1500" b="0" i="0" dirty="0">
                <a:solidFill>
                  <a:schemeClr val="bg1"/>
                </a:solidFill>
                <a:effectLst/>
                <a:latin typeface="Calibri" panose="020F0502020204030204" pitchFamily="34" charset="0"/>
                <a:cs typeface="Calibri" panose="020F0502020204030204" pitchFamily="34" charset="0"/>
              </a:rPr>
              <a:t>Better understand major shifts around new literary forms, genres, and movements</a:t>
            </a:r>
          </a:p>
          <a:p>
            <a:pPr marL="800100" lvl="3" indent="-342900" fontAlgn="base">
              <a:buClr>
                <a:schemeClr val="bg1"/>
              </a:buClr>
              <a:buFont typeface="+mj-lt"/>
              <a:buAutoNum type="arabicPeriod"/>
            </a:pPr>
            <a:r>
              <a:rPr lang="en-US" sz="1500" b="0" i="0" dirty="0">
                <a:solidFill>
                  <a:schemeClr val="bg1"/>
                </a:solidFill>
                <a:effectLst/>
                <a:latin typeface="Calibri" panose="020F0502020204030204" pitchFamily="34" charset="0"/>
                <a:cs typeface="Calibri" panose="020F0502020204030204" pitchFamily="34" charset="0"/>
              </a:rPr>
              <a:t>Understand the relationship of literature to historical realities such as colonialism, industrialism, and information technologies</a:t>
            </a:r>
          </a:p>
          <a:p>
            <a:pPr marL="285750" lvl="2" indent="-285750" fontAlgn="base">
              <a:buClr>
                <a:schemeClr val="bg1"/>
              </a:buClr>
              <a:buFont typeface="Arial" panose="020B0604020202020204" pitchFamily="34" charset="0"/>
              <a:buChar char="•"/>
            </a:pPr>
            <a:r>
              <a:rPr lang="en-US" sz="1500" b="0" i="0" dirty="0">
                <a:solidFill>
                  <a:schemeClr val="bg1"/>
                </a:solidFill>
                <a:effectLst/>
                <a:latin typeface="Calibri" panose="020F0502020204030204" pitchFamily="34" charset="0"/>
                <a:cs typeface="Calibri" panose="020F0502020204030204" pitchFamily="34" charset="0"/>
              </a:rPr>
              <a:t>Theoretical: improve our understanding of major principles used to study literature. Such goals might be to</a:t>
            </a:r>
          </a:p>
          <a:p>
            <a:pPr marL="742950" lvl="3" indent="-285750" fontAlgn="base">
              <a:buClr>
                <a:schemeClr val="bg1"/>
              </a:buClr>
              <a:buFont typeface="+mj-lt"/>
              <a:buAutoNum type="arabicPeriod"/>
            </a:pPr>
            <a:r>
              <a:rPr lang="en-US" sz="1500" b="0" i="0" dirty="0">
                <a:solidFill>
                  <a:schemeClr val="bg1"/>
                </a:solidFill>
                <a:effectLst/>
                <a:latin typeface="Calibri" panose="020F0502020204030204" pitchFamily="34" charset="0"/>
                <a:cs typeface="Calibri" panose="020F0502020204030204" pitchFamily="34" charset="0"/>
              </a:rPr>
              <a:t>Better understand narrative, metaphor, and argument</a:t>
            </a:r>
          </a:p>
          <a:p>
            <a:pPr marL="742950" lvl="3" indent="-285750" fontAlgn="base">
              <a:buClr>
                <a:schemeClr val="bg1"/>
              </a:buClr>
              <a:buFont typeface="+mj-lt"/>
              <a:buAutoNum type="arabicPeriod"/>
            </a:pPr>
            <a:r>
              <a:rPr lang="en-US" sz="1500" b="0" i="0" dirty="0">
                <a:solidFill>
                  <a:schemeClr val="bg1"/>
                </a:solidFill>
                <a:effectLst/>
                <a:latin typeface="Calibri" panose="020F0502020204030204" pitchFamily="34" charset="0"/>
                <a:cs typeface="Calibri" panose="020F0502020204030204" pitchFamily="34" charset="0"/>
              </a:rPr>
              <a:t>Explain the relationship of literature to other kinds of writing, to life, and to thought</a:t>
            </a:r>
          </a:p>
          <a:p>
            <a:pPr marL="742950" lvl="3" indent="-285750" fontAlgn="base">
              <a:buClr>
                <a:schemeClr val="bg1"/>
              </a:buClr>
              <a:buFont typeface="+mj-lt"/>
              <a:buAutoNum type="arabicPeriod"/>
            </a:pPr>
            <a:r>
              <a:rPr lang="en-US" sz="1500" b="0" i="0" dirty="0">
                <a:solidFill>
                  <a:schemeClr val="bg1"/>
                </a:solidFill>
                <a:effectLst/>
                <a:latin typeface="Calibri" panose="020F0502020204030204" pitchFamily="34" charset="0"/>
                <a:cs typeface="Calibri" panose="020F0502020204030204" pitchFamily="34" charset="0"/>
              </a:rPr>
              <a:t>Explore the relevance of philosophy, psychology, sociology, and anthropology to literature</a:t>
            </a:r>
          </a:p>
          <a:p>
            <a:pPr lvl="2" fontAlgn="base"/>
            <a:r>
              <a:rPr lang="en-US" sz="1500" b="0" i="0" dirty="0">
                <a:solidFill>
                  <a:schemeClr val="bg1"/>
                </a:solidFill>
                <a:effectLst/>
                <a:latin typeface="Calibri" panose="020F0502020204030204" pitchFamily="34" charset="0"/>
                <a:cs typeface="Calibri" panose="020F0502020204030204" pitchFamily="34" charset="0"/>
              </a:rPr>
              <a:t>. . . </a:t>
            </a:r>
          </a:p>
          <a:p>
            <a:pPr lvl="2" fontAlgn="base"/>
            <a:r>
              <a:rPr lang="en-US" sz="1500" b="0" i="0" dirty="0">
                <a:solidFill>
                  <a:schemeClr val="bg1"/>
                </a:solidFill>
                <a:effectLst/>
                <a:latin typeface="Calibri" panose="020F0502020204030204" pitchFamily="34" charset="0"/>
                <a:cs typeface="Calibri" panose="020F0502020204030204" pitchFamily="34" charset="0"/>
              </a:rPr>
              <a:t>There are hundreds, if not thousands, more possible purposes for work in literary studies. Your goal is to articulate your purpose clearly, concisely, and directly in such a way that it guides your work. </a:t>
            </a:r>
            <a:endParaRPr lang="en-US" sz="15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6662312"/>
      </p:ext>
    </p:extLst>
  </p:cSld>
  <p:clrMapOvr>
    <a:masterClrMapping/>
  </p:clrMapOvr>
  <mc:AlternateContent xmlns:mc="http://schemas.openxmlformats.org/markup-compatibility/2006" xmlns:p14="http://schemas.microsoft.com/office/powerpoint/2010/main">
    <mc:Choice Requires="p14">
      <p:transition spd="slow" p14:dur="2000" advTm="9768"/>
    </mc:Choice>
    <mc:Fallback xmlns="">
      <p:transition spd="slow" advTm="976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9"/>
        <p:cNvGrpSpPr/>
        <p:nvPr/>
      </p:nvGrpSpPr>
      <p:grpSpPr>
        <a:xfrm>
          <a:off x="0" y="0"/>
          <a:ext cx="0" cy="0"/>
          <a:chOff x="0" y="0"/>
          <a:chExt cx="0" cy="0"/>
        </a:xfrm>
      </p:grpSpPr>
      <p:grpSp>
        <p:nvGrpSpPr>
          <p:cNvPr id="2" name="Group 1">
            <a:extLst>
              <a:ext uri="{FF2B5EF4-FFF2-40B4-BE49-F238E27FC236}">
                <a16:creationId xmlns:a16="http://schemas.microsoft.com/office/drawing/2014/main" id="{33EC1689-A9E0-E970-51EE-6B36CC9AF78B}"/>
              </a:ext>
            </a:extLst>
          </p:cNvPr>
          <p:cNvGrpSpPr>
            <a:grpSpLocks noGrp="1" noUngrp="1" noRot="1" noMove="1" noResize="1"/>
          </p:cNvGrpSpPr>
          <p:nvPr/>
        </p:nvGrpSpPr>
        <p:grpSpPr>
          <a:xfrm>
            <a:off x="0" y="0"/>
            <a:ext cx="9144000" cy="7226423"/>
            <a:chOff x="0" y="-1"/>
            <a:chExt cx="9296400" cy="7226423"/>
          </a:xfrm>
        </p:grpSpPr>
        <p:pic>
          <p:nvPicPr>
            <p:cNvPr id="3" name="Google Shape;408;p21">
              <a:extLst>
                <a:ext uri="{FF2B5EF4-FFF2-40B4-BE49-F238E27FC236}">
                  <a16:creationId xmlns:a16="http://schemas.microsoft.com/office/drawing/2014/main" id="{D84C0A4F-9927-F78F-46B2-54BE2F915A0D}"/>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0" y="-1"/>
              <a:ext cx="9296400" cy="7075503"/>
            </a:xfrm>
            <a:prstGeom prst="rect">
              <a:avLst/>
            </a:prstGeom>
            <a:noFill/>
            <a:ln>
              <a:noFill/>
            </a:ln>
          </p:spPr>
        </p:pic>
        <p:grpSp>
          <p:nvGrpSpPr>
            <p:cNvPr id="4" name="Group 3">
              <a:extLst>
                <a:ext uri="{FF2B5EF4-FFF2-40B4-BE49-F238E27FC236}">
                  <a16:creationId xmlns:a16="http://schemas.microsoft.com/office/drawing/2014/main" id="{5011B75B-F881-855D-6FEE-AB2711F1B541}"/>
                </a:ext>
              </a:extLst>
            </p:cNvPr>
            <p:cNvGrpSpPr>
              <a:grpSpLocks noGrp="1" noUngrp="1" noRot="1" noMove="1" noResize="1"/>
            </p:cNvGrpSpPr>
            <p:nvPr/>
          </p:nvGrpSpPr>
          <p:grpSpPr>
            <a:xfrm>
              <a:off x="543213" y="-1"/>
              <a:ext cx="8753187" cy="7226423"/>
              <a:chOff x="543213" y="0"/>
              <a:chExt cx="8753187" cy="6991340"/>
            </a:xfrm>
          </p:grpSpPr>
          <p:pic>
            <p:nvPicPr>
              <p:cNvPr id="5" name="Google Shape;122;p51">
                <a:extLst>
                  <a:ext uri="{FF2B5EF4-FFF2-40B4-BE49-F238E27FC236}">
                    <a16:creationId xmlns:a16="http://schemas.microsoft.com/office/drawing/2014/main" id="{C818400C-C079-B138-0D42-072DE685A698}"/>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6" name="Google Shape;123;p51">
                <a:extLst>
                  <a:ext uri="{FF2B5EF4-FFF2-40B4-BE49-F238E27FC236}">
                    <a16:creationId xmlns:a16="http://schemas.microsoft.com/office/drawing/2014/main" id="{73F182B3-A0E8-00A3-D7C7-48BFDF9498D0}"/>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444" name="Google Shape;444;g11499f849ba_3_40"/>
          <p:cNvSpPr txBox="1"/>
          <p:nvPr/>
        </p:nvSpPr>
        <p:spPr>
          <a:xfrm>
            <a:off x="2376725" y="195175"/>
            <a:ext cx="4173900" cy="13224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600"/>
              </a:spcBef>
              <a:spcAft>
                <a:spcPts val="0"/>
              </a:spcAft>
              <a:buNone/>
            </a:pPr>
            <a:r>
              <a:rPr lang="en-US" sz="3500">
                <a:latin typeface="Calibri"/>
                <a:ea typeface="Calibri"/>
                <a:cs typeface="Calibri"/>
                <a:sym typeface="Calibri"/>
              </a:rPr>
              <a:t>Student Responses</a:t>
            </a:r>
            <a:endParaRPr/>
          </a:p>
        </p:txBody>
      </p:sp>
      <p:cxnSp>
        <p:nvCxnSpPr>
          <p:cNvPr id="445" name="Google Shape;445;g11499f849ba_3_40"/>
          <p:cNvCxnSpPr/>
          <p:nvPr/>
        </p:nvCxnSpPr>
        <p:spPr>
          <a:xfrm>
            <a:off x="3921129" y="1964275"/>
            <a:ext cx="15900" cy="3025500"/>
          </a:xfrm>
          <a:prstGeom prst="straightConnector1">
            <a:avLst/>
          </a:prstGeom>
          <a:noFill/>
          <a:ln w="19050" cap="flat" cmpd="sng">
            <a:solidFill>
              <a:srgbClr val="262626"/>
            </a:solidFill>
            <a:prstDash val="solid"/>
            <a:miter lim="800000"/>
            <a:headEnd type="none" w="sm" len="sm"/>
            <a:tailEnd type="none" w="sm" len="sm"/>
          </a:ln>
        </p:spPr>
      </p:cxnSp>
      <p:grpSp>
        <p:nvGrpSpPr>
          <p:cNvPr id="446" name="Google Shape;446;g11499f849ba_3_40"/>
          <p:cNvGrpSpPr/>
          <p:nvPr/>
        </p:nvGrpSpPr>
        <p:grpSpPr>
          <a:xfrm>
            <a:off x="-518675" y="476812"/>
            <a:ext cx="9441606" cy="5440633"/>
            <a:chOff x="-4385217" y="-1212480"/>
            <a:chExt cx="9441606" cy="4611879"/>
          </a:xfrm>
        </p:grpSpPr>
        <p:sp>
          <p:nvSpPr>
            <p:cNvPr id="447" name="Google Shape;447;g11499f849ba_3_40"/>
            <p:cNvSpPr/>
            <p:nvPr/>
          </p:nvSpPr>
          <p:spPr>
            <a:xfrm>
              <a:off x="234789" y="-348665"/>
              <a:ext cx="4821600" cy="1123800"/>
            </a:xfrm>
            <a:prstGeom prst="roundRect">
              <a:avLst>
                <a:gd name="adj" fmla="val 16667"/>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g11499f849ba_3_40"/>
            <p:cNvSpPr txBox="1"/>
            <p:nvPr/>
          </p:nvSpPr>
          <p:spPr>
            <a:xfrm>
              <a:off x="357937" y="-364189"/>
              <a:ext cx="4362411" cy="1036547"/>
            </a:xfrm>
            <a:prstGeom prst="rect">
              <a:avLst/>
            </a:prstGeom>
            <a:noFill/>
            <a:ln>
              <a:noFill/>
            </a:ln>
          </p:spPr>
          <p:txBody>
            <a:bodyPr spcFirstLastPara="1" wrap="square" lIns="68575" tIns="68575" rIns="68575" bIns="68575" anchor="ctr" anchorCtr="0">
              <a:noAutofit/>
            </a:bodyPr>
            <a:lstStyle/>
            <a:p>
              <a:pPr>
                <a:buClr>
                  <a:schemeClr val="dk1"/>
                </a:buClr>
                <a:buSzPts val="1100"/>
              </a:pPr>
              <a:endParaRPr lang="en-US" sz="120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100"/>
                <a:buFont typeface="Arial"/>
                <a:buNone/>
              </a:pPr>
              <a:r>
                <a:rPr lang="en-US" sz="1600" b="0" i="0" dirty="0">
                  <a:solidFill>
                    <a:schemeClr val="bg1"/>
                  </a:solidFill>
                  <a:effectLst/>
                  <a:latin typeface="Calibri" panose="020F0502020204030204" pitchFamily="34" charset="0"/>
                  <a:cs typeface="Calibri" panose="020F0502020204030204" pitchFamily="34" charset="0"/>
                </a:rPr>
                <a:t>“I have taken literature classes before, but none were as in-depth. I have been able to better articulate myself in essays for other classes thanks to this class.”</a:t>
              </a:r>
              <a:endParaRPr lang="en-US" sz="1600"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449" name="Google Shape;449;g11499f849ba_3_40"/>
            <p:cNvSpPr/>
            <p:nvPr/>
          </p:nvSpPr>
          <p:spPr>
            <a:xfrm>
              <a:off x="234789" y="2275599"/>
              <a:ext cx="4821600" cy="1123800"/>
            </a:xfrm>
            <a:prstGeom prst="roundRect">
              <a:avLst>
                <a:gd name="adj" fmla="val 16667"/>
              </a:avLst>
            </a:prstGeom>
            <a:solidFill>
              <a:srgbClr val="AC7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g11499f849ba_3_40"/>
            <p:cNvSpPr txBox="1"/>
            <p:nvPr/>
          </p:nvSpPr>
          <p:spPr>
            <a:xfrm>
              <a:off x="298839" y="2515749"/>
              <a:ext cx="4693500" cy="6435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1100"/>
                <a:buFont typeface="Arial"/>
                <a:buNone/>
              </a:pPr>
              <a:r>
                <a:rPr lang="en-US" sz="1600" b="0" i="0" dirty="0">
                  <a:solidFill>
                    <a:schemeClr val="bg1"/>
                  </a:solidFill>
                  <a:effectLst/>
                  <a:latin typeface="Calibri" panose="020F0502020204030204" pitchFamily="34" charset="0"/>
                  <a:cs typeface="Calibri" panose="020F0502020204030204" pitchFamily="34" charset="0"/>
                </a:rPr>
                <a:t>“I haven't had a class that has so thoroughly gone through each aspect of how to conduct and execute a literary research [project].”</a:t>
              </a:r>
              <a:endParaRPr sz="160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452" name="Google Shape;452;g11499f849ba_3_40"/>
            <p:cNvSpPr txBox="1"/>
            <p:nvPr/>
          </p:nvSpPr>
          <p:spPr>
            <a:xfrm>
              <a:off x="-4385217" y="-1212480"/>
              <a:ext cx="4107900" cy="643500"/>
            </a:xfrm>
            <a:prstGeom prst="rect">
              <a:avLst/>
            </a:prstGeom>
            <a:noFill/>
            <a:ln>
              <a:noFill/>
            </a:ln>
          </p:spPr>
          <p:txBody>
            <a:bodyPr spcFirstLastPara="1" wrap="square" lIns="68575" tIns="68575" rIns="68575" bIns="68575" anchor="ctr" anchorCtr="0">
              <a:noAutofit/>
            </a:bodyPr>
            <a:lstStyle/>
            <a:p>
              <a:pPr marL="0" lvl="0" indent="0" algn="l" rtl="0">
                <a:lnSpc>
                  <a:spcPct val="115000"/>
                </a:lnSpc>
                <a:spcBef>
                  <a:spcPts val="0"/>
                </a:spcBef>
                <a:spcAft>
                  <a:spcPts val="0"/>
                </a:spcAft>
                <a:buClr>
                  <a:schemeClr val="dk1"/>
                </a:buClr>
                <a:buSzPts val="1100"/>
                <a:buFont typeface="Arial"/>
                <a:buNone/>
              </a:pPr>
              <a:endParaRPr sz="1600" i="0" u="none" strike="noStrike" cap="none">
                <a:solidFill>
                  <a:schemeClr val="lt1"/>
                </a:solidFill>
                <a:latin typeface="Calibri"/>
                <a:ea typeface="Calibri"/>
                <a:cs typeface="Calibri"/>
                <a:sym typeface="Calibri"/>
              </a:endParaRPr>
            </a:p>
          </p:txBody>
        </p:sp>
      </p:grpSp>
      <p:sp>
        <p:nvSpPr>
          <p:cNvPr id="453" name="Google Shape;453;g11499f849ba_3_40"/>
          <p:cNvSpPr/>
          <p:nvPr/>
        </p:nvSpPr>
        <p:spPr>
          <a:xfrm>
            <a:off x="906674" y="1312515"/>
            <a:ext cx="3088719" cy="4866700"/>
          </a:xfrm>
          <a:prstGeom prst="roundRect">
            <a:avLst>
              <a:gd name="adj" fmla="val 16667"/>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txBody>
          <a:bodyPr spcFirstLastPara="1" wrap="square" lIns="91425" tIns="91425" rIns="91425" bIns="91425" anchor="ctr" anchorCtr="0">
            <a:noAutofit/>
          </a:bodyPr>
          <a:lstStyle/>
          <a:p>
            <a:pPr>
              <a:buClr>
                <a:schemeClr val="dk1"/>
              </a:buClr>
              <a:buSzPts val="1100"/>
            </a:pPr>
            <a:r>
              <a:rPr lang="en-US" sz="1500" b="0" i="0" dirty="0">
                <a:solidFill>
                  <a:schemeClr val="bg1"/>
                </a:solidFill>
                <a:effectLst/>
                <a:latin typeface="Calibri" panose="020F0502020204030204" pitchFamily="34" charset="0"/>
                <a:cs typeface="Calibri" panose="020F0502020204030204" pitchFamily="34" charset="0"/>
              </a:rPr>
              <a:t>“I thought I understood what purpose was but reading about the different kinds of purpose was definitely eye opening. Defining it simply as an answer to the question ‘What is my goal?’ already changed my perspective. Reading more about the 5 kinds as well as the terminology used by Baxandall allowed me to reach a deeper understanding on the subject matter. The first part of the historical section in particular ‘Elevate an overlooked figure or literary work’ was a great example. It immediately opened my mind to new potential research projects that I didn't think of beforehand.”</a:t>
            </a:r>
            <a:endParaRPr lang="en-US" sz="1500"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454" name="Google Shape;454;g11499f849ba_3_40"/>
          <p:cNvSpPr/>
          <p:nvPr/>
        </p:nvSpPr>
        <p:spPr>
          <a:xfrm>
            <a:off x="4101331" y="3012775"/>
            <a:ext cx="4860294" cy="1434300"/>
          </a:xfrm>
          <a:prstGeom prst="roundRect">
            <a:avLst>
              <a:gd name="adj" fmla="val 16667"/>
            </a:avLst>
          </a:prstGeom>
          <a:gradFill>
            <a:gsLst>
              <a:gs pos="0">
                <a:srgbClr val="D58870"/>
              </a:gs>
              <a:gs pos="50000">
                <a:srgbClr val="D57755"/>
              </a:gs>
              <a:gs pos="100000">
                <a:srgbClr val="C2654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600" b="0" i="0" dirty="0">
                <a:solidFill>
                  <a:schemeClr val="bg1"/>
                </a:solidFill>
                <a:effectLst/>
                <a:latin typeface="Calibri" panose="020F0502020204030204" pitchFamily="34" charset="0"/>
                <a:cs typeface="Calibri" panose="020F0502020204030204" pitchFamily="34" charset="0"/>
              </a:rPr>
              <a:t>“I definitely have a much better understanding of literary research as a discipline after working through the course.”</a:t>
            </a:r>
            <a:endParaRPr lang="en-US" sz="1600"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7" name="Slide Number Placeholder 6">
            <a:extLst>
              <a:ext uri="{FF2B5EF4-FFF2-40B4-BE49-F238E27FC236}">
                <a16:creationId xmlns:a16="http://schemas.microsoft.com/office/drawing/2014/main" id="{12D0E70C-C4EA-D400-1708-A5DE4EBB9CA8}"/>
              </a:ext>
            </a:extLst>
          </p:cNvPr>
          <p:cNvSpPr>
            <a:spLocks noGrp="1"/>
          </p:cNvSpPr>
          <p:nvPr>
            <p:ph type="sldNum" idx="12"/>
          </p:nvPr>
        </p:nvSpPr>
        <p:spPr>
          <a:xfrm>
            <a:off x="7086600" y="6669468"/>
            <a:ext cx="2057400" cy="365125"/>
          </a:xfrm>
        </p:spPr>
        <p:txBody>
          <a:bodyPr/>
          <a:lstStyle/>
          <a:p>
            <a:pPr marL="0" lvl="0" indent="0" algn="r" rtl="0">
              <a:spcBef>
                <a:spcPts val="0"/>
              </a:spcBef>
              <a:spcAft>
                <a:spcPts val="0"/>
              </a:spcAft>
              <a:buNone/>
            </a:pPr>
            <a:fld id="{00000000-1234-1234-1234-123412341234}" type="slidenum">
              <a:rPr lang="en-US" smtClean="0"/>
              <a:t>34</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6792"/>
    </mc:Choice>
    <mc:Fallback xmlns="">
      <p:transition spd="slow" advTm="3679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0"/>
        <p:cNvGrpSpPr/>
        <p:nvPr/>
      </p:nvGrpSpPr>
      <p:grpSpPr>
        <a:xfrm>
          <a:off x="0" y="0"/>
          <a:ext cx="0" cy="0"/>
          <a:chOff x="0" y="0"/>
          <a:chExt cx="0" cy="0"/>
        </a:xfrm>
      </p:grpSpPr>
      <p:grpSp>
        <p:nvGrpSpPr>
          <p:cNvPr id="2" name="Group 1">
            <a:extLst>
              <a:ext uri="{FF2B5EF4-FFF2-40B4-BE49-F238E27FC236}">
                <a16:creationId xmlns:a16="http://schemas.microsoft.com/office/drawing/2014/main" id="{91C57A04-EF1A-1444-6118-7DA90E1CB316}"/>
              </a:ext>
            </a:extLst>
          </p:cNvPr>
          <p:cNvGrpSpPr/>
          <p:nvPr/>
        </p:nvGrpSpPr>
        <p:grpSpPr>
          <a:xfrm>
            <a:off x="-47325" y="0"/>
            <a:ext cx="9296400" cy="7226423"/>
            <a:chOff x="0" y="-1"/>
            <a:chExt cx="9296400" cy="7226423"/>
          </a:xfrm>
        </p:grpSpPr>
        <p:pic>
          <p:nvPicPr>
            <p:cNvPr id="3" name="Google Shape;408;p21">
              <a:extLst>
                <a:ext uri="{FF2B5EF4-FFF2-40B4-BE49-F238E27FC236}">
                  <a16:creationId xmlns:a16="http://schemas.microsoft.com/office/drawing/2014/main" id="{5BD1EC16-4769-2ED7-AB34-A56146DAD083}"/>
                </a:ext>
              </a:extLst>
            </p:cNvPr>
            <p:cNvPicPr preferRelativeResize="0"/>
            <p:nvPr/>
          </p:nvPicPr>
          <p:blipFill rotWithShape="1">
            <a:blip r:embed="rId3">
              <a:alphaModFix/>
            </a:blip>
            <a:srcRect r="19091" b="9091"/>
            <a:stretch/>
          </p:blipFill>
          <p:spPr>
            <a:xfrm>
              <a:off x="0" y="-1"/>
              <a:ext cx="9296400" cy="7075503"/>
            </a:xfrm>
            <a:prstGeom prst="rect">
              <a:avLst/>
            </a:prstGeom>
            <a:noFill/>
            <a:ln>
              <a:noFill/>
            </a:ln>
          </p:spPr>
        </p:pic>
        <p:grpSp>
          <p:nvGrpSpPr>
            <p:cNvPr id="4" name="Group 3">
              <a:extLst>
                <a:ext uri="{FF2B5EF4-FFF2-40B4-BE49-F238E27FC236}">
                  <a16:creationId xmlns:a16="http://schemas.microsoft.com/office/drawing/2014/main" id="{2269316D-F270-3B3B-3FF0-D1164A85CC34}"/>
                </a:ext>
              </a:extLst>
            </p:cNvPr>
            <p:cNvGrpSpPr/>
            <p:nvPr/>
          </p:nvGrpSpPr>
          <p:grpSpPr>
            <a:xfrm>
              <a:off x="543213" y="-1"/>
              <a:ext cx="8753187" cy="7226423"/>
              <a:chOff x="543213" y="0"/>
              <a:chExt cx="8753187" cy="6991340"/>
            </a:xfrm>
          </p:grpSpPr>
          <p:pic>
            <p:nvPicPr>
              <p:cNvPr id="5" name="Google Shape;122;p51">
                <a:extLst>
                  <a:ext uri="{FF2B5EF4-FFF2-40B4-BE49-F238E27FC236}">
                    <a16:creationId xmlns:a16="http://schemas.microsoft.com/office/drawing/2014/main" id="{74E98D31-315D-CD2D-814C-1D8FA90042BE}"/>
                  </a:ext>
                </a:extLst>
              </p:cNvPr>
              <p:cNvPicPr preferRelativeResize="0"/>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6" name="Google Shape;123;p51">
                <a:extLst>
                  <a:ext uri="{FF2B5EF4-FFF2-40B4-BE49-F238E27FC236}">
                    <a16:creationId xmlns:a16="http://schemas.microsoft.com/office/drawing/2014/main" id="{6C887153-AF57-E061-5050-C7C14987C616}"/>
                  </a:ext>
                </a:extLst>
              </p:cNvPr>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pic>
        <p:nvPicPr>
          <p:cNvPr id="693" name="Google Shape;693;p27"/>
          <p:cNvPicPr preferRelativeResize="0"/>
          <p:nvPr/>
        </p:nvPicPr>
        <p:blipFill>
          <a:blip r:embed="rId5">
            <a:alphaModFix/>
          </a:blip>
          <a:stretch>
            <a:fillRect/>
          </a:stretch>
        </p:blipFill>
        <p:spPr>
          <a:xfrm>
            <a:off x="2078661" y="152400"/>
            <a:ext cx="4986666" cy="6553200"/>
          </a:xfrm>
          <a:prstGeom prst="rect">
            <a:avLst/>
          </a:prstGeom>
          <a:noFill/>
          <a:ln>
            <a:noFill/>
          </a:ln>
        </p:spPr>
      </p:pic>
      <p:sp>
        <p:nvSpPr>
          <p:cNvPr id="694" name="Google Shape;694;p27"/>
          <p:cNvSpPr txBox="1"/>
          <p:nvPr/>
        </p:nvSpPr>
        <p:spPr>
          <a:xfrm>
            <a:off x="316150" y="566150"/>
            <a:ext cx="1762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Calibri"/>
                <a:ea typeface="Calibri"/>
                <a:cs typeface="Calibri"/>
                <a:sym typeface="Calibri"/>
              </a:rPr>
              <a:t>THE END</a:t>
            </a:r>
            <a:endParaRPr sz="2000" b="1" dirty="0">
              <a:latin typeface="Calibri"/>
              <a:ea typeface="Calibri"/>
              <a:cs typeface="Calibri"/>
              <a:sym typeface="Calibri"/>
            </a:endParaRPr>
          </a:p>
        </p:txBody>
      </p:sp>
      <p:sp>
        <p:nvSpPr>
          <p:cNvPr id="695" name="Google Shape;695;p27"/>
          <p:cNvSpPr txBox="1"/>
          <p:nvPr/>
        </p:nvSpPr>
        <p:spPr>
          <a:xfrm>
            <a:off x="7114375" y="6305400"/>
            <a:ext cx="1912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latin typeface="Calibri"/>
                <a:ea typeface="Calibri"/>
                <a:cs typeface="Calibri"/>
                <a:sym typeface="Calibri"/>
              </a:rPr>
              <a:t>Art by David Shrigley</a:t>
            </a:r>
            <a:endParaRPr sz="13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12754"/>
    </mc:Choice>
    <mc:Fallback xmlns="">
      <p:transition spd="slow" advTm="1275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pic>
        <p:nvPicPr>
          <p:cNvPr id="67" name="Google Shape;67;p48"/>
          <p:cNvPicPr preferRelativeResize="0"/>
          <p:nvPr/>
        </p:nvPicPr>
        <p:blipFill rotWithShape="1">
          <a:blip r:embed="rId3">
            <a:alphaModFix amt="35000"/>
          </a:blip>
          <a:srcRect l="1" r="10997" b="-1"/>
          <a:stretch/>
        </p:blipFill>
        <p:spPr>
          <a:xfrm>
            <a:off x="20" y="10"/>
            <a:ext cx="9143980" cy="6857990"/>
          </a:xfrm>
          <a:prstGeom prst="rect">
            <a:avLst/>
          </a:prstGeom>
          <a:noFill/>
          <a:ln>
            <a:noFill/>
          </a:ln>
        </p:spPr>
      </p:pic>
      <p:pic>
        <p:nvPicPr>
          <p:cNvPr id="2" name="Google Shape;408;p21">
            <a:extLst>
              <a:ext uri="{FF2B5EF4-FFF2-40B4-BE49-F238E27FC236}">
                <a16:creationId xmlns:a16="http://schemas.microsoft.com/office/drawing/2014/main" id="{FFC8CA7F-F703-E22F-FF51-9F245111B1D2}"/>
              </a:ext>
            </a:extLst>
          </p:cNvPr>
          <p:cNvPicPr preferRelativeResize="0">
            <a:picLocks noGrp="1" noRot="1" noMove="1" noResize="1" noEditPoints="1" noAdjustHandles="1" noChangeArrowheads="1" noChangeShapeType="1" noCrop="1"/>
          </p:cNvPicPr>
          <p:nvPr/>
        </p:nvPicPr>
        <p:blipFill rotWithShape="1">
          <a:blip r:embed="rId4">
            <a:alphaModFix/>
          </a:blip>
          <a:srcRect r="19091" b="9091"/>
          <a:stretch/>
        </p:blipFill>
        <p:spPr>
          <a:xfrm>
            <a:off x="0" y="0"/>
            <a:ext cx="9144000" cy="6991340"/>
          </a:xfrm>
          <a:prstGeom prst="rect">
            <a:avLst/>
          </a:prstGeom>
          <a:noFill/>
          <a:ln>
            <a:noFill/>
          </a:ln>
        </p:spPr>
      </p:pic>
      <p:grpSp>
        <p:nvGrpSpPr>
          <p:cNvPr id="3" name="Group 2">
            <a:extLst>
              <a:ext uri="{FF2B5EF4-FFF2-40B4-BE49-F238E27FC236}">
                <a16:creationId xmlns:a16="http://schemas.microsoft.com/office/drawing/2014/main" id="{73707676-571E-D273-9551-902B4CB1CBA7}"/>
              </a:ext>
            </a:extLst>
          </p:cNvPr>
          <p:cNvGrpSpPr>
            <a:grpSpLocks noGrp="1" noUngrp="1" noRot="1" noMove="1" noResize="1"/>
          </p:cNvGrpSpPr>
          <p:nvPr/>
        </p:nvGrpSpPr>
        <p:grpSpPr>
          <a:xfrm>
            <a:off x="633227" y="0"/>
            <a:ext cx="8510773" cy="6991340"/>
            <a:chOff x="543213" y="0"/>
            <a:chExt cx="8599203" cy="6991340"/>
          </a:xfrm>
        </p:grpSpPr>
        <p:pic>
          <p:nvPicPr>
            <p:cNvPr id="4" name="Google Shape;122;p51">
              <a:extLst>
                <a:ext uri="{FF2B5EF4-FFF2-40B4-BE49-F238E27FC236}">
                  <a16:creationId xmlns:a16="http://schemas.microsoft.com/office/drawing/2014/main" id="{C246C67F-FA74-74D2-E9EA-775AD256ECB4}"/>
                </a:ext>
              </a:extLst>
            </p:cNvPr>
            <p:cNvPicPr preferRelativeResize="0">
              <a:picLocks/>
            </p:cNvPicPr>
            <p:nvPr/>
          </p:nvPicPr>
          <p:blipFill rotWithShape="1">
            <a:blip r:embed="rId3">
              <a:alphaModFix amt="35000"/>
            </a:blip>
            <a:srcRect l="1" r="10997" b="-1"/>
            <a:stretch/>
          </p:blipFill>
          <p:spPr>
            <a:xfrm>
              <a:off x="543214" y="0"/>
              <a:ext cx="8599202" cy="6991340"/>
            </a:xfrm>
            <a:prstGeom prst="rect">
              <a:avLst/>
            </a:prstGeom>
            <a:solidFill>
              <a:schemeClr val="bg1"/>
            </a:solidFill>
            <a:ln>
              <a:noFill/>
            </a:ln>
          </p:spPr>
        </p:pic>
        <p:sp>
          <p:nvSpPr>
            <p:cNvPr id="5" name="Google Shape;123;p51">
              <a:extLst>
                <a:ext uri="{FF2B5EF4-FFF2-40B4-BE49-F238E27FC236}">
                  <a16:creationId xmlns:a16="http://schemas.microsoft.com/office/drawing/2014/main" id="{87B442E0-614D-FC72-3165-F8F24114DB51}"/>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69" name="Google Shape;69;p48"/>
          <p:cNvSpPr txBox="1"/>
          <p:nvPr/>
        </p:nvSpPr>
        <p:spPr>
          <a:xfrm>
            <a:off x="964726" y="1065859"/>
            <a:ext cx="2570310" cy="4726276"/>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200" dirty="0">
                <a:latin typeface="Calibri"/>
                <a:ea typeface="Calibri"/>
                <a:cs typeface="Calibri"/>
                <a:sym typeface="Calibri"/>
              </a:rPr>
              <a:t>Library:</a:t>
            </a:r>
          </a:p>
          <a:p>
            <a:pPr marL="0" marR="0" lvl="0" indent="0" rtl="0">
              <a:lnSpc>
                <a:spcPct val="90000"/>
              </a:lnSpc>
              <a:spcBef>
                <a:spcPts val="0"/>
              </a:spcBef>
              <a:spcAft>
                <a:spcPts val="0"/>
              </a:spcAft>
              <a:buNone/>
            </a:pPr>
            <a:r>
              <a:rPr lang="en-US" sz="3200" dirty="0">
                <a:latin typeface="Calibri"/>
                <a:cs typeface="Calibri"/>
                <a:sym typeface="Calibri"/>
              </a:rPr>
              <a:t>John Venecek</a:t>
            </a:r>
            <a:endParaRPr lang="en-US" sz="3200" dirty="0">
              <a:latin typeface="Calibri"/>
              <a:cs typeface="Calibri"/>
            </a:endParaRPr>
          </a:p>
        </p:txBody>
      </p:sp>
      <p:cxnSp>
        <p:nvCxnSpPr>
          <p:cNvPr id="70" name="Google Shape;70;p48"/>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71" name="Google Shape;71;p48"/>
          <p:cNvGrpSpPr/>
          <p:nvPr/>
        </p:nvGrpSpPr>
        <p:grpSpPr>
          <a:xfrm>
            <a:off x="3866534" y="1740952"/>
            <a:ext cx="4644239" cy="3376090"/>
            <a:chOff x="0" y="105690"/>
            <a:chExt cx="4644239" cy="3376090"/>
          </a:xfrm>
        </p:grpSpPr>
        <p:sp>
          <p:nvSpPr>
            <p:cNvPr id="72" name="Google Shape;72;p48"/>
            <p:cNvSpPr/>
            <p:nvPr/>
          </p:nvSpPr>
          <p:spPr>
            <a:xfrm>
              <a:off x="0" y="105690"/>
              <a:ext cx="4644239" cy="1098483"/>
            </a:xfrm>
            <a:prstGeom prst="roundRect">
              <a:avLst>
                <a:gd name="adj" fmla="val 16667"/>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8"/>
            <p:cNvSpPr txBox="1"/>
            <p:nvPr/>
          </p:nvSpPr>
          <p:spPr>
            <a:xfrm>
              <a:off x="53624" y="159314"/>
              <a:ext cx="4536991" cy="991235"/>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dirty="0">
                  <a:solidFill>
                    <a:schemeClr val="lt1"/>
                  </a:solidFill>
                  <a:latin typeface="Calibri"/>
                  <a:ea typeface="Calibri"/>
                  <a:cs typeface="Calibri"/>
                  <a:sym typeface="Calibri"/>
                </a:rPr>
                <a:t>John</a:t>
              </a:r>
              <a:r>
                <a:rPr lang="en-US" sz="1600" i="0" u="none" strike="noStrike" cap="none" dirty="0">
                  <a:solidFill>
                    <a:schemeClr val="lt1"/>
                  </a:solidFill>
                  <a:latin typeface="Calibri"/>
                  <a:ea typeface="Calibri"/>
                  <a:cs typeface="Calibri"/>
                  <a:sym typeface="Calibri"/>
                </a:rPr>
                <a:t> started noticing a decline in requests for library instruction throughout the humanities;</a:t>
              </a:r>
              <a:endParaRPr sz="1600" dirty="0">
                <a:latin typeface="Calibri"/>
                <a:ea typeface="Calibri"/>
                <a:cs typeface="Calibri"/>
                <a:sym typeface="Calibri"/>
              </a:endParaRPr>
            </a:p>
          </p:txBody>
        </p:sp>
        <p:sp>
          <p:nvSpPr>
            <p:cNvPr id="74" name="Google Shape;74;p48"/>
            <p:cNvSpPr/>
            <p:nvPr/>
          </p:nvSpPr>
          <p:spPr>
            <a:xfrm>
              <a:off x="0" y="1244494"/>
              <a:ext cx="4644239" cy="1098483"/>
            </a:xfrm>
            <a:prstGeom prst="roundRect">
              <a:avLst>
                <a:gd name="adj" fmla="val 16667"/>
              </a:avLst>
            </a:prstGeom>
            <a:gradFill>
              <a:gsLst>
                <a:gs pos="0">
                  <a:srgbClr val="D58870"/>
                </a:gs>
                <a:gs pos="50000">
                  <a:srgbClr val="D57755"/>
                </a:gs>
                <a:gs pos="100000">
                  <a:srgbClr val="C2654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8"/>
            <p:cNvSpPr txBox="1"/>
            <p:nvPr/>
          </p:nvSpPr>
          <p:spPr>
            <a:xfrm>
              <a:off x="53624" y="1298118"/>
              <a:ext cx="4536991" cy="991235"/>
            </a:xfrm>
            <a:prstGeom prst="rect">
              <a:avLst/>
            </a:prstGeom>
            <a:noFill/>
            <a:ln>
              <a:noFill/>
            </a:ln>
          </p:spPr>
          <p:txBody>
            <a:bodyPr spcFirstLastPara="1" wrap="square" lIns="53325" tIns="53325" rIns="53325" bIns="53325" anchor="ctr" anchorCtr="0">
              <a:noAutofit/>
            </a:bodyPr>
            <a:lstStyle/>
            <a:p>
              <a:pPr lvl="0">
                <a:buClr>
                  <a:schemeClr val="dk1"/>
                </a:buClr>
                <a:buSzPts val="1400"/>
              </a:pPr>
              <a:r>
                <a:rPr lang="en-US" sz="1600" dirty="0">
                  <a:solidFill>
                    <a:schemeClr val="lt1"/>
                  </a:solidFill>
                  <a:latin typeface="Calibri"/>
                  <a:ea typeface="Calibri"/>
                  <a:cs typeface="Calibri"/>
                  <a:sym typeface="Calibri"/>
                </a:rPr>
                <a:t>After meeting with several department chairs and program directors, we determined that the library needed a more flexible model to accommodate mixed mode and hybrid courses; </a:t>
              </a:r>
              <a:endParaRPr sz="1600" dirty="0">
                <a:latin typeface="Calibri"/>
                <a:ea typeface="Calibri"/>
                <a:cs typeface="Calibri"/>
                <a:sym typeface="Calibri"/>
              </a:endParaRPr>
            </a:p>
          </p:txBody>
        </p:sp>
        <p:sp>
          <p:nvSpPr>
            <p:cNvPr id="76" name="Google Shape;76;p48"/>
            <p:cNvSpPr/>
            <p:nvPr/>
          </p:nvSpPr>
          <p:spPr>
            <a:xfrm>
              <a:off x="0" y="2383297"/>
              <a:ext cx="4644239" cy="1098483"/>
            </a:xfrm>
            <a:prstGeom prst="roundRect">
              <a:avLst>
                <a:gd name="adj" fmla="val 16667"/>
              </a:avLst>
            </a:prstGeom>
            <a:gradFill>
              <a:gsLst>
                <a:gs pos="0">
                  <a:srgbClr val="BF948F"/>
                </a:gs>
                <a:gs pos="50000">
                  <a:srgbClr val="BA857E"/>
                </a:gs>
                <a:gs pos="100000">
                  <a:srgbClr val="A7746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8"/>
            <p:cNvSpPr txBox="1"/>
            <p:nvPr/>
          </p:nvSpPr>
          <p:spPr>
            <a:xfrm>
              <a:off x="53624" y="2436921"/>
              <a:ext cx="4536991" cy="991235"/>
            </a:xfrm>
            <a:prstGeom prst="rect">
              <a:avLst/>
            </a:prstGeom>
            <a:noFill/>
            <a:ln>
              <a:noFill/>
            </a:ln>
          </p:spPr>
          <p:txBody>
            <a:bodyPr spcFirstLastPara="1" wrap="square" lIns="53325" tIns="53325" rIns="53325" bIns="53325" anchor="ctr" anchorCtr="0">
              <a:noAutofit/>
            </a:bodyPr>
            <a:lstStyle/>
            <a:p>
              <a:pPr marL="0" lvl="0" indent="0" algn="l" rtl="0">
                <a:spcBef>
                  <a:spcPts val="0"/>
                </a:spcBef>
                <a:spcAft>
                  <a:spcPts val="0"/>
                </a:spcAft>
                <a:buClr>
                  <a:schemeClr val="dk1"/>
                </a:buClr>
                <a:buSzPts val="1400"/>
                <a:buFont typeface="Arial"/>
                <a:buNone/>
              </a:pPr>
              <a:r>
                <a:rPr lang="en-US" sz="1600" dirty="0">
                  <a:solidFill>
                    <a:schemeClr val="lt1"/>
                  </a:solidFill>
                  <a:latin typeface="Calibri"/>
                  <a:ea typeface="Calibri"/>
                  <a:cs typeface="Calibri"/>
                  <a:sym typeface="Calibri"/>
                </a:rPr>
                <a:t>Dr. Mauer and John developed a series of research modules that could be shared and adapted to multiple courses and modalities. </a:t>
              </a:r>
              <a:endParaRPr sz="1600" dirty="0">
                <a:latin typeface="Calibri"/>
                <a:ea typeface="Calibri"/>
                <a:cs typeface="Calibri"/>
                <a:sym typeface="Calibri"/>
              </a:endParaRPr>
            </a:p>
          </p:txBody>
        </p:sp>
      </p:grpSp>
      <p:sp>
        <p:nvSpPr>
          <p:cNvPr id="6" name="Slide Number Placeholder 5">
            <a:extLst>
              <a:ext uri="{FF2B5EF4-FFF2-40B4-BE49-F238E27FC236}">
                <a16:creationId xmlns:a16="http://schemas.microsoft.com/office/drawing/2014/main" id="{9F502205-2FD8-8910-9986-0B43812B2E4D}"/>
              </a:ext>
            </a:extLst>
          </p:cNvPr>
          <p:cNvSpPr>
            <a:spLocks noGrp="1"/>
          </p:cNvSpPr>
          <p:nvPr>
            <p:ph type="sldNum" idx="12"/>
          </p:nvPr>
        </p:nvSpPr>
        <p:spPr>
          <a:xfrm>
            <a:off x="6968037" y="6538913"/>
            <a:ext cx="2057400" cy="365125"/>
          </a:xfrm>
        </p:spPr>
        <p:txBody>
          <a:bodyPr/>
          <a:lstStyle/>
          <a:p>
            <a:pPr marL="0" lvl="0" indent="0" algn="r" rtl="0">
              <a:spcBef>
                <a:spcPts val="0"/>
              </a:spcBef>
              <a:spcAft>
                <a:spcPts val="0"/>
              </a:spcAft>
              <a:buNone/>
            </a:pPr>
            <a:fld id="{00000000-1234-1234-1234-123412341234}" type="slidenum">
              <a:rPr lang="en-US" smtClean="0"/>
              <a:t>4</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8843"/>
    </mc:Choice>
    <mc:Fallback xmlns="">
      <p:transition spd="slow" advTm="4884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pic>
        <p:nvPicPr>
          <p:cNvPr id="2" name="Google Shape;408;p21">
            <a:extLst>
              <a:ext uri="{FF2B5EF4-FFF2-40B4-BE49-F238E27FC236}">
                <a16:creationId xmlns:a16="http://schemas.microsoft.com/office/drawing/2014/main" id="{F312C7C9-630F-0C88-905B-D99012E0E0ED}"/>
              </a:ext>
            </a:extLst>
          </p:cNvPr>
          <p:cNvPicPr preferRelativeResize="0"/>
          <p:nvPr/>
        </p:nvPicPr>
        <p:blipFill rotWithShape="1">
          <a:blip r:embed="rId3">
            <a:alphaModFix/>
          </a:blip>
          <a:srcRect r="19091" b="9091"/>
          <a:stretch/>
        </p:blipFill>
        <p:spPr>
          <a:xfrm>
            <a:off x="0" y="0"/>
            <a:ext cx="9296400" cy="7010400"/>
          </a:xfrm>
          <a:prstGeom prst="rect">
            <a:avLst/>
          </a:prstGeom>
          <a:noFill/>
          <a:ln>
            <a:noFill/>
          </a:ln>
        </p:spPr>
      </p:pic>
      <p:grpSp>
        <p:nvGrpSpPr>
          <p:cNvPr id="3" name="Group 2">
            <a:extLst>
              <a:ext uri="{FF2B5EF4-FFF2-40B4-BE49-F238E27FC236}">
                <a16:creationId xmlns:a16="http://schemas.microsoft.com/office/drawing/2014/main" id="{692ADDCD-8DDE-333F-AF91-323E9F7A3BD9}"/>
              </a:ext>
            </a:extLst>
          </p:cNvPr>
          <p:cNvGrpSpPr/>
          <p:nvPr/>
        </p:nvGrpSpPr>
        <p:grpSpPr>
          <a:xfrm>
            <a:off x="633227" y="0"/>
            <a:ext cx="8663173" cy="6991340"/>
            <a:chOff x="543213" y="0"/>
            <a:chExt cx="8753187" cy="6991340"/>
          </a:xfrm>
        </p:grpSpPr>
        <p:pic>
          <p:nvPicPr>
            <p:cNvPr id="4" name="Google Shape;122;p51">
              <a:extLst>
                <a:ext uri="{FF2B5EF4-FFF2-40B4-BE49-F238E27FC236}">
                  <a16:creationId xmlns:a16="http://schemas.microsoft.com/office/drawing/2014/main" id="{CCF4B4AF-0270-D014-C425-CB67CA110B14}"/>
                </a:ext>
              </a:extLst>
            </p:cNvPr>
            <p:cNvPicPr preferRelativeResize="0"/>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5" name="Google Shape;123;p51">
              <a:extLst>
                <a:ext uri="{FF2B5EF4-FFF2-40B4-BE49-F238E27FC236}">
                  <a16:creationId xmlns:a16="http://schemas.microsoft.com/office/drawing/2014/main" id="{471FF6DD-96B9-74E8-D4D7-00475896FCAF}"/>
                </a:ext>
              </a:extLst>
            </p:cNvPr>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84" name="Google Shape;84;p49"/>
          <p:cNvSpPr txBox="1"/>
          <p:nvPr/>
        </p:nvSpPr>
        <p:spPr>
          <a:xfrm>
            <a:off x="1033234" y="1065862"/>
            <a:ext cx="2570310" cy="4726276"/>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200" dirty="0">
                <a:latin typeface="Calibri"/>
                <a:ea typeface="Calibri"/>
                <a:cs typeface="Calibri"/>
                <a:sym typeface="Calibri"/>
              </a:rPr>
              <a:t>Teaching:</a:t>
            </a:r>
          </a:p>
          <a:p>
            <a:pPr marL="0" marR="0" lvl="0" indent="0" rtl="0">
              <a:lnSpc>
                <a:spcPct val="90000"/>
              </a:lnSpc>
              <a:spcBef>
                <a:spcPts val="0"/>
              </a:spcBef>
              <a:spcAft>
                <a:spcPts val="0"/>
              </a:spcAft>
              <a:buNone/>
            </a:pPr>
            <a:r>
              <a:rPr lang="en-US" sz="3200" dirty="0">
                <a:latin typeface="Calibri"/>
                <a:cs typeface="Calibri"/>
                <a:sym typeface="Calibri"/>
              </a:rPr>
              <a:t>Barry Mauer</a:t>
            </a:r>
            <a:endParaRPr lang="en-US" sz="3200" dirty="0">
              <a:latin typeface="Calibri"/>
              <a:cs typeface="Calibri"/>
            </a:endParaRPr>
          </a:p>
        </p:txBody>
      </p:sp>
      <p:cxnSp>
        <p:nvCxnSpPr>
          <p:cNvPr id="85" name="Google Shape;85;p49"/>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86" name="Google Shape;86;p49"/>
          <p:cNvGrpSpPr/>
          <p:nvPr/>
        </p:nvGrpSpPr>
        <p:grpSpPr>
          <a:xfrm>
            <a:off x="3866534" y="1171552"/>
            <a:ext cx="4644239" cy="4514894"/>
            <a:chOff x="0" y="105690"/>
            <a:chExt cx="4644239" cy="4514894"/>
          </a:xfrm>
        </p:grpSpPr>
        <p:sp>
          <p:nvSpPr>
            <p:cNvPr id="87" name="Google Shape;87;p49"/>
            <p:cNvSpPr/>
            <p:nvPr/>
          </p:nvSpPr>
          <p:spPr>
            <a:xfrm>
              <a:off x="0" y="105690"/>
              <a:ext cx="4644239" cy="1098483"/>
            </a:xfrm>
            <a:prstGeom prst="roundRect">
              <a:avLst>
                <a:gd name="adj" fmla="val 16667"/>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9"/>
            <p:cNvSpPr txBox="1"/>
            <p:nvPr/>
          </p:nvSpPr>
          <p:spPr>
            <a:xfrm>
              <a:off x="53624" y="159314"/>
              <a:ext cx="4536991" cy="991235"/>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I converted the handouts </a:t>
              </a:r>
              <a:r>
                <a:rPr lang="en-US" sz="1600" dirty="0">
                  <a:solidFill>
                    <a:schemeClr val="lt1"/>
                  </a:solidFill>
                  <a:latin typeface="Calibri"/>
                  <a:ea typeface="Calibri"/>
                  <a:cs typeface="Calibri"/>
                  <a:sym typeface="Calibri"/>
                </a:rPr>
                <a:t>I</a:t>
              </a:r>
              <a:r>
                <a:rPr lang="en-US" sz="1600" i="0" u="none" strike="noStrike" cap="none" dirty="0">
                  <a:solidFill>
                    <a:schemeClr val="lt1"/>
                  </a:solidFill>
                  <a:latin typeface="Calibri"/>
                  <a:ea typeface="Calibri"/>
                  <a:cs typeface="Calibri"/>
                  <a:sym typeface="Calibri"/>
                </a:rPr>
                <a:t>’d been using into course modules;</a:t>
              </a:r>
              <a:endParaRPr sz="1600" dirty="0">
                <a:latin typeface="Calibri"/>
                <a:ea typeface="Calibri"/>
                <a:cs typeface="Calibri"/>
                <a:sym typeface="Calibri"/>
              </a:endParaRPr>
            </a:p>
          </p:txBody>
        </p:sp>
        <p:sp>
          <p:nvSpPr>
            <p:cNvPr id="89" name="Google Shape;89;p49"/>
            <p:cNvSpPr/>
            <p:nvPr/>
          </p:nvSpPr>
          <p:spPr>
            <a:xfrm>
              <a:off x="0" y="1244494"/>
              <a:ext cx="4644239" cy="1098483"/>
            </a:xfrm>
            <a:prstGeom prst="roundRect">
              <a:avLst>
                <a:gd name="adj" fmla="val 16667"/>
              </a:avLst>
            </a:prstGeom>
            <a:gradFill>
              <a:gsLst>
                <a:gs pos="0">
                  <a:srgbClr val="D58870"/>
                </a:gs>
                <a:gs pos="50000">
                  <a:srgbClr val="D57755"/>
                </a:gs>
                <a:gs pos="100000">
                  <a:srgbClr val="C2654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9"/>
            <p:cNvSpPr txBox="1"/>
            <p:nvPr/>
          </p:nvSpPr>
          <p:spPr>
            <a:xfrm>
              <a:off x="53624" y="1298118"/>
              <a:ext cx="4536991" cy="991235"/>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dirty="0">
                  <a:solidFill>
                    <a:schemeClr val="lt1"/>
                  </a:solidFill>
                  <a:latin typeface="Calibri"/>
                  <a:ea typeface="Calibri"/>
                  <a:cs typeface="Calibri"/>
                  <a:sym typeface="Calibri"/>
                </a:rPr>
                <a:t>Previously, my s</a:t>
              </a:r>
              <a:r>
                <a:rPr lang="en-US" sz="1600" i="0" u="none" strike="noStrike" cap="none" dirty="0">
                  <a:solidFill>
                    <a:schemeClr val="lt1"/>
                  </a:solidFill>
                  <a:latin typeface="Calibri"/>
                  <a:ea typeface="Calibri"/>
                  <a:cs typeface="Calibri"/>
                  <a:sym typeface="Calibri"/>
                </a:rPr>
                <a:t>tudents </a:t>
              </a:r>
              <a:r>
                <a:rPr lang="en-US" sz="1600" dirty="0">
                  <a:solidFill>
                    <a:schemeClr val="lt1"/>
                  </a:solidFill>
                  <a:latin typeface="Calibri"/>
                  <a:ea typeface="Calibri"/>
                  <a:cs typeface="Calibri"/>
                  <a:sym typeface="Calibri"/>
                </a:rPr>
                <a:t>would</a:t>
              </a:r>
              <a:r>
                <a:rPr lang="en-US" sz="1600" i="0" u="none" strike="noStrike" cap="none" dirty="0">
                  <a:solidFill>
                    <a:schemeClr val="lt1"/>
                  </a:solidFill>
                  <a:latin typeface="Calibri"/>
                  <a:ea typeface="Calibri"/>
                  <a:cs typeface="Calibri"/>
                  <a:sym typeface="Calibri"/>
                </a:rPr>
                <a:t> read a folder of handouts at the beginning of the semester related to essay structure, persuasive writing, note taking, research guidelines, etc.; </a:t>
              </a:r>
              <a:endParaRPr sz="1600" dirty="0">
                <a:latin typeface="Calibri"/>
                <a:ea typeface="Calibri"/>
                <a:cs typeface="Calibri"/>
                <a:sym typeface="Calibri"/>
              </a:endParaRPr>
            </a:p>
          </p:txBody>
        </p:sp>
        <p:sp>
          <p:nvSpPr>
            <p:cNvPr id="91" name="Google Shape;91;p49"/>
            <p:cNvSpPr/>
            <p:nvPr/>
          </p:nvSpPr>
          <p:spPr>
            <a:xfrm>
              <a:off x="0" y="2383297"/>
              <a:ext cx="4644239" cy="1098483"/>
            </a:xfrm>
            <a:prstGeom prst="roundRect">
              <a:avLst>
                <a:gd name="adj" fmla="val 16667"/>
              </a:avLst>
            </a:prstGeom>
            <a:gradFill>
              <a:gsLst>
                <a:gs pos="0">
                  <a:srgbClr val="BF948F"/>
                </a:gs>
                <a:gs pos="50000">
                  <a:srgbClr val="BA857E"/>
                </a:gs>
                <a:gs pos="100000">
                  <a:srgbClr val="A7746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9"/>
            <p:cNvSpPr txBox="1"/>
            <p:nvPr/>
          </p:nvSpPr>
          <p:spPr>
            <a:xfrm>
              <a:off x="53624" y="2436921"/>
              <a:ext cx="4536991" cy="991235"/>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The lessons didn’t “stick” when students later conducted their research and wrote their papers; </a:t>
              </a:r>
              <a:endParaRPr sz="1600" dirty="0">
                <a:latin typeface="Calibri"/>
                <a:ea typeface="Calibri"/>
                <a:cs typeface="Calibri"/>
                <a:sym typeface="Calibri"/>
              </a:endParaRPr>
            </a:p>
          </p:txBody>
        </p:sp>
        <p:sp>
          <p:nvSpPr>
            <p:cNvPr id="93" name="Google Shape;93;p49"/>
            <p:cNvSpPr/>
            <p:nvPr/>
          </p:nvSpPr>
          <p:spPr>
            <a:xfrm>
              <a:off x="0" y="3522101"/>
              <a:ext cx="4644239" cy="1098483"/>
            </a:xfrm>
            <a:prstGeom prst="roundRect">
              <a:avLst>
                <a:gd name="adj" fmla="val 16667"/>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9"/>
            <p:cNvSpPr txBox="1"/>
            <p:nvPr/>
          </p:nvSpPr>
          <p:spPr>
            <a:xfrm>
              <a:off x="53624" y="3575725"/>
              <a:ext cx="4536991" cy="991235"/>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Our new course expanded the handouts and led students step-by-step through the research and writing process.</a:t>
              </a:r>
              <a:endParaRPr sz="1600" dirty="0">
                <a:latin typeface="Calibri"/>
                <a:ea typeface="Calibri"/>
                <a:cs typeface="Calibri"/>
                <a:sym typeface="Calibri"/>
              </a:endParaRPr>
            </a:p>
          </p:txBody>
        </p:sp>
      </p:grpSp>
      <p:sp>
        <p:nvSpPr>
          <p:cNvPr id="6" name="Slide Number Placeholder 5">
            <a:extLst>
              <a:ext uri="{FF2B5EF4-FFF2-40B4-BE49-F238E27FC236}">
                <a16:creationId xmlns:a16="http://schemas.microsoft.com/office/drawing/2014/main" id="{6498182A-62AF-87BF-217E-7E6B49568493}"/>
              </a:ext>
            </a:extLst>
          </p:cNvPr>
          <p:cNvSpPr>
            <a:spLocks noGrp="1"/>
          </p:cNvSpPr>
          <p:nvPr>
            <p:ph type="sldNum" idx="12"/>
          </p:nvPr>
        </p:nvSpPr>
        <p:spPr>
          <a:xfrm>
            <a:off x="7086600" y="6591584"/>
            <a:ext cx="2057400" cy="365125"/>
          </a:xfrm>
        </p:spPr>
        <p:txBody>
          <a:bodyPr/>
          <a:lstStyle/>
          <a:p>
            <a:pPr marL="0" lvl="0" indent="0" algn="r" rtl="0">
              <a:spcBef>
                <a:spcPts val="0"/>
              </a:spcBef>
              <a:spcAft>
                <a:spcPts val="0"/>
              </a:spcAft>
              <a:buNone/>
            </a:pPr>
            <a:fld id="{00000000-1234-1234-1234-123412341234}" type="slidenum">
              <a:rPr lang="en-US" smtClean="0"/>
              <a:t>5</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58096"/>
    </mc:Choice>
    <mc:Fallback xmlns="">
      <p:transition spd="slow" advTm="5809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pic>
        <p:nvPicPr>
          <p:cNvPr id="3" name="Google Shape;408;p21">
            <a:extLst>
              <a:ext uri="{FF2B5EF4-FFF2-40B4-BE49-F238E27FC236}">
                <a16:creationId xmlns:a16="http://schemas.microsoft.com/office/drawing/2014/main" id="{9733A206-4431-5163-AD7E-24291D3DE693}"/>
              </a:ext>
            </a:extLst>
          </p:cNvPr>
          <p:cNvPicPr preferRelativeResize="0"/>
          <p:nvPr/>
        </p:nvPicPr>
        <p:blipFill rotWithShape="1">
          <a:blip r:embed="rId3">
            <a:alphaModFix/>
          </a:blip>
          <a:srcRect r="19091" b="9091"/>
          <a:stretch/>
        </p:blipFill>
        <p:spPr>
          <a:xfrm>
            <a:off x="0" y="0"/>
            <a:ext cx="9167354" cy="7010400"/>
          </a:xfrm>
          <a:prstGeom prst="rect">
            <a:avLst/>
          </a:prstGeom>
          <a:noFill/>
          <a:ln>
            <a:noFill/>
          </a:ln>
        </p:spPr>
      </p:pic>
      <p:pic>
        <p:nvPicPr>
          <p:cNvPr id="2" name="Google Shape;122;p51">
            <a:extLst>
              <a:ext uri="{FF2B5EF4-FFF2-40B4-BE49-F238E27FC236}">
                <a16:creationId xmlns:a16="http://schemas.microsoft.com/office/drawing/2014/main" id="{A7E1FAE0-C08F-98A1-8129-1AF23E325704}"/>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23373" y="10"/>
            <a:ext cx="8984776" cy="6857990"/>
          </a:xfrm>
          <a:prstGeom prst="rect">
            <a:avLst/>
          </a:prstGeom>
          <a:noFill/>
          <a:ln>
            <a:noFill/>
          </a:ln>
        </p:spPr>
      </p:pic>
      <p:grpSp>
        <p:nvGrpSpPr>
          <p:cNvPr id="7" name="Group 6">
            <a:extLst>
              <a:ext uri="{FF2B5EF4-FFF2-40B4-BE49-F238E27FC236}">
                <a16:creationId xmlns:a16="http://schemas.microsoft.com/office/drawing/2014/main" id="{D9278C2B-DB25-1AFF-FE11-41748434F974}"/>
              </a:ext>
            </a:extLst>
          </p:cNvPr>
          <p:cNvGrpSpPr>
            <a:grpSpLocks noGrp="1" noUngrp="1" noRot="1" noMove="1" noResize="1"/>
          </p:cNvGrpSpPr>
          <p:nvPr/>
        </p:nvGrpSpPr>
        <p:grpSpPr>
          <a:xfrm>
            <a:off x="543213" y="18472"/>
            <a:ext cx="8647514" cy="6991340"/>
            <a:chOff x="543213" y="0"/>
            <a:chExt cx="8753187" cy="6991340"/>
          </a:xfrm>
        </p:grpSpPr>
        <p:pic>
          <p:nvPicPr>
            <p:cNvPr id="5" name="Google Shape;122;p51">
              <a:extLst>
                <a:ext uri="{FF2B5EF4-FFF2-40B4-BE49-F238E27FC236}">
                  <a16:creationId xmlns:a16="http://schemas.microsoft.com/office/drawing/2014/main" id="{9D7416F9-654A-9A9F-4217-B7DCD4D0A402}"/>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6" name="Google Shape;123;p51">
              <a:extLst>
                <a:ext uri="{FF2B5EF4-FFF2-40B4-BE49-F238E27FC236}">
                  <a16:creationId xmlns:a16="http://schemas.microsoft.com/office/drawing/2014/main" id="{00CC2892-5930-1B58-B63F-F5647DB16121}"/>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124" name="Google Shape;124;p51"/>
          <p:cNvSpPr txBox="1"/>
          <p:nvPr/>
        </p:nvSpPr>
        <p:spPr>
          <a:xfrm>
            <a:off x="891947" y="1404193"/>
            <a:ext cx="2391837" cy="4086558"/>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None/>
            </a:pPr>
            <a:r>
              <a:rPr lang="en-US" sz="3200" b="0" i="0" u="none" strike="noStrike" cap="none" dirty="0">
                <a:solidFill>
                  <a:srgbClr val="000000"/>
                </a:solidFill>
                <a:latin typeface="Calibri"/>
                <a:ea typeface="Calibri"/>
                <a:cs typeface="Calibri"/>
                <a:sym typeface="Calibri"/>
              </a:rPr>
              <a:t>Objectives for teachers, students, UCF, and the profession</a:t>
            </a:r>
            <a:endParaRPr sz="3200" dirty="0"/>
          </a:p>
        </p:txBody>
      </p:sp>
      <p:cxnSp>
        <p:nvCxnSpPr>
          <p:cNvPr id="125" name="Google Shape;125;p51"/>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126" name="Google Shape;126;p51"/>
          <p:cNvGrpSpPr/>
          <p:nvPr/>
        </p:nvGrpSpPr>
        <p:grpSpPr>
          <a:xfrm>
            <a:off x="3866534" y="1663976"/>
            <a:ext cx="4644300" cy="3530046"/>
            <a:chOff x="0" y="598114"/>
            <a:chExt cx="4644300" cy="3530046"/>
          </a:xfrm>
        </p:grpSpPr>
        <p:sp>
          <p:nvSpPr>
            <p:cNvPr id="127" name="Google Shape;127;p51"/>
            <p:cNvSpPr/>
            <p:nvPr/>
          </p:nvSpPr>
          <p:spPr>
            <a:xfrm>
              <a:off x="0" y="598114"/>
              <a:ext cx="4644300" cy="852300"/>
            </a:xfrm>
            <a:prstGeom prst="roundRect">
              <a:avLst>
                <a:gd name="adj" fmla="val 16667"/>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1"/>
            <p:cNvSpPr txBox="1"/>
            <p:nvPr/>
          </p:nvSpPr>
          <p:spPr>
            <a:xfrm>
              <a:off x="41604" y="639718"/>
              <a:ext cx="4560900" cy="769200"/>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dirty="0">
                  <a:solidFill>
                    <a:schemeClr val="lt1"/>
                  </a:solidFill>
                  <a:latin typeface="Calibri"/>
                  <a:ea typeface="Calibri"/>
                  <a:cs typeface="Calibri"/>
                  <a:sym typeface="Calibri"/>
                </a:rPr>
                <a:t>For teachers: </a:t>
              </a:r>
              <a:r>
                <a:rPr lang="en-US" sz="1600" dirty="0">
                  <a:solidFill>
                    <a:schemeClr val="lt1"/>
                  </a:solidFill>
                  <a:latin typeface="Calibri"/>
                  <a:ea typeface="Calibri"/>
                  <a:cs typeface="Calibri"/>
                  <a:sym typeface="Calibri"/>
                </a:rPr>
                <a:t>C</a:t>
              </a:r>
              <a:r>
                <a:rPr lang="en-US" sz="1600" i="0" u="none" strike="noStrike" cap="none" dirty="0">
                  <a:solidFill>
                    <a:schemeClr val="lt1"/>
                  </a:solidFill>
                  <a:latin typeface="Calibri"/>
                  <a:ea typeface="Calibri"/>
                  <a:cs typeface="Calibri"/>
                  <a:sym typeface="Calibri"/>
                </a:rPr>
                <a:t>reate a plug-and-play option for teaching literary research. [My course was designated Research-Intensive and Quality Online];</a:t>
              </a:r>
              <a:endParaRPr sz="1600" dirty="0">
                <a:latin typeface="Calibri"/>
                <a:ea typeface="Calibri"/>
                <a:cs typeface="Calibri"/>
                <a:sym typeface="Calibri"/>
              </a:endParaRPr>
            </a:p>
          </p:txBody>
        </p:sp>
        <p:sp>
          <p:nvSpPr>
            <p:cNvPr id="129" name="Google Shape;129;p51"/>
            <p:cNvSpPr/>
            <p:nvPr/>
          </p:nvSpPr>
          <p:spPr>
            <a:xfrm>
              <a:off x="0" y="1490706"/>
              <a:ext cx="4644239" cy="852271"/>
            </a:xfrm>
            <a:prstGeom prst="roundRect">
              <a:avLst>
                <a:gd name="adj" fmla="val 16667"/>
              </a:avLst>
            </a:prstGeom>
            <a:gradFill>
              <a:gsLst>
                <a:gs pos="0">
                  <a:srgbClr val="D58870"/>
                </a:gs>
                <a:gs pos="50000">
                  <a:srgbClr val="D57755"/>
                </a:gs>
                <a:gs pos="100000">
                  <a:srgbClr val="C2654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1"/>
            <p:cNvSpPr txBox="1"/>
            <p:nvPr/>
          </p:nvSpPr>
          <p:spPr>
            <a:xfrm>
              <a:off x="41604" y="1532310"/>
              <a:ext cx="4561031" cy="769063"/>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dirty="0">
                  <a:solidFill>
                    <a:schemeClr val="lt1"/>
                  </a:solidFill>
                  <a:latin typeface="Calibri"/>
                  <a:ea typeface="Calibri"/>
                  <a:cs typeface="Calibri"/>
                  <a:sym typeface="Calibri"/>
                </a:rPr>
                <a:t>For students:</a:t>
              </a:r>
              <a:r>
                <a:rPr lang="en-US" sz="1600" b="1" i="0" u="none" strike="noStrike" cap="none" dirty="0">
                  <a:solidFill>
                    <a:schemeClr val="lt1"/>
                  </a:solidFill>
                  <a:latin typeface="Calibri"/>
                  <a:ea typeface="Calibri"/>
                  <a:cs typeface="Calibri"/>
                  <a:sym typeface="Calibri"/>
                </a:rPr>
                <a:t> </a:t>
              </a:r>
              <a:r>
                <a:rPr lang="en-US" sz="1600" i="0" u="none" strike="noStrike" cap="none" dirty="0">
                  <a:solidFill>
                    <a:schemeClr val="lt1"/>
                  </a:solidFill>
                  <a:latin typeface="Calibri"/>
                  <a:ea typeface="Calibri"/>
                  <a:cs typeface="Calibri"/>
                  <a:sym typeface="Calibri"/>
                </a:rPr>
                <a:t>Instill an understanding that research is an iterative and recursive process; </a:t>
              </a:r>
              <a:endParaRPr sz="1600" i="0" u="none" strike="noStrike" cap="none" dirty="0">
                <a:solidFill>
                  <a:schemeClr val="lt1"/>
                </a:solidFill>
                <a:latin typeface="Calibri"/>
                <a:ea typeface="Calibri"/>
                <a:cs typeface="Calibri"/>
                <a:sym typeface="Calibri"/>
              </a:endParaRPr>
            </a:p>
          </p:txBody>
        </p:sp>
        <p:sp>
          <p:nvSpPr>
            <p:cNvPr id="131" name="Google Shape;131;p51"/>
            <p:cNvSpPr/>
            <p:nvPr/>
          </p:nvSpPr>
          <p:spPr>
            <a:xfrm>
              <a:off x="0" y="2383297"/>
              <a:ext cx="4644239" cy="852271"/>
            </a:xfrm>
            <a:prstGeom prst="roundRect">
              <a:avLst>
                <a:gd name="adj" fmla="val 16667"/>
              </a:avLst>
            </a:prstGeom>
            <a:gradFill>
              <a:gsLst>
                <a:gs pos="0">
                  <a:srgbClr val="BF948F"/>
                </a:gs>
                <a:gs pos="50000">
                  <a:srgbClr val="BA857E"/>
                </a:gs>
                <a:gs pos="100000">
                  <a:srgbClr val="A7746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1"/>
            <p:cNvSpPr txBox="1"/>
            <p:nvPr/>
          </p:nvSpPr>
          <p:spPr>
            <a:xfrm>
              <a:off x="41604" y="2424901"/>
              <a:ext cx="4561031" cy="769063"/>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dirty="0">
                  <a:solidFill>
                    <a:schemeClr val="lt1"/>
                  </a:solidFill>
                  <a:latin typeface="Calibri"/>
                  <a:ea typeface="Calibri"/>
                  <a:cs typeface="Calibri"/>
                  <a:sym typeface="Calibri"/>
                </a:rPr>
                <a:t>For UCF:</a:t>
              </a:r>
              <a:r>
                <a:rPr lang="en-US" sz="1600" b="1" i="0" u="none" strike="noStrike" cap="none" dirty="0">
                  <a:solidFill>
                    <a:schemeClr val="lt1"/>
                  </a:solidFill>
                  <a:latin typeface="Calibri"/>
                  <a:ea typeface="Calibri"/>
                  <a:cs typeface="Calibri"/>
                  <a:sym typeface="Calibri"/>
                </a:rPr>
                <a:t> </a:t>
              </a:r>
              <a:r>
                <a:rPr lang="en-US" sz="1600" i="0" u="none" strike="noStrike" cap="none" dirty="0">
                  <a:solidFill>
                    <a:schemeClr val="lt1"/>
                  </a:solidFill>
                  <a:latin typeface="Calibri"/>
                  <a:ea typeface="Calibri"/>
                  <a:cs typeface="Calibri"/>
                  <a:sym typeface="Calibri"/>
                </a:rPr>
                <a:t>research support provided by the Libraries, Writing Center, and the Office of Undergraduate Research</a:t>
              </a:r>
              <a:r>
                <a:rPr lang="en-US" sz="1600" dirty="0">
                  <a:solidFill>
                    <a:schemeClr val="lt1"/>
                  </a:solidFill>
                  <a:latin typeface="Calibri"/>
                  <a:ea typeface="Calibri"/>
                  <a:cs typeface="Calibri"/>
                  <a:sym typeface="Calibri"/>
                </a:rPr>
                <a:t> are integrated into our course materials;</a:t>
              </a:r>
              <a:endParaRPr sz="1600" i="0" u="none" strike="noStrike" cap="none" dirty="0">
                <a:solidFill>
                  <a:schemeClr val="lt1"/>
                </a:solidFill>
                <a:latin typeface="Calibri"/>
                <a:ea typeface="Calibri"/>
                <a:cs typeface="Calibri"/>
                <a:sym typeface="Calibri"/>
              </a:endParaRPr>
            </a:p>
          </p:txBody>
        </p:sp>
        <p:sp>
          <p:nvSpPr>
            <p:cNvPr id="133" name="Google Shape;133;p51"/>
            <p:cNvSpPr/>
            <p:nvPr/>
          </p:nvSpPr>
          <p:spPr>
            <a:xfrm>
              <a:off x="0" y="3275889"/>
              <a:ext cx="4644239" cy="852271"/>
            </a:xfrm>
            <a:prstGeom prst="roundRect">
              <a:avLst>
                <a:gd name="adj" fmla="val 16667"/>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1"/>
            <p:cNvSpPr txBox="1"/>
            <p:nvPr/>
          </p:nvSpPr>
          <p:spPr>
            <a:xfrm>
              <a:off x="41604" y="3317493"/>
              <a:ext cx="4561031" cy="769063"/>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dirty="0">
                  <a:solidFill>
                    <a:schemeClr val="lt1"/>
                  </a:solidFill>
                  <a:latin typeface="Calibri"/>
                  <a:ea typeface="Calibri"/>
                  <a:cs typeface="Calibri"/>
                  <a:sym typeface="Calibri"/>
                </a:rPr>
                <a:t>For the profession:</a:t>
              </a:r>
              <a:r>
                <a:rPr lang="en-US" sz="1600" b="1" i="0" u="none" strike="noStrike" cap="none" dirty="0">
                  <a:solidFill>
                    <a:schemeClr val="lt1"/>
                  </a:solidFill>
                  <a:latin typeface="Calibri"/>
                  <a:ea typeface="Calibri"/>
                  <a:cs typeface="Calibri"/>
                  <a:sym typeface="Calibri"/>
                </a:rPr>
                <a:t> </a:t>
              </a:r>
              <a:r>
                <a:rPr lang="en-US" sz="1600" i="0" u="none" strike="noStrike" cap="none" dirty="0">
                  <a:solidFill>
                    <a:schemeClr val="lt1"/>
                  </a:solidFill>
                  <a:latin typeface="Calibri"/>
                  <a:ea typeface="Calibri"/>
                  <a:cs typeface="Calibri"/>
                  <a:sym typeface="Calibri"/>
                </a:rPr>
                <a:t>Connect students to external sources such as professional organizations and CFP</a:t>
              </a:r>
              <a:r>
                <a:rPr lang="en-US" sz="1600" dirty="0">
                  <a:solidFill>
                    <a:schemeClr val="lt1"/>
                  </a:solidFill>
                  <a:latin typeface="Calibri"/>
                  <a:ea typeface="Calibri"/>
                  <a:cs typeface="Calibri"/>
                  <a:sym typeface="Calibri"/>
                </a:rPr>
                <a:t>s</a:t>
              </a:r>
              <a:r>
                <a:rPr lang="en-US" sz="1600" i="0" u="none" strike="noStrike" cap="none" dirty="0">
                  <a:solidFill>
                    <a:schemeClr val="lt1"/>
                  </a:solidFill>
                  <a:latin typeface="Calibri"/>
                  <a:ea typeface="Calibri"/>
                  <a:cs typeface="Calibri"/>
                  <a:sym typeface="Calibri"/>
                </a:rPr>
                <a:t>.</a:t>
              </a:r>
              <a:endParaRPr sz="1600" i="0" u="none" strike="noStrike" cap="none" dirty="0">
                <a:solidFill>
                  <a:schemeClr val="lt1"/>
                </a:solidFill>
                <a:latin typeface="Calibri"/>
                <a:ea typeface="Calibri"/>
                <a:cs typeface="Calibri"/>
                <a:sym typeface="Calibri"/>
              </a:endParaRPr>
            </a:p>
          </p:txBody>
        </p:sp>
      </p:grpSp>
      <p:sp>
        <p:nvSpPr>
          <p:cNvPr id="135" name="Google Shape;135;p51"/>
          <p:cNvSpPr txBox="1"/>
          <p:nvPr/>
        </p:nvSpPr>
        <p:spPr>
          <a:xfrm>
            <a:off x="3866513" y="1557000"/>
            <a:ext cx="1457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lt1"/>
              </a:solidFill>
              <a:latin typeface="Calibri"/>
              <a:ea typeface="Calibri"/>
              <a:cs typeface="Calibri"/>
              <a:sym typeface="Calibri"/>
            </a:endParaRPr>
          </a:p>
        </p:txBody>
      </p:sp>
      <p:sp>
        <p:nvSpPr>
          <p:cNvPr id="8" name="Slide Number Placeholder 7">
            <a:extLst>
              <a:ext uri="{FF2B5EF4-FFF2-40B4-BE49-F238E27FC236}">
                <a16:creationId xmlns:a16="http://schemas.microsoft.com/office/drawing/2014/main" id="{CDE9D9B4-3581-F0BB-7A50-80EACC2D0725}"/>
              </a:ext>
            </a:extLst>
          </p:cNvPr>
          <p:cNvSpPr>
            <a:spLocks noGrp="1"/>
          </p:cNvSpPr>
          <p:nvPr>
            <p:ph type="sldNum" idx="12"/>
          </p:nvPr>
        </p:nvSpPr>
        <p:spPr>
          <a:xfrm>
            <a:off x="7109954" y="6529383"/>
            <a:ext cx="2057400" cy="365125"/>
          </a:xfrm>
        </p:spPr>
        <p:txBody>
          <a:bodyPr/>
          <a:lstStyle/>
          <a:p>
            <a:pPr marL="0" lvl="0" indent="0" algn="r" rtl="0">
              <a:spcBef>
                <a:spcPts val="0"/>
              </a:spcBef>
              <a:spcAft>
                <a:spcPts val="0"/>
              </a:spcAft>
              <a:buNone/>
            </a:pPr>
            <a:fld id="{00000000-1234-1234-1234-123412341234}" type="slidenum">
              <a:rPr lang="en-US" smtClean="0"/>
              <a:t>6</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53405"/>
    </mc:Choice>
    <mc:Fallback xmlns="">
      <p:transition spd="slow" advTm="5340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pic>
        <p:nvPicPr>
          <p:cNvPr id="2" name="Google Shape;408;p21">
            <a:extLst>
              <a:ext uri="{FF2B5EF4-FFF2-40B4-BE49-F238E27FC236}">
                <a16:creationId xmlns:a16="http://schemas.microsoft.com/office/drawing/2014/main" id="{FFB2B130-FD37-44F2-66D9-5E5077907A5E}"/>
              </a:ext>
            </a:extLst>
          </p:cNvPr>
          <p:cNvPicPr preferRelativeResize="0">
            <a:picLocks noGrp="1" noRot="1" noMove="1" noResize="1" noEditPoints="1" noAdjustHandles="1" noChangeArrowheads="1" noChangeShapeType="1" noCrop="1"/>
          </p:cNvPicPr>
          <p:nvPr/>
        </p:nvPicPr>
        <p:blipFill rotWithShape="1">
          <a:blip r:embed="rId3">
            <a:alphaModFix/>
          </a:blip>
          <a:srcRect r="19091" b="9091"/>
          <a:stretch/>
        </p:blipFill>
        <p:spPr>
          <a:xfrm>
            <a:off x="-76200" y="0"/>
            <a:ext cx="9220200" cy="7010400"/>
          </a:xfrm>
          <a:prstGeom prst="rect">
            <a:avLst/>
          </a:prstGeom>
          <a:noFill/>
          <a:ln>
            <a:noFill/>
          </a:ln>
        </p:spPr>
      </p:pic>
      <p:grpSp>
        <p:nvGrpSpPr>
          <p:cNvPr id="3" name="Group 2">
            <a:extLst>
              <a:ext uri="{FF2B5EF4-FFF2-40B4-BE49-F238E27FC236}">
                <a16:creationId xmlns:a16="http://schemas.microsoft.com/office/drawing/2014/main" id="{BCAF66B9-C674-73CF-E9A7-1EC5162095B3}"/>
              </a:ext>
            </a:extLst>
          </p:cNvPr>
          <p:cNvGrpSpPr>
            <a:grpSpLocks noGrp="1" noUngrp="1" noRot="1" noMove="1" noResize="1"/>
          </p:cNvGrpSpPr>
          <p:nvPr/>
        </p:nvGrpSpPr>
        <p:grpSpPr>
          <a:xfrm>
            <a:off x="543215" y="-10"/>
            <a:ext cx="8600786" cy="7010400"/>
            <a:chOff x="543213" y="0"/>
            <a:chExt cx="8753187" cy="6991340"/>
          </a:xfrm>
        </p:grpSpPr>
        <p:pic>
          <p:nvPicPr>
            <p:cNvPr id="4" name="Google Shape;122;p51">
              <a:extLst>
                <a:ext uri="{FF2B5EF4-FFF2-40B4-BE49-F238E27FC236}">
                  <a16:creationId xmlns:a16="http://schemas.microsoft.com/office/drawing/2014/main" id="{9CF7235F-DE24-B1E1-BD8E-8C834A8DA5A3}"/>
                </a:ext>
              </a:extLst>
            </p:cNvPr>
            <p:cNvPicPr preferRelativeResize="0">
              <a:picLocks noGrp="1" noRot="1" noMove="1" noResize="1" noEditPoints="1" noAdjustHandles="1" noChangeArrowheads="1" noChangeShapeType="1" noCrop="1"/>
            </p:cNvPicPr>
            <p:nvPr/>
          </p:nvPicPr>
          <p:blipFill rotWithShape="1">
            <a:blip r:embed="rId4">
              <a:alphaModFix amt="35000"/>
            </a:blip>
            <a:srcRect l="1" r="10997" b="-1"/>
            <a:stretch/>
          </p:blipFill>
          <p:spPr>
            <a:xfrm>
              <a:off x="543214" y="0"/>
              <a:ext cx="8753186" cy="6991340"/>
            </a:xfrm>
            <a:prstGeom prst="rect">
              <a:avLst/>
            </a:prstGeom>
            <a:solidFill>
              <a:schemeClr val="bg1"/>
            </a:solidFill>
            <a:ln>
              <a:noFill/>
            </a:ln>
          </p:spPr>
        </p:pic>
        <p:sp>
          <p:nvSpPr>
            <p:cNvPr id="5" name="Google Shape;123;p51">
              <a:extLst>
                <a:ext uri="{FF2B5EF4-FFF2-40B4-BE49-F238E27FC236}">
                  <a16:creationId xmlns:a16="http://schemas.microsoft.com/office/drawing/2014/main" id="{1186B00C-8AB7-5B49-7635-1CC4388C6128}"/>
                </a:ext>
              </a:extLst>
            </p:cNvPr>
            <p:cNvSpPr>
              <a:spLocks noGrp="1" noRot="1" noMove="1" noResize="1" noEditPoints="1" noAdjustHandles="1" noChangeArrowheads="1" noChangeShapeType="1"/>
            </p:cNvSpPr>
            <p:nvPr/>
          </p:nvSpPr>
          <p:spPr>
            <a:xfrm>
              <a:off x="543213" y="320040"/>
              <a:ext cx="8359613" cy="621792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101" name="Google Shape;101;p50"/>
          <p:cNvSpPr txBox="1"/>
          <p:nvPr/>
        </p:nvSpPr>
        <p:spPr>
          <a:xfrm>
            <a:off x="543214" y="1065862"/>
            <a:ext cx="2570310" cy="1725454"/>
          </a:xfrm>
          <a:prstGeom prst="rect">
            <a:avLst/>
          </a:prstGeom>
          <a:noFill/>
          <a:ln>
            <a:noFill/>
          </a:ln>
        </p:spPr>
        <p:txBody>
          <a:bodyPr spcFirstLastPara="1" wrap="square" lIns="91425" tIns="45700" rIns="91425" bIns="45700" anchor="ctr" anchorCtr="0">
            <a:normAutofit/>
          </a:bodyPr>
          <a:lstStyle/>
          <a:p>
            <a:pPr algn="r">
              <a:lnSpc>
                <a:spcPct val="90000"/>
              </a:lnSpc>
            </a:pPr>
            <a:r>
              <a:rPr lang="en-US" sz="2800" dirty="0">
                <a:latin typeface="Calibri"/>
                <a:ea typeface="Calibri"/>
                <a:cs typeface="Calibri"/>
                <a:sym typeface="Calibri"/>
              </a:rPr>
              <a:t>Lowering DFW</a:t>
            </a:r>
            <a:endParaRPr lang="en-US" sz="2800" dirty="0">
              <a:latin typeface="Calibri"/>
              <a:cs typeface="Calibri"/>
            </a:endParaRPr>
          </a:p>
        </p:txBody>
      </p:sp>
      <p:cxnSp>
        <p:nvCxnSpPr>
          <p:cNvPr id="102" name="Google Shape;102;p50"/>
          <p:cNvCxnSpPr/>
          <p:nvPr/>
        </p:nvCxnSpPr>
        <p:spPr>
          <a:xfrm>
            <a:off x="3490029" y="2286000"/>
            <a:ext cx="0" cy="2286000"/>
          </a:xfrm>
          <a:prstGeom prst="straightConnector1">
            <a:avLst/>
          </a:prstGeom>
          <a:noFill/>
          <a:ln w="19050" cap="flat" cmpd="sng">
            <a:solidFill>
              <a:srgbClr val="262626"/>
            </a:solidFill>
            <a:prstDash val="solid"/>
            <a:miter lim="800000"/>
            <a:headEnd type="none" w="sm" len="sm"/>
            <a:tailEnd type="none" w="sm" len="sm"/>
          </a:ln>
        </p:spPr>
      </p:cxnSp>
      <p:grpSp>
        <p:nvGrpSpPr>
          <p:cNvPr id="103" name="Google Shape;103;p50"/>
          <p:cNvGrpSpPr/>
          <p:nvPr/>
        </p:nvGrpSpPr>
        <p:grpSpPr>
          <a:xfrm>
            <a:off x="3866534" y="1185884"/>
            <a:ext cx="4644239" cy="4486230"/>
            <a:chOff x="0" y="120022"/>
            <a:chExt cx="4644239" cy="4486230"/>
          </a:xfrm>
        </p:grpSpPr>
        <p:sp>
          <p:nvSpPr>
            <p:cNvPr id="104" name="Google Shape;104;p50"/>
            <p:cNvSpPr/>
            <p:nvPr/>
          </p:nvSpPr>
          <p:spPr>
            <a:xfrm>
              <a:off x="0" y="120022"/>
              <a:ext cx="4644239" cy="1091317"/>
            </a:xfrm>
            <a:prstGeom prst="roundRect">
              <a:avLst>
                <a:gd name="adj" fmla="val 16667"/>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0"/>
            <p:cNvSpPr txBox="1"/>
            <p:nvPr/>
          </p:nvSpPr>
          <p:spPr>
            <a:xfrm>
              <a:off x="53274" y="173296"/>
              <a:ext cx="4537691" cy="984769"/>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Florida College System (FCS) and transfer students outnumber First Time in College (FTIC) students by a nearly two-to-one ratio;</a:t>
              </a:r>
              <a:endParaRPr sz="1600" dirty="0">
                <a:latin typeface="Calibri"/>
                <a:ea typeface="Calibri"/>
                <a:cs typeface="Calibri"/>
                <a:sym typeface="Calibri"/>
              </a:endParaRPr>
            </a:p>
          </p:txBody>
        </p:sp>
        <p:sp>
          <p:nvSpPr>
            <p:cNvPr id="106" name="Google Shape;106;p50"/>
            <p:cNvSpPr/>
            <p:nvPr/>
          </p:nvSpPr>
          <p:spPr>
            <a:xfrm>
              <a:off x="0" y="1251660"/>
              <a:ext cx="4644239" cy="1091317"/>
            </a:xfrm>
            <a:prstGeom prst="roundRect">
              <a:avLst>
                <a:gd name="adj" fmla="val 16667"/>
              </a:avLst>
            </a:prstGeom>
            <a:gradFill>
              <a:gsLst>
                <a:gs pos="0">
                  <a:srgbClr val="D58870"/>
                </a:gs>
                <a:gs pos="50000">
                  <a:srgbClr val="D57755"/>
                </a:gs>
                <a:gs pos="100000">
                  <a:srgbClr val="C2654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0"/>
            <p:cNvSpPr txBox="1"/>
            <p:nvPr/>
          </p:nvSpPr>
          <p:spPr>
            <a:xfrm>
              <a:off x="53274" y="1304934"/>
              <a:ext cx="4537691" cy="984769"/>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i="0" u="none" strike="noStrike" cap="none">
                  <a:solidFill>
                    <a:schemeClr val="lt1"/>
                  </a:solidFill>
                  <a:latin typeface="Calibri"/>
                  <a:ea typeface="Calibri"/>
                  <a:cs typeface="Calibri"/>
                  <a:sym typeface="Calibri"/>
                </a:rPr>
                <a:t>In addition, FCS students have Failing &amp; Withdrawing  (DFW) outcomes over 50% higher than those of FTIC students.</a:t>
              </a:r>
              <a:endParaRPr sz="1600" i="0" u="none" strike="noStrike" cap="none">
                <a:solidFill>
                  <a:schemeClr val="lt1"/>
                </a:solidFill>
                <a:latin typeface="Calibri"/>
                <a:ea typeface="Calibri"/>
                <a:cs typeface="Calibri"/>
                <a:sym typeface="Calibri"/>
              </a:endParaRPr>
            </a:p>
          </p:txBody>
        </p:sp>
        <p:sp>
          <p:nvSpPr>
            <p:cNvPr id="108" name="Google Shape;108;p50"/>
            <p:cNvSpPr/>
            <p:nvPr/>
          </p:nvSpPr>
          <p:spPr>
            <a:xfrm>
              <a:off x="0" y="2383297"/>
              <a:ext cx="4644239" cy="1091317"/>
            </a:xfrm>
            <a:prstGeom prst="roundRect">
              <a:avLst>
                <a:gd name="adj" fmla="val 16667"/>
              </a:avLst>
            </a:prstGeom>
            <a:gradFill>
              <a:gsLst>
                <a:gs pos="0">
                  <a:srgbClr val="BF948F"/>
                </a:gs>
                <a:gs pos="50000">
                  <a:srgbClr val="BA857E"/>
                </a:gs>
                <a:gs pos="100000">
                  <a:srgbClr val="A7746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0"/>
            <p:cNvSpPr txBox="1"/>
            <p:nvPr/>
          </p:nvSpPr>
          <p:spPr>
            <a:xfrm>
              <a:off x="53274" y="2436571"/>
              <a:ext cx="4537691" cy="984769"/>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i="0" u="none" strike="noStrike" cap="none">
                  <a:solidFill>
                    <a:schemeClr val="lt1"/>
                  </a:solidFill>
                  <a:latin typeface="Calibri"/>
                  <a:ea typeface="Calibri"/>
                  <a:cs typeface="Calibri"/>
                  <a:sym typeface="Calibri"/>
                </a:rPr>
                <a:t>Part of the gap, we surmise, results from the lack of rigorous training in research that FCS students receive before transferring to UCF. </a:t>
              </a:r>
              <a:endParaRPr sz="1600" i="0" u="none" strike="noStrike" cap="none">
                <a:solidFill>
                  <a:schemeClr val="lt1"/>
                </a:solidFill>
                <a:latin typeface="Calibri"/>
                <a:ea typeface="Calibri"/>
                <a:cs typeface="Calibri"/>
                <a:sym typeface="Calibri"/>
              </a:endParaRPr>
            </a:p>
          </p:txBody>
        </p:sp>
        <p:sp>
          <p:nvSpPr>
            <p:cNvPr id="110" name="Google Shape;110;p50"/>
            <p:cNvSpPr/>
            <p:nvPr/>
          </p:nvSpPr>
          <p:spPr>
            <a:xfrm>
              <a:off x="0" y="3514935"/>
              <a:ext cx="4644239" cy="1091317"/>
            </a:xfrm>
            <a:prstGeom prst="roundRect">
              <a:avLst>
                <a:gd name="adj" fmla="val 16667"/>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0"/>
            <p:cNvSpPr txBox="1"/>
            <p:nvPr/>
          </p:nvSpPr>
          <p:spPr>
            <a:xfrm>
              <a:off x="53274" y="3568209"/>
              <a:ext cx="4537691" cy="984769"/>
            </a:xfrm>
            <a:prstGeom prst="rect">
              <a:avLst/>
            </a:prstGeom>
            <a:noFill/>
            <a:ln>
              <a:noFill/>
            </a:ln>
          </p:spPr>
          <p:txBody>
            <a:bodyPr spcFirstLastPara="1" wrap="square" lIns="53325" tIns="53325" rIns="53325" bIns="533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i="0" u="none" strike="noStrike" cap="none" dirty="0">
                  <a:solidFill>
                    <a:schemeClr val="lt1"/>
                  </a:solidFill>
                  <a:latin typeface="Calibri"/>
                  <a:ea typeface="Calibri"/>
                  <a:cs typeface="Calibri"/>
                  <a:sym typeface="Calibri"/>
                </a:rPr>
                <a:t>Another factor may be the inadequacy these students feel when confronted with complex and demanding research at UCF for which they are unprepared. </a:t>
              </a:r>
              <a:endParaRPr sz="1600" i="0" u="none" strike="noStrike" cap="none" dirty="0">
                <a:solidFill>
                  <a:schemeClr val="lt1"/>
                </a:solidFill>
                <a:latin typeface="Calibri"/>
                <a:ea typeface="Calibri"/>
                <a:cs typeface="Calibri"/>
                <a:sym typeface="Calibri"/>
              </a:endParaRPr>
            </a:p>
          </p:txBody>
        </p:sp>
      </p:grpSp>
      <p:sp>
        <p:nvSpPr>
          <p:cNvPr id="6" name="Slide Number Placeholder 5">
            <a:extLst>
              <a:ext uri="{FF2B5EF4-FFF2-40B4-BE49-F238E27FC236}">
                <a16:creationId xmlns:a16="http://schemas.microsoft.com/office/drawing/2014/main" id="{9F0CC742-1326-7D7C-3570-FE1AE2D0A8A8}"/>
              </a:ext>
            </a:extLst>
          </p:cNvPr>
          <p:cNvSpPr>
            <a:spLocks noGrp="1"/>
          </p:cNvSpPr>
          <p:nvPr>
            <p:ph type="sldNum" idx="12"/>
          </p:nvPr>
        </p:nvSpPr>
        <p:spPr>
          <a:xfrm>
            <a:off x="7004114" y="6555774"/>
            <a:ext cx="2057400" cy="365125"/>
          </a:xfrm>
        </p:spPr>
        <p:txBody>
          <a:bodyPr/>
          <a:lstStyle/>
          <a:p>
            <a:pPr marL="0" lvl="0" indent="0" algn="r" rtl="0">
              <a:spcBef>
                <a:spcPts val="0"/>
              </a:spcBef>
              <a:spcAft>
                <a:spcPts val="0"/>
              </a:spcAft>
              <a:buNone/>
            </a:pPr>
            <a:fld id="{00000000-1234-1234-1234-123412341234}" type="slidenum">
              <a:rPr lang="en-US" smtClean="0"/>
              <a:t>7</a:t>
            </a:fld>
            <a:endParaRPr lang="en-US" dirty="0"/>
          </a:p>
        </p:txBody>
      </p:sp>
      <p:pic>
        <p:nvPicPr>
          <p:cNvPr id="8" name="Google Shape;117;p5">
            <a:extLst>
              <a:ext uri="{FF2B5EF4-FFF2-40B4-BE49-F238E27FC236}">
                <a16:creationId xmlns:a16="http://schemas.microsoft.com/office/drawing/2014/main" id="{2434B2DD-253F-1E41-5F22-C61E27E8F179}"/>
              </a:ext>
            </a:extLst>
          </p:cNvPr>
          <p:cNvPicPr preferRelativeResize="0"/>
          <p:nvPr/>
        </p:nvPicPr>
        <p:blipFill rotWithShape="1">
          <a:blip r:embed="rId5">
            <a:alphaModFix/>
          </a:blip>
          <a:srcRect/>
          <a:stretch/>
        </p:blipFill>
        <p:spPr>
          <a:xfrm>
            <a:off x="818147" y="2791316"/>
            <a:ext cx="2438664" cy="2827524"/>
          </a:xfrm>
          <a:prstGeom prst="rect">
            <a:avLst/>
          </a:prstGeom>
          <a:noFill/>
          <a:ln>
            <a:noFill/>
          </a:ln>
          <a:effectLst>
            <a:outerShdw blurRad="292100" dist="139700" dir="2700000" algn="tl" rotWithShape="0">
              <a:srgbClr val="333333">
                <a:alpha val="64313"/>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69961"/>
    </mc:Choice>
    <mc:Fallback xmlns="">
      <p:transition spd="slow" advTm="69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6" name="Google Shape;236;p55"/>
          <p:cNvSpPr txBox="1"/>
          <p:nvPr/>
        </p:nvSpPr>
        <p:spPr>
          <a:xfrm>
            <a:off x="582306" y="404664"/>
            <a:ext cx="6467100" cy="800179"/>
          </a:xfrm>
          <a:prstGeom prst="rect">
            <a:avLst/>
          </a:prstGeom>
          <a:noFill/>
          <a:ln>
            <a:noFill/>
          </a:ln>
          <a:effectLst>
            <a:outerShdw blurRad="57150" dist="19050" dir="5400000" algn="bl" rotWithShape="0">
              <a:srgbClr val="000000">
                <a:alpha val="66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600" i="0" u="none" strike="noStrike" cap="none" dirty="0">
                <a:solidFill>
                  <a:schemeClr val="lt1"/>
                </a:solidFill>
                <a:latin typeface="Calibri"/>
                <a:ea typeface="Calibri"/>
                <a:cs typeface="Calibri"/>
                <a:sym typeface="Calibri"/>
              </a:rPr>
              <a:t>Project Overview</a:t>
            </a:r>
            <a:endParaRPr sz="4600" dirty="0">
              <a:latin typeface="Calibri"/>
              <a:ea typeface="Calibri"/>
              <a:cs typeface="Calibri"/>
              <a:sym typeface="Calibri"/>
            </a:endParaRPr>
          </a:p>
        </p:txBody>
      </p:sp>
      <p:sp>
        <p:nvSpPr>
          <p:cNvPr id="237" name="Google Shape;237;p55"/>
          <p:cNvSpPr txBox="1"/>
          <p:nvPr/>
        </p:nvSpPr>
        <p:spPr>
          <a:xfrm>
            <a:off x="428038" y="1375063"/>
            <a:ext cx="4143962" cy="4708941"/>
          </a:xfrm>
          <a:prstGeom prst="rect">
            <a:avLst/>
          </a:prstGeom>
          <a:noFill/>
          <a:ln>
            <a:noFill/>
          </a:ln>
        </p:spPr>
        <p:txBody>
          <a:bodyPr spcFirstLastPara="1" wrap="square" lIns="91425" tIns="45700" rIns="91425" bIns="45700" anchor="t" anchorCtr="0">
            <a:spAutoFit/>
          </a:bodyPr>
          <a:lstStyle/>
          <a:p>
            <a:pPr marL="400050" indent="-285750">
              <a:buClr>
                <a:schemeClr val="lt1"/>
              </a:buClr>
              <a:buSzPts val="180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Create an adaptable</a:t>
            </a:r>
            <a:r>
              <a:rPr lang="en-US" sz="2000" b="1" dirty="0">
                <a:solidFill>
                  <a:schemeClr val="lt1"/>
                </a:solidFill>
                <a:latin typeface="Calibri"/>
                <a:ea typeface="Calibri"/>
                <a:cs typeface="Calibri"/>
                <a:sym typeface="Calibri"/>
              </a:rPr>
              <a:t> Open Educational Resource [OER]</a:t>
            </a:r>
            <a:r>
              <a:rPr lang="en-US" sz="2000" dirty="0">
                <a:solidFill>
                  <a:schemeClr val="lt1"/>
                </a:solidFill>
                <a:latin typeface="Calibri"/>
                <a:ea typeface="Calibri"/>
                <a:cs typeface="Calibri"/>
                <a:sym typeface="Calibri"/>
              </a:rPr>
              <a:t> </a:t>
            </a:r>
            <a:r>
              <a:rPr lang="en-US" sz="2000" b="1" dirty="0">
                <a:solidFill>
                  <a:schemeClr val="bg1"/>
                </a:solidFill>
                <a:latin typeface="Calibri" panose="020F0502020204030204" pitchFamily="34" charset="0"/>
                <a:cs typeface="Calibri" panose="020F0502020204030204" pitchFamily="34" charset="0"/>
              </a:rPr>
              <a:t>textbook</a:t>
            </a:r>
            <a:r>
              <a:rPr lang="en-US" sz="2000" dirty="0">
                <a:solidFill>
                  <a:schemeClr val="bg1"/>
                </a:solidFill>
                <a:latin typeface="Calibri" panose="020F0502020204030204" pitchFamily="34" charset="0"/>
                <a:cs typeface="Calibri" panose="020F0502020204030204" pitchFamily="34" charset="0"/>
              </a:rPr>
              <a:t> that guides students through the entire literary research process;</a:t>
            </a:r>
          </a:p>
          <a:p>
            <a:pPr marL="400050" indent="-285750">
              <a:buClr>
                <a:schemeClr val="lt1"/>
              </a:buClr>
              <a:buSzPts val="180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Integrate the </a:t>
            </a:r>
            <a:r>
              <a:rPr lang="en-US" sz="2000" i="0" u="none" strike="noStrike" cap="none" dirty="0">
                <a:solidFill>
                  <a:schemeClr val="lt1"/>
                </a:solidFill>
                <a:latin typeface="Calibri"/>
                <a:ea typeface="Calibri"/>
                <a:cs typeface="Calibri"/>
                <a:sym typeface="Calibri"/>
              </a:rPr>
              <a:t>Association of College &amp; Research Libraries [ACRL] Framework for Information Literacy;</a:t>
            </a:r>
          </a:p>
          <a:p>
            <a:pPr marL="400050" indent="-285750">
              <a:buClr>
                <a:schemeClr val="lt1"/>
              </a:buClr>
              <a:buSzPts val="1800"/>
              <a:buFont typeface="Arial" panose="020B0604020202020204" pitchFamily="34" charset="0"/>
              <a:buChar char="•"/>
            </a:pPr>
            <a:r>
              <a:rPr lang="en-US" sz="2000" dirty="0">
                <a:solidFill>
                  <a:schemeClr val="lt1"/>
                </a:solidFill>
                <a:latin typeface="Calibri"/>
                <a:ea typeface="Calibri"/>
                <a:cs typeface="Calibri"/>
                <a:sym typeface="Calibri"/>
              </a:rPr>
              <a:t>Focus on:</a:t>
            </a:r>
            <a:endParaRPr lang="en-US" sz="2000" i="0" u="none" strike="noStrike" cap="none" dirty="0">
              <a:solidFill>
                <a:schemeClr val="lt1"/>
              </a:solidFill>
              <a:latin typeface="Calibri"/>
              <a:ea typeface="Calibri"/>
              <a:cs typeface="Calibri"/>
              <a:sym typeface="Calibri"/>
            </a:endParaRPr>
          </a:p>
          <a:p>
            <a:pPr marL="457200" lvl="4" indent="-342900">
              <a:buClr>
                <a:schemeClr val="lt1"/>
              </a:buClr>
              <a:buSzPts val="1800"/>
              <a:buFont typeface="Courier New" panose="02070309020205020404" pitchFamily="49" charset="0"/>
              <a:buChar char="o"/>
            </a:pPr>
            <a:r>
              <a:rPr lang="en-US" sz="2000" i="0" u="none" strike="noStrike" cap="none" dirty="0">
                <a:solidFill>
                  <a:schemeClr val="lt1"/>
                </a:solidFill>
                <a:latin typeface="Calibri"/>
                <a:ea typeface="Calibri"/>
                <a:cs typeface="Calibri"/>
                <a:sym typeface="Calibri"/>
              </a:rPr>
              <a:t>Adaptability;</a:t>
            </a:r>
          </a:p>
          <a:p>
            <a:pPr marL="457200" lvl="1" indent="-342900">
              <a:buClr>
                <a:schemeClr val="lt1"/>
              </a:buClr>
              <a:buSzPts val="1800"/>
              <a:buFont typeface="Courier New" panose="02070309020205020404" pitchFamily="49" charset="0"/>
              <a:buChar char="o"/>
            </a:pPr>
            <a:r>
              <a:rPr lang="en-US" sz="2000" dirty="0">
                <a:solidFill>
                  <a:schemeClr val="lt1"/>
                </a:solidFill>
                <a:latin typeface="Calibri"/>
                <a:ea typeface="Calibri"/>
                <a:cs typeface="Calibri"/>
                <a:sym typeface="Calibri"/>
              </a:rPr>
              <a:t>Dynamic Content;</a:t>
            </a:r>
            <a:endParaRPr sz="2000" dirty="0">
              <a:latin typeface="Calibri"/>
              <a:ea typeface="Calibri"/>
              <a:cs typeface="Calibri"/>
              <a:sym typeface="Calibri"/>
            </a:endParaRPr>
          </a:p>
          <a:p>
            <a:pPr marL="457200" lvl="1" indent="-342900">
              <a:buClr>
                <a:schemeClr val="lt1"/>
              </a:buClr>
              <a:buSzPts val="1800"/>
              <a:buFont typeface="Courier New" panose="02070309020205020404" pitchFamily="49" charset="0"/>
              <a:buChar char="o"/>
            </a:pPr>
            <a:r>
              <a:rPr lang="en-US" sz="2000" i="0" u="none" strike="noStrike" cap="none" dirty="0">
                <a:solidFill>
                  <a:schemeClr val="lt1"/>
                </a:solidFill>
                <a:latin typeface="Calibri"/>
                <a:ea typeface="Calibri"/>
                <a:cs typeface="Calibri"/>
                <a:sym typeface="Calibri"/>
              </a:rPr>
              <a:t>Student Engagement;</a:t>
            </a:r>
            <a:endParaRPr sz="2000" dirty="0">
              <a:latin typeface="Calibri"/>
              <a:ea typeface="Calibri"/>
              <a:cs typeface="Calibri"/>
              <a:sym typeface="Calibri"/>
            </a:endParaRPr>
          </a:p>
          <a:p>
            <a:pPr marL="457200" lvl="1" indent="-342900">
              <a:buClr>
                <a:schemeClr val="lt1"/>
              </a:buClr>
              <a:buSzPts val="1800"/>
              <a:buFont typeface="Courier New" panose="02070309020205020404" pitchFamily="49" charset="0"/>
              <a:buChar char="o"/>
            </a:pPr>
            <a:r>
              <a:rPr lang="en-US" sz="2000" i="0" u="none" strike="noStrike" cap="none" dirty="0">
                <a:solidFill>
                  <a:schemeClr val="lt1"/>
                </a:solidFill>
                <a:latin typeface="Calibri"/>
                <a:ea typeface="Calibri"/>
                <a:cs typeface="Calibri"/>
                <a:sym typeface="Calibri"/>
              </a:rPr>
              <a:t>Faculty Involvement;</a:t>
            </a:r>
            <a:endParaRPr sz="2000" dirty="0">
              <a:latin typeface="Calibri"/>
              <a:ea typeface="Calibri"/>
              <a:cs typeface="Calibri"/>
              <a:sym typeface="Calibri"/>
            </a:endParaRPr>
          </a:p>
          <a:p>
            <a:pPr marL="457200" lvl="1" indent="-342900">
              <a:buClr>
                <a:schemeClr val="lt1"/>
              </a:buClr>
              <a:buSzPts val="1800"/>
              <a:buFont typeface="Courier New" panose="02070309020205020404" pitchFamily="49" charset="0"/>
              <a:buChar char="o"/>
            </a:pPr>
            <a:r>
              <a:rPr lang="en-US" sz="2000" i="0" u="none" strike="noStrike" cap="none" dirty="0">
                <a:solidFill>
                  <a:schemeClr val="lt1"/>
                </a:solidFill>
                <a:latin typeface="Calibri"/>
                <a:ea typeface="Calibri"/>
                <a:cs typeface="Calibri"/>
                <a:sym typeface="Calibri"/>
              </a:rPr>
              <a:t>Connecting to UCF resources.</a:t>
            </a:r>
            <a:endParaRPr sz="20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79214"/>
    </mc:Choice>
    <mc:Fallback xmlns="">
      <p:transition spd="slow" advTm="7921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pic>
        <p:nvPicPr>
          <p:cNvPr id="408" name="Google Shape;408;p21"/>
          <p:cNvPicPr preferRelativeResize="0"/>
          <p:nvPr/>
        </p:nvPicPr>
        <p:blipFill rotWithShape="1">
          <a:blip r:embed="rId3">
            <a:alphaModFix/>
          </a:blip>
          <a:srcRect r="19091" b="9091"/>
          <a:stretch/>
        </p:blipFill>
        <p:spPr>
          <a:xfrm>
            <a:off x="20" y="10"/>
            <a:ext cx="9143980" cy="6857990"/>
          </a:xfrm>
          <a:prstGeom prst="rect">
            <a:avLst/>
          </a:prstGeom>
          <a:noFill/>
          <a:ln>
            <a:noFill/>
          </a:ln>
        </p:spPr>
      </p:pic>
      <p:pic>
        <p:nvPicPr>
          <p:cNvPr id="2" name="Picture 1" descr="Graphical user interface, text, application, website&#10;&#10;Description automatically generated">
            <a:extLst>
              <a:ext uri="{FF2B5EF4-FFF2-40B4-BE49-F238E27FC236}">
                <a16:creationId xmlns:a16="http://schemas.microsoft.com/office/drawing/2014/main" id="{3A1F1357-AA22-30D4-EA48-E6EF2DAD01A5}"/>
              </a:ext>
            </a:extLst>
          </p:cNvPr>
          <p:cNvPicPr>
            <a:picLocks noChangeAspect="1"/>
          </p:cNvPicPr>
          <p:nvPr/>
        </p:nvPicPr>
        <p:blipFill>
          <a:blip r:embed="rId4"/>
          <a:stretch>
            <a:fillRect/>
          </a:stretch>
        </p:blipFill>
        <p:spPr>
          <a:xfrm>
            <a:off x="1539719" y="0"/>
            <a:ext cx="7604261" cy="6857660"/>
          </a:xfrm>
          <a:prstGeom prst="rect">
            <a:avLst/>
          </a:prstGeom>
        </p:spPr>
      </p:pic>
    </p:spTree>
    <p:extLst>
      <p:ext uri="{BB962C8B-B14F-4D97-AF65-F5344CB8AC3E}">
        <p14:creationId xmlns:p14="http://schemas.microsoft.com/office/powerpoint/2010/main" val="3864189302"/>
      </p:ext>
    </p:extLst>
  </p:cSld>
  <p:clrMapOvr>
    <a:masterClrMapping/>
  </p:clrMapOvr>
  <mc:AlternateContent xmlns:mc="http://schemas.openxmlformats.org/markup-compatibility/2006" xmlns:p14="http://schemas.microsoft.com/office/powerpoint/2010/main">
    <mc:Choice Requires="p14">
      <p:transition spd="slow" p14:dur="2000" advTm="932"/>
    </mc:Choice>
    <mc:Fallback xmlns="">
      <p:transition spd="slow" advTm="932"/>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530165A4EEC84885C06B57314A55D1" ma:contentTypeVersion="14" ma:contentTypeDescription="Create a new document." ma:contentTypeScope="" ma:versionID="14163202d4562937cbeb59e957e66bea">
  <xsd:schema xmlns:xsd="http://www.w3.org/2001/XMLSchema" xmlns:xs="http://www.w3.org/2001/XMLSchema" xmlns:p="http://schemas.microsoft.com/office/2006/metadata/properties" xmlns:ns3="8d071603-dc7a-4f9c-a814-b901c9edceed" xmlns:ns4="6f1361a8-2928-4377-b353-ecbd5d11f126" targetNamespace="http://schemas.microsoft.com/office/2006/metadata/properties" ma:root="true" ma:fieldsID="62d78d16f4357dd5013576e9af3e77a1" ns3:_="" ns4:_="">
    <xsd:import namespace="8d071603-dc7a-4f9c-a814-b901c9edceed"/>
    <xsd:import namespace="6f1361a8-2928-4377-b353-ecbd5d11f12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071603-dc7a-4f9c-a814-b901c9edcee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1361a8-2928-4377-b353-ecbd5d11f12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4533D5-C7A4-4D3C-BF80-F8C3F3934C83}">
  <ds:schemaRefs>
    <ds:schemaRef ds:uri="http://schemas.microsoft.com/sharepoint/v3/contenttype/forms"/>
  </ds:schemaRefs>
</ds:datastoreItem>
</file>

<file path=customXml/itemProps2.xml><?xml version="1.0" encoding="utf-8"?>
<ds:datastoreItem xmlns:ds="http://schemas.openxmlformats.org/officeDocument/2006/customXml" ds:itemID="{DC408829-7B1E-45C5-9C7A-DE2433AA71A8}">
  <ds:schemaRefs>
    <ds:schemaRef ds:uri="http://schemas.microsoft.com/office/2006/documentManagement/types"/>
    <ds:schemaRef ds:uri="http://purl.org/dc/elements/1.1/"/>
    <ds:schemaRef ds:uri="6f1361a8-2928-4377-b353-ecbd5d11f126"/>
    <ds:schemaRef ds:uri="8d071603-dc7a-4f9c-a814-b901c9edceed"/>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DB6E7930-5E40-4B2A-9286-323346DED3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071603-dc7a-4f9c-a814-b901c9edceed"/>
    <ds:schemaRef ds:uri="6f1361a8-2928-4377-b353-ecbd5d11f1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16340</TotalTime>
  <Words>1994</Words>
  <Application>Microsoft Macintosh PowerPoint</Application>
  <PresentationFormat>On-screen Show (4:3)</PresentationFormat>
  <Paragraphs>213</Paragraphs>
  <Slides>35</Slides>
  <Notes>35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UCF Sans Serif Alt</vt:lpstr>
      <vt:lpstr>Calibri</vt:lpstr>
      <vt:lpstr>Roboto</vt:lpstr>
      <vt:lpstr>Arial</vt:lpstr>
      <vt:lpstr>Poppins</vt:lpstr>
      <vt:lpstr>Courier New</vt:lpstr>
      <vt:lpstr>Office Theme</vt:lpstr>
      <vt:lpstr>Office Theme</vt:lpstr>
      <vt:lpstr>Office Theme</vt:lpstr>
      <vt:lpstr>Refreshing the Literary Research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Humanities Research for the Pandemic and the Future</dc:title>
  <dc:creator>1</dc:creator>
  <cp:lastModifiedBy>Barry Mauer</cp:lastModifiedBy>
  <cp:revision>224</cp:revision>
  <dcterms:created xsi:type="dcterms:W3CDTF">2013-08-15T09:46:53Z</dcterms:created>
  <dcterms:modified xsi:type="dcterms:W3CDTF">2023-02-16T12:58:33Z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0x01010081530165A4EEC84885C06B57314A55D1</vt:lpwstr>
  </property>
</Properties>
</file>