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A5C5-CF5C-81C7-030B-FEA6FBF162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156E07-1022-5016-05BC-03896F7AFC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14B4EA-2E5A-8BED-C88D-609D7A720F9F}"/>
              </a:ext>
            </a:extLst>
          </p:cNvPr>
          <p:cNvSpPr>
            <a:spLocks noGrp="1"/>
          </p:cNvSpPr>
          <p:nvPr>
            <p:ph type="dt" sz="half" idx="10"/>
          </p:nvPr>
        </p:nvSpPr>
        <p:spPr/>
        <p:txBody>
          <a:bodyPr/>
          <a:lstStyle/>
          <a:p>
            <a:fld id="{7813E573-8628-4FDC-9503-0F85542115F7}" type="datetimeFigureOut">
              <a:rPr lang="en-US" smtClean="0"/>
              <a:t>3/6/2023</a:t>
            </a:fld>
            <a:endParaRPr lang="en-US"/>
          </a:p>
        </p:txBody>
      </p:sp>
      <p:sp>
        <p:nvSpPr>
          <p:cNvPr id="5" name="Footer Placeholder 4">
            <a:extLst>
              <a:ext uri="{FF2B5EF4-FFF2-40B4-BE49-F238E27FC236}">
                <a16:creationId xmlns:a16="http://schemas.microsoft.com/office/drawing/2014/main" id="{EC7102B2-9D83-7E36-0856-928B2D725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D7DD7-96D8-045F-5392-324D3A601525}"/>
              </a:ext>
            </a:extLst>
          </p:cNvPr>
          <p:cNvSpPr>
            <a:spLocks noGrp="1"/>
          </p:cNvSpPr>
          <p:nvPr>
            <p:ph type="sldNum" sz="quarter" idx="12"/>
          </p:nvPr>
        </p:nvSpPr>
        <p:spPr/>
        <p:txBody>
          <a:bodyPr/>
          <a:lstStyle/>
          <a:p>
            <a:fld id="{7409C656-1FE1-4859-853F-931363724012}" type="slidenum">
              <a:rPr lang="en-US" smtClean="0"/>
              <a:t>‹#›</a:t>
            </a:fld>
            <a:endParaRPr lang="en-US"/>
          </a:p>
        </p:txBody>
      </p:sp>
    </p:spTree>
    <p:extLst>
      <p:ext uri="{BB962C8B-B14F-4D97-AF65-F5344CB8AC3E}">
        <p14:creationId xmlns:p14="http://schemas.microsoft.com/office/powerpoint/2010/main" val="428187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71E7-B800-9AC4-7BCD-DD0794F99F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CDF7DF-BF7C-AB19-F53A-982094D909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CCAC9-D5BC-DCD8-969A-01BA87F814D7}"/>
              </a:ext>
            </a:extLst>
          </p:cNvPr>
          <p:cNvSpPr>
            <a:spLocks noGrp="1"/>
          </p:cNvSpPr>
          <p:nvPr>
            <p:ph type="dt" sz="half" idx="10"/>
          </p:nvPr>
        </p:nvSpPr>
        <p:spPr/>
        <p:txBody>
          <a:bodyPr/>
          <a:lstStyle/>
          <a:p>
            <a:fld id="{7813E573-8628-4FDC-9503-0F85542115F7}" type="datetimeFigureOut">
              <a:rPr lang="en-US" smtClean="0"/>
              <a:t>3/6/2023</a:t>
            </a:fld>
            <a:endParaRPr lang="en-US"/>
          </a:p>
        </p:txBody>
      </p:sp>
      <p:sp>
        <p:nvSpPr>
          <p:cNvPr id="5" name="Footer Placeholder 4">
            <a:extLst>
              <a:ext uri="{FF2B5EF4-FFF2-40B4-BE49-F238E27FC236}">
                <a16:creationId xmlns:a16="http://schemas.microsoft.com/office/drawing/2014/main" id="{DC4518CC-FFB1-F4EE-AE01-1D94145BD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06E29-4EFB-961A-1F9F-D078DDB68947}"/>
              </a:ext>
            </a:extLst>
          </p:cNvPr>
          <p:cNvSpPr>
            <a:spLocks noGrp="1"/>
          </p:cNvSpPr>
          <p:nvPr>
            <p:ph type="sldNum" sz="quarter" idx="12"/>
          </p:nvPr>
        </p:nvSpPr>
        <p:spPr/>
        <p:txBody>
          <a:bodyPr/>
          <a:lstStyle/>
          <a:p>
            <a:fld id="{7409C656-1FE1-4859-853F-931363724012}" type="slidenum">
              <a:rPr lang="en-US" smtClean="0"/>
              <a:t>‹#›</a:t>
            </a:fld>
            <a:endParaRPr lang="en-US"/>
          </a:p>
        </p:txBody>
      </p:sp>
    </p:spTree>
    <p:extLst>
      <p:ext uri="{BB962C8B-B14F-4D97-AF65-F5344CB8AC3E}">
        <p14:creationId xmlns:p14="http://schemas.microsoft.com/office/powerpoint/2010/main" val="390653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81571-1E9C-DE57-5F44-1648841DF7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BE1797-29A6-76BE-E6C2-E6A7890668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EF6CD-AFC5-815A-E0BA-46F41267DB49}"/>
              </a:ext>
            </a:extLst>
          </p:cNvPr>
          <p:cNvSpPr>
            <a:spLocks noGrp="1"/>
          </p:cNvSpPr>
          <p:nvPr>
            <p:ph type="dt" sz="half" idx="10"/>
          </p:nvPr>
        </p:nvSpPr>
        <p:spPr/>
        <p:txBody>
          <a:bodyPr/>
          <a:lstStyle/>
          <a:p>
            <a:fld id="{7813E573-8628-4FDC-9503-0F85542115F7}" type="datetimeFigureOut">
              <a:rPr lang="en-US" smtClean="0"/>
              <a:t>3/6/2023</a:t>
            </a:fld>
            <a:endParaRPr lang="en-US"/>
          </a:p>
        </p:txBody>
      </p:sp>
      <p:sp>
        <p:nvSpPr>
          <p:cNvPr id="5" name="Footer Placeholder 4">
            <a:extLst>
              <a:ext uri="{FF2B5EF4-FFF2-40B4-BE49-F238E27FC236}">
                <a16:creationId xmlns:a16="http://schemas.microsoft.com/office/drawing/2014/main" id="{C47996C7-F991-FF5A-2BD7-0525C6AB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57B72-1237-4309-A6DD-F72BDE31892B}"/>
              </a:ext>
            </a:extLst>
          </p:cNvPr>
          <p:cNvSpPr>
            <a:spLocks noGrp="1"/>
          </p:cNvSpPr>
          <p:nvPr>
            <p:ph type="sldNum" sz="quarter" idx="12"/>
          </p:nvPr>
        </p:nvSpPr>
        <p:spPr/>
        <p:txBody>
          <a:bodyPr/>
          <a:lstStyle/>
          <a:p>
            <a:fld id="{7409C656-1FE1-4859-853F-931363724012}" type="slidenum">
              <a:rPr lang="en-US" smtClean="0"/>
              <a:t>‹#›</a:t>
            </a:fld>
            <a:endParaRPr lang="en-US"/>
          </a:p>
        </p:txBody>
      </p:sp>
    </p:spTree>
    <p:extLst>
      <p:ext uri="{BB962C8B-B14F-4D97-AF65-F5344CB8AC3E}">
        <p14:creationId xmlns:p14="http://schemas.microsoft.com/office/powerpoint/2010/main" val="393418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889C-CE27-86F7-8019-4808B7BE2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48783-B96E-B493-2AB6-37D098858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AA7F0-0115-E82D-A512-4517C3CA15F7}"/>
              </a:ext>
            </a:extLst>
          </p:cNvPr>
          <p:cNvSpPr>
            <a:spLocks noGrp="1"/>
          </p:cNvSpPr>
          <p:nvPr>
            <p:ph type="dt" sz="half" idx="10"/>
          </p:nvPr>
        </p:nvSpPr>
        <p:spPr/>
        <p:txBody>
          <a:bodyPr/>
          <a:lstStyle/>
          <a:p>
            <a:fld id="{7813E573-8628-4FDC-9503-0F85542115F7}" type="datetimeFigureOut">
              <a:rPr lang="en-US" smtClean="0"/>
              <a:t>3/6/2023</a:t>
            </a:fld>
            <a:endParaRPr lang="en-US"/>
          </a:p>
        </p:txBody>
      </p:sp>
      <p:sp>
        <p:nvSpPr>
          <p:cNvPr id="5" name="Footer Placeholder 4">
            <a:extLst>
              <a:ext uri="{FF2B5EF4-FFF2-40B4-BE49-F238E27FC236}">
                <a16:creationId xmlns:a16="http://schemas.microsoft.com/office/drawing/2014/main" id="{45AB327E-5A1C-74D0-D267-209A3468A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0273D-BC98-36E4-4C31-0FF634E97FFA}"/>
              </a:ext>
            </a:extLst>
          </p:cNvPr>
          <p:cNvSpPr>
            <a:spLocks noGrp="1"/>
          </p:cNvSpPr>
          <p:nvPr>
            <p:ph type="sldNum" sz="quarter" idx="12"/>
          </p:nvPr>
        </p:nvSpPr>
        <p:spPr/>
        <p:txBody>
          <a:bodyPr/>
          <a:lstStyle/>
          <a:p>
            <a:fld id="{7409C656-1FE1-4859-853F-931363724012}" type="slidenum">
              <a:rPr lang="en-US" smtClean="0"/>
              <a:t>‹#›</a:t>
            </a:fld>
            <a:endParaRPr lang="en-US"/>
          </a:p>
        </p:txBody>
      </p:sp>
    </p:spTree>
    <p:extLst>
      <p:ext uri="{BB962C8B-B14F-4D97-AF65-F5344CB8AC3E}">
        <p14:creationId xmlns:p14="http://schemas.microsoft.com/office/powerpoint/2010/main" val="78267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6754-D834-93BC-EE0F-C847459F9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667994-E328-A77C-B8B0-B4FF86BE2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2BFE82-EFA0-72B5-66F1-AE87AC65A743}"/>
              </a:ext>
            </a:extLst>
          </p:cNvPr>
          <p:cNvSpPr>
            <a:spLocks noGrp="1"/>
          </p:cNvSpPr>
          <p:nvPr>
            <p:ph type="dt" sz="half" idx="10"/>
          </p:nvPr>
        </p:nvSpPr>
        <p:spPr/>
        <p:txBody>
          <a:bodyPr/>
          <a:lstStyle/>
          <a:p>
            <a:fld id="{7813E573-8628-4FDC-9503-0F85542115F7}" type="datetimeFigureOut">
              <a:rPr lang="en-US" smtClean="0"/>
              <a:t>3/6/2023</a:t>
            </a:fld>
            <a:endParaRPr lang="en-US"/>
          </a:p>
        </p:txBody>
      </p:sp>
      <p:sp>
        <p:nvSpPr>
          <p:cNvPr id="5" name="Footer Placeholder 4">
            <a:extLst>
              <a:ext uri="{FF2B5EF4-FFF2-40B4-BE49-F238E27FC236}">
                <a16:creationId xmlns:a16="http://schemas.microsoft.com/office/drawing/2014/main" id="{6AB1A46B-7D0C-AA48-5579-1A65984C1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0D545-AD76-B918-FE2D-BB1604436ED0}"/>
              </a:ext>
            </a:extLst>
          </p:cNvPr>
          <p:cNvSpPr>
            <a:spLocks noGrp="1"/>
          </p:cNvSpPr>
          <p:nvPr>
            <p:ph type="sldNum" sz="quarter" idx="12"/>
          </p:nvPr>
        </p:nvSpPr>
        <p:spPr/>
        <p:txBody>
          <a:bodyPr/>
          <a:lstStyle/>
          <a:p>
            <a:fld id="{7409C656-1FE1-4859-853F-931363724012}" type="slidenum">
              <a:rPr lang="en-US" smtClean="0"/>
              <a:t>‹#›</a:t>
            </a:fld>
            <a:endParaRPr lang="en-US"/>
          </a:p>
        </p:txBody>
      </p:sp>
    </p:spTree>
    <p:extLst>
      <p:ext uri="{BB962C8B-B14F-4D97-AF65-F5344CB8AC3E}">
        <p14:creationId xmlns:p14="http://schemas.microsoft.com/office/powerpoint/2010/main" val="304714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F364-6582-0FD7-CF10-6D2BDB103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2EBE1-C27D-6A41-F186-8C5DF361BC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4C8156-BAA9-BC10-0EE4-10479E7AEE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AA72BB-4A00-ADDE-672B-2FE9B0DDEF10}"/>
              </a:ext>
            </a:extLst>
          </p:cNvPr>
          <p:cNvSpPr>
            <a:spLocks noGrp="1"/>
          </p:cNvSpPr>
          <p:nvPr>
            <p:ph type="dt" sz="half" idx="10"/>
          </p:nvPr>
        </p:nvSpPr>
        <p:spPr/>
        <p:txBody>
          <a:bodyPr/>
          <a:lstStyle/>
          <a:p>
            <a:fld id="{7813E573-8628-4FDC-9503-0F85542115F7}" type="datetimeFigureOut">
              <a:rPr lang="en-US" smtClean="0"/>
              <a:t>3/6/2023</a:t>
            </a:fld>
            <a:endParaRPr lang="en-US"/>
          </a:p>
        </p:txBody>
      </p:sp>
      <p:sp>
        <p:nvSpPr>
          <p:cNvPr id="6" name="Footer Placeholder 5">
            <a:extLst>
              <a:ext uri="{FF2B5EF4-FFF2-40B4-BE49-F238E27FC236}">
                <a16:creationId xmlns:a16="http://schemas.microsoft.com/office/drawing/2014/main" id="{CA875EFA-98D2-4D21-16CC-4BA3E0E6E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5457F-643D-6271-CBA8-E08EE2083FBD}"/>
              </a:ext>
            </a:extLst>
          </p:cNvPr>
          <p:cNvSpPr>
            <a:spLocks noGrp="1"/>
          </p:cNvSpPr>
          <p:nvPr>
            <p:ph type="sldNum" sz="quarter" idx="12"/>
          </p:nvPr>
        </p:nvSpPr>
        <p:spPr/>
        <p:txBody>
          <a:bodyPr/>
          <a:lstStyle/>
          <a:p>
            <a:fld id="{7409C656-1FE1-4859-853F-931363724012}" type="slidenum">
              <a:rPr lang="en-US" smtClean="0"/>
              <a:t>‹#›</a:t>
            </a:fld>
            <a:endParaRPr lang="en-US"/>
          </a:p>
        </p:txBody>
      </p:sp>
    </p:spTree>
    <p:extLst>
      <p:ext uri="{BB962C8B-B14F-4D97-AF65-F5344CB8AC3E}">
        <p14:creationId xmlns:p14="http://schemas.microsoft.com/office/powerpoint/2010/main" val="35081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0986-4BDE-281A-A119-85B1123582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6678C0-D4F1-CDA4-EC40-EF5DA0EE2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D9B802-5A76-59DD-0E62-DD17836815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69D230-28B6-9AF7-AB50-3D52D4C051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1171E-AFB4-B032-D8B9-30D54D11E6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19C03F-B6AF-CDB1-0374-716714013F52}"/>
              </a:ext>
            </a:extLst>
          </p:cNvPr>
          <p:cNvSpPr>
            <a:spLocks noGrp="1"/>
          </p:cNvSpPr>
          <p:nvPr>
            <p:ph type="dt" sz="half" idx="10"/>
          </p:nvPr>
        </p:nvSpPr>
        <p:spPr/>
        <p:txBody>
          <a:bodyPr/>
          <a:lstStyle/>
          <a:p>
            <a:fld id="{7813E573-8628-4FDC-9503-0F85542115F7}" type="datetimeFigureOut">
              <a:rPr lang="en-US" smtClean="0"/>
              <a:t>3/6/2023</a:t>
            </a:fld>
            <a:endParaRPr lang="en-US"/>
          </a:p>
        </p:txBody>
      </p:sp>
      <p:sp>
        <p:nvSpPr>
          <p:cNvPr id="8" name="Footer Placeholder 7">
            <a:extLst>
              <a:ext uri="{FF2B5EF4-FFF2-40B4-BE49-F238E27FC236}">
                <a16:creationId xmlns:a16="http://schemas.microsoft.com/office/drawing/2014/main" id="{BA702B78-773C-D1A8-1DAB-04C4216C90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D98549-4B17-5BB8-1988-55A6F9E08F39}"/>
              </a:ext>
            </a:extLst>
          </p:cNvPr>
          <p:cNvSpPr>
            <a:spLocks noGrp="1"/>
          </p:cNvSpPr>
          <p:nvPr>
            <p:ph type="sldNum" sz="quarter" idx="12"/>
          </p:nvPr>
        </p:nvSpPr>
        <p:spPr/>
        <p:txBody>
          <a:bodyPr/>
          <a:lstStyle/>
          <a:p>
            <a:fld id="{7409C656-1FE1-4859-853F-931363724012}" type="slidenum">
              <a:rPr lang="en-US" smtClean="0"/>
              <a:t>‹#›</a:t>
            </a:fld>
            <a:endParaRPr lang="en-US"/>
          </a:p>
        </p:txBody>
      </p:sp>
    </p:spTree>
    <p:extLst>
      <p:ext uri="{BB962C8B-B14F-4D97-AF65-F5344CB8AC3E}">
        <p14:creationId xmlns:p14="http://schemas.microsoft.com/office/powerpoint/2010/main" val="228325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412-BBA3-CA30-7050-7D62762F26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0D1ACB-DA57-E62A-AA18-04ADD470F6CA}"/>
              </a:ext>
            </a:extLst>
          </p:cNvPr>
          <p:cNvSpPr>
            <a:spLocks noGrp="1"/>
          </p:cNvSpPr>
          <p:nvPr>
            <p:ph type="dt" sz="half" idx="10"/>
          </p:nvPr>
        </p:nvSpPr>
        <p:spPr/>
        <p:txBody>
          <a:bodyPr/>
          <a:lstStyle/>
          <a:p>
            <a:fld id="{7813E573-8628-4FDC-9503-0F85542115F7}" type="datetimeFigureOut">
              <a:rPr lang="en-US" smtClean="0"/>
              <a:t>3/6/2023</a:t>
            </a:fld>
            <a:endParaRPr lang="en-US"/>
          </a:p>
        </p:txBody>
      </p:sp>
      <p:sp>
        <p:nvSpPr>
          <p:cNvPr id="4" name="Footer Placeholder 3">
            <a:extLst>
              <a:ext uri="{FF2B5EF4-FFF2-40B4-BE49-F238E27FC236}">
                <a16:creationId xmlns:a16="http://schemas.microsoft.com/office/drawing/2014/main" id="{76BAAC73-9E67-1603-2DF6-EA6EA0321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E01057-369F-2766-CA1E-47A1E3B7B5C0}"/>
              </a:ext>
            </a:extLst>
          </p:cNvPr>
          <p:cNvSpPr>
            <a:spLocks noGrp="1"/>
          </p:cNvSpPr>
          <p:nvPr>
            <p:ph type="sldNum" sz="quarter" idx="12"/>
          </p:nvPr>
        </p:nvSpPr>
        <p:spPr/>
        <p:txBody>
          <a:bodyPr/>
          <a:lstStyle/>
          <a:p>
            <a:fld id="{7409C656-1FE1-4859-853F-931363724012}" type="slidenum">
              <a:rPr lang="en-US" smtClean="0"/>
              <a:t>‹#›</a:t>
            </a:fld>
            <a:endParaRPr lang="en-US"/>
          </a:p>
        </p:txBody>
      </p:sp>
    </p:spTree>
    <p:extLst>
      <p:ext uri="{BB962C8B-B14F-4D97-AF65-F5344CB8AC3E}">
        <p14:creationId xmlns:p14="http://schemas.microsoft.com/office/powerpoint/2010/main" val="1265667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42ADBD-EF7F-D22E-E296-AEB46D5AAA1F}"/>
              </a:ext>
            </a:extLst>
          </p:cNvPr>
          <p:cNvSpPr>
            <a:spLocks noGrp="1"/>
          </p:cNvSpPr>
          <p:nvPr>
            <p:ph type="dt" sz="half" idx="10"/>
          </p:nvPr>
        </p:nvSpPr>
        <p:spPr/>
        <p:txBody>
          <a:bodyPr/>
          <a:lstStyle/>
          <a:p>
            <a:fld id="{7813E573-8628-4FDC-9503-0F85542115F7}" type="datetimeFigureOut">
              <a:rPr lang="en-US" smtClean="0"/>
              <a:t>3/6/2023</a:t>
            </a:fld>
            <a:endParaRPr lang="en-US"/>
          </a:p>
        </p:txBody>
      </p:sp>
      <p:sp>
        <p:nvSpPr>
          <p:cNvPr id="3" name="Footer Placeholder 2">
            <a:extLst>
              <a:ext uri="{FF2B5EF4-FFF2-40B4-BE49-F238E27FC236}">
                <a16:creationId xmlns:a16="http://schemas.microsoft.com/office/drawing/2014/main" id="{EB4D8499-688B-E7F9-7B4B-77F77110C6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4411D7-3AA8-7910-F6D5-B24F48777B88}"/>
              </a:ext>
            </a:extLst>
          </p:cNvPr>
          <p:cNvSpPr>
            <a:spLocks noGrp="1"/>
          </p:cNvSpPr>
          <p:nvPr>
            <p:ph type="sldNum" sz="quarter" idx="12"/>
          </p:nvPr>
        </p:nvSpPr>
        <p:spPr/>
        <p:txBody>
          <a:bodyPr/>
          <a:lstStyle/>
          <a:p>
            <a:fld id="{7409C656-1FE1-4859-853F-931363724012}" type="slidenum">
              <a:rPr lang="en-US" smtClean="0"/>
              <a:t>‹#›</a:t>
            </a:fld>
            <a:endParaRPr lang="en-US"/>
          </a:p>
        </p:txBody>
      </p:sp>
    </p:spTree>
    <p:extLst>
      <p:ext uri="{BB962C8B-B14F-4D97-AF65-F5344CB8AC3E}">
        <p14:creationId xmlns:p14="http://schemas.microsoft.com/office/powerpoint/2010/main" val="231409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4664-EDFB-2963-8F83-F88A187EB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C9A5BB-6F86-557F-A686-EBF2B3252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A02694-1534-AB87-A018-041D6C7CD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93047-08FC-7853-8BA1-5048429252A2}"/>
              </a:ext>
            </a:extLst>
          </p:cNvPr>
          <p:cNvSpPr>
            <a:spLocks noGrp="1"/>
          </p:cNvSpPr>
          <p:nvPr>
            <p:ph type="dt" sz="half" idx="10"/>
          </p:nvPr>
        </p:nvSpPr>
        <p:spPr/>
        <p:txBody>
          <a:bodyPr/>
          <a:lstStyle/>
          <a:p>
            <a:fld id="{7813E573-8628-4FDC-9503-0F85542115F7}" type="datetimeFigureOut">
              <a:rPr lang="en-US" smtClean="0"/>
              <a:t>3/6/2023</a:t>
            </a:fld>
            <a:endParaRPr lang="en-US"/>
          </a:p>
        </p:txBody>
      </p:sp>
      <p:sp>
        <p:nvSpPr>
          <p:cNvPr id="6" name="Footer Placeholder 5">
            <a:extLst>
              <a:ext uri="{FF2B5EF4-FFF2-40B4-BE49-F238E27FC236}">
                <a16:creationId xmlns:a16="http://schemas.microsoft.com/office/drawing/2014/main" id="{B0CEC0A7-5ECB-9698-C403-119B242EB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E7B82-C215-D366-BF98-F6DDFC3BDDF5}"/>
              </a:ext>
            </a:extLst>
          </p:cNvPr>
          <p:cNvSpPr>
            <a:spLocks noGrp="1"/>
          </p:cNvSpPr>
          <p:nvPr>
            <p:ph type="sldNum" sz="quarter" idx="12"/>
          </p:nvPr>
        </p:nvSpPr>
        <p:spPr/>
        <p:txBody>
          <a:bodyPr/>
          <a:lstStyle/>
          <a:p>
            <a:fld id="{7409C656-1FE1-4859-853F-931363724012}" type="slidenum">
              <a:rPr lang="en-US" smtClean="0"/>
              <a:t>‹#›</a:t>
            </a:fld>
            <a:endParaRPr lang="en-US"/>
          </a:p>
        </p:txBody>
      </p:sp>
    </p:spTree>
    <p:extLst>
      <p:ext uri="{BB962C8B-B14F-4D97-AF65-F5344CB8AC3E}">
        <p14:creationId xmlns:p14="http://schemas.microsoft.com/office/powerpoint/2010/main" val="106190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870E-B245-69A0-FDA9-3F4938A8F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DBE284-AA82-0547-8E22-4678353CD3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F8C7D8-2B7A-6780-F289-AF4EA5140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58FA37-B782-CBFB-8AC6-CB1234F48586}"/>
              </a:ext>
            </a:extLst>
          </p:cNvPr>
          <p:cNvSpPr>
            <a:spLocks noGrp="1"/>
          </p:cNvSpPr>
          <p:nvPr>
            <p:ph type="dt" sz="half" idx="10"/>
          </p:nvPr>
        </p:nvSpPr>
        <p:spPr/>
        <p:txBody>
          <a:bodyPr/>
          <a:lstStyle/>
          <a:p>
            <a:fld id="{7813E573-8628-4FDC-9503-0F85542115F7}" type="datetimeFigureOut">
              <a:rPr lang="en-US" smtClean="0"/>
              <a:t>3/6/2023</a:t>
            </a:fld>
            <a:endParaRPr lang="en-US"/>
          </a:p>
        </p:txBody>
      </p:sp>
      <p:sp>
        <p:nvSpPr>
          <p:cNvPr id="6" name="Footer Placeholder 5">
            <a:extLst>
              <a:ext uri="{FF2B5EF4-FFF2-40B4-BE49-F238E27FC236}">
                <a16:creationId xmlns:a16="http://schemas.microsoft.com/office/drawing/2014/main" id="{52640B84-4FB6-248A-7F8B-7C1ACF10C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9EB9DD-5D6E-BDAA-D82C-C933C438E5AA}"/>
              </a:ext>
            </a:extLst>
          </p:cNvPr>
          <p:cNvSpPr>
            <a:spLocks noGrp="1"/>
          </p:cNvSpPr>
          <p:nvPr>
            <p:ph type="sldNum" sz="quarter" idx="12"/>
          </p:nvPr>
        </p:nvSpPr>
        <p:spPr/>
        <p:txBody>
          <a:bodyPr/>
          <a:lstStyle/>
          <a:p>
            <a:fld id="{7409C656-1FE1-4859-853F-931363724012}" type="slidenum">
              <a:rPr lang="en-US" smtClean="0"/>
              <a:t>‹#›</a:t>
            </a:fld>
            <a:endParaRPr lang="en-US"/>
          </a:p>
        </p:txBody>
      </p:sp>
    </p:spTree>
    <p:extLst>
      <p:ext uri="{BB962C8B-B14F-4D97-AF65-F5344CB8AC3E}">
        <p14:creationId xmlns:p14="http://schemas.microsoft.com/office/powerpoint/2010/main" val="234783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C8F71F-AD87-FD4E-98AE-CCE2415B1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6E6C33-B627-9CDB-E879-F91E76B650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F0DA5-019A-A33B-6857-C64DC58B8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3E573-8628-4FDC-9503-0F85542115F7}" type="datetimeFigureOut">
              <a:rPr lang="en-US" smtClean="0"/>
              <a:t>3/6/2023</a:t>
            </a:fld>
            <a:endParaRPr lang="en-US"/>
          </a:p>
        </p:txBody>
      </p:sp>
      <p:sp>
        <p:nvSpPr>
          <p:cNvPr id="5" name="Footer Placeholder 4">
            <a:extLst>
              <a:ext uri="{FF2B5EF4-FFF2-40B4-BE49-F238E27FC236}">
                <a16:creationId xmlns:a16="http://schemas.microsoft.com/office/drawing/2014/main" id="{CEF4F9DA-3526-3D91-35DB-551C8231E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98FD75-CBD7-3DD2-9FC2-05F57C377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9C656-1FE1-4859-853F-931363724012}" type="slidenum">
              <a:rPr lang="en-US" smtClean="0"/>
              <a:t>‹#›</a:t>
            </a:fld>
            <a:endParaRPr lang="en-US"/>
          </a:p>
        </p:txBody>
      </p:sp>
    </p:spTree>
    <p:extLst>
      <p:ext uri="{BB962C8B-B14F-4D97-AF65-F5344CB8AC3E}">
        <p14:creationId xmlns:p14="http://schemas.microsoft.com/office/powerpoint/2010/main" val="1948078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png"/><Relationship Id="rId20" Type="http://schemas.openxmlformats.org/officeDocument/2006/relationships/image" Target="../media/image19.jpg"/><Relationship Id="rId1" Type="http://schemas.openxmlformats.org/officeDocument/2006/relationships/slideLayout" Target="../slideLayouts/slideLayout6.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jp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B64B5D-D6C5-1216-FC64-50540CC5078E}"/>
              </a:ext>
            </a:extLst>
          </p:cNvPr>
          <p:cNvSpPr>
            <a:spLocks noGrp="1"/>
          </p:cNvSpPr>
          <p:nvPr>
            <p:ph type="title"/>
          </p:nvPr>
        </p:nvSpPr>
        <p:spPr>
          <a:xfrm>
            <a:off x="378691" y="17693"/>
            <a:ext cx="11536218" cy="579120"/>
          </a:xfrm>
        </p:spPr>
        <p:txBody>
          <a:bodyPr>
            <a:normAutofit fontScale="90000"/>
          </a:bodyPr>
          <a:lstStyle/>
          <a:p>
            <a:pPr algn="ctr"/>
            <a:r>
              <a:rPr lang="en-US" sz="2100" b="0" i="0" dirty="0">
                <a:solidFill>
                  <a:srgbClr val="000000"/>
                </a:solidFill>
                <a:effectLst/>
                <a:latin typeface="Times New Roman" panose="02020603050405020304" pitchFamily="18" charset="0"/>
              </a:rPr>
              <a:t>UDL Goes to College</a:t>
            </a:r>
            <a:r>
              <a:rPr lang="en-US" sz="2100" b="0" i="0">
                <a:solidFill>
                  <a:srgbClr val="000000"/>
                </a:solidFill>
                <a:effectLst/>
                <a:latin typeface="Times New Roman" panose="02020603050405020304" pitchFamily="18" charset="0"/>
              </a:rPr>
              <a:t>: Transforming </a:t>
            </a:r>
            <a:r>
              <a:rPr lang="en-US" sz="2100" b="0" i="0" dirty="0">
                <a:solidFill>
                  <a:srgbClr val="000000"/>
                </a:solidFill>
                <a:effectLst/>
                <a:latin typeface="Times New Roman" panose="02020603050405020304" pitchFamily="18" charset="0"/>
              </a:rPr>
              <a:t>the University Classroom with Universal Design for Learning</a:t>
            </a:r>
            <a:br>
              <a:rPr lang="en-US" sz="2100" b="0" i="0" dirty="0">
                <a:solidFill>
                  <a:srgbClr val="000000"/>
                </a:solidFill>
                <a:effectLst/>
                <a:latin typeface="Times New Roman" panose="02020603050405020304" pitchFamily="18" charset="0"/>
              </a:rPr>
            </a:br>
            <a:r>
              <a:rPr lang="en-US" sz="1300" b="0" i="0" dirty="0">
                <a:solidFill>
                  <a:srgbClr val="000000"/>
                </a:solidFill>
                <a:effectLst/>
                <a:latin typeface="Times New Roman" panose="02020603050405020304" pitchFamily="18" charset="0"/>
              </a:rPr>
              <a:t>Randy Laist, Ph.D., </a:t>
            </a:r>
            <a:r>
              <a:rPr lang="en-US" sz="1300" dirty="0">
                <a:solidFill>
                  <a:srgbClr val="000000"/>
                </a:solidFill>
                <a:latin typeface="Times New Roman" panose="02020603050405020304" pitchFamily="18" charset="0"/>
              </a:rPr>
              <a:t>College of Science and Society, English Department</a:t>
            </a:r>
            <a:br>
              <a:rPr lang="en-US" sz="1300" dirty="0">
                <a:solidFill>
                  <a:srgbClr val="000000"/>
                </a:solidFill>
                <a:latin typeface="Times New Roman" panose="02020603050405020304" pitchFamily="18" charset="0"/>
              </a:rPr>
            </a:br>
            <a:r>
              <a:rPr lang="en-US" sz="1300" dirty="0">
                <a:solidFill>
                  <a:srgbClr val="000000"/>
                </a:solidFill>
                <a:latin typeface="Times New Roman" panose="02020603050405020304" pitchFamily="18" charset="0"/>
              </a:rPr>
              <a:t>University of Bridgeport, Bridgeport, CT</a:t>
            </a:r>
            <a:endParaRPr lang="en-US" sz="1300" dirty="0"/>
          </a:p>
        </p:txBody>
      </p:sp>
      <p:pic>
        <p:nvPicPr>
          <p:cNvPr id="6" name="Picture 5" descr="A picture containing website">
            <a:extLst>
              <a:ext uri="{FF2B5EF4-FFF2-40B4-BE49-F238E27FC236}">
                <a16:creationId xmlns:a16="http://schemas.microsoft.com/office/drawing/2014/main" id="{AFBBD35B-C693-DA55-5E00-809D6C85672B}"/>
              </a:ext>
            </a:extLst>
          </p:cNvPr>
          <p:cNvPicPr>
            <a:picLocks noChangeAspect="1"/>
          </p:cNvPicPr>
          <p:nvPr/>
        </p:nvPicPr>
        <p:blipFill rotWithShape="1">
          <a:blip r:embed="rId2">
            <a:extLst>
              <a:ext uri="{28A0092B-C50C-407E-A947-70E740481C1C}">
                <a14:useLocalDpi xmlns:a14="http://schemas.microsoft.com/office/drawing/2010/main" val="0"/>
              </a:ext>
            </a:extLst>
          </a:blip>
          <a:srcRect r="272" b="1174"/>
          <a:stretch/>
        </p:blipFill>
        <p:spPr>
          <a:xfrm>
            <a:off x="2338609" y="581891"/>
            <a:ext cx="9719035" cy="6177699"/>
          </a:xfrm>
          <a:prstGeom prst="rect">
            <a:avLst/>
          </a:prstGeom>
        </p:spPr>
      </p:pic>
      <p:pic>
        <p:nvPicPr>
          <p:cNvPr id="7" name="image46.png">
            <a:extLst>
              <a:ext uri="{FF2B5EF4-FFF2-40B4-BE49-F238E27FC236}">
                <a16:creationId xmlns:a16="http://schemas.microsoft.com/office/drawing/2014/main" id="{2C7610EE-760F-D413-FB58-A38755359D36}"/>
              </a:ext>
            </a:extLst>
          </p:cNvPr>
          <p:cNvPicPr/>
          <p:nvPr/>
        </p:nvPicPr>
        <p:blipFill>
          <a:blip r:embed="rId3"/>
          <a:srcRect/>
          <a:stretch>
            <a:fillRect/>
          </a:stretch>
        </p:blipFill>
        <p:spPr>
          <a:xfrm>
            <a:off x="2890983" y="2630343"/>
            <a:ext cx="665018" cy="611909"/>
          </a:xfrm>
          <a:prstGeom prst="rect">
            <a:avLst/>
          </a:prstGeom>
          <a:ln/>
        </p:spPr>
      </p:pic>
      <p:sp>
        <p:nvSpPr>
          <p:cNvPr id="8" name="TextBox 7">
            <a:extLst>
              <a:ext uri="{FF2B5EF4-FFF2-40B4-BE49-F238E27FC236}">
                <a16:creationId xmlns:a16="http://schemas.microsoft.com/office/drawing/2014/main" id="{185F44F1-086D-5A20-F599-F1B9161E3420}"/>
              </a:ext>
            </a:extLst>
          </p:cNvPr>
          <p:cNvSpPr txBox="1"/>
          <p:nvPr/>
        </p:nvSpPr>
        <p:spPr>
          <a:xfrm>
            <a:off x="3556001" y="2576864"/>
            <a:ext cx="1551708" cy="1231106"/>
          </a:xfrm>
          <a:prstGeom prst="rect">
            <a:avLst/>
          </a:prstGeom>
          <a:noFill/>
        </p:spPr>
        <p:txBody>
          <a:bodyPr wrap="square" rtlCol="0">
            <a:spAutoFit/>
          </a:bodyPr>
          <a:lstStyle/>
          <a:p>
            <a:r>
              <a:rPr lang="en-US" sz="800" b="1" dirty="0"/>
              <a:t>Sociology</a:t>
            </a:r>
          </a:p>
          <a:p>
            <a:r>
              <a:rPr lang="en-US" sz="800" dirty="0"/>
              <a:t>Amy used controversial discussion topics, like the gender politics of toys, to activate students’ personal connection to the sociological topics she wanted to introduce them to.</a:t>
            </a:r>
          </a:p>
          <a:p>
            <a:endParaRPr lang="en-US" dirty="0"/>
          </a:p>
        </p:txBody>
      </p:sp>
      <p:pic>
        <p:nvPicPr>
          <p:cNvPr id="9" name="image35.jpg" descr="A picture containing graphical user interface&#10;&#10;Description automatically generated">
            <a:extLst>
              <a:ext uri="{FF2B5EF4-FFF2-40B4-BE49-F238E27FC236}">
                <a16:creationId xmlns:a16="http://schemas.microsoft.com/office/drawing/2014/main" id="{C9079276-15F0-3364-77E1-F2E5ABC76EEC}"/>
              </a:ext>
            </a:extLst>
          </p:cNvPr>
          <p:cNvPicPr/>
          <p:nvPr/>
        </p:nvPicPr>
        <p:blipFill>
          <a:blip r:embed="rId4"/>
          <a:srcRect/>
          <a:stretch>
            <a:fillRect/>
          </a:stretch>
        </p:blipFill>
        <p:spPr>
          <a:xfrm>
            <a:off x="5107709" y="2686067"/>
            <a:ext cx="665018" cy="637308"/>
          </a:xfrm>
          <a:prstGeom prst="rect">
            <a:avLst/>
          </a:prstGeom>
          <a:ln/>
        </p:spPr>
      </p:pic>
      <p:sp>
        <p:nvSpPr>
          <p:cNvPr id="10" name="TextBox 9">
            <a:extLst>
              <a:ext uri="{FF2B5EF4-FFF2-40B4-BE49-F238E27FC236}">
                <a16:creationId xmlns:a16="http://schemas.microsoft.com/office/drawing/2014/main" id="{D06702B4-B817-27A3-B015-ADD8673E73E0}"/>
              </a:ext>
            </a:extLst>
          </p:cNvPr>
          <p:cNvSpPr txBox="1"/>
          <p:nvPr/>
        </p:nvSpPr>
        <p:spPr>
          <a:xfrm>
            <a:off x="2790787" y="3203398"/>
            <a:ext cx="891309" cy="184666"/>
          </a:xfrm>
          <a:prstGeom prst="rect">
            <a:avLst/>
          </a:prstGeom>
          <a:noFill/>
        </p:spPr>
        <p:txBody>
          <a:bodyPr wrap="square" rtlCol="0">
            <a:spAutoFit/>
          </a:bodyPr>
          <a:lstStyle/>
          <a:p>
            <a:r>
              <a:rPr lang="en-US" sz="600" dirty="0"/>
              <a:t>Dr. Amy </a:t>
            </a:r>
            <a:r>
              <a:rPr lang="en-US" sz="600" dirty="0" err="1"/>
              <a:t>Beauchemin</a:t>
            </a:r>
            <a:endParaRPr lang="en-US" sz="600" dirty="0"/>
          </a:p>
        </p:txBody>
      </p:sp>
      <p:pic>
        <p:nvPicPr>
          <p:cNvPr id="12" name="image2.jpg" descr="A person smiling for the camera&#10;&#10;Description automatically generated with low confidence">
            <a:extLst>
              <a:ext uri="{FF2B5EF4-FFF2-40B4-BE49-F238E27FC236}">
                <a16:creationId xmlns:a16="http://schemas.microsoft.com/office/drawing/2014/main" id="{DAD16109-2884-1AF4-5F4E-D2E84AD2AE0C}"/>
              </a:ext>
            </a:extLst>
          </p:cNvPr>
          <p:cNvPicPr/>
          <p:nvPr/>
        </p:nvPicPr>
        <p:blipFill rotWithShape="1">
          <a:blip r:embed="rId5"/>
          <a:srcRect l="29367" r="19775" b="27029"/>
          <a:stretch/>
        </p:blipFill>
        <p:spPr>
          <a:xfrm>
            <a:off x="2894897" y="4049049"/>
            <a:ext cx="683087" cy="719240"/>
          </a:xfrm>
          <a:prstGeom prst="rect">
            <a:avLst/>
          </a:prstGeom>
          <a:ln/>
        </p:spPr>
      </p:pic>
      <p:sp>
        <p:nvSpPr>
          <p:cNvPr id="13" name="TextBox 12">
            <a:extLst>
              <a:ext uri="{FF2B5EF4-FFF2-40B4-BE49-F238E27FC236}">
                <a16:creationId xmlns:a16="http://schemas.microsoft.com/office/drawing/2014/main" id="{3B15B959-9046-94E0-16BE-2C6FE8AC7BFC}"/>
              </a:ext>
            </a:extLst>
          </p:cNvPr>
          <p:cNvSpPr txBox="1"/>
          <p:nvPr/>
        </p:nvSpPr>
        <p:spPr>
          <a:xfrm>
            <a:off x="3616196" y="4016407"/>
            <a:ext cx="1381943" cy="1077218"/>
          </a:xfrm>
          <a:prstGeom prst="rect">
            <a:avLst/>
          </a:prstGeom>
          <a:noFill/>
        </p:spPr>
        <p:txBody>
          <a:bodyPr wrap="square" rtlCol="0">
            <a:spAutoFit/>
          </a:bodyPr>
          <a:lstStyle/>
          <a:p>
            <a:r>
              <a:rPr lang="en-US" sz="800" b="1" dirty="0"/>
              <a:t>Capstone Project</a:t>
            </a:r>
          </a:p>
          <a:p>
            <a:r>
              <a:rPr lang="en-US" sz="800" dirty="0"/>
              <a:t>Nicole encouraged her capstone students to identify real-world challenges in the community, such as the mental health of firefighters, and work to address them.</a:t>
            </a:r>
          </a:p>
        </p:txBody>
      </p:sp>
      <p:pic>
        <p:nvPicPr>
          <p:cNvPr id="1026" name="Picture 2" descr="Firefighter Mental Health: The Role of Stress and Tips to Manage It">
            <a:extLst>
              <a:ext uri="{FF2B5EF4-FFF2-40B4-BE49-F238E27FC236}">
                <a16:creationId xmlns:a16="http://schemas.microsoft.com/office/drawing/2014/main" id="{FD0483EC-D84C-0336-5B0E-318F8CCEC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8139" y="4050505"/>
            <a:ext cx="774588" cy="71778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987B9C9-BF5D-EC20-A4A1-F93631A99944}"/>
              </a:ext>
            </a:extLst>
          </p:cNvPr>
          <p:cNvSpPr txBox="1"/>
          <p:nvPr/>
        </p:nvSpPr>
        <p:spPr>
          <a:xfrm>
            <a:off x="2854641" y="4711287"/>
            <a:ext cx="737702" cy="184666"/>
          </a:xfrm>
          <a:prstGeom prst="rect">
            <a:avLst/>
          </a:prstGeom>
          <a:noFill/>
        </p:spPr>
        <p:txBody>
          <a:bodyPr wrap="none" rtlCol="0">
            <a:spAutoFit/>
          </a:bodyPr>
          <a:lstStyle/>
          <a:p>
            <a:r>
              <a:rPr lang="en-US" sz="600" dirty="0"/>
              <a:t>Dr. Nicole Brewer</a:t>
            </a:r>
          </a:p>
        </p:txBody>
      </p:sp>
      <p:pic>
        <p:nvPicPr>
          <p:cNvPr id="15" name="image20.jpg" descr="A person with blonde hair&#10;&#10;Description automatically generated with low confidence">
            <a:extLst>
              <a:ext uri="{FF2B5EF4-FFF2-40B4-BE49-F238E27FC236}">
                <a16:creationId xmlns:a16="http://schemas.microsoft.com/office/drawing/2014/main" id="{DB0D178A-20B8-D900-F0D9-D04661814942}"/>
              </a:ext>
            </a:extLst>
          </p:cNvPr>
          <p:cNvPicPr/>
          <p:nvPr/>
        </p:nvPicPr>
        <p:blipFill>
          <a:blip r:embed="rId7"/>
          <a:srcRect/>
          <a:stretch>
            <a:fillRect/>
          </a:stretch>
        </p:blipFill>
        <p:spPr>
          <a:xfrm>
            <a:off x="2890983" y="5694730"/>
            <a:ext cx="687001" cy="673838"/>
          </a:xfrm>
          <a:prstGeom prst="rect">
            <a:avLst/>
          </a:prstGeom>
          <a:ln/>
        </p:spPr>
      </p:pic>
      <p:sp>
        <p:nvSpPr>
          <p:cNvPr id="16" name="TextBox 15">
            <a:extLst>
              <a:ext uri="{FF2B5EF4-FFF2-40B4-BE49-F238E27FC236}">
                <a16:creationId xmlns:a16="http://schemas.microsoft.com/office/drawing/2014/main" id="{C3F62D6A-4467-0CF4-3C1A-C81CABC31432}"/>
              </a:ext>
            </a:extLst>
          </p:cNvPr>
          <p:cNvSpPr txBox="1"/>
          <p:nvPr/>
        </p:nvSpPr>
        <p:spPr>
          <a:xfrm>
            <a:off x="3625274" y="5564095"/>
            <a:ext cx="1284669" cy="1077218"/>
          </a:xfrm>
          <a:prstGeom prst="rect">
            <a:avLst/>
          </a:prstGeom>
          <a:noFill/>
        </p:spPr>
        <p:txBody>
          <a:bodyPr wrap="square" rtlCol="0">
            <a:spAutoFit/>
          </a:bodyPr>
          <a:lstStyle/>
          <a:p>
            <a:r>
              <a:rPr lang="en-US" sz="800" b="1" dirty="0"/>
              <a:t>Histology</a:t>
            </a:r>
          </a:p>
          <a:p>
            <a:r>
              <a:rPr lang="en-US" sz="800" dirty="0"/>
              <a:t>Kelli facilitated informal conversations with her students in a “café-like” setting that allowed them to process their personal and professional challenges.</a:t>
            </a:r>
          </a:p>
        </p:txBody>
      </p:sp>
      <p:pic>
        <p:nvPicPr>
          <p:cNvPr id="17" name="image43.jpg">
            <a:extLst>
              <a:ext uri="{FF2B5EF4-FFF2-40B4-BE49-F238E27FC236}">
                <a16:creationId xmlns:a16="http://schemas.microsoft.com/office/drawing/2014/main" id="{1D092470-7A47-979B-9041-EF57299ECD69}"/>
              </a:ext>
            </a:extLst>
          </p:cNvPr>
          <p:cNvPicPr/>
          <p:nvPr/>
        </p:nvPicPr>
        <p:blipFill>
          <a:blip r:embed="rId8"/>
          <a:srcRect/>
          <a:stretch>
            <a:fillRect/>
          </a:stretch>
        </p:blipFill>
        <p:spPr>
          <a:xfrm>
            <a:off x="4909943" y="5650784"/>
            <a:ext cx="862784" cy="717784"/>
          </a:xfrm>
          <a:prstGeom prst="rect">
            <a:avLst/>
          </a:prstGeom>
          <a:ln/>
        </p:spPr>
      </p:pic>
      <p:sp>
        <p:nvSpPr>
          <p:cNvPr id="18" name="TextBox 17">
            <a:extLst>
              <a:ext uri="{FF2B5EF4-FFF2-40B4-BE49-F238E27FC236}">
                <a16:creationId xmlns:a16="http://schemas.microsoft.com/office/drawing/2014/main" id="{33BAA5E6-7B87-0CD4-8A5F-C2E776F1CDB9}"/>
              </a:ext>
            </a:extLst>
          </p:cNvPr>
          <p:cNvSpPr txBox="1"/>
          <p:nvPr/>
        </p:nvSpPr>
        <p:spPr>
          <a:xfrm>
            <a:off x="2836169" y="6335374"/>
            <a:ext cx="903355" cy="184666"/>
          </a:xfrm>
          <a:prstGeom prst="rect">
            <a:avLst/>
          </a:prstGeom>
          <a:noFill/>
        </p:spPr>
        <p:txBody>
          <a:bodyPr wrap="square" rtlCol="0">
            <a:spAutoFit/>
          </a:bodyPr>
          <a:lstStyle/>
          <a:p>
            <a:r>
              <a:rPr lang="en-US" sz="600" dirty="0"/>
              <a:t> Kelli </a:t>
            </a:r>
            <a:r>
              <a:rPr lang="en-US" sz="600" dirty="0" err="1"/>
              <a:t>Goodkowsky</a:t>
            </a:r>
            <a:endParaRPr lang="en-US" sz="600" dirty="0"/>
          </a:p>
        </p:txBody>
      </p:sp>
      <p:pic>
        <p:nvPicPr>
          <p:cNvPr id="19" name="image3.jpg" descr="A person smiling for the camera&#10;&#10;Description automatically generated with medium confidence">
            <a:extLst>
              <a:ext uri="{FF2B5EF4-FFF2-40B4-BE49-F238E27FC236}">
                <a16:creationId xmlns:a16="http://schemas.microsoft.com/office/drawing/2014/main" id="{ED21CA66-D93F-E971-DC84-64991884E10D}"/>
              </a:ext>
            </a:extLst>
          </p:cNvPr>
          <p:cNvPicPr/>
          <p:nvPr/>
        </p:nvPicPr>
        <p:blipFill rotWithShape="1">
          <a:blip r:embed="rId9"/>
          <a:srcRect l="13749" r="14792" b="45285"/>
          <a:stretch/>
        </p:blipFill>
        <p:spPr>
          <a:xfrm>
            <a:off x="5988569" y="2633617"/>
            <a:ext cx="580081" cy="637308"/>
          </a:xfrm>
          <a:prstGeom prst="rect">
            <a:avLst/>
          </a:prstGeom>
          <a:ln/>
        </p:spPr>
      </p:pic>
      <p:sp>
        <p:nvSpPr>
          <p:cNvPr id="20" name="TextBox 19">
            <a:extLst>
              <a:ext uri="{FF2B5EF4-FFF2-40B4-BE49-F238E27FC236}">
                <a16:creationId xmlns:a16="http://schemas.microsoft.com/office/drawing/2014/main" id="{0A6C6537-7CBF-4D56-9FD8-C60956D5BB18}"/>
              </a:ext>
            </a:extLst>
          </p:cNvPr>
          <p:cNvSpPr txBox="1"/>
          <p:nvPr/>
        </p:nvSpPr>
        <p:spPr>
          <a:xfrm>
            <a:off x="6533322" y="2598328"/>
            <a:ext cx="1456133" cy="830997"/>
          </a:xfrm>
          <a:prstGeom prst="rect">
            <a:avLst/>
          </a:prstGeom>
          <a:noFill/>
        </p:spPr>
        <p:txBody>
          <a:bodyPr wrap="square" rtlCol="0">
            <a:spAutoFit/>
          </a:bodyPr>
          <a:lstStyle/>
          <a:p>
            <a:r>
              <a:rPr lang="en-US" sz="800" b="1" dirty="0"/>
              <a:t>Nursing</a:t>
            </a:r>
          </a:p>
          <a:p>
            <a:r>
              <a:rPr lang="en-US" sz="800" dirty="0"/>
              <a:t>Robin had her students deliver Pecha Kucha presentations that enabled them to teach each other the content for the NCLEX exam.</a:t>
            </a:r>
          </a:p>
        </p:txBody>
      </p:sp>
      <p:pic>
        <p:nvPicPr>
          <p:cNvPr id="21" name="image61.png" descr="A picture containing photo, room, different, person&#10;&#10;Description automatically generated">
            <a:extLst>
              <a:ext uri="{FF2B5EF4-FFF2-40B4-BE49-F238E27FC236}">
                <a16:creationId xmlns:a16="http://schemas.microsoft.com/office/drawing/2014/main" id="{9633D050-6C22-2D54-5AA0-4298D601C789}"/>
              </a:ext>
            </a:extLst>
          </p:cNvPr>
          <p:cNvPicPr/>
          <p:nvPr/>
        </p:nvPicPr>
        <p:blipFill>
          <a:blip r:embed="rId10"/>
          <a:srcRect/>
          <a:stretch>
            <a:fillRect/>
          </a:stretch>
        </p:blipFill>
        <p:spPr>
          <a:xfrm>
            <a:off x="7989455" y="2617049"/>
            <a:ext cx="840509" cy="771015"/>
          </a:xfrm>
          <a:prstGeom prst="rect">
            <a:avLst/>
          </a:prstGeom>
          <a:ln/>
        </p:spPr>
      </p:pic>
      <p:sp>
        <p:nvSpPr>
          <p:cNvPr id="22" name="TextBox 21">
            <a:extLst>
              <a:ext uri="{FF2B5EF4-FFF2-40B4-BE49-F238E27FC236}">
                <a16:creationId xmlns:a16="http://schemas.microsoft.com/office/drawing/2014/main" id="{00B48781-0634-9DA9-46C1-1DF14D2BD1C7}"/>
              </a:ext>
            </a:extLst>
          </p:cNvPr>
          <p:cNvSpPr txBox="1"/>
          <p:nvPr/>
        </p:nvSpPr>
        <p:spPr>
          <a:xfrm>
            <a:off x="5782054" y="3219146"/>
            <a:ext cx="993110" cy="276999"/>
          </a:xfrm>
          <a:prstGeom prst="rect">
            <a:avLst/>
          </a:prstGeom>
          <a:noFill/>
        </p:spPr>
        <p:txBody>
          <a:bodyPr wrap="square" rtlCol="0">
            <a:spAutoFit/>
          </a:bodyPr>
          <a:lstStyle/>
          <a:p>
            <a:pPr algn="ctr"/>
            <a:r>
              <a:rPr lang="en-US" sz="600" dirty="0"/>
              <a:t>Robin L.</a:t>
            </a:r>
          </a:p>
          <a:p>
            <a:pPr algn="ctr"/>
            <a:r>
              <a:rPr lang="en-US" sz="600" dirty="0"/>
              <a:t>Young-Cournoyer</a:t>
            </a:r>
          </a:p>
        </p:txBody>
      </p:sp>
      <p:pic>
        <p:nvPicPr>
          <p:cNvPr id="23" name="image48.png" descr="Picture of a nearpod screen that contains the words cybersecurity, scams and virus, digital footprint and passwords. ">
            <a:extLst>
              <a:ext uri="{FF2B5EF4-FFF2-40B4-BE49-F238E27FC236}">
                <a16:creationId xmlns:a16="http://schemas.microsoft.com/office/drawing/2014/main" id="{5AB01CCF-112A-2355-C6AC-B84B8CB3C97C}"/>
              </a:ext>
            </a:extLst>
          </p:cNvPr>
          <p:cNvPicPr/>
          <p:nvPr/>
        </p:nvPicPr>
        <p:blipFill>
          <a:blip r:embed="rId11"/>
          <a:srcRect/>
          <a:stretch>
            <a:fillRect/>
          </a:stretch>
        </p:blipFill>
        <p:spPr>
          <a:xfrm>
            <a:off x="7666798" y="4016740"/>
            <a:ext cx="1164451" cy="741334"/>
          </a:xfrm>
          <a:prstGeom prst="rect">
            <a:avLst/>
          </a:prstGeom>
          <a:ln/>
        </p:spPr>
      </p:pic>
      <p:pic>
        <p:nvPicPr>
          <p:cNvPr id="24" name="image47.jpg">
            <a:extLst>
              <a:ext uri="{FF2B5EF4-FFF2-40B4-BE49-F238E27FC236}">
                <a16:creationId xmlns:a16="http://schemas.microsoft.com/office/drawing/2014/main" id="{30AF8FFA-EE5A-4090-A32B-9410555B59FE}"/>
              </a:ext>
            </a:extLst>
          </p:cNvPr>
          <p:cNvPicPr/>
          <p:nvPr/>
        </p:nvPicPr>
        <p:blipFill rotWithShape="1">
          <a:blip r:embed="rId12"/>
          <a:srcRect l="11307" t="22491" r="18461" b="14536"/>
          <a:stretch/>
        </p:blipFill>
        <p:spPr>
          <a:xfrm>
            <a:off x="5988569" y="4013042"/>
            <a:ext cx="580081" cy="698245"/>
          </a:xfrm>
          <a:prstGeom prst="rect">
            <a:avLst/>
          </a:prstGeom>
          <a:ln/>
        </p:spPr>
      </p:pic>
      <p:sp>
        <p:nvSpPr>
          <p:cNvPr id="25" name="TextBox 24">
            <a:extLst>
              <a:ext uri="{FF2B5EF4-FFF2-40B4-BE49-F238E27FC236}">
                <a16:creationId xmlns:a16="http://schemas.microsoft.com/office/drawing/2014/main" id="{7BA210A5-DAF2-A36A-5386-16E9C802E122}"/>
              </a:ext>
            </a:extLst>
          </p:cNvPr>
          <p:cNvSpPr txBox="1"/>
          <p:nvPr/>
        </p:nvSpPr>
        <p:spPr>
          <a:xfrm>
            <a:off x="6542113" y="3927538"/>
            <a:ext cx="1164452" cy="1200329"/>
          </a:xfrm>
          <a:prstGeom prst="rect">
            <a:avLst/>
          </a:prstGeom>
          <a:noFill/>
        </p:spPr>
        <p:txBody>
          <a:bodyPr wrap="square" rtlCol="0">
            <a:spAutoFit/>
          </a:bodyPr>
          <a:lstStyle/>
          <a:p>
            <a:r>
              <a:rPr lang="en-US" sz="800" b="1" dirty="0"/>
              <a:t>Computer Applications</a:t>
            </a:r>
          </a:p>
          <a:p>
            <a:r>
              <a:rPr lang="en-US" sz="800" dirty="0" err="1"/>
              <a:t>Annjanette</a:t>
            </a:r>
            <a:r>
              <a:rPr lang="en-US" sz="800" dirty="0"/>
              <a:t> used Nearpod to enhance her classroom discussions with real-time surveys, a virtual field trip, and other interactive digital content.</a:t>
            </a:r>
          </a:p>
        </p:txBody>
      </p:sp>
      <p:sp>
        <p:nvSpPr>
          <p:cNvPr id="27" name="TextBox 26">
            <a:extLst>
              <a:ext uri="{FF2B5EF4-FFF2-40B4-BE49-F238E27FC236}">
                <a16:creationId xmlns:a16="http://schemas.microsoft.com/office/drawing/2014/main" id="{4BB74962-B72F-6F80-9EE1-53CBAAB2758F}"/>
              </a:ext>
            </a:extLst>
          </p:cNvPr>
          <p:cNvSpPr txBox="1"/>
          <p:nvPr/>
        </p:nvSpPr>
        <p:spPr>
          <a:xfrm>
            <a:off x="5895152" y="4652777"/>
            <a:ext cx="914400" cy="184666"/>
          </a:xfrm>
          <a:prstGeom prst="rect">
            <a:avLst/>
          </a:prstGeom>
          <a:noFill/>
        </p:spPr>
        <p:txBody>
          <a:bodyPr wrap="square" rtlCol="0">
            <a:spAutoFit/>
          </a:bodyPr>
          <a:lstStyle/>
          <a:p>
            <a:r>
              <a:rPr lang="en-US" sz="600" dirty="0" err="1"/>
              <a:t>Annjanette</a:t>
            </a:r>
            <a:r>
              <a:rPr lang="en-US" sz="600" dirty="0"/>
              <a:t> </a:t>
            </a:r>
            <a:r>
              <a:rPr lang="en-US" sz="600" dirty="0" err="1"/>
              <a:t>Bennar</a:t>
            </a:r>
            <a:endParaRPr lang="en-US" sz="600" dirty="0"/>
          </a:p>
        </p:txBody>
      </p:sp>
      <p:pic>
        <p:nvPicPr>
          <p:cNvPr id="28" name="image14.jpg" descr="A person smiling for the camera&#10;&#10;Description automatically generated with medium confidence">
            <a:extLst>
              <a:ext uri="{FF2B5EF4-FFF2-40B4-BE49-F238E27FC236}">
                <a16:creationId xmlns:a16="http://schemas.microsoft.com/office/drawing/2014/main" id="{BB060314-B228-A688-5ADF-D43CBA0A81A3}"/>
              </a:ext>
            </a:extLst>
          </p:cNvPr>
          <p:cNvPicPr/>
          <p:nvPr/>
        </p:nvPicPr>
        <p:blipFill>
          <a:blip r:embed="rId13"/>
          <a:srcRect/>
          <a:stretch>
            <a:fillRect/>
          </a:stretch>
        </p:blipFill>
        <p:spPr>
          <a:xfrm>
            <a:off x="5988569" y="5619135"/>
            <a:ext cx="579625" cy="772824"/>
          </a:xfrm>
          <a:prstGeom prst="rect">
            <a:avLst/>
          </a:prstGeom>
          <a:ln/>
        </p:spPr>
      </p:pic>
      <p:sp>
        <p:nvSpPr>
          <p:cNvPr id="29" name="TextBox 28">
            <a:extLst>
              <a:ext uri="{FF2B5EF4-FFF2-40B4-BE49-F238E27FC236}">
                <a16:creationId xmlns:a16="http://schemas.microsoft.com/office/drawing/2014/main" id="{6B716C33-BE13-76CB-27E3-59D6ACD1019D}"/>
              </a:ext>
            </a:extLst>
          </p:cNvPr>
          <p:cNvSpPr txBox="1"/>
          <p:nvPr/>
        </p:nvSpPr>
        <p:spPr>
          <a:xfrm>
            <a:off x="6601968" y="5570480"/>
            <a:ext cx="1348219" cy="1077218"/>
          </a:xfrm>
          <a:prstGeom prst="rect">
            <a:avLst/>
          </a:prstGeom>
          <a:noFill/>
        </p:spPr>
        <p:txBody>
          <a:bodyPr wrap="square" rtlCol="0">
            <a:spAutoFit/>
          </a:bodyPr>
          <a:lstStyle/>
          <a:p>
            <a:r>
              <a:rPr lang="en-US" sz="800" b="1" dirty="0"/>
              <a:t>Literature</a:t>
            </a:r>
          </a:p>
          <a:p>
            <a:r>
              <a:rPr lang="en-US" sz="800" dirty="0"/>
              <a:t>Phil reorganized his online literature class to allow students to choose which “badges” they wanted to earn and to select one of several pathways to achieving their goals.  </a:t>
            </a:r>
          </a:p>
        </p:txBody>
      </p:sp>
      <p:pic>
        <p:nvPicPr>
          <p:cNvPr id="1025" name="Picture 1024">
            <a:extLst>
              <a:ext uri="{FF2B5EF4-FFF2-40B4-BE49-F238E27FC236}">
                <a16:creationId xmlns:a16="http://schemas.microsoft.com/office/drawing/2014/main" id="{8EEEE996-D63B-5B14-01B0-E72A685CC6B3}"/>
              </a:ext>
            </a:extLst>
          </p:cNvPr>
          <p:cNvPicPr>
            <a:picLocks noChangeAspect="1"/>
          </p:cNvPicPr>
          <p:nvPr/>
        </p:nvPicPr>
        <p:blipFill>
          <a:blip r:embed="rId14"/>
          <a:stretch>
            <a:fillRect/>
          </a:stretch>
        </p:blipFill>
        <p:spPr>
          <a:xfrm>
            <a:off x="7989455" y="5564721"/>
            <a:ext cx="798463" cy="1054357"/>
          </a:xfrm>
          <a:prstGeom prst="rect">
            <a:avLst/>
          </a:prstGeom>
        </p:spPr>
      </p:pic>
      <p:pic>
        <p:nvPicPr>
          <p:cNvPr id="1027" name="image45.jpg">
            <a:extLst>
              <a:ext uri="{FF2B5EF4-FFF2-40B4-BE49-F238E27FC236}">
                <a16:creationId xmlns:a16="http://schemas.microsoft.com/office/drawing/2014/main" id="{A5F449D6-3290-9CC0-9A10-370E0CF292DB}"/>
              </a:ext>
            </a:extLst>
          </p:cNvPr>
          <p:cNvPicPr/>
          <p:nvPr/>
        </p:nvPicPr>
        <p:blipFill rotWithShape="1">
          <a:blip r:embed="rId15"/>
          <a:srcRect l="19986" t="11872" r="14999" b="30325"/>
          <a:stretch/>
        </p:blipFill>
        <p:spPr>
          <a:xfrm>
            <a:off x="9077788" y="2617050"/>
            <a:ext cx="572775" cy="670442"/>
          </a:xfrm>
          <a:prstGeom prst="rect">
            <a:avLst/>
          </a:prstGeom>
          <a:ln/>
        </p:spPr>
      </p:pic>
      <p:sp>
        <p:nvSpPr>
          <p:cNvPr id="1028" name="TextBox 1027">
            <a:extLst>
              <a:ext uri="{FF2B5EF4-FFF2-40B4-BE49-F238E27FC236}">
                <a16:creationId xmlns:a16="http://schemas.microsoft.com/office/drawing/2014/main" id="{42969B84-9888-112F-057D-66A46EBFFC80}"/>
              </a:ext>
            </a:extLst>
          </p:cNvPr>
          <p:cNvSpPr txBox="1"/>
          <p:nvPr/>
        </p:nvSpPr>
        <p:spPr>
          <a:xfrm>
            <a:off x="6022343" y="6348120"/>
            <a:ext cx="914400" cy="184666"/>
          </a:xfrm>
          <a:prstGeom prst="rect">
            <a:avLst/>
          </a:prstGeom>
          <a:noFill/>
        </p:spPr>
        <p:txBody>
          <a:bodyPr wrap="square" rtlCol="0">
            <a:spAutoFit/>
          </a:bodyPr>
          <a:lstStyle/>
          <a:p>
            <a:r>
              <a:rPr lang="en-US" sz="600" dirty="0"/>
              <a:t>Dr. Phil Fox</a:t>
            </a:r>
          </a:p>
        </p:txBody>
      </p:sp>
      <p:sp>
        <p:nvSpPr>
          <p:cNvPr id="1029" name="TextBox 1028">
            <a:extLst>
              <a:ext uri="{FF2B5EF4-FFF2-40B4-BE49-F238E27FC236}">
                <a16:creationId xmlns:a16="http://schemas.microsoft.com/office/drawing/2014/main" id="{F6FA89BE-5EF5-A05D-834E-16195DDA40B9}"/>
              </a:ext>
            </a:extLst>
          </p:cNvPr>
          <p:cNvSpPr txBox="1"/>
          <p:nvPr/>
        </p:nvSpPr>
        <p:spPr>
          <a:xfrm>
            <a:off x="9647091" y="2563191"/>
            <a:ext cx="1456133" cy="830997"/>
          </a:xfrm>
          <a:prstGeom prst="rect">
            <a:avLst/>
          </a:prstGeom>
          <a:noFill/>
        </p:spPr>
        <p:txBody>
          <a:bodyPr wrap="square" rtlCol="0">
            <a:spAutoFit/>
          </a:bodyPr>
          <a:lstStyle/>
          <a:p>
            <a:r>
              <a:rPr lang="en-US" sz="800" b="1" dirty="0"/>
              <a:t>Welding</a:t>
            </a:r>
          </a:p>
          <a:p>
            <a:r>
              <a:rPr lang="en-US" sz="800" dirty="0"/>
              <a:t>Keith incorporated welding simulators into his training program, allowing students to practice their welding skills in a low-stakes environment. </a:t>
            </a:r>
          </a:p>
        </p:txBody>
      </p:sp>
      <p:pic>
        <p:nvPicPr>
          <p:cNvPr id="1030" name="image15.png" descr="A picture containing person, indoor, wall&#10;&#10;Description automatically generated">
            <a:extLst>
              <a:ext uri="{FF2B5EF4-FFF2-40B4-BE49-F238E27FC236}">
                <a16:creationId xmlns:a16="http://schemas.microsoft.com/office/drawing/2014/main" id="{25473894-5681-BBDA-9D14-948BB4AE9D22}"/>
              </a:ext>
            </a:extLst>
          </p:cNvPr>
          <p:cNvPicPr/>
          <p:nvPr/>
        </p:nvPicPr>
        <p:blipFill>
          <a:blip r:embed="rId16"/>
          <a:srcRect/>
          <a:stretch>
            <a:fillRect/>
          </a:stretch>
        </p:blipFill>
        <p:spPr>
          <a:xfrm>
            <a:off x="11021812" y="2598329"/>
            <a:ext cx="893097" cy="789736"/>
          </a:xfrm>
          <a:prstGeom prst="rect">
            <a:avLst/>
          </a:prstGeom>
          <a:ln/>
        </p:spPr>
      </p:pic>
      <p:sp>
        <p:nvSpPr>
          <p:cNvPr id="1031" name="TextBox 1030">
            <a:extLst>
              <a:ext uri="{FF2B5EF4-FFF2-40B4-BE49-F238E27FC236}">
                <a16:creationId xmlns:a16="http://schemas.microsoft.com/office/drawing/2014/main" id="{BC9BFC57-E3BA-DAA7-98A9-5DF990581048}"/>
              </a:ext>
            </a:extLst>
          </p:cNvPr>
          <p:cNvSpPr txBox="1"/>
          <p:nvPr/>
        </p:nvSpPr>
        <p:spPr>
          <a:xfrm>
            <a:off x="9077788" y="3244334"/>
            <a:ext cx="914400" cy="184666"/>
          </a:xfrm>
          <a:prstGeom prst="rect">
            <a:avLst/>
          </a:prstGeom>
          <a:noFill/>
        </p:spPr>
        <p:txBody>
          <a:bodyPr wrap="square" rtlCol="0">
            <a:spAutoFit/>
          </a:bodyPr>
          <a:lstStyle/>
          <a:p>
            <a:r>
              <a:rPr lang="en-US" sz="600" dirty="0"/>
              <a:t>Keith A. Carter</a:t>
            </a:r>
          </a:p>
        </p:txBody>
      </p:sp>
      <p:pic>
        <p:nvPicPr>
          <p:cNvPr id="1032" name="image11.jpg" descr="A picture containing person, indoor, person, posing&#10;&#10;Description automatically generated">
            <a:extLst>
              <a:ext uri="{FF2B5EF4-FFF2-40B4-BE49-F238E27FC236}">
                <a16:creationId xmlns:a16="http://schemas.microsoft.com/office/drawing/2014/main" id="{6A6F897E-16DF-7F78-3CD7-FD89F4A10CFE}"/>
              </a:ext>
            </a:extLst>
          </p:cNvPr>
          <p:cNvPicPr/>
          <p:nvPr/>
        </p:nvPicPr>
        <p:blipFill rotWithShape="1">
          <a:blip r:embed="rId17"/>
          <a:srcRect l="13185" t="-1" r="8889" b="907"/>
          <a:stretch/>
        </p:blipFill>
        <p:spPr>
          <a:xfrm>
            <a:off x="9077789" y="4075332"/>
            <a:ext cx="614775" cy="762111"/>
          </a:xfrm>
          <a:prstGeom prst="rect">
            <a:avLst/>
          </a:prstGeom>
          <a:ln/>
        </p:spPr>
      </p:pic>
      <p:sp>
        <p:nvSpPr>
          <p:cNvPr id="1033" name="TextBox 1032">
            <a:extLst>
              <a:ext uri="{FF2B5EF4-FFF2-40B4-BE49-F238E27FC236}">
                <a16:creationId xmlns:a16="http://schemas.microsoft.com/office/drawing/2014/main" id="{67A6A19F-E2F8-D448-7A29-8DC6103F3C4D}"/>
              </a:ext>
            </a:extLst>
          </p:cNvPr>
          <p:cNvSpPr txBox="1"/>
          <p:nvPr/>
        </p:nvSpPr>
        <p:spPr>
          <a:xfrm>
            <a:off x="9692564" y="4021517"/>
            <a:ext cx="1164452" cy="1077218"/>
          </a:xfrm>
          <a:prstGeom prst="rect">
            <a:avLst/>
          </a:prstGeom>
          <a:noFill/>
        </p:spPr>
        <p:txBody>
          <a:bodyPr wrap="square" rtlCol="0">
            <a:spAutoFit/>
          </a:bodyPr>
          <a:lstStyle/>
          <a:p>
            <a:r>
              <a:rPr lang="en-US" sz="800" b="1" dirty="0"/>
              <a:t>Composition</a:t>
            </a:r>
          </a:p>
          <a:p>
            <a:r>
              <a:rPr lang="en-US" sz="800" dirty="0"/>
              <a:t>Cynthia used role playing and social-emotional education to help students feel comfortable engaging in a meaningful peer review process.</a:t>
            </a:r>
          </a:p>
        </p:txBody>
      </p:sp>
      <p:pic>
        <p:nvPicPr>
          <p:cNvPr id="1034" name="Picture 4" descr="Helping Scientists Become Strong, Confident Writers in Graduate School |  Yale Graduate School of Arts &amp; Sciences">
            <a:extLst>
              <a:ext uri="{FF2B5EF4-FFF2-40B4-BE49-F238E27FC236}">
                <a16:creationId xmlns:a16="http://schemas.microsoft.com/office/drawing/2014/main" id="{8E1AC9FD-BE57-415A-08F4-3DF616BA4E4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96669" y="4064045"/>
            <a:ext cx="1107995" cy="830997"/>
          </a:xfrm>
          <a:prstGeom prst="rect">
            <a:avLst/>
          </a:prstGeom>
          <a:noFill/>
          <a:extLst>
            <a:ext uri="{909E8E84-426E-40DD-AFC4-6F175D3DCCD1}">
              <a14:hiddenFill xmlns:a14="http://schemas.microsoft.com/office/drawing/2010/main">
                <a:solidFill>
                  <a:srgbClr val="FFFFFF"/>
                </a:solidFill>
              </a14:hiddenFill>
            </a:ext>
          </a:extLst>
        </p:spPr>
      </p:pic>
      <p:sp>
        <p:nvSpPr>
          <p:cNvPr id="1035" name="TextBox 1034">
            <a:extLst>
              <a:ext uri="{FF2B5EF4-FFF2-40B4-BE49-F238E27FC236}">
                <a16:creationId xmlns:a16="http://schemas.microsoft.com/office/drawing/2014/main" id="{629C453D-E3D4-DD2E-909A-F4CBFC842DD7}"/>
              </a:ext>
            </a:extLst>
          </p:cNvPr>
          <p:cNvSpPr txBox="1"/>
          <p:nvPr/>
        </p:nvSpPr>
        <p:spPr>
          <a:xfrm>
            <a:off x="9028445" y="4782484"/>
            <a:ext cx="914400" cy="184666"/>
          </a:xfrm>
          <a:prstGeom prst="rect">
            <a:avLst/>
          </a:prstGeom>
          <a:noFill/>
        </p:spPr>
        <p:txBody>
          <a:bodyPr wrap="square" rtlCol="0">
            <a:spAutoFit/>
          </a:bodyPr>
          <a:lstStyle/>
          <a:p>
            <a:r>
              <a:rPr lang="en-US" sz="600" dirty="0"/>
              <a:t>Cynthia J. Murphy</a:t>
            </a:r>
          </a:p>
        </p:txBody>
      </p:sp>
      <p:pic>
        <p:nvPicPr>
          <p:cNvPr id="1036" name="Picture 6" descr="MSOL Program Director | Goodwin University">
            <a:extLst>
              <a:ext uri="{FF2B5EF4-FFF2-40B4-BE49-F238E27FC236}">
                <a16:creationId xmlns:a16="http://schemas.microsoft.com/office/drawing/2014/main" id="{FA8BDBD3-EE2C-03BF-F816-C93A18E7775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77788" y="5560155"/>
            <a:ext cx="719898" cy="890783"/>
          </a:xfrm>
          <a:prstGeom prst="rect">
            <a:avLst/>
          </a:prstGeom>
          <a:noFill/>
          <a:extLst>
            <a:ext uri="{909E8E84-426E-40DD-AFC4-6F175D3DCCD1}">
              <a14:hiddenFill xmlns:a14="http://schemas.microsoft.com/office/drawing/2010/main">
                <a:solidFill>
                  <a:srgbClr val="FFFFFF"/>
                </a:solidFill>
              </a14:hiddenFill>
            </a:ext>
          </a:extLst>
        </p:spPr>
      </p:pic>
      <p:pic>
        <p:nvPicPr>
          <p:cNvPr id="1037" name="image31.jpg" descr="Amgen Offering Golden Ticket for Biotech Startups | BioSpace">
            <a:extLst>
              <a:ext uri="{FF2B5EF4-FFF2-40B4-BE49-F238E27FC236}">
                <a16:creationId xmlns:a16="http://schemas.microsoft.com/office/drawing/2014/main" id="{3963B2D7-DAD2-0D0C-B5BE-E0860B086C26}"/>
              </a:ext>
            </a:extLst>
          </p:cNvPr>
          <p:cNvPicPr/>
          <p:nvPr/>
        </p:nvPicPr>
        <p:blipFill>
          <a:blip r:embed="rId20"/>
          <a:srcRect/>
          <a:stretch>
            <a:fillRect/>
          </a:stretch>
        </p:blipFill>
        <p:spPr>
          <a:xfrm rot="5400000">
            <a:off x="11084841" y="5797554"/>
            <a:ext cx="1023247" cy="569100"/>
          </a:xfrm>
          <a:prstGeom prst="rect">
            <a:avLst/>
          </a:prstGeom>
          <a:ln/>
        </p:spPr>
      </p:pic>
      <p:sp>
        <p:nvSpPr>
          <p:cNvPr id="1038" name="TextBox 1037">
            <a:extLst>
              <a:ext uri="{FF2B5EF4-FFF2-40B4-BE49-F238E27FC236}">
                <a16:creationId xmlns:a16="http://schemas.microsoft.com/office/drawing/2014/main" id="{6BC37C23-5049-1A2C-B88D-7A90A13D5BE4}"/>
              </a:ext>
            </a:extLst>
          </p:cNvPr>
          <p:cNvSpPr txBox="1"/>
          <p:nvPr/>
        </p:nvSpPr>
        <p:spPr>
          <a:xfrm>
            <a:off x="9812498" y="5516509"/>
            <a:ext cx="1648073" cy="1077218"/>
          </a:xfrm>
          <a:prstGeom prst="rect">
            <a:avLst/>
          </a:prstGeom>
          <a:noFill/>
        </p:spPr>
        <p:txBody>
          <a:bodyPr wrap="square" rtlCol="0">
            <a:spAutoFit/>
          </a:bodyPr>
          <a:lstStyle/>
          <a:p>
            <a:r>
              <a:rPr lang="en-US" sz="800" b="1" dirty="0"/>
              <a:t>MSOL</a:t>
            </a:r>
          </a:p>
          <a:p>
            <a:r>
              <a:rPr lang="en-US" sz="800" dirty="0"/>
              <a:t>Sandi challenges </a:t>
            </a:r>
            <a:r>
              <a:rPr lang="en-US" sz="800"/>
              <a:t>her Masters </a:t>
            </a:r>
            <a:r>
              <a:rPr lang="en-US" sz="800" dirty="0"/>
              <a:t>Students to experiment with different ways of expressing themselves by giving them a “golden ticket” that empowers them to take risks with their assignments. </a:t>
            </a:r>
          </a:p>
        </p:txBody>
      </p:sp>
      <p:sp>
        <p:nvSpPr>
          <p:cNvPr id="1041" name="TextBox 1040">
            <a:extLst>
              <a:ext uri="{FF2B5EF4-FFF2-40B4-BE49-F238E27FC236}">
                <a16:creationId xmlns:a16="http://schemas.microsoft.com/office/drawing/2014/main" id="{AF9C3771-9555-40BE-A9A7-89AAA6FB2E92}"/>
              </a:ext>
            </a:extLst>
          </p:cNvPr>
          <p:cNvSpPr txBox="1"/>
          <p:nvPr/>
        </p:nvSpPr>
        <p:spPr>
          <a:xfrm>
            <a:off x="118992" y="766937"/>
            <a:ext cx="2226416" cy="456445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marL="0" marR="0">
              <a:lnSpc>
                <a:spcPct val="107000"/>
              </a:lnSpc>
              <a:spcBef>
                <a:spcPts val="0"/>
              </a:spcBef>
              <a:spcAft>
                <a:spcPts val="0"/>
              </a:spcAft>
            </a:pPr>
            <a:r>
              <a:rPr lang="en-US" sz="800" b="1" dirty="0">
                <a:solidFill>
                  <a:srgbClr val="000000"/>
                </a:solidFill>
                <a:effectLst/>
                <a:ea typeface="Times New Roman" panose="02020603050405020304" pitchFamily="18" charset="0"/>
              </a:rPr>
              <a:t>Abstract</a:t>
            </a:r>
          </a:p>
          <a:p>
            <a:pPr marL="0" marR="0">
              <a:lnSpc>
                <a:spcPct val="107000"/>
              </a:lnSpc>
              <a:spcBef>
                <a:spcPts val="0"/>
              </a:spcBef>
              <a:spcAft>
                <a:spcPts val="0"/>
              </a:spcAft>
            </a:pPr>
            <a:r>
              <a:rPr lang="en-US" sz="800" dirty="0">
                <a:solidFill>
                  <a:srgbClr val="000000"/>
                </a:solidFill>
                <a:effectLst/>
                <a:ea typeface="Times New Roman" panose="02020603050405020304" pitchFamily="18" charset="0"/>
              </a:rPr>
              <a:t>The spirit of flexibility inherent in Universal Design for Learning (UDL) allows it to encompass the diversity of postsecondary educational environments.  UDL-informed teaching can address what CAST refers to as “the wide variability of learners in higher ed environments” (n.d.), but it also provides an educational philosophy that is adaptable enough to apply to the wide variety of disciplines typically offered on most college campuses.  UDL theory provides core principles that penetrate to the heart of any learning situation, making it a powerful framework within which to reflect on course design and teaching practice in a cross-disciplinary way.  </a:t>
            </a:r>
            <a:endParaRPr lang="en-US" sz="800" dirty="0">
              <a:effectLst/>
              <a:ea typeface="Calibri" panose="020F0502020204030204" pitchFamily="34" charset="0"/>
            </a:endParaRPr>
          </a:p>
          <a:p>
            <a:pPr marL="0" marR="0">
              <a:lnSpc>
                <a:spcPct val="107000"/>
              </a:lnSpc>
              <a:spcBef>
                <a:spcPts val="0"/>
              </a:spcBef>
              <a:spcAft>
                <a:spcPts val="0"/>
              </a:spcAft>
            </a:pPr>
            <a:r>
              <a:rPr lang="en-US" sz="800" dirty="0">
                <a:effectLst/>
                <a:ea typeface="Times New Roman" panose="02020603050405020304" pitchFamily="18" charset="0"/>
              </a:rPr>
              <a:t>Since 2018, Goodwin University has been partnering with CAST to incorporate UDL principles into our educational practice, as well as our organizational philosophy. Over the last few years, faculty members have been immersed in UDL training, and many of the university’s classes have been redesigned to anticipate and optimize learner variability. Throughout this process, we have fostered a campus-wide conversation about inclusivity in teaching and learning, and we have challenged ourselves to reimagine higher education for the twenty-first century.  </a:t>
            </a:r>
            <a:endParaRPr lang="en-US" sz="800" dirty="0">
              <a:effectLst/>
              <a:ea typeface="Calibri" panose="020F0502020204030204" pitchFamily="34" charset="0"/>
            </a:endParaRPr>
          </a:p>
          <a:p>
            <a:pPr marL="0" marR="0">
              <a:lnSpc>
                <a:spcPct val="107000"/>
              </a:lnSpc>
              <a:spcBef>
                <a:spcPts val="0"/>
              </a:spcBef>
              <a:spcAft>
                <a:spcPts val="0"/>
              </a:spcAft>
            </a:pPr>
            <a:r>
              <a:rPr lang="en-US" sz="800" dirty="0">
                <a:effectLst/>
                <a:ea typeface="Times New Roman" panose="02020603050405020304" pitchFamily="18" charset="0"/>
              </a:rPr>
              <a:t>This chart, modeled after CAST’s UDL Guidelines matrix, indicates some of the ways that Goodwin professors have adapted UDL principles into their teaching to address a variety of educational challenges across a wide spectrum of disciplines.</a:t>
            </a:r>
            <a:endParaRPr lang="en-US" dirty="0"/>
          </a:p>
        </p:txBody>
      </p:sp>
      <p:pic>
        <p:nvPicPr>
          <p:cNvPr id="1042" name="Picture 8" descr="Amazon.com: UDL University: Designing for Variability Across the  Postsecondary Curriculum: 9781930583856: Laist, Randy, Brewer, Nicole,  Sheehan, Dana: Books">
            <a:extLst>
              <a:ext uri="{FF2B5EF4-FFF2-40B4-BE49-F238E27FC236}">
                <a16:creationId xmlns:a16="http://schemas.microsoft.com/office/drawing/2014/main" id="{87E6ED27-272A-7238-E9D3-551ADBA6124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9220" y="5383696"/>
            <a:ext cx="974550" cy="142617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1043" descr="Qr code&#10;&#10;Description automatically generated">
            <a:extLst>
              <a:ext uri="{FF2B5EF4-FFF2-40B4-BE49-F238E27FC236}">
                <a16:creationId xmlns:a16="http://schemas.microsoft.com/office/drawing/2014/main" id="{7060EC90-6C18-5A3C-54AE-F67EBFD48D8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47313" y="5943610"/>
            <a:ext cx="896698" cy="896698"/>
          </a:xfrm>
          <a:prstGeom prst="rect">
            <a:avLst/>
          </a:prstGeom>
        </p:spPr>
      </p:pic>
      <p:sp>
        <p:nvSpPr>
          <p:cNvPr id="1045" name="TextBox 1044">
            <a:extLst>
              <a:ext uri="{FF2B5EF4-FFF2-40B4-BE49-F238E27FC236}">
                <a16:creationId xmlns:a16="http://schemas.microsoft.com/office/drawing/2014/main" id="{63C4D583-4948-3F8A-DF93-46F8263B5CEC}"/>
              </a:ext>
            </a:extLst>
          </p:cNvPr>
          <p:cNvSpPr txBox="1"/>
          <p:nvPr/>
        </p:nvSpPr>
        <p:spPr>
          <a:xfrm>
            <a:off x="1101278" y="5370853"/>
            <a:ext cx="1339563" cy="707886"/>
          </a:xfrm>
          <a:prstGeom prst="rect">
            <a:avLst/>
          </a:prstGeom>
          <a:noFill/>
        </p:spPr>
        <p:txBody>
          <a:bodyPr wrap="square" rtlCol="0">
            <a:spAutoFit/>
          </a:bodyPr>
          <a:lstStyle/>
          <a:p>
            <a:r>
              <a:rPr lang="en-US" sz="800" dirty="0"/>
              <a:t>To hear more inspiring stories and to learn more about UDL in higher ed, order a copy of </a:t>
            </a:r>
            <a:r>
              <a:rPr lang="en-US" sz="800" i="1" dirty="0"/>
              <a:t>UDL University</a:t>
            </a:r>
            <a:r>
              <a:rPr lang="en-US" sz="800" dirty="0"/>
              <a:t>.</a:t>
            </a:r>
          </a:p>
        </p:txBody>
      </p:sp>
      <p:sp>
        <p:nvSpPr>
          <p:cNvPr id="1046" name="TextBox 1045">
            <a:extLst>
              <a:ext uri="{FF2B5EF4-FFF2-40B4-BE49-F238E27FC236}">
                <a16:creationId xmlns:a16="http://schemas.microsoft.com/office/drawing/2014/main" id="{7AC4AC23-7316-04F0-9617-F3EBC04B4B48}"/>
              </a:ext>
            </a:extLst>
          </p:cNvPr>
          <p:cNvSpPr txBox="1"/>
          <p:nvPr/>
        </p:nvSpPr>
        <p:spPr>
          <a:xfrm>
            <a:off x="9050067" y="6392607"/>
            <a:ext cx="914400" cy="184666"/>
          </a:xfrm>
          <a:prstGeom prst="rect">
            <a:avLst/>
          </a:prstGeom>
          <a:noFill/>
        </p:spPr>
        <p:txBody>
          <a:bodyPr wrap="square" rtlCol="0">
            <a:spAutoFit/>
          </a:bodyPr>
          <a:lstStyle/>
          <a:p>
            <a:r>
              <a:rPr lang="en-US" sz="600" dirty="0"/>
              <a:t>Sandi Coyne-Gilbert</a:t>
            </a:r>
          </a:p>
        </p:txBody>
      </p:sp>
      <p:pic>
        <p:nvPicPr>
          <p:cNvPr id="2" name="Picture 2" descr="University of Bridgeport - Wikipedia">
            <a:extLst>
              <a:ext uri="{FF2B5EF4-FFF2-40B4-BE49-F238E27FC236}">
                <a16:creationId xmlns:a16="http://schemas.microsoft.com/office/drawing/2014/main" id="{1FA242E3-B9CC-B4EE-F318-694E96A767A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4356" y="85599"/>
            <a:ext cx="576798" cy="53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452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569</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UDL Goes to College: Transforming the University Classroom with Universal Design for Learning Randy Laist, Ph.D., College of Science and Society, English Department University of Bridgeport, Bridgeport, 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UDL Goes to College: Transforming the University Classroom with Universal Design for Learning Randy Laist, Ph.D., University of Bridgeport and Goodwin University</dc:title>
  <dc:creator>Kenneth Laist</dc:creator>
  <cp:lastModifiedBy>Kenneth Laist</cp:lastModifiedBy>
  <cp:revision>9</cp:revision>
  <dcterms:created xsi:type="dcterms:W3CDTF">2023-01-24T18:00:01Z</dcterms:created>
  <dcterms:modified xsi:type="dcterms:W3CDTF">2023-03-06T19:17:05Z</dcterms:modified>
</cp:coreProperties>
</file>