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7" r:id="rId2"/>
    <p:sldId id="276" r:id="rId3"/>
    <p:sldId id="259" r:id="rId4"/>
    <p:sldId id="261" r:id="rId5"/>
    <p:sldId id="286" r:id="rId6"/>
    <p:sldId id="271" r:id="rId7"/>
    <p:sldId id="257" r:id="rId8"/>
    <p:sldId id="296" r:id="rId9"/>
    <p:sldId id="287" r:id="rId10"/>
    <p:sldId id="293" r:id="rId11"/>
    <p:sldId id="288" r:id="rId12"/>
    <p:sldId id="291" r:id="rId13"/>
    <p:sldId id="281" r:id="rId14"/>
    <p:sldId id="289" r:id="rId15"/>
    <p:sldId id="292" r:id="rId16"/>
    <p:sldId id="290" r:id="rId17"/>
    <p:sldId id="294" r:id="rId18"/>
    <p:sldId id="295" r:id="rId19"/>
    <p:sldId id="275" r:id="rId20"/>
    <p:sldId id="284" r:id="rId21"/>
    <p:sldId id="297" r:id="rId22"/>
    <p:sldId id="265" r:id="rId23"/>
    <p:sldId id="277" r:id="rId24"/>
    <p:sldId id="282" r:id="rId25"/>
    <p:sldId id="285" r:id="rId26"/>
    <p:sldId id="283" r:id="rId27"/>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030" autoAdjust="0"/>
  </p:normalViewPr>
  <p:slideViewPr>
    <p:cSldViewPr>
      <p:cViewPr varScale="1">
        <p:scale>
          <a:sx n="70" d="100"/>
          <a:sy n="70" d="100"/>
        </p:scale>
        <p:origin x="1166" y="53"/>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240" y="-66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85FFBF-2C64-42CD-9E2F-09E2049D891B}" type="datetimeFigureOut">
              <a:rPr lang="en-US"/>
              <a:t>6/26/2019</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4AF2C6B-0C1B-4F88-BCBA-898BA50DE788}" type="slidenum">
              <a:rPr/>
              <a:t>‹#›</a:t>
            </a:fld>
            <a:endParaRPr dirty="0"/>
          </a:p>
        </p:txBody>
      </p:sp>
    </p:spTree>
    <p:extLst>
      <p:ext uri="{BB962C8B-B14F-4D97-AF65-F5344CB8AC3E}">
        <p14:creationId xmlns:p14="http://schemas.microsoft.com/office/powerpoint/2010/main" val="241093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A3DF44-BBF1-44C7-A0B1-7B7B2F7B3880}" type="datetimeFigureOut">
              <a:rPr lang="en-US"/>
              <a:t>6/26/2019</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8E53BB-F993-49A1-9E37-CA3E5BE0709B}" type="slidenum">
              <a:rPr/>
              <a:t>‹#›</a:t>
            </a:fld>
            <a:endParaRPr dirty="0"/>
          </a:p>
        </p:txBody>
      </p:sp>
    </p:spTree>
    <p:extLst>
      <p:ext uri="{BB962C8B-B14F-4D97-AF65-F5344CB8AC3E}">
        <p14:creationId xmlns:p14="http://schemas.microsoft.com/office/powerpoint/2010/main" val="6098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Trainer Notes</a:t>
            </a:r>
          </a:p>
          <a:p>
            <a:endParaRPr lang="en-US" u="sng" dirty="0" smtClean="0"/>
          </a:p>
          <a:p>
            <a:pPr marL="238604" indent="-238604">
              <a:buFontTx/>
              <a:buAutoNum type="arabicPeriod"/>
            </a:pPr>
            <a:r>
              <a:rPr lang="en-US" dirty="0" smtClean="0"/>
              <a:t>Welcome and thank participants for attending – The restrooms are located ____________.  Please Silence your cell phone.  If you must take a call please step outside.  </a:t>
            </a:r>
          </a:p>
          <a:p>
            <a:pPr marL="238604" indent="-238604">
              <a:buFontTx/>
              <a:buAutoNum type="arabicPeriod"/>
            </a:pPr>
            <a:endParaRPr lang="en-US" dirty="0"/>
          </a:p>
          <a:p>
            <a:pPr marL="238604" indent="-238604">
              <a:buFontTx/>
              <a:buAutoNum type="arabicPeriod"/>
            </a:pPr>
            <a:r>
              <a:rPr lang="en-US" dirty="0" smtClean="0"/>
              <a:t>It is important that everyone sign into the class in order to receive credit. Please make sure that your name and place of employment is legible so I am able to transfer the information.  </a:t>
            </a:r>
          </a:p>
          <a:p>
            <a:pPr marL="238604" indent="-238604">
              <a:buFontTx/>
              <a:buAutoNum type="arabicPeriod"/>
            </a:pPr>
            <a:endParaRPr lang="en-US" dirty="0" smtClean="0"/>
          </a:p>
          <a:p>
            <a:pPr marL="238604" indent="-238604">
              <a:buFontTx/>
              <a:buAutoNum type="arabicPeriod"/>
            </a:pPr>
            <a:r>
              <a:rPr lang="en-US" dirty="0" smtClean="0"/>
              <a:t>My name</a:t>
            </a:r>
            <a:r>
              <a:rPr lang="en-US" baseline="0" dirty="0" smtClean="0"/>
              <a:t> is…tell about yourself and your experience or lack of experience </a:t>
            </a:r>
            <a:r>
              <a:rPr lang="en-US" baseline="0" smtClean="0"/>
              <a:t>with music.</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a:t>
            </a:fld>
            <a:endParaRPr lang="en-US" dirty="0"/>
          </a:p>
        </p:txBody>
      </p:sp>
    </p:spTree>
    <p:extLst>
      <p:ext uri="{BB962C8B-B14F-4D97-AF65-F5344CB8AC3E}">
        <p14:creationId xmlns:p14="http://schemas.microsoft.com/office/powerpoint/2010/main" val="426506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 is linked to speech</a:t>
            </a:r>
          </a:p>
          <a:p>
            <a:endParaRPr lang="en-US" dirty="0" smtClean="0"/>
          </a:p>
          <a:p>
            <a:r>
              <a:rPr lang="en-US" dirty="0" smtClean="0"/>
              <a:t>First</a:t>
            </a:r>
            <a:r>
              <a:rPr lang="en-US" baseline="0" dirty="0" smtClean="0"/>
              <a:t> we sing the letters of the alphabet the later helps us to recognize the letters.</a:t>
            </a:r>
          </a:p>
          <a:p>
            <a:r>
              <a:rPr lang="en-US" baseline="0" dirty="0" smtClean="0"/>
              <a:t>Same with days of the week</a:t>
            </a:r>
          </a:p>
          <a:p>
            <a:r>
              <a:rPr lang="en-US" baseline="0" dirty="0" smtClean="0"/>
              <a:t>Months of the year</a:t>
            </a:r>
          </a:p>
        </p:txBody>
      </p:sp>
      <p:sp>
        <p:nvSpPr>
          <p:cNvPr id="4" name="Slide Number Placeholder 3"/>
          <p:cNvSpPr>
            <a:spLocks noGrp="1"/>
          </p:cNvSpPr>
          <p:nvPr>
            <p:ph type="sldNum" sz="quarter" idx="10"/>
          </p:nvPr>
        </p:nvSpPr>
        <p:spPr/>
        <p:txBody>
          <a:bodyPr/>
          <a:lstStyle/>
          <a:p>
            <a:fld id="{3F8E53BB-F993-49A1-9E37-CA3E5BE0709B}" type="slidenum">
              <a:rPr lang="en-US" smtClean="0"/>
              <a:t>11</a:t>
            </a:fld>
            <a:endParaRPr lang="en-US" dirty="0"/>
          </a:p>
        </p:txBody>
      </p:sp>
    </p:spTree>
    <p:extLst>
      <p:ext uri="{BB962C8B-B14F-4D97-AF65-F5344CB8AC3E}">
        <p14:creationId xmlns:p14="http://schemas.microsoft.com/office/powerpoint/2010/main" val="3345726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a:t>
            </a:r>
            <a:r>
              <a:rPr lang="en-US" baseline="0" dirty="0" smtClean="0"/>
              <a:t> contain information from </a:t>
            </a:r>
            <a:r>
              <a:rPr lang="en-US" dirty="0" smtClean="0">
                <a:effectLst/>
              </a:rPr>
              <a:t>Kathryn Brunner she has been a music educator for 17 years. She is passionate about making music education available and accessible for all children. In 2016, she launched </a:t>
            </a:r>
            <a:r>
              <a:rPr lang="en-US" dirty="0" smtClean="0">
                <a:effectLst/>
              </a:rPr>
              <a:t>mymusikathome.com </a:t>
            </a:r>
            <a:r>
              <a:rPr lang="en-US" dirty="0" smtClean="0">
                <a:effectLst/>
              </a:rPr>
              <a:t>to make early childhood music classes accessible online at home through class videos for babies, toddlers and preschoolers</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12</a:t>
            </a:fld>
            <a:endParaRPr lang="en-US" dirty="0"/>
          </a:p>
        </p:txBody>
      </p:sp>
    </p:spTree>
    <p:extLst>
      <p:ext uri="{BB962C8B-B14F-4D97-AF65-F5344CB8AC3E}">
        <p14:creationId xmlns:p14="http://schemas.microsoft.com/office/powerpoint/2010/main" val="311491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E53BB-F993-49A1-9E37-CA3E5BE0709B}" type="slidenum">
              <a:rPr lang="en-US" smtClean="0"/>
              <a:t>13</a:t>
            </a:fld>
            <a:endParaRPr lang="en-US" dirty="0"/>
          </a:p>
        </p:txBody>
      </p:sp>
    </p:spTree>
    <p:extLst>
      <p:ext uri="{BB962C8B-B14F-4D97-AF65-F5344CB8AC3E}">
        <p14:creationId xmlns:p14="http://schemas.microsoft.com/office/powerpoint/2010/main" val="279654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involvement</a:t>
            </a:r>
            <a:r>
              <a:rPr lang="en-US" baseline="0" dirty="0" smtClean="0"/>
              <a:t> and combing different elements at once with the creativity at the same time.</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14</a:t>
            </a:fld>
            <a:endParaRPr lang="en-US" dirty="0"/>
          </a:p>
        </p:txBody>
      </p:sp>
    </p:spTree>
    <p:extLst>
      <p:ext uri="{BB962C8B-B14F-4D97-AF65-F5344CB8AC3E}">
        <p14:creationId xmlns:p14="http://schemas.microsoft.com/office/powerpoint/2010/main" val="290639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 heard a child singing a song and think wow! How did they learn that or you might say oh no where did they learn that?-songs on the radio</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15</a:t>
            </a:fld>
            <a:endParaRPr lang="en-US" dirty="0"/>
          </a:p>
        </p:txBody>
      </p:sp>
    </p:spTree>
    <p:extLst>
      <p:ext uri="{BB962C8B-B14F-4D97-AF65-F5344CB8AC3E}">
        <p14:creationId xmlns:p14="http://schemas.microsoft.com/office/powerpoint/2010/main" val="361673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a:t>
            </a:r>
            <a:r>
              <a:rPr lang="en-US" baseline="0" dirty="0" smtClean="0"/>
              <a:t> improves physical development</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16</a:t>
            </a:fld>
            <a:endParaRPr lang="en-US" dirty="0"/>
          </a:p>
        </p:txBody>
      </p:sp>
    </p:spTree>
    <p:extLst>
      <p:ext uri="{BB962C8B-B14F-4D97-AF65-F5344CB8AC3E}">
        <p14:creationId xmlns:p14="http://schemas.microsoft.com/office/powerpoint/2010/main" val="277332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children</a:t>
            </a:r>
            <a:r>
              <a:rPr lang="en-US" baseline="0" dirty="0" smtClean="0"/>
              <a:t> reading by third grade is important to our community and research shows that music education starting at birth improves literacy levels.</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17</a:t>
            </a:fld>
            <a:endParaRPr lang="en-US" dirty="0"/>
          </a:p>
        </p:txBody>
      </p:sp>
    </p:spTree>
    <p:extLst>
      <p:ext uri="{BB962C8B-B14F-4D97-AF65-F5344CB8AC3E}">
        <p14:creationId xmlns:p14="http://schemas.microsoft.com/office/powerpoint/2010/main" val="357524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a:t>
            </a:r>
            <a:r>
              <a:rPr lang="en-US" baseline="0" dirty="0" smtClean="0"/>
              <a:t> from my childhood: My grandpa thought that music was sinful and didn’t allow my mom to listen to it or dance at all. At church they sang acapella. Voices only. Music like that holds dear to my heart and creates a whole new world of imagination through sound.</a:t>
            </a:r>
          </a:p>
          <a:p>
            <a:endParaRPr lang="en-US" baseline="0" dirty="0" smtClean="0"/>
          </a:p>
          <a:p>
            <a:r>
              <a:rPr lang="en-US" baseline="0" dirty="0" smtClean="0"/>
              <a:t>Ask if there is any questions anyone has or relatable stories that we could benefit from to help us understand why music is important to teaching children.</a:t>
            </a:r>
            <a:endParaRPr lang="en-US" dirty="0" smtClean="0"/>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18</a:t>
            </a:fld>
            <a:endParaRPr lang="en-US" dirty="0"/>
          </a:p>
        </p:txBody>
      </p:sp>
    </p:spTree>
    <p:extLst>
      <p:ext uri="{BB962C8B-B14F-4D97-AF65-F5344CB8AC3E}">
        <p14:creationId xmlns:p14="http://schemas.microsoft.com/office/powerpoint/2010/main" val="257958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video and have providers write down what learning domains do they see that the children can gain from music </a:t>
            </a:r>
            <a:r>
              <a:rPr lang="en-US" dirty="0">
                <a:solidFill>
                  <a:srgbClr val="FF0000"/>
                </a:solidFill>
              </a:rPr>
              <a:t>on the music domains handout</a:t>
            </a:r>
            <a:r>
              <a:rPr lang="en-US" dirty="0"/>
              <a:t>. Have a group discussion and encourage providers to write down others responses on their own chart. PHYSICAL DEVELOPMENT AND MOTOR SKILLS, SOCIAL AND EMOTIONAL DEVELOPMENT, APPROACHES TO PLAY AND LEARNING, COMMUNICATION, LANGUAGE AND LITERACY, COGNITIVE DEVELOPMENT (MATH, SCIENCE, SOCIAL STUDIES, CREATIVITY). </a:t>
            </a:r>
          </a:p>
          <a:p>
            <a:r>
              <a:rPr lang="en-US" dirty="0"/>
              <a:t>What skills or techniques within each domain did we see?</a:t>
            </a:r>
          </a:p>
          <a:p>
            <a:r>
              <a:rPr lang="en-US" dirty="0"/>
              <a:t>Explain that this was in the privacy of their own home and that in the classroom we will not be listening to Shakira. What is developmentally appropriate? What techniques can we use in the classroom to promote development using music? Basic kid’s songs that may seem old to us are brand new and exciting to young children. </a:t>
            </a:r>
          </a:p>
        </p:txBody>
      </p:sp>
      <p:sp>
        <p:nvSpPr>
          <p:cNvPr id="4" name="Slide Number Placeholder 3"/>
          <p:cNvSpPr>
            <a:spLocks noGrp="1"/>
          </p:cNvSpPr>
          <p:nvPr>
            <p:ph type="sldNum" sz="quarter" idx="10"/>
          </p:nvPr>
        </p:nvSpPr>
        <p:spPr/>
        <p:txBody>
          <a:bodyPr/>
          <a:lstStyle/>
          <a:p>
            <a:fld id="{3F8E53BB-F993-49A1-9E37-CA3E5BE0709B}" type="slidenum">
              <a:rPr lang="en-US" smtClean="0"/>
              <a:t>19</a:t>
            </a:fld>
            <a:endParaRPr lang="en-US" dirty="0"/>
          </a:p>
        </p:txBody>
      </p:sp>
    </p:spTree>
    <p:extLst>
      <p:ext uri="{BB962C8B-B14F-4D97-AF65-F5344CB8AC3E}">
        <p14:creationId xmlns:p14="http://schemas.microsoft.com/office/powerpoint/2010/main" val="183982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r>
              <a:rPr lang="en-US" baseline="0" dirty="0" smtClean="0"/>
              <a:t> this slide while participants complete the gelds handout of what type of musical baby can be categorized into the domains and then have participants explain what they documented on their handout by volunteering.</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20</a:t>
            </a:fld>
            <a:endParaRPr lang="en-US" dirty="0"/>
          </a:p>
        </p:txBody>
      </p:sp>
    </p:spTree>
    <p:extLst>
      <p:ext uri="{BB962C8B-B14F-4D97-AF65-F5344CB8AC3E}">
        <p14:creationId xmlns:p14="http://schemas.microsoft.com/office/powerpoint/2010/main" val="186762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Read each bullet on the slide</a:t>
            </a:r>
            <a:r>
              <a:rPr lang="en-US" baseline="0" dirty="0" smtClean="0"/>
              <a:t> to ensure that participants understand the purpose of this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a:t>
            </a:fld>
            <a:endParaRPr lang="en-US" dirty="0"/>
          </a:p>
        </p:txBody>
      </p:sp>
    </p:spTree>
    <p:extLst>
      <p:ext uri="{BB962C8B-B14F-4D97-AF65-F5344CB8AC3E}">
        <p14:creationId xmlns:p14="http://schemas.microsoft.com/office/powerpoint/2010/main" val="4181196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tying it into the GELDS discuss how music and movement is looked at in the scale for those going through QR.</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21</a:t>
            </a:fld>
            <a:endParaRPr lang="en-US" dirty="0"/>
          </a:p>
        </p:txBody>
      </p:sp>
    </p:spTree>
    <p:extLst>
      <p:ext uri="{BB962C8B-B14F-4D97-AF65-F5344CB8AC3E}">
        <p14:creationId xmlns:p14="http://schemas.microsoft.com/office/powerpoint/2010/main" val="3824173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Show how to use these tools and how we can teach using music all times during the day. Explain that this is just one way children learn and that making sure to teach children individually and to their best learning styles that is developmentally appropriate.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22</a:t>
            </a:fld>
            <a:endParaRPr lang="en-US" dirty="0"/>
          </a:p>
        </p:txBody>
      </p:sp>
    </p:spTree>
    <p:extLst>
      <p:ext uri="{BB962C8B-B14F-4D97-AF65-F5344CB8AC3E}">
        <p14:creationId xmlns:p14="http://schemas.microsoft.com/office/powerpoint/2010/main" val="1438147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out the GELDS domain cards the gelds domains need to be written on the back of the geld cards prior to the training. Allow time for a brainstorming session in small groups. Participants will brainstorm music activities that relate to the domain they are assigned. Groups will designate one writer on chart paper displayed already on the wall and one presenter to review their music and movement activities and the geld that goes along with it the whole group.</a:t>
            </a:r>
          </a:p>
          <a:p>
            <a:endParaRPr lang="en-US" baseline="0" dirty="0" smtClean="0"/>
          </a:p>
          <a:p>
            <a:r>
              <a:rPr lang="en-US" baseline="0" dirty="0" smtClean="0"/>
              <a:t>Discuss the following and why it’s important after teachers present their ideas:</a:t>
            </a:r>
          </a:p>
          <a:p>
            <a:endParaRPr lang="en-US" baseline="0" dirty="0" smtClean="0"/>
          </a:p>
          <a:p>
            <a:r>
              <a:rPr lang="en-US" b="1" dirty="0" smtClean="0">
                <a:effectLst/>
              </a:rPr>
              <a:t>Sing </a:t>
            </a:r>
            <a:r>
              <a:rPr lang="en-US" dirty="0" smtClean="0">
                <a:effectLst/>
              </a:rPr>
              <a:t>– Sing when you rise, when you make meals, change</a:t>
            </a:r>
            <a:r>
              <a:rPr lang="en-US" baseline="0" dirty="0" smtClean="0">
                <a:effectLst/>
              </a:rPr>
              <a:t> diapers</a:t>
            </a:r>
            <a:r>
              <a:rPr lang="en-US" dirty="0" smtClean="0">
                <a:effectLst/>
              </a:rPr>
              <a:t>, transitions. Use the higher range of your singing voice to help engage his/her best singing voice. Even if you think you can’t sing, a teachers singing voice is invaluable to musical growth.</a:t>
            </a:r>
          </a:p>
          <a:p>
            <a:r>
              <a:rPr lang="en-US" b="1" dirty="0" smtClean="0">
                <a:effectLst/>
              </a:rPr>
              <a:t>Dance</a:t>
            </a:r>
            <a:r>
              <a:rPr lang="en-US" dirty="0" smtClean="0">
                <a:effectLst/>
              </a:rPr>
              <a:t> – Wiggle, spin, dip, twirl! Movement helps develop the vestibular system along with the primary function of the ear which is balance. Balance must be developed before the ear can move on to fully develop auditory functioning for focused, attentive listening.</a:t>
            </a:r>
          </a:p>
          <a:p>
            <a:r>
              <a:rPr lang="en-US" b="1" dirty="0" smtClean="0">
                <a:effectLst/>
              </a:rPr>
              <a:t>Engage the senses</a:t>
            </a:r>
            <a:r>
              <a:rPr lang="en-US" dirty="0" smtClean="0">
                <a:effectLst/>
              </a:rPr>
              <a:t> – Sight, hearing, taste, touch, smell. Spend time each day actively listening to sounds in nature (birds chirping, car engines), in your home (a steaming pot, the doorbell, running water), and imitate these sounds with your voice.</a:t>
            </a:r>
          </a:p>
          <a:p>
            <a:r>
              <a:rPr lang="en-US" b="1" dirty="0" smtClean="0">
                <a:effectLst/>
              </a:rPr>
              <a:t>Be silly</a:t>
            </a:r>
            <a:r>
              <a:rPr lang="en-US" dirty="0" smtClean="0">
                <a:effectLst/>
              </a:rPr>
              <a:t> – Make up silly dances, say nonsensical words together, chant silly rhyming words all in a row, model improvisation &amp; imagination by inserting new words into familiar songs, for example: “Twinkle </a:t>
            </a:r>
            <a:r>
              <a:rPr lang="en-US" dirty="0" err="1" smtClean="0">
                <a:effectLst/>
              </a:rPr>
              <a:t>Twinkle</a:t>
            </a:r>
            <a:r>
              <a:rPr lang="en-US" dirty="0" smtClean="0">
                <a:effectLst/>
              </a:rPr>
              <a:t> little shoe, how I wonder what you do, when you run into the room, jumping like a bouncy balloon, Twinkle </a:t>
            </a:r>
            <a:r>
              <a:rPr lang="en-US" dirty="0" err="1" smtClean="0">
                <a:effectLst/>
              </a:rPr>
              <a:t>Twinkle</a:t>
            </a:r>
            <a:r>
              <a:rPr lang="en-US" dirty="0" smtClean="0">
                <a:effectLst/>
              </a:rPr>
              <a:t> little shoe, how I wonder what you do,” etc.</a:t>
            </a:r>
          </a:p>
          <a:p>
            <a:endParaRPr lang="en-US" dirty="0" smtClean="0">
              <a:effectLst/>
            </a:endParaRPr>
          </a:p>
          <a:p>
            <a:r>
              <a:rPr lang="en-US" dirty="0" smtClean="0">
                <a:effectLst/>
              </a:rPr>
              <a:t>Song cubes, homemade instruments,</a:t>
            </a:r>
            <a:r>
              <a:rPr lang="en-US" baseline="0" dirty="0" smtClean="0">
                <a:effectLst/>
              </a:rPr>
              <a:t> props, freeze dance, draw what you hear, head shoulders knees and toes, focus on certain instruments or cultural types of music, specific dance types, nature in music, nursery rhymes, hokey pokey, rhyming-wallaby wallaby woo, BINGO-with child’s name, counting-five little ducks, monkeys, musical instrument sound match with picture cards, weather-rain rain go away, </a:t>
            </a:r>
            <a:r>
              <a:rPr lang="en-US" baseline="0" dirty="0" err="1" smtClean="0">
                <a:effectLst/>
              </a:rPr>
              <a:t>mr.</a:t>
            </a:r>
            <a:r>
              <a:rPr lang="en-US" baseline="0" dirty="0" smtClean="0">
                <a:effectLst/>
              </a:rPr>
              <a:t> sun, </a:t>
            </a:r>
            <a:r>
              <a:rPr lang="en-US" baseline="0" dirty="0" err="1" smtClean="0">
                <a:effectLst/>
              </a:rPr>
              <a:t>etc</a:t>
            </a:r>
            <a:r>
              <a:rPr lang="en-US" baseline="0" dirty="0" smtClean="0">
                <a:effectLst/>
              </a:rPr>
              <a:t>….add to this as teachers come up with ideas.</a:t>
            </a:r>
            <a:endParaRPr lang="en-US" dirty="0" smtClean="0">
              <a:effectLst/>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23</a:t>
            </a:fld>
            <a:endParaRPr lang="en-US" dirty="0"/>
          </a:p>
        </p:txBody>
      </p:sp>
    </p:spTree>
    <p:extLst>
      <p:ext uri="{BB962C8B-B14F-4D97-AF65-F5344CB8AC3E}">
        <p14:creationId xmlns:p14="http://schemas.microsoft.com/office/powerpoint/2010/main" val="425916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of lesson plan template</a:t>
            </a:r>
            <a:r>
              <a:rPr lang="en-US" baseline="0" dirty="0" smtClean="0"/>
              <a:t> from the GELDS website. Give teachers time to create their own activities using the ideas presented in the brainstorming activity. Assist those that need it.</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24</a:t>
            </a:fld>
            <a:endParaRPr lang="en-US" dirty="0"/>
          </a:p>
        </p:txBody>
      </p:sp>
    </p:spTree>
    <p:extLst>
      <p:ext uri="{BB962C8B-B14F-4D97-AF65-F5344CB8AC3E}">
        <p14:creationId xmlns:p14="http://schemas.microsoft.com/office/powerpoint/2010/main" val="964799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chart paper designated for the Ah Ha moments that help</a:t>
            </a:r>
            <a:r>
              <a:rPr lang="en-US" baseline="0" dirty="0" smtClean="0"/>
              <a:t> let you know what they learned and what you can teach more about next time.</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25</a:t>
            </a:fld>
            <a:endParaRPr lang="en-US" dirty="0"/>
          </a:p>
        </p:txBody>
      </p:sp>
    </p:spTree>
    <p:extLst>
      <p:ext uri="{BB962C8B-B14F-4D97-AF65-F5344CB8AC3E}">
        <p14:creationId xmlns:p14="http://schemas.microsoft.com/office/powerpoint/2010/main" val="1713814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hope everyone had a great time today brainstorming together how we can educate the children in our care using more fun, active, musical activities.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26</a:t>
            </a:fld>
            <a:endParaRPr lang="en-US" dirty="0"/>
          </a:p>
        </p:txBody>
      </p:sp>
    </p:spTree>
    <p:extLst>
      <p:ext uri="{BB962C8B-B14F-4D97-AF65-F5344CB8AC3E}">
        <p14:creationId xmlns:p14="http://schemas.microsoft.com/office/powerpoint/2010/main" val="298659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to take a few minutes to think about the song options. </a:t>
            </a:r>
            <a:r>
              <a:rPr lang="en-US" dirty="0"/>
              <a:t>Choose 2 and write down the song name and artist if you know it on sticky notes provided. </a:t>
            </a:r>
          </a:p>
          <a:p>
            <a:endParaRPr lang="en-US" dirty="0"/>
          </a:p>
          <a:p>
            <a:r>
              <a:rPr lang="en-US" dirty="0"/>
              <a:t>Ask volunteers to share one with the group. </a:t>
            </a:r>
          </a:p>
          <a:p>
            <a:endParaRPr lang="en-US" dirty="0"/>
          </a:p>
          <a:p>
            <a:r>
              <a:rPr lang="en-US" dirty="0"/>
              <a:t>This does not have to be related to children’s music, the point is to break the ice and build a sense of community with the group through music and have short discussions about how we remember the lyrics and the tempos and how it makes us feel.</a:t>
            </a:r>
          </a:p>
          <a:p>
            <a:endParaRPr lang="en-US" dirty="0"/>
          </a:p>
          <a:p>
            <a:r>
              <a:rPr lang="en-US" dirty="0" smtClean="0"/>
              <a:t>I’ll go first… One of my favorite songs is Michael Jackson’s Man in the Mirror.  It is a song that makes me think about the world around me.  </a:t>
            </a:r>
          </a:p>
          <a:p>
            <a:endParaRPr lang="en-US" dirty="0"/>
          </a:p>
          <a:p>
            <a:r>
              <a:rPr lang="en-US" dirty="0" smtClean="0"/>
              <a:t>Now if I want to really Rock out…This is what I will listen to…</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3</a:t>
            </a:fld>
            <a:endParaRPr lang="en-US" dirty="0"/>
          </a:p>
        </p:txBody>
      </p:sp>
    </p:spTree>
    <p:extLst>
      <p:ext uri="{BB962C8B-B14F-4D97-AF65-F5344CB8AC3E}">
        <p14:creationId xmlns:p14="http://schemas.microsoft.com/office/powerpoint/2010/main" val="158663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MY CHOICES</a:t>
            </a:r>
            <a:r>
              <a:rPr lang="en-US" dirty="0" smtClean="0"/>
              <a:t>! Change it to whatever icebreaker song theme you want and add link to music or just sing it.</a:t>
            </a:r>
          </a:p>
          <a:p>
            <a:pPr defTabSz="931774">
              <a:defRPr/>
            </a:pPr>
            <a:endParaRPr lang="en-US" dirty="0" smtClean="0"/>
          </a:p>
          <a:p>
            <a:pPr defTabSz="931774">
              <a:defRPr/>
            </a:pPr>
            <a:r>
              <a:rPr lang="en-US" dirty="0" smtClean="0"/>
              <a:t>For we will rock you have participants clap out and use tables or laps to make the beat to the music.</a:t>
            </a:r>
            <a:r>
              <a:rPr lang="en-US" baseline="0" dirty="0" smtClean="0"/>
              <a:t> Encourage them </a:t>
            </a:r>
            <a:r>
              <a:rPr lang="en-US" baseline="0" smtClean="0"/>
              <a:t>to be louder.</a:t>
            </a:r>
            <a:endParaRPr lang="en-US" dirty="0" smtClean="0"/>
          </a:p>
          <a:p>
            <a:pPr defTabSz="931774">
              <a:defRPr/>
            </a:pPr>
            <a:endParaRPr lang="en-US" dirty="0"/>
          </a:p>
          <a:p>
            <a:pPr defTabSz="931774">
              <a:defRPr/>
            </a:pPr>
            <a:r>
              <a:rPr lang="en-US" dirty="0"/>
              <a:t>Isn’t it interesting how you can recall the lyrics and other people can join in too and it can change your whole attitude? You can feel the music inside you.</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4</a:t>
            </a:fld>
            <a:endParaRPr lang="en-US" dirty="0"/>
          </a:p>
        </p:txBody>
      </p:sp>
    </p:spTree>
    <p:extLst>
      <p:ext uri="{BB962C8B-B14F-4D97-AF65-F5344CB8AC3E}">
        <p14:creationId xmlns:p14="http://schemas.microsoft.com/office/powerpoint/2010/main" val="359525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song at 1:18</a:t>
            </a:r>
            <a:r>
              <a:rPr lang="en-US" baseline="0" dirty="0" smtClean="0"/>
              <a:t> seconds DO NOT PLAY WHOLE SONG</a:t>
            </a:r>
          </a:p>
          <a:p>
            <a:endParaRPr lang="en-US" baseline="0" dirty="0" smtClean="0"/>
          </a:p>
          <a:p>
            <a:r>
              <a:rPr lang="en-US" baseline="0" dirty="0" smtClean="0"/>
              <a:t>Change it to whatever icebreaker song theme you want and add link to music or just sing it.</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5</a:t>
            </a:fld>
            <a:endParaRPr lang="en-US" dirty="0"/>
          </a:p>
        </p:txBody>
      </p:sp>
    </p:spTree>
    <p:extLst>
      <p:ext uri="{BB962C8B-B14F-4D97-AF65-F5344CB8AC3E}">
        <p14:creationId xmlns:p14="http://schemas.microsoft.com/office/powerpoint/2010/main" val="100622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6</a:t>
            </a:fld>
            <a:endParaRPr lang="en-US" dirty="0"/>
          </a:p>
        </p:txBody>
      </p:sp>
    </p:spTree>
    <p:extLst>
      <p:ext uri="{BB962C8B-B14F-4D97-AF65-F5344CB8AC3E}">
        <p14:creationId xmlns:p14="http://schemas.microsoft.com/office/powerpoint/2010/main" val="331246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time for participants to answer and write down their responses.</a:t>
            </a:r>
          </a:p>
          <a:p>
            <a:endParaRPr lang="en-US" dirty="0"/>
          </a:p>
          <a:p>
            <a:r>
              <a:rPr lang="en-US" dirty="0" smtClean="0"/>
              <a:t>Lets think of when we use music in the classroom…</a:t>
            </a:r>
          </a:p>
          <a:p>
            <a:r>
              <a:rPr lang="en-US" dirty="0" smtClean="0"/>
              <a:t>Ask for times of the day</a:t>
            </a:r>
          </a:p>
          <a:p>
            <a:r>
              <a:rPr lang="en-US" dirty="0"/>
              <a:t>	</a:t>
            </a:r>
            <a:r>
              <a:rPr lang="en-US" dirty="0" smtClean="0"/>
              <a:t>morning circle time</a:t>
            </a:r>
          </a:p>
          <a:p>
            <a:r>
              <a:rPr lang="en-US" dirty="0"/>
              <a:t>	</a:t>
            </a:r>
            <a:r>
              <a:rPr lang="en-US" dirty="0" smtClean="0"/>
              <a:t>hand washing</a:t>
            </a:r>
          </a:p>
          <a:p>
            <a:r>
              <a:rPr lang="en-US" dirty="0"/>
              <a:t>	</a:t>
            </a:r>
            <a:r>
              <a:rPr lang="en-US" dirty="0" smtClean="0"/>
              <a:t>transitions</a:t>
            </a:r>
          </a:p>
          <a:p>
            <a:r>
              <a:rPr lang="en-US" dirty="0"/>
              <a:t>	</a:t>
            </a:r>
            <a:r>
              <a:rPr lang="en-US" dirty="0" smtClean="0"/>
              <a:t>outside</a:t>
            </a:r>
          </a:p>
          <a:p>
            <a:r>
              <a:rPr lang="en-US" dirty="0"/>
              <a:t>	</a:t>
            </a:r>
            <a:r>
              <a:rPr lang="en-US" dirty="0" smtClean="0"/>
              <a:t>nap time</a:t>
            </a:r>
          </a:p>
          <a:p>
            <a:r>
              <a:rPr lang="en-US" dirty="0"/>
              <a:t>	</a:t>
            </a:r>
            <a:endParaRPr lang="en-US" dirty="0" smtClean="0"/>
          </a:p>
          <a:p>
            <a:r>
              <a:rPr lang="en-US" dirty="0" smtClean="0"/>
              <a:t>We use music during these times, but why is it important and why does it work so well…</a:t>
            </a:r>
          </a:p>
        </p:txBody>
      </p:sp>
      <p:sp>
        <p:nvSpPr>
          <p:cNvPr id="4" name="Slide Number Placeholder 3"/>
          <p:cNvSpPr>
            <a:spLocks noGrp="1"/>
          </p:cNvSpPr>
          <p:nvPr>
            <p:ph type="sldNum" sz="quarter" idx="10"/>
          </p:nvPr>
        </p:nvSpPr>
        <p:spPr/>
        <p:txBody>
          <a:bodyPr/>
          <a:lstStyle/>
          <a:p>
            <a:fld id="{3F8E53BB-F993-49A1-9E37-CA3E5BE0709B}" type="slidenum">
              <a:rPr lang="en-US" smtClean="0"/>
              <a:t>7</a:t>
            </a:fld>
            <a:endParaRPr lang="en-US" dirty="0"/>
          </a:p>
        </p:txBody>
      </p:sp>
    </p:spTree>
    <p:extLst>
      <p:ext uri="{BB962C8B-B14F-4D97-AF65-F5344CB8AC3E}">
        <p14:creationId xmlns:p14="http://schemas.microsoft.com/office/powerpoint/2010/main" val="276089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 is linked to math</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9</a:t>
            </a:fld>
            <a:endParaRPr lang="en-US" dirty="0"/>
          </a:p>
        </p:txBody>
      </p:sp>
    </p:spTree>
    <p:extLst>
      <p:ext uri="{BB962C8B-B14F-4D97-AF65-F5344CB8AC3E}">
        <p14:creationId xmlns:p14="http://schemas.microsoft.com/office/powerpoint/2010/main" val="183620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 is linked to language</a:t>
            </a:r>
          </a:p>
          <a:p>
            <a:r>
              <a:rPr lang="en-US" dirty="0" smtClean="0"/>
              <a:t>Ask </a:t>
            </a:r>
            <a:r>
              <a:rPr lang="en-US" dirty="0" smtClean="0"/>
              <a:t>participants</a:t>
            </a:r>
            <a:r>
              <a:rPr lang="en-US" baseline="0" dirty="0" smtClean="0"/>
              <a:t> what they think about these statements. </a:t>
            </a:r>
          </a:p>
          <a:p>
            <a:r>
              <a:rPr lang="en-US" baseline="0" dirty="0" smtClean="0"/>
              <a:t>Do they agree?</a:t>
            </a:r>
          </a:p>
          <a:p>
            <a:r>
              <a:rPr lang="en-US" baseline="0" dirty="0" smtClean="0"/>
              <a:t>Do they see examples of this in their own programs?</a:t>
            </a:r>
            <a:endParaRPr lang="en-US" dirty="0" smtClean="0"/>
          </a:p>
          <a:p>
            <a:endParaRPr lang="en-US" dirty="0" smtClean="0"/>
          </a:p>
          <a:p>
            <a:r>
              <a:rPr lang="en-US" dirty="0" smtClean="0"/>
              <a:t>Think about infant music,</a:t>
            </a:r>
            <a:r>
              <a:rPr lang="en-US" baseline="0" dirty="0" smtClean="0"/>
              <a:t> simple patterns, not normally a lot of instruments. </a:t>
            </a:r>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10</a:t>
            </a:fld>
            <a:endParaRPr lang="en-US" dirty="0"/>
          </a:p>
        </p:txBody>
      </p:sp>
    </p:spTree>
    <p:extLst>
      <p:ext uri="{BB962C8B-B14F-4D97-AF65-F5344CB8AC3E}">
        <p14:creationId xmlns:p14="http://schemas.microsoft.com/office/powerpoint/2010/main" val="113096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p:nvSpPr>
        <p:spPr>
          <a:xfrm>
            <a:off x="0" y="0"/>
            <a:ext cx="12188825" cy="4449836"/>
          </a:xfrm>
          <a:custGeom>
            <a:avLst/>
            <a:gdLst>
              <a:gd name="connsiteX0" fmla="*/ 0 w 12188825"/>
              <a:gd name="connsiteY0" fmla="*/ 0 h 5545334"/>
              <a:gd name="connsiteX1" fmla="*/ 12188825 w 12188825"/>
              <a:gd name="connsiteY1" fmla="*/ 0 h 5545334"/>
              <a:gd name="connsiteX2" fmla="*/ 12188825 w 12188825"/>
              <a:gd name="connsiteY2" fmla="*/ 4181566 h 5545334"/>
              <a:gd name="connsiteX3" fmla="*/ 6105607 w 12188825"/>
              <a:gd name="connsiteY3" fmla="*/ 4449836 h 5545334"/>
              <a:gd name="connsiteX4" fmla="*/ 1 w 12188825"/>
              <a:gd name="connsiteY4" fmla="*/ 4179342 h 5545334"/>
              <a:gd name="connsiteX5" fmla="*/ 1 w 12188825"/>
              <a:gd name="connsiteY5" fmla="*/ 5545334 h 5545334"/>
              <a:gd name="connsiteX6" fmla="*/ 0 w 12188825"/>
              <a:gd name="connsiteY6" fmla="*/ 0 h 5545334"/>
              <a:gd name="connsiteX0" fmla="*/ 0 w 12188825"/>
              <a:gd name="connsiteY0" fmla="*/ 0 h 4449836"/>
              <a:gd name="connsiteX1" fmla="*/ 12188825 w 12188825"/>
              <a:gd name="connsiteY1" fmla="*/ 0 h 4449836"/>
              <a:gd name="connsiteX2" fmla="*/ 12188825 w 12188825"/>
              <a:gd name="connsiteY2" fmla="*/ 4181566 h 4449836"/>
              <a:gd name="connsiteX3" fmla="*/ 6105607 w 12188825"/>
              <a:gd name="connsiteY3" fmla="*/ 4449836 h 4449836"/>
              <a:gd name="connsiteX4" fmla="*/ 1 w 12188825"/>
              <a:gd name="connsiteY4" fmla="*/ 4179342 h 4449836"/>
              <a:gd name="connsiteX5" fmla="*/ 0 w 12188825"/>
              <a:gd name="connsiteY5" fmla="*/ 0 h 444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4449836">
                <a:moveTo>
                  <a:pt x="0" y="0"/>
                </a:moveTo>
                <a:lnTo>
                  <a:pt x="12188825" y="0"/>
                </a:lnTo>
                <a:lnTo>
                  <a:pt x="12188825" y="4181566"/>
                </a:lnTo>
                <a:cubicBezTo>
                  <a:pt x="10420785" y="4351787"/>
                  <a:pt x="8336850" y="4449836"/>
                  <a:pt x="6105607" y="4449836"/>
                </a:cubicBezTo>
                <a:cubicBezTo>
                  <a:pt x="3864934" y="4449836"/>
                  <a:pt x="1772815" y="4350957"/>
                  <a:pt x="1" y="4179342"/>
                </a:cubicBezTo>
                <a:cubicBezTo>
                  <a:pt x="1" y="2786228"/>
                  <a:pt x="0" y="1393114"/>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7" name="Rectangle 12"/>
          <p:cNvSpPr/>
          <p:nvPr/>
        </p:nvSpPr>
        <p:spPr>
          <a:xfrm flipV="1">
            <a:off x="1" y="4179342"/>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16"/>
          <p:cNvSpPr/>
          <p:nvPr/>
        </p:nvSpPr>
        <p:spPr>
          <a:xfrm flipV="1">
            <a:off x="0" y="4232668"/>
            <a:ext cx="12188825" cy="2625332"/>
          </a:xfrm>
          <a:custGeom>
            <a:avLst/>
            <a:gdLst/>
            <a:ahLst/>
            <a:cxnLst/>
            <a:rect l="l" t="t" r="r" b="b"/>
            <a:pathLst>
              <a:path w="12188825" h="2625332">
                <a:moveTo>
                  <a:pt x="12188819" y="2625332"/>
                </a:moveTo>
                <a:lnTo>
                  <a:pt x="12188819" y="1143000"/>
                </a:lnTo>
                <a:lnTo>
                  <a:pt x="12188819" y="1066800"/>
                </a:lnTo>
                <a:lnTo>
                  <a:pt x="12188825" y="1066800"/>
                </a:lnTo>
                <a:lnTo>
                  <a:pt x="12188825" y="0"/>
                </a:lnTo>
                <a:lnTo>
                  <a:pt x="1" y="0"/>
                </a:lnTo>
                <a:lnTo>
                  <a:pt x="1" y="762000"/>
                </a:lnTo>
                <a:lnTo>
                  <a:pt x="1" y="893566"/>
                </a:lnTo>
                <a:lnTo>
                  <a:pt x="0" y="893566"/>
                </a:lnTo>
                <a:lnTo>
                  <a:pt x="0" y="2417303"/>
                </a:lnTo>
                <a:cubicBezTo>
                  <a:pt x="1730673" y="2256633"/>
                  <a:pt x="3842817" y="2181652"/>
                  <a:pt x="6121030" y="2221419"/>
                </a:cubicBezTo>
                <a:cubicBezTo>
                  <a:pt x="8380478" y="2260858"/>
                  <a:pt x="10472741" y="2407392"/>
                  <a:pt x="12188819" y="262533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2413" y="1371600"/>
            <a:ext cx="9144000" cy="2743200"/>
          </a:xfrm>
        </p:spPr>
        <p:txBody>
          <a:bodyPr>
            <a:noAutofit/>
          </a:bodyPr>
          <a:lstStyle>
            <a:lvl1pPr>
              <a:lnSpc>
                <a:spcPct val="85000"/>
              </a:lnSpc>
              <a:defRPr sz="6600"/>
            </a:lvl1pPr>
          </a:lstStyle>
          <a:p>
            <a:r>
              <a:rPr lang="en-US" smtClean="0"/>
              <a:t>Click to edit Master title style</a:t>
            </a:r>
            <a:endParaRPr dirty="0"/>
          </a:p>
        </p:txBody>
      </p:sp>
      <p:sp>
        <p:nvSpPr>
          <p:cNvPr id="5" name="Text Placeholder 4"/>
          <p:cNvSpPr>
            <a:spLocks noGrp="1"/>
          </p:cNvSpPr>
          <p:nvPr>
            <p:ph type="body" sz="quarter" idx="10"/>
          </p:nvPr>
        </p:nvSpPr>
        <p:spPr>
          <a:xfrm>
            <a:off x="1499616" y="4800600"/>
            <a:ext cx="7333488" cy="1371600"/>
          </a:xfrm>
        </p:spPr>
        <p:txBody>
          <a:bodyPr/>
          <a:lstStyle>
            <a:lvl1pPr marL="0" indent="0">
              <a:spcBef>
                <a:spcPts val="0"/>
              </a:spcBef>
              <a:buFontTx/>
              <a:buNone/>
              <a:defRPr/>
            </a:lvl1pPr>
            <a:lvl2pPr marL="279082" indent="0">
              <a:buNone/>
              <a:defRPr/>
            </a:lvl2pPr>
          </a:lstStyle>
          <a:p>
            <a:pPr lvl="0"/>
            <a:r>
              <a:rPr lang="en-US" smtClean="0"/>
              <a:t>Click to edit Master text styles</a:t>
            </a:r>
          </a:p>
        </p:txBody>
      </p:sp>
    </p:spTree>
    <p:extLst>
      <p:ext uri="{BB962C8B-B14F-4D97-AF65-F5344CB8AC3E}">
        <p14:creationId xmlns:p14="http://schemas.microsoft.com/office/powerpoint/2010/main" val="174110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2"/>
          <p:cNvSpPr/>
          <p:nvPr userDrawn="1"/>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7923211" y="457200"/>
            <a:ext cx="3781439" cy="3276600"/>
          </a:xfrm>
        </p:spPr>
        <p:txBody>
          <a:bodyPr anchor="b">
            <a:noAutofit/>
          </a:bodyPr>
          <a:lstStyle>
            <a:lvl1pPr algn="l">
              <a:defRPr sz="4000" b="0">
                <a:solidFill>
                  <a:schemeClr val="tx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23211"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bwMode="white"/>
        <p:txBody>
          <a:bodyPr/>
          <a:lstStyle>
            <a:lvl1pPr>
              <a:defRPr>
                <a:solidFill>
                  <a:schemeClr val="bg1"/>
                </a:solidFill>
              </a:defRPr>
            </a:lvl1pPr>
          </a:lstStyle>
          <a:p>
            <a:r>
              <a:rPr lang="en-US" dirty="0"/>
              <a:t>Add a footer</a:t>
            </a:r>
          </a:p>
        </p:txBody>
      </p:sp>
      <p:sp>
        <p:nvSpPr>
          <p:cNvPr id="5" name="Date Placeholder 4"/>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6/26/2019</a:t>
            </a:fld>
            <a:endParaRPr lang="en-US" dirty="0"/>
          </a:p>
        </p:txBody>
      </p:sp>
      <p:sp>
        <p:nvSpPr>
          <p:cNvPr id="7" name="Slide Number Placeholder 6"/>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dirty="0"/>
          </a:p>
        </p:txBody>
      </p:sp>
    </p:spTree>
    <p:extLst>
      <p:ext uri="{BB962C8B-B14F-4D97-AF65-F5344CB8AC3E}">
        <p14:creationId xmlns:p14="http://schemas.microsoft.com/office/powerpoint/2010/main" val="673497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1pPr>
              <a:defRPr/>
            </a:lvl1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14F042A8-43C1-4815-A5CF-022104463224}" type="datetimeFigureOut">
              <a:rPr lang="en-US"/>
              <a:t>6/26/2019</a:t>
            </a:fld>
            <a:endParaRPr dirty="0"/>
          </a:p>
        </p:txBody>
      </p:sp>
      <p:sp>
        <p:nvSpPr>
          <p:cNvPr id="6" name="Slide Number Placeholder 5"/>
          <p:cNvSpPr>
            <a:spLocks noGrp="1"/>
          </p:cNvSpPr>
          <p:nvPr>
            <p:ph type="sldNum" sz="quarter" idx="12"/>
          </p:nvPr>
        </p:nvSpPr>
        <p:spPr/>
        <p:txBody>
          <a:bodyPr/>
          <a:lstStyle/>
          <a:p>
            <a:fld id="{5382E9EE-A870-438B-947A-FF671DFAFC96}" type="slidenum">
              <a:rPr/>
              <a:t>‹#›</a:t>
            </a:fld>
            <a:endParaRPr dirty="0"/>
          </a:p>
        </p:txBody>
      </p:sp>
    </p:spTree>
    <p:extLst>
      <p:ext uri="{BB962C8B-B14F-4D97-AF65-F5344CB8AC3E}">
        <p14:creationId xmlns:p14="http://schemas.microsoft.com/office/powerpoint/2010/main" val="62593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bwMode="black">
          <a:xfrm>
            <a:off x="9294812" y="274639"/>
            <a:ext cx="1371602" cy="5897561"/>
          </a:xfrm>
        </p:spPr>
        <p:txBody>
          <a:bodyPr vert="eaVert"/>
          <a:lstStyle>
            <a:lvl1pPr>
              <a:defRPr>
                <a:solidFill>
                  <a:schemeClr val="tx1"/>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3" y="274639"/>
            <a:ext cx="7619999" cy="5884321"/>
          </a:xfrm>
        </p:spPr>
        <p:txBody>
          <a:bodyPr vert="eaVert"/>
          <a:lstStyle>
            <a:lvl1pPr>
              <a:defRPr/>
            </a:lvl1pPr>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bwMode="white"/>
        <p:txBody>
          <a:bodyPr/>
          <a:lstStyle>
            <a:lvl1pPr>
              <a:defRPr>
                <a:solidFill>
                  <a:schemeClr val="bg1"/>
                </a:solidFill>
              </a:defRPr>
            </a:lvl1pPr>
          </a:lstStyle>
          <a:p>
            <a:r>
              <a:rPr lang="en-US" dirty="0"/>
              <a:t>Add a footer</a:t>
            </a:r>
          </a:p>
        </p:txBody>
      </p:sp>
      <p:sp>
        <p:nvSpPr>
          <p:cNvPr id="4" name="Date Placeholder 3"/>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6/26/2019</a:t>
            </a:fld>
            <a:endParaRPr lang="en-US" dirty="0"/>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dirty="0"/>
          </a:p>
        </p:txBody>
      </p:sp>
    </p:spTree>
    <p:extLst>
      <p:ext uri="{BB962C8B-B14F-4D97-AF65-F5344CB8AC3E}">
        <p14:creationId xmlns:p14="http://schemas.microsoft.com/office/powerpoint/2010/main" val="418576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defRPr/>
            </a:lvl1pPr>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4F042A8-43C1-4815-A5CF-022104463224}" type="datetimeFigureOut">
              <a:rPr lang="en-US"/>
              <a:t>6/26/2019</a:t>
            </a:fld>
            <a:endParaRPr dirty="0"/>
          </a:p>
        </p:txBody>
      </p:sp>
      <p:sp>
        <p:nvSpPr>
          <p:cNvPr id="6" name="Slide Number Placeholder 5"/>
          <p:cNvSpPr>
            <a:spLocks noGrp="1"/>
          </p:cNvSpPr>
          <p:nvPr>
            <p:ph type="sldNum" sz="quarter" idx="12"/>
          </p:nvPr>
        </p:nvSpPr>
        <p:spPr/>
        <p:txBody>
          <a:bodyPr/>
          <a:lstStyle/>
          <a:p>
            <a:fld id="{5382E9EE-A870-438B-947A-FF671DFAFC96}" type="slidenum">
              <a:rPr/>
              <a:t>‹#›</a:t>
            </a:fld>
            <a:endParaRPr dirty="0"/>
          </a:p>
        </p:txBody>
      </p:sp>
    </p:spTree>
    <p:extLst>
      <p:ext uri="{BB962C8B-B14F-4D97-AF65-F5344CB8AC3E}">
        <p14:creationId xmlns:p14="http://schemas.microsoft.com/office/powerpoint/2010/main" val="224562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hoto">
    <p:spTree>
      <p:nvGrpSpPr>
        <p:cNvPr id="1" name=""/>
        <p:cNvGrpSpPr/>
        <p:nvPr/>
      </p:nvGrpSpPr>
      <p:grpSpPr>
        <a:xfrm>
          <a:off x="0" y="0"/>
          <a:ext cx="0" cy="0"/>
          <a:chOff x="0" y="0"/>
          <a:chExt cx="0" cy="0"/>
        </a:xfrm>
      </p:grpSpPr>
      <p:sp>
        <p:nvSpPr>
          <p:cNvPr id="12" name="Rectangle 11"/>
          <p:cNvSpPr/>
          <p:nvPr/>
        </p:nvSpPr>
        <p:spPr>
          <a:xfrm flipH="1">
            <a:off x="0" y="0"/>
            <a:ext cx="12188825" cy="3245754"/>
          </a:xfrm>
          <a:custGeom>
            <a:avLst/>
            <a:gdLst/>
            <a:ahLst/>
            <a:cxnLst/>
            <a:rect l="l" t="t" r="r" b="b"/>
            <a:pathLst>
              <a:path w="12188825" h="3245754">
                <a:moveTo>
                  <a:pt x="12188825" y="0"/>
                </a:moveTo>
                <a:lnTo>
                  <a:pt x="0" y="0"/>
                </a:lnTo>
                <a:lnTo>
                  <a:pt x="1" y="2975260"/>
                </a:lnTo>
                <a:cubicBezTo>
                  <a:pt x="1772815" y="3146875"/>
                  <a:pt x="3864934" y="3245754"/>
                  <a:pt x="6105607" y="3245754"/>
                </a:cubicBezTo>
                <a:cubicBezTo>
                  <a:pt x="8336850" y="3245754"/>
                  <a:pt x="10420785" y="3147705"/>
                  <a:pt x="12188825" y="297748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7" name="Rectangle 12"/>
          <p:cNvSpPr/>
          <p:nvPr/>
        </p:nvSpPr>
        <p:spPr>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16"/>
          <p:cNvSpPr/>
          <p:nvPr/>
        </p:nvSpPr>
        <p:spPr>
          <a:xfrm flipH="1" flipV="1">
            <a:off x="0" y="3028586"/>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2413" y="3505200"/>
            <a:ext cx="9144000" cy="1908446"/>
          </a:xfrm>
        </p:spPr>
        <p:txBody>
          <a:bodyPr>
            <a:noAutofit/>
          </a:bodyPr>
          <a:lstStyle>
            <a:lvl1pPr>
              <a:lnSpc>
                <a:spcPct val="85000"/>
              </a:lnSpc>
              <a:defRPr sz="6600"/>
            </a:lvl1pPr>
          </a:lstStyle>
          <a:p>
            <a:r>
              <a:rPr lang="en-US" smtClean="0"/>
              <a:t>Click to edit Master title style</a:t>
            </a:r>
            <a:endParaRPr/>
          </a:p>
        </p:txBody>
      </p:sp>
      <p:sp>
        <p:nvSpPr>
          <p:cNvPr id="17" name="Picture Placeholder 16" descr="An empty placeholder to add an image. Click on the placeholder and select the image that you wish to add"/>
          <p:cNvSpPr>
            <a:spLocks noGrp="1"/>
          </p:cNvSpPr>
          <p:nvPr>
            <p:ph type="pic" sz="quarter" idx="13"/>
          </p:nvPr>
        </p:nvSpPr>
        <p:spPr>
          <a:xfrm>
            <a:off x="0" y="0"/>
            <a:ext cx="12188825" cy="3141318"/>
          </a:xfrm>
          <a:custGeom>
            <a:avLst/>
            <a:gdLst>
              <a:gd name="connsiteX0" fmla="*/ 0 w 12188825"/>
              <a:gd name="connsiteY0" fmla="*/ 0 h 3867150"/>
              <a:gd name="connsiteX1" fmla="*/ 12188825 w 12188825"/>
              <a:gd name="connsiteY1" fmla="*/ 0 h 3867150"/>
              <a:gd name="connsiteX2" fmla="*/ 12188825 w 12188825"/>
              <a:gd name="connsiteY2" fmla="*/ 3867150 h 3867150"/>
              <a:gd name="connsiteX3" fmla="*/ 12188824 w 12188825"/>
              <a:gd name="connsiteY3" fmla="*/ 2819066 h 3867150"/>
              <a:gd name="connsiteX4" fmla="*/ 6324758 w 12188825"/>
              <a:gd name="connsiteY4" fmla="*/ 3141318 h 3867150"/>
              <a:gd name="connsiteX5" fmla="*/ 0 w 12188825"/>
              <a:gd name="connsiteY5" fmla="*/ 2907554 h 3867150"/>
              <a:gd name="connsiteX6" fmla="*/ 0 w 12188825"/>
              <a:gd name="connsiteY6" fmla="*/ 0 h 3867150"/>
              <a:gd name="connsiteX0" fmla="*/ 0 w 12188825"/>
              <a:gd name="connsiteY0" fmla="*/ 0 h 3141318"/>
              <a:gd name="connsiteX1" fmla="*/ 12188825 w 12188825"/>
              <a:gd name="connsiteY1" fmla="*/ 0 h 3141318"/>
              <a:gd name="connsiteX2" fmla="*/ 12188824 w 12188825"/>
              <a:gd name="connsiteY2" fmla="*/ 2819066 h 3141318"/>
              <a:gd name="connsiteX3" fmla="*/ 6324758 w 12188825"/>
              <a:gd name="connsiteY3" fmla="*/ 3141318 h 3141318"/>
              <a:gd name="connsiteX4" fmla="*/ 0 w 12188825"/>
              <a:gd name="connsiteY4" fmla="*/ 2907554 h 3141318"/>
              <a:gd name="connsiteX5" fmla="*/ 0 w 12188825"/>
              <a:gd name="connsiteY5" fmla="*/ 0 h 314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141318">
                <a:moveTo>
                  <a:pt x="0" y="0"/>
                </a:moveTo>
                <a:lnTo>
                  <a:pt x="12188825" y="0"/>
                </a:lnTo>
                <a:cubicBezTo>
                  <a:pt x="12188825" y="939689"/>
                  <a:pt x="12188824" y="1879377"/>
                  <a:pt x="12188824" y="2819066"/>
                </a:cubicBezTo>
                <a:cubicBezTo>
                  <a:pt x="10416010" y="2990681"/>
                  <a:pt x="8565431" y="3141318"/>
                  <a:pt x="6324758" y="3141318"/>
                </a:cubicBezTo>
                <a:cubicBezTo>
                  <a:pt x="4093515" y="3141318"/>
                  <a:pt x="1768040" y="3077775"/>
                  <a:pt x="0" y="2907554"/>
                </a:cubicBezTo>
                <a:lnTo>
                  <a:pt x="0" y="0"/>
                </a:lnTo>
                <a:close/>
              </a:path>
            </a:pathLst>
          </a:custGeom>
        </p:spPr>
        <p:txBody>
          <a:bodyPr tIns="457200"/>
          <a:lstStyle>
            <a:lvl1pPr marL="0" indent="0" algn="ctr">
              <a:buNone/>
              <a:defRPr/>
            </a:lvl1pPr>
          </a:lstStyle>
          <a:p>
            <a:r>
              <a:rPr lang="en-US" dirty="0" smtClean="0"/>
              <a:t>Click icon to add picture</a:t>
            </a:r>
            <a:endParaRPr dirty="0"/>
          </a:p>
        </p:txBody>
      </p:sp>
      <p:sp>
        <p:nvSpPr>
          <p:cNvPr id="3" name="Subtitle 2"/>
          <p:cNvSpPr>
            <a:spLocks noGrp="1"/>
          </p:cNvSpPr>
          <p:nvPr>
            <p:ph type="subTitle" idx="1" hasCustomPrompt="1"/>
          </p:nvPr>
        </p:nvSpPr>
        <p:spPr bwMode="white">
          <a:xfrm>
            <a:off x="1501775" y="5562600"/>
            <a:ext cx="7335837" cy="838200"/>
          </a:xfrm>
        </p:spPr>
        <p:txBody>
          <a:bodyPr/>
          <a:lstStyle>
            <a:lvl1pPr marL="0" indent="0" algn="l">
              <a:spcBef>
                <a:spcPts val="0"/>
              </a:spcBef>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Master subtitle style</a:t>
            </a:r>
            <a:endParaRPr dirty="0"/>
          </a:p>
        </p:txBody>
      </p:sp>
    </p:spTree>
    <p:extLst>
      <p:ext uri="{BB962C8B-B14F-4D97-AF65-F5344CB8AC3E}">
        <p14:creationId xmlns:p14="http://schemas.microsoft.com/office/powerpoint/2010/main" val="2236174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12"/>
          <p:cNvSpPr/>
          <p:nvPr userDrawn="1"/>
        </p:nvSpPr>
        <p:spPr>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5" name="Rectangle 12"/>
          <p:cNvSpPr/>
          <p:nvPr userDrawn="1"/>
        </p:nvSpPr>
        <p:spPr>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1522413" y="1371600"/>
            <a:ext cx="9144000" cy="2743200"/>
          </a:xfrm>
        </p:spPr>
        <p:txBody>
          <a:bodyPr anchor="b">
            <a:normAutofit/>
          </a:bodyPr>
          <a:lstStyle>
            <a:lvl1pPr algn="l">
              <a:lnSpc>
                <a:spcPct val="85000"/>
              </a:lnSpc>
              <a:defRPr sz="60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4" y="4267201"/>
            <a:ext cx="7315198" cy="1066800"/>
          </a:xfrm>
        </p:spPr>
        <p:txBody>
          <a:bodyPr anchor="t">
            <a:normAutofit/>
          </a:bodyPr>
          <a:lstStyle>
            <a:lvl1pPr marL="0" indent="0">
              <a:spcBef>
                <a:spcPts val="6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14F042A8-43C1-4815-A5CF-022104463224}" type="datetimeFigureOut">
              <a:rPr lang="en-US"/>
              <a:t>6/26/2019</a:t>
            </a:fld>
            <a:endParaRPr dirty="0"/>
          </a:p>
        </p:txBody>
      </p:sp>
      <p:sp>
        <p:nvSpPr>
          <p:cNvPr id="6" name="Slide Number Placeholder 5"/>
          <p:cNvSpPr>
            <a:spLocks noGrp="1"/>
          </p:cNvSpPr>
          <p:nvPr>
            <p:ph type="sldNum" sz="quarter" idx="12"/>
          </p:nvPr>
        </p:nvSpPr>
        <p:spPr/>
        <p:txBody>
          <a:bodyPr/>
          <a:lstStyle/>
          <a:p>
            <a:fld id="{5382E9EE-A870-438B-947A-FF671DFAFC96}" type="slidenum">
              <a:rPr/>
              <a:t>‹#›</a:t>
            </a:fld>
            <a:endParaRPr dirty="0"/>
          </a:p>
        </p:txBody>
      </p:sp>
    </p:spTree>
    <p:extLst>
      <p:ext uri="{BB962C8B-B14F-4D97-AF65-F5344CB8AC3E}">
        <p14:creationId xmlns:p14="http://schemas.microsoft.com/office/powerpoint/2010/main" val="2570375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49862" y="1905000"/>
            <a:ext cx="4416552"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4F042A8-43C1-4815-A5CF-022104463224}" type="datetimeFigureOut">
              <a:rPr lang="en-US"/>
              <a:t>6/26/2019</a:t>
            </a:fld>
            <a:endParaRPr dirty="0"/>
          </a:p>
        </p:txBody>
      </p:sp>
      <p:sp>
        <p:nvSpPr>
          <p:cNvPr id="7" name="Slide Number Placeholder 6"/>
          <p:cNvSpPr>
            <a:spLocks noGrp="1"/>
          </p:cNvSpPr>
          <p:nvPr>
            <p:ph type="sldNum" sz="quarter" idx="12"/>
          </p:nvPr>
        </p:nvSpPr>
        <p:spPr/>
        <p:txBody>
          <a:bodyPr/>
          <a:lstStyle/>
          <a:p>
            <a:fld id="{5382E9EE-A870-438B-947A-FF671DFAFC96}" type="slidenum">
              <a:rPr/>
              <a:t>‹#›</a:t>
            </a:fld>
            <a:endParaRPr dirty="0"/>
          </a:p>
        </p:txBody>
      </p:sp>
    </p:spTree>
    <p:extLst>
      <p:ext uri="{BB962C8B-B14F-4D97-AF65-F5344CB8AC3E}">
        <p14:creationId xmlns:p14="http://schemas.microsoft.com/office/powerpoint/2010/main" val="354418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91754"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14F042A8-43C1-4815-A5CF-022104463224}" type="datetimeFigureOut">
              <a:rPr lang="en-US"/>
              <a:t>6/26/2019</a:t>
            </a:fld>
            <a:endParaRPr dirty="0"/>
          </a:p>
        </p:txBody>
      </p:sp>
      <p:sp>
        <p:nvSpPr>
          <p:cNvPr id="9" name="Slide Number Placeholder 8"/>
          <p:cNvSpPr>
            <a:spLocks noGrp="1"/>
          </p:cNvSpPr>
          <p:nvPr>
            <p:ph type="sldNum" sz="quarter" idx="12"/>
          </p:nvPr>
        </p:nvSpPr>
        <p:spPr/>
        <p:txBody>
          <a:bodyPr/>
          <a:lstStyle/>
          <a:p>
            <a:fld id="{5382E9EE-A870-438B-947A-FF671DFAFC96}" type="slidenum">
              <a:rPr/>
              <a:t>‹#›</a:t>
            </a:fld>
            <a:endParaRPr dirty="0"/>
          </a:p>
        </p:txBody>
      </p:sp>
    </p:spTree>
    <p:extLst>
      <p:ext uri="{BB962C8B-B14F-4D97-AF65-F5344CB8AC3E}">
        <p14:creationId xmlns:p14="http://schemas.microsoft.com/office/powerpoint/2010/main" val="226610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14F042A8-43C1-4815-A5CF-022104463224}" type="datetimeFigureOut">
              <a:rPr lang="en-US"/>
              <a:t>6/26/2019</a:t>
            </a:fld>
            <a:endParaRPr dirty="0"/>
          </a:p>
        </p:txBody>
      </p:sp>
      <p:sp>
        <p:nvSpPr>
          <p:cNvPr id="5" name="Slide Number Placeholder 4"/>
          <p:cNvSpPr>
            <a:spLocks noGrp="1"/>
          </p:cNvSpPr>
          <p:nvPr>
            <p:ph type="sldNum" sz="quarter" idx="12"/>
          </p:nvPr>
        </p:nvSpPr>
        <p:spPr/>
        <p:txBody>
          <a:bodyPr/>
          <a:lstStyle/>
          <a:p>
            <a:fld id="{5382E9EE-A870-438B-947A-FF671DFAFC96}" type="slidenum">
              <a:rPr/>
              <a:t>‹#›</a:t>
            </a:fld>
            <a:endParaRPr dirty="0"/>
          </a:p>
        </p:txBody>
      </p:sp>
    </p:spTree>
    <p:extLst>
      <p:ext uri="{BB962C8B-B14F-4D97-AF65-F5344CB8AC3E}">
        <p14:creationId xmlns:p14="http://schemas.microsoft.com/office/powerpoint/2010/main" val="1183385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Footer Placeholder 2"/>
          <p:cNvSpPr>
            <a:spLocks noGrp="1"/>
          </p:cNvSpPr>
          <p:nvPr>
            <p:ph type="ftr" sz="quarter" idx="11"/>
          </p:nvPr>
        </p:nvSpPr>
        <p:spPr bwMode="white"/>
        <p:txBody>
          <a:bodyPr/>
          <a:lstStyle>
            <a:lvl1pPr>
              <a:defRPr>
                <a:solidFill>
                  <a:schemeClr val="bg1"/>
                </a:solidFill>
              </a:defRPr>
            </a:lvl1pPr>
          </a:lstStyle>
          <a:p>
            <a:r>
              <a:rPr lang="en-US" dirty="0"/>
              <a:t>Add a footer</a:t>
            </a:r>
          </a:p>
        </p:txBody>
      </p:sp>
      <p:sp>
        <p:nvSpPr>
          <p:cNvPr id="2" name="Date Placeholder 1"/>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6/26/2019</a:t>
            </a:fld>
            <a:endParaRPr lang="en-US" dirty="0"/>
          </a:p>
        </p:txBody>
      </p:sp>
      <p:sp>
        <p:nvSpPr>
          <p:cNvPr id="4" name="Slide Number Placeholder 3"/>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dirty="0"/>
          </a:p>
        </p:txBody>
      </p:sp>
    </p:spTree>
    <p:extLst>
      <p:ext uri="{BB962C8B-B14F-4D97-AF65-F5344CB8AC3E}">
        <p14:creationId xmlns:p14="http://schemas.microsoft.com/office/powerpoint/2010/main" val="2879412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7923212" y="457200"/>
            <a:ext cx="3781439" cy="3276600"/>
          </a:xfrm>
        </p:spPr>
        <p:txBody>
          <a:bodyPr anchor="b">
            <a:noAutofit/>
          </a:bodyPr>
          <a:lstStyle>
            <a:lvl1pPr algn="l">
              <a:defRPr sz="40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8013" y="457200"/>
            <a:ext cx="6324599"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923212"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bwMode="white"/>
        <p:txBody>
          <a:bodyPr/>
          <a:lstStyle>
            <a:lvl1pPr>
              <a:defRPr>
                <a:solidFill>
                  <a:schemeClr val="bg1"/>
                </a:solidFill>
              </a:defRPr>
            </a:lvl1pPr>
          </a:lstStyle>
          <a:p>
            <a:r>
              <a:rPr lang="en-US" dirty="0"/>
              <a:t>Add a footer</a:t>
            </a:r>
          </a:p>
        </p:txBody>
      </p:sp>
      <p:sp>
        <p:nvSpPr>
          <p:cNvPr id="5" name="Date Placeholder 4"/>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6/26/2019</a:t>
            </a:fld>
            <a:endParaRPr lang="en-US" dirty="0"/>
          </a:p>
        </p:txBody>
      </p:sp>
      <p:sp>
        <p:nvSpPr>
          <p:cNvPr id="7" name="Slide Number Placeholder 6"/>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dirty="0"/>
          </a:p>
        </p:txBody>
      </p:sp>
    </p:spTree>
    <p:extLst>
      <p:ext uri="{BB962C8B-B14F-4D97-AF65-F5344CB8AC3E}">
        <p14:creationId xmlns:p14="http://schemas.microsoft.com/office/powerpoint/2010/main" val="3899459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ctangle 12"/>
          <p:cNvSpPr/>
          <p:nvPr/>
        </p:nvSpPr>
        <p:spPr>
          <a:xfrm>
            <a:off x="0" y="0"/>
            <a:ext cx="12188825"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3" name="Rectangle 12"/>
          <p:cNvSpPr/>
          <p:nvPr/>
        </p:nvSpPr>
        <p:spPr>
          <a:xfrm>
            <a:off x="1" y="0"/>
            <a:ext cx="12188824"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7" name="Rectangle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bwMode="white">
          <a:xfrm>
            <a:off x="1522414" y="274638"/>
            <a:ext cx="9144000" cy="10969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100">
                <a:solidFill>
                  <a:schemeClr val="tx1"/>
                </a:solidFill>
              </a:defRPr>
            </a:lvl1pPr>
          </a:lstStyle>
          <a:p>
            <a:fld id="{14F042A8-43C1-4815-A5CF-022104463224}" type="datetimeFigureOut">
              <a:rPr lang="en-US" smtClean="0"/>
              <a:pPr/>
              <a:t>6/26/2019</a:t>
            </a:fld>
            <a:endParaRPr lang="en-US" dirty="0"/>
          </a:p>
        </p:txBody>
      </p:sp>
      <p:sp>
        <p:nvSpPr>
          <p:cNvPr id="6" name="Slide Number Placeholder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100">
                <a:solidFill>
                  <a:schemeClr val="tx1"/>
                </a:solidFill>
              </a:defRPr>
            </a:lvl1pPr>
          </a:lstStyle>
          <a:p>
            <a:fld id="{5382E9EE-A870-438B-947A-FF671DFAFC96}" type="slidenum">
              <a:rPr lang="en-US" smtClean="0"/>
              <a:pPr/>
              <a:t>‹#›</a:t>
            </a:fld>
            <a:endParaRPr lang="en-US" dirty="0"/>
          </a:p>
        </p:txBody>
      </p:sp>
    </p:spTree>
    <p:extLst>
      <p:ext uri="{BB962C8B-B14F-4D97-AF65-F5344CB8AC3E}">
        <p14:creationId xmlns:p14="http://schemas.microsoft.com/office/powerpoint/2010/main" val="42487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SzPct val="100000"/>
        <a:buFont typeface="Arial" pitchFamily="34" charset="0"/>
        <a:buChar char="▪"/>
        <a:defRPr sz="1600" kern="1200">
          <a:solidFill>
            <a:schemeClr val="tx1"/>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righthorizons.com/family-resources/e-family-news/2010-music-and-children-rhythm-meets-child-develop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1v2uzL4El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pF5cV1Bn54E?t=51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readrightfromthestart.org/" TargetMode="External"/><Relationship Id="rId5" Type="http://schemas.openxmlformats.org/officeDocument/2006/relationships/hyperlink" Target="http://www.songsforteaching.com/lb/literacymusic.htm" TargetMode="External"/><Relationship Id="rId4" Type="http://schemas.openxmlformats.org/officeDocument/2006/relationships/hyperlink" Target="http://www.peach.decal.ga.gov/app/lesson-pla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tJYN-eG1zk"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oMyHy-JFFQ"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700" dirty="0" smtClean="0"/>
              <a:t>Music For Minds &amp; Muscles</a:t>
            </a:r>
            <a:endParaRPr lang="en-US" sz="5700" dirty="0"/>
          </a:p>
        </p:txBody>
      </p:sp>
      <p:pic>
        <p:nvPicPr>
          <p:cNvPr id="10" name="Picture Placeholder 9" descr="Piano key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 b="3"/>
          <a:stretch>
            <a:fillRect/>
          </a:stretch>
        </p:blipFill>
        <p:spPr/>
      </p:pic>
      <p:sp>
        <p:nvSpPr>
          <p:cNvPr id="3" name="Subtitle 2"/>
          <p:cNvSpPr>
            <a:spLocks noGrp="1"/>
          </p:cNvSpPr>
          <p:nvPr>
            <p:ph type="subTitle" idx="1"/>
          </p:nvPr>
        </p:nvSpPr>
        <p:spPr/>
        <p:txBody>
          <a:bodyPr/>
          <a:lstStyle/>
          <a:p>
            <a:r>
              <a:rPr lang="en-US" dirty="0" smtClean="0"/>
              <a:t>Child Care Resource and Referral of SE GA</a:t>
            </a:r>
            <a:endParaRPr lang="en-US" dirty="0"/>
          </a:p>
        </p:txBody>
      </p:sp>
    </p:spTree>
    <p:extLst>
      <p:ext uri="{BB962C8B-B14F-4D97-AF65-F5344CB8AC3E}">
        <p14:creationId xmlns:p14="http://schemas.microsoft.com/office/powerpoint/2010/main" val="1349426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01775" y="3581400"/>
            <a:ext cx="9164637" cy="2819400"/>
          </a:xfrm>
        </p:spPr>
        <p:txBody>
          <a:bodyPr>
            <a:normAutofit fontScale="92500" lnSpcReduction="20000"/>
          </a:bodyPr>
          <a:lstStyle/>
          <a:p>
            <a:r>
              <a:rPr lang="en-US" dirty="0"/>
              <a:t>"Infants listen first to sounds of language and only later to its meaning</a:t>
            </a:r>
            <a:r>
              <a:rPr lang="en-US" dirty="0" smtClean="0"/>
              <a:t>,“</a:t>
            </a:r>
          </a:p>
          <a:p>
            <a:endParaRPr lang="en-US" dirty="0"/>
          </a:p>
          <a:p>
            <a:endParaRPr lang="en-US" dirty="0"/>
          </a:p>
          <a:p>
            <a:r>
              <a:rPr lang="en-US" dirty="0"/>
              <a:t>They distinguish between the different sounds of instruments, the rhythms and patterns</a:t>
            </a:r>
            <a:r>
              <a:rPr lang="en-US" dirty="0" smtClean="0"/>
              <a:t>.</a:t>
            </a:r>
          </a:p>
          <a:p>
            <a:endParaRPr lang="en-US" dirty="0" smtClean="0"/>
          </a:p>
          <a:p>
            <a:endParaRPr lang="en-US" dirty="0"/>
          </a:p>
          <a:p>
            <a:r>
              <a:rPr lang="en-US" dirty="0"/>
              <a:t>“The most critical learning period in every individual's musical life: birth to age five.”</a:t>
            </a:r>
          </a:p>
          <a:p>
            <a:endParaRPr lang="en-US" dirty="0" smtClean="0"/>
          </a:p>
          <a:p>
            <a:endParaRPr lang="en-US" dirty="0"/>
          </a:p>
          <a:p>
            <a:r>
              <a:rPr lang="en-US" dirty="0"/>
              <a:t>Language, Music, and the Brain : A Mysterious Relationship</a:t>
            </a:r>
            <a:br>
              <a:rPr lang="en-US" dirty="0"/>
            </a:br>
            <a:r>
              <a:rPr lang="en-US" dirty="0"/>
              <a:t> Author: </a:t>
            </a:r>
            <a:r>
              <a:rPr lang="en-US" dirty="0" err="1"/>
              <a:t>Arbib</a:t>
            </a:r>
            <a:r>
              <a:rPr lang="en-US" dirty="0"/>
              <a:t>, Michael A. Date: 2013</a:t>
            </a:r>
            <a:endParaRPr lang="en-US" dirty="0" smtClean="0"/>
          </a:p>
          <a:p>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380767"/>
            <a:ext cx="3810000" cy="2705100"/>
          </a:xfrm>
          <a:prstGeom prst="rect">
            <a:avLst/>
          </a:prstGeom>
        </p:spPr>
      </p:pic>
    </p:spTree>
    <p:extLst>
      <p:ext uri="{BB962C8B-B14F-4D97-AF65-F5344CB8AC3E}">
        <p14:creationId xmlns:p14="http://schemas.microsoft.com/office/powerpoint/2010/main" val="2564977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down)">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wipe(down)">
                                      <p:cBhvr>
                                        <p:cTn id="2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 </a:t>
            </a:r>
            <a:r>
              <a:rPr lang="en-US" sz="4000" dirty="0"/>
              <a:t>“theorists advocate that music underlies the ability to acquire language</a:t>
            </a:r>
          </a:p>
        </p:txBody>
      </p:sp>
      <p:sp>
        <p:nvSpPr>
          <p:cNvPr id="4" name="Subtitle 3"/>
          <p:cNvSpPr>
            <a:spLocks noGrp="1"/>
          </p:cNvSpPr>
          <p:nvPr>
            <p:ph type="subTitle" idx="1"/>
          </p:nvPr>
        </p:nvSpPr>
        <p:spPr/>
        <p:txBody>
          <a:bodyPr/>
          <a:lstStyle/>
          <a:p>
            <a:endParaRPr lang="en-US" dirty="0"/>
          </a:p>
        </p:txBody>
      </p:sp>
      <p:pic>
        <p:nvPicPr>
          <p:cNvPr id="1034" name="Picture 10" descr="Image result for Science Daily cov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37113" b="371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90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t>Musical Development</a:t>
            </a:r>
            <a:r>
              <a:rPr lang="en-US" dirty="0"/>
              <a:t/>
            </a:r>
            <a:br>
              <a:rPr lang="en-US" dirty="0"/>
            </a:br>
            <a:endParaRPr lang="en-US" dirty="0"/>
          </a:p>
        </p:txBody>
      </p:sp>
      <p:sp>
        <p:nvSpPr>
          <p:cNvPr id="3" name="Content Placeholder 2"/>
          <p:cNvSpPr>
            <a:spLocks noGrp="1"/>
          </p:cNvSpPr>
          <p:nvPr>
            <p:ph idx="1"/>
          </p:nvPr>
        </p:nvSpPr>
        <p:spPr/>
        <p:txBody>
          <a:bodyPr/>
          <a:lstStyle/>
          <a:p>
            <a:r>
              <a:rPr lang="en-US" sz="3200" b="1" dirty="0">
                <a:solidFill>
                  <a:srgbClr val="FF0000"/>
                </a:solidFill>
              </a:rPr>
              <a:t>A child’s aptitude for learning music is at its strongest from birth to 18 months</a:t>
            </a:r>
            <a:r>
              <a:rPr lang="en-US" sz="3200" b="1" dirty="0" smtClean="0">
                <a:solidFill>
                  <a:srgbClr val="FF0000"/>
                </a:solidFill>
              </a:rPr>
              <a:t>.</a:t>
            </a:r>
            <a:r>
              <a:rPr lang="en-US" sz="3200" b="1" dirty="0">
                <a:solidFill>
                  <a:srgbClr val="FF0000"/>
                </a:solidFill>
              </a:rPr>
              <a:t> </a:t>
            </a:r>
            <a:endParaRPr lang="en-US" sz="3200" b="1" dirty="0" smtClean="0">
              <a:solidFill>
                <a:srgbClr val="FF0000"/>
              </a:solidFill>
            </a:endParaRPr>
          </a:p>
          <a:p>
            <a:r>
              <a:rPr lang="en-US" sz="3200" b="1" dirty="0" smtClean="0">
                <a:solidFill>
                  <a:srgbClr val="FF0000"/>
                </a:solidFill>
              </a:rPr>
              <a:t>Children </a:t>
            </a:r>
            <a:r>
              <a:rPr lang="en-US" sz="3200" b="1" dirty="0">
                <a:solidFill>
                  <a:srgbClr val="FF0000"/>
                </a:solidFill>
              </a:rPr>
              <a:t>learn more in this critical 18 month period than in any other 18-month period in their life. </a:t>
            </a:r>
            <a:endParaRPr lang="en-US" sz="3200" b="1" dirty="0" smtClean="0">
              <a:solidFill>
                <a:srgbClr val="FF0000"/>
              </a:solidFill>
            </a:endParaRPr>
          </a:p>
          <a:p>
            <a:r>
              <a:rPr lang="en-US" sz="3200" b="1" dirty="0" smtClean="0">
                <a:solidFill>
                  <a:srgbClr val="FF0000"/>
                </a:solidFill>
              </a:rPr>
              <a:t>The </a:t>
            </a:r>
            <a:r>
              <a:rPr lang="en-US" sz="3200" b="1" dirty="0">
                <a:solidFill>
                  <a:srgbClr val="FF0000"/>
                </a:solidFill>
              </a:rPr>
              <a:t>2nd most important time for musical development in one’s entire life is from 18 months to 5 years old.</a:t>
            </a:r>
            <a:endParaRPr lang="en-US" sz="3200" b="1" dirty="0" smtClean="0">
              <a:solidFill>
                <a:srgbClr val="FF0000"/>
              </a:solidFill>
            </a:endParaRPr>
          </a:p>
          <a:p>
            <a:endParaRPr lang="en-US" sz="3200" b="1" dirty="0" smtClean="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dirty="0"/>
          </a:p>
        </p:txBody>
      </p:sp>
    </p:spTree>
    <p:extLst>
      <p:ext uri="{BB962C8B-B14F-4D97-AF65-F5344CB8AC3E}">
        <p14:creationId xmlns:p14="http://schemas.microsoft.com/office/powerpoint/2010/main" val="380388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Intellectual development</a:t>
            </a:r>
            <a:endParaRPr lang="en-US" sz="4400" b="1" dirty="0"/>
          </a:p>
        </p:txBody>
      </p:sp>
      <p:sp>
        <p:nvSpPr>
          <p:cNvPr id="3" name="Content Placeholder 2"/>
          <p:cNvSpPr>
            <a:spLocks noGrp="1"/>
          </p:cNvSpPr>
          <p:nvPr>
            <p:ph idx="1"/>
          </p:nvPr>
        </p:nvSpPr>
        <p:spPr/>
        <p:txBody>
          <a:bodyPr>
            <a:normAutofit/>
          </a:bodyPr>
          <a:lstStyle/>
          <a:p>
            <a:r>
              <a:rPr lang="en-US" sz="5400" b="1" dirty="0" smtClean="0">
                <a:solidFill>
                  <a:srgbClr val="FF0000"/>
                </a:solidFill>
              </a:rPr>
              <a:t>Music </a:t>
            </a:r>
            <a:r>
              <a:rPr lang="en-US" sz="5400" b="1" dirty="0">
                <a:solidFill>
                  <a:srgbClr val="FF0000"/>
                </a:solidFill>
              </a:rPr>
              <a:t>is the only activity or subject matter that actively engages both hemispheres of the brain at the same time.</a:t>
            </a:r>
            <a:endParaRPr lang="en-US" sz="5400" dirty="0"/>
          </a:p>
        </p:txBody>
      </p:sp>
    </p:spTree>
    <p:extLst>
      <p:ext uri="{BB962C8B-B14F-4D97-AF65-F5344CB8AC3E}">
        <p14:creationId xmlns:p14="http://schemas.microsoft.com/office/powerpoint/2010/main" val="2703970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Left- Analytical               Right - Creative</a:t>
            </a:r>
            <a:endParaRPr lang="en-US" sz="4000" dirty="0"/>
          </a:p>
        </p:txBody>
      </p:sp>
      <p:pic>
        <p:nvPicPr>
          <p:cNvPr id="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8812" y="1600199"/>
            <a:ext cx="6019800" cy="5029201"/>
          </a:xfrm>
        </p:spPr>
      </p:pic>
    </p:spTree>
    <p:extLst>
      <p:ext uri="{BB962C8B-B14F-4D97-AF65-F5344CB8AC3E}">
        <p14:creationId xmlns:p14="http://schemas.microsoft.com/office/powerpoint/2010/main" val="40032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Music and the Auditory Process</a:t>
            </a:r>
            <a:endParaRPr lang="en-US" sz="4400" dirty="0"/>
          </a:p>
        </p:txBody>
      </p:sp>
      <p:sp>
        <p:nvSpPr>
          <p:cNvPr id="3" name="Content Placeholder 2"/>
          <p:cNvSpPr>
            <a:spLocks noGrp="1"/>
          </p:cNvSpPr>
          <p:nvPr>
            <p:ph idx="1"/>
          </p:nvPr>
        </p:nvSpPr>
        <p:spPr/>
        <p:txBody>
          <a:bodyPr>
            <a:normAutofit lnSpcReduction="10000"/>
          </a:bodyPr>
          <a:lstStyle/>
          <a:p>
            <a:r>
              <a:rPr lang="en-US" sz="3200" b="1" dirty="0">
                <a:solidFill>
                  <a:srgbClr val="FF0000"/>
                </a:solidFill>
              </a:rPr>
              <a:t>Music education advances the early development of the auditory processing network in the brain</a:t>
            </a:r>
            <a:r>
              <a:rPr lang="en-US" sz="3200" b="1" dirty="0" smtClean="0">
                <a:solidFill>
                  <a:srgbClr val="FF0000"/>
                </a:solidFill>
              </a:rPr>
              <a:t>.</a:t>
            </a:r>
          </a:p>
          <a:p>
            <a:r>
              <a:rPr lang="en-US" sz="3200" b="1" dirty="0" smtClean="0">
                <a:solidFill>
                  <a:srgbClr val="FF0000"/>
                </a:solidFill>
              </a:rPr>
              <a:t> </a:t>
            </a:r>
            <a:r>
              <a:rPr lang="en-US" sz="3200" b="1" dirty="0">
                <a:solidFill>
                  <a:srgbClr val="FF0000"/>
                </a:solidFill>
              </a:rPr>
              <a:t>This is the network used to make meaning of sounds and learn spoken language. </a:t>
            </a:r>
            <a:endParaRPr lang="en-US" sz="3200" b="1" dirty="0" smtClean="0">
              <a:solidFill>
                <a:srgbClr val="FF0000"/>
              </a:solidFill>
            </a:endParaRPr>
          </a:p>
          <a:p>
            <a:r>
              <a:rPr lang="en-US" sz="3200" b="1" dirty="0" smtClean="0">
                <a:solidFill>
                  <a:srgbClr val="FF0000"/>
                </a:solidFill>
              </a:rPr>
              <a:t>Songs </a:t>
            </a:r>
            <a:r>
              <a:rPr lang="en-US" sz="3200" b="1" dirty="0">
                <a:solidFill>
                  <a:srgbClr val="FF0000"/>
                </a:solidFill>
              </a:rPr>
              <a:t>introduce new vocabulary words in rapid succession and in turn significantly boost a child’s working vocabulary.</a:t>
            </a:r>
            <a:br>
              <a:rPr lang="en-US" sz="3200" b="1" dirty="0">
                <a:solidFill>
                  <a:srgbClr val="FF0000"/>
                </a:solidFill>
              </a:rPr>
            </a:br>
            <a:r>
              <a:rPr lang="en-US" b="1" dirty="0">
                <a:solidFill>
                  <a:srgbClr val="FF0000"/>
                </a:solidFill>
              </a:rPr>
              <a:t/>
            </a:r>
            <a:br>
              <a:rPr lang="en-US" b="1" dirty="0">
                <a:solidFill>
                  <a:srgbClr val="FF0000"/>
                </a:solidFill>
              </a:rPr>
            </a:br>
            <a:endParaRPr lang="en-US" dirty="0"/>
          </a:p>
        </p:txBody>
      </p:sp>
    </p:spTree>
    <p:extLst>
      <p:ext uri="{BB962C8B-B14F-4D97-AF65-F5344CB8AC3E}">
        <p14:creationId xmlns:p14="http://schemas.microsoft.com/office/powerpoint/2010/main" val="209275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areas does it help develop? </a:t>
            </a:r>
            <a:endParaRPr lang="en-US" sz="4400" dirty="0"/>
          </a:p>
        </p:txBody>
      </p:sp>
      <p:sp>
        <p:nvSpPr>
          <p:cNvPr id="3" name="Content Placeholder 2"/>
          <p:cNvSpPr>
            <a:spLocks noGrp="1"/>
          </p:cNvSpPr>
          <p:nvPr>
            <p:ph idx="1"/>
          </p:nvPr>
        </p:nvSpPr>
        <p:spPr/>
        <p:txBody>
          <a:bodyPr/>
          <a:lstStyle/>
          <a:p>
            <a:r>
              <a:rPr lang="en-US" sz="3200" b="1" dirty="0"/>
              <a:t>Music</a:t>
            </a:r>
            <a:r>
              <a:rPr lang="en-US" sz="3200" dirty="0"/>
              <a:t> ignites all areas of </a:t>
            </a:r>
            <a:r>
              <a:rPr lang="en-US" sz="3200" b="1" dirty="0"/>
              <a:t>child</a:t>
            </a:r>
            <a:r>
              <a:rPr lang="en-US" sz="3200" dirty="0"/>
              <a:t> development and skills for school readiness: intellectual, social and emotional, motor, language, and overall literacy</a:t>
            </a:r>
            <a:r>
              <a:rPr lang="en-US" sz="3200" dirty="0" smtClean="0"/>
              <a:t>.</a:t>
            </a:r>
          </a:p>
          <a:p>
            <a:r>
              <a:rPr lang="en-US" sz="3200" dirty="0" smtClean="0"/>
              <a:t> </a:t>
            </a:r>
            <a:r>
              <a:rPr lang="en-US" sz="3200" dirty="0"/>
              <a:t>It helps the body and the mind work together. </a:t>
            </a:r>
            <a:endParaRPr lang="en-US" sz="3200" dirty="0" smtClean="0"/>
          </a:p>
          <a:p>
            <a:r>
              <a:rPr lang="en-US" sz="3200" dirty="0" smtClean="0"/>
              <a:t>Exposing</a:t>
            </a:r>
            <a:r>
              <a:rPr lang="en-US" sz="3200" dirty="0"/>
              <a:t> </a:t>
            </a:r>
            <a:r>
              <a:rPr lang="en-US" sz="3200" b="1" dirty="0"/>
              <a:t>children</a:t>
            </a:r>
            <a:r>
              <a:rPr lang="en-US" sz="3200" dirty="0"/>
              <a:t> to </a:t>
            </a:r>
            <a:r>
              <a:rPr lang="en-US" sz="3200" b="1" dirty="0"/>
              <a:t>music</a:t>
            </a:r>
            <a:r>
              <a:rPr lang="en-US" sz="3200" dirty="0"/>
              <a:t> during early development helps them learn the sounds and meanings of words.</a:t>
            </a:r>
          </a:p>
          <a:p>
            <a:endParaRPr lang="en-US" sz="3200" dirty="0" smtClean="0">
              <a:hlinkClick r:id="rId3"/>
            </a:endParaRPr>
          </a:p>
          <a:p>
            <a:pPr marL="0" indent="0">
              <a:buNone/>
            </a:pPr>
            <a:endParaRPr lang="en-US" dirty="0">
              <a:hlinkClick r:id="rId3"/>
            </a:endParaRPr>
          </a:p>
        </p:txBody>
      </p:sp>
    </p:spTree>
    <p:extLst>
      <p:ext uri="{BB962C8B-B14F-4D97-AF65-F5344CB8AC3E}">
        <p14:creationId xmlns:p14="http://schemas.microsoft.com/office/powerpoint/2010/main" val="1457737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Literacy Development </a:t>
            </a:r>
            <a:endParaRPr lang="en-US" sz="5400" dirty="0"/>
          </a:p>
        </p:txBody>
      </p:sp>
      <p:sp>
        <p:nvSpPr>
          <p:cNvPr id="3" name="Content Placeholder 2"/>
          <p:cNvSpPr>
            <a:spLocks noGrp="1"/>
          </p:cNvSpPr>
          <p:nvPr>
            <p:ph idx="1"/>
          </p:nvPr>
        </p:nvSpPr>
        <p:spPr/>
        <p:txBody>
          <a:bodyPr>
            <a:normAutofit/>
          </a:bodyPr>
          <a:lstStyle/>
          <a:p>
            <a:r>
              <a:rPr lang="en-US" sz="3200" b="1" dirty="0">
                <a:solidFill>
                  <a:srgbClr val="FF0000"/>
                </a:solidFill>
              </a:rPr>
              <a:t>Literacy levels have been shown to improve by between one and three grade levels with consistent music education beginning from </a:t>
            </a:r>
            <a:r>
              <a:rPr lang="en-US" sz="3200" b="1" dirty="0" smtClean="0">
                <a:solidFill>
                  <a:srgbClr val="FF0000"/>
                </a:solidFill>
              </a:rPr>
              <a:t>birth</a:t>
            </a:r>
          </a:p>
          <a:p>
            <a:r>
              <a:rPr lang="en-US" sz="3200" b="1" dirty="0" smtClean="0">
                <a:solidFill>
                  <a:srgbClr val="FF0000"/>
                </a:solidFill>
              </a:rPr>
              <a:t>Activities </a:t>
            </a:r>
            <a:r>
              <a:rPr lang="en-US" sz="3200" b="1" dirty="0">
                <a:solidFill>
                  <a:srgbClr val="FF0000"/>
                </a:solidFill>
              </a:rPr>
              <a:t>as simple as singing, musical games, listening to music, repeating rhythmical or tonal patterns, and learning an instrument at age 5-7</a:t>
            </a:r>
            <a:endParaRPr lang="en-US" sz="3200" dirty="0"/>
          </a:p>
        </p:txBody>
      </p:sp>
    </p:spTree>
    <p:extLst>
      <p:ext uri="{BB962C8B-B14F-4D97-AF65-F5344CB8AC3E}">
        <p14:creationId xmlns:p14="http://schemas.microsoft.com/office/powerpoint/2010/main" val="3576524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Just Imagine…</a:t>
            </a:r>
            <a:endParaRPr lang="en-US" sz="6600" dirty="0"/>
          </a:p>
        </p:txBody>
      </p:sp>
      <p:sp>
        <p:nvSpPr>
          <p:cNvPr id="3" name="Content Placeholder 2"/>
          <p:cNvSpPr>
            <a:spLocks noGrp="1"/>
          </p:cNvSpPr>
          <p:nvPr>
            <p:ph idx="1"/>
          </p:nvPr>
        </p:nvSpPr>
        <p:spPr>
          <a:xfrm>
            <a:off x="1293812" y="1905000"/>
            <a:ext cx="7924798" cy="4267200"/>
          </a:xfrm>
        </p:spPr>
        <p:txBody>
          <a:bodyPr/>
          <a:lstStyle/>
          <a:p>
            <a:r>
              <a:rPr lang="en-US" sz="2400" b="1" dirty="0">
                <a:solidFill>
                  <a:srgbClr val="FF0000"/>
                </a:solidFill>
              </a:rPr>
              <a:t>Life without music would be bleak</a:t>
            </a:r>
            <a:r>
              <a:rPr lang="en-US" sz="2400" b="1" dirty="0" smtClean="0">
                <a:solidFill>
                  <a:srgbClr val="FF0000"/>
                </a:solidFill>
              </a:rPr>
              <a:t>.</a:t>
            </a:r>
          </a:p>
          <a:p>
            <a:r>
              <a:rPr lang="en-US" sz="2400" b="1" dirty="0">
                <a:solidFill>
                  <a:srgbClr val="FF0000"/>
                </a:solidFill>
              </a:rPr>
              <a:t>Music opens up an entirely new world to a </a:t>
            </a:r>
            <a:r>
              <a:rPr lang="en-US" sz="2400" b="1" dirty="0" smtClean="0">
                <a:solidFill>
                  <a:srgbClr val="FF0000"/>
                </a:solidFill>
              </a:rPr>
              <a:t>child</a:t>
            </a:r>
          </a:p>
          <a:p>
            <a:r>
              <a:rPr lang="en-US" sz="2400" b="1" dirty="0">
                <a:solidFill>
                  <a:srgbClr val="FF0000"/>
                </a:solidFill>
              </a:rPr>
              <a:t>It enables a child to gain insights into himself/herself, others and most importantly life itself</a:t>
            </a:r>
            <a:r>
              <a:rPr lang="en-US" sz="2400" b="1" dirty="0" smtClean="0">
                <a:solidFill>
                  <a:srgbClr val="FF0000"/>
                </a:solidFill>
              </a:rPr>
              <a:t>.</a:t>
            </a:r>
          </a:p>
          <a:p>
            <a:r>
              <a:rPr lang="en-US" sz="2400" b="1" dirty="0">
                <a:solidFill>
                  <a:srgbClr val="FF0000"/>
                </a:solidFill>
              </a:rPr>
              <a:t>These insights help to develop and sustain a child’s imaginative creativity</a:t>
            </a:r>
            <a:endParaRPr lang="en-US" sz="2400" b="1" dirty="0" smtClean="0">
              <a:solidFill>
                <a:srgbClr val="FF0000"/>
              </a:solidFill>
            </a:endParaRPr>
          </a:p>
          <a:p>
            <a:endParaRPr lang="en-US" dirty="0"/>
          </a:p>
        </p:txBody>
      </p:sp>
      <p:pic>
        <p:nvPicPr>
          <p:cNvPr id="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1412" y="2438400"/>
            <a:ext cx="2967037" cy="297447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489" y="4191000"/>
            <a:ext cx="3424127" cy="2141982"/>
          </a:xfrm>
          <a:prstGeom prst="rect">
            <a:avLst/>
          </a:prstGeom>
        </p:spPr>
      </p:pic>
    </p:spTree>
    <p:extLst>
      <p:ext uri="{BB962C8B-B14F-4D97-AF65-F5344CB8AC3E}">
        <p14:creationId xmlns:p14="http://schemas.microsoft.com/office/powerpoint/2010/main" val="2933855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learning domains can music relate </a:t>
            </a:r>
            <a:r>
              <a:rPr lang="en-US" dirty="0"/>
              <a:t>to in an ECE </a:t>
            </a:r>
            <a:r>
              <a:rPr lang="en-US" dirty="0" smtClean="0"/>
              <a:t>setting?</a:t>
            </a:r>
            <a:endParaRPr lang="en-US" dirty="0"/>
          </a:p>
        </p:txBody>
      </p:sp>
      <p:sp>
        <p:nvSpPr>
          <p:cNvPr id="3" name="Text Placeholder 2"/>
          <p:cNvSpPr>
            <a:spLocks noGrp="1"/>
          </p:cNvSpPr>
          <p:nvPr>
            <p:ph type="body" sz="quarter" idx="10"/>
          </p:nvPr>
        </p:nvSpPr>
        <p:spPr/>
        <p:txBody>
          <a:bodyPr/>
          <a:lstStyle/>
          <a:p>
            <a:r>
              <a:rPr lang="en-US" dirty="0" smtClean="0"/>
              <a:t>Watch this: </a:t>
            </a:r>
            <a:r>
              <a:rPr lang="en-US" u="sng" dirty="0">
                <a:solidFill>
                  <a:srgbClr val="0000FF"/>
                </a:solidFill>
                <a:latin typeface="Helvetica" panose="020B0604020202020204" pitchFamily="34" charset="0"/>
                <a:ea typeface="Times New Roman" panose="02020603050405020304" pitchFamily="18" charset="0"/>
                <a:cs typeface="Helvetica" panose="020B0604020202020204" pitchFamily="34" charset="0"/>
                <a:hlinkClick r:id="rId3"/>
              </a:rPr>
              <a:t>https://www.youtube.com/watch?v=Y1v2uzL4El0</a:t>
            </a:r>
            <a:r>
              <a:rPr lang="en-US" dirty="0">
                <a:solidFill>
                  <a:srgbClr val="333333"/>
                </a:solidFill>
                <a:latin typeface="Helvetica"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206209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Ice Breaker Activity</a:t>
            </a:r>
          </a:p>
          <a:p>
            <a:r>
              <a:rPr lang="en-US" dirty="0" smtClean="0"/>
              <a:t>How does music help children learn and grow?</a:t>
            </a:r>
          </a:p>
          <a:p>
            <a:r>
              <a:rPr lang="en-US" dirty="0" smtClean="0"/>
              <a:t>Learning domains-video exercise</a:t>
            </a:r>
          </a:p>
          <a:p>
            <a:r>
              <a:rPr lang="en-US" dirty="0" smtClean="0"/>
              <a:t>Small group activity-Brainstorm and chart ideas</a:t>
            </a:r>
          </a:p>
          <a:p>
            <a:r>
              <a:rPr lang="en-US" dirty="0" smtClean="0"/>
              <a:t>Put it into practice</a:t>
            </a:r>
          </a:p>
          <a:p>
            <a:r>
              <a:rPr lang="en-US" dirty="0" smtClean="0"/>
              <a:t>Wrap up and evaluations</a:t>
            </a:r>
            <a:endParaRPr lang="en-US" dirty="0"/>
          </a:p>
        </p:txBody>
      </p:sp>
    </p:spTree>
    <p:extLst>
      <p:ext uri="{BB962C8B-B14F-4D97-AF65-F5344CB8AC3E}">
        <p14:creationId xmlns:p14="http://schemas.microsoft.com/office/powerpoint/2010/main" val="3282155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082" r="4361" b="30357"/>
          <a:stretch/>
        </p:blipFill>
        <p:spPr>
          <a:xfrm>
            <a:off x="760412" y="533400"/>
            <a:ext cx="10800091" cy="5973762"/>
          </a:xfrm>
        </p:spPr>
      </p:pic>
    </p:spTree>
    <p:extLst>
      <p:ext uri="{BB962C8B-B14F-4D97-AF65-F5344CB8AC3E}">
        <p14:creationId xmlns:p14="http://schemas.microsoft.com/office/powerpoint/2010/main" val="1913322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3505200"/>
            <a:ext cx="9144000" cy="914400"/>
          </a:xfrm>
        </p:spPr>
        <p:txBody>
          <a:bodyPr/>
          <a:lstStyle/>
          <a:p>
            <a:r>
              <a:rPr lang="en-US" dirty="0"/>
              <a:t>Music and Movement</a:t>
            </a:r>
          </a:p>
        </p:txBody>
      </p:sp>
      <p:sp>
        <p:nvSpPr>
          <p:cNvPr id="4" name="Subtitle 3"/>
          <p:cNvSpPr>
            <a:spLocks noGrp="1"/>
          </p:cNvSpPr>
          <p:nvPr>
            <p:ph type="subTitle" idx="1"/>
          </p:nvPr>
        </p:nvSpPr>
        <p:spPr>
          <a:xfrm>
            <a:off x="1501775" y="4419600"/>
            <a:ext cx="9621837" cy="1981200"/>
          </a:xfrm>
        </p:spPr>
        <p:txBody>
          <a:bodyPr>
            <a:normAutofit lnSpcReduction="10000"/>
          </a:bodyPr>
          <a:lstStyle/>
          <a:p>
            <a:r>
              <a:rPr lang="en-US" dirty="0"/>
              <a:t>Provide musical instruments for free play </a:t>
            </a:r>
            <a:endParaRPr lang="en-US" dirty="0" smtClean="0"/>
          </a:p>
          <a:p>
            <a:endParaRPr lang="en-US" dirty="0"/>
          </a:p>
          <a:p>
            <a:r>
              <a:rPr lang="en-US" dirty="0"/>
              <a:t>-</a:t>
            </a:r>
            <a:r>
              <a:rPr lang="en-US" dirty="0" smtClean="0"/>
              <a:t>ITERS-3: </a:t>
            </a:r>
            <a:r>
              <a:rPr lang="en-US" dirty="0"/>
              <a:t>Play music for limited times with a purpose, sing informally, provide other music experiences, encourage children to </a:t>
            </a:r>
            <a:r>
              <a:rPr lang="en-US" dirty="0" smtClean="0"/>
              <a:t>participate</a:t>
            </a:r>
          </a:p>
          <a:p>
            <a:endParaRPr lang="en-US" dirty="0"/>
          </a:p>
          <a:p>
            <a:r>
              <a:rPr lang="en-US" dirty="0"/>
              <a:t>-ECERS-3: Participate in music/movement during free play,  point of rhyming words in songs or repetitions, have children create their own rhymes </a:t>
            </a:r>
          </a:p>
          <a:p>
            <a:endParaRPr lang="en-US" dirty="0"/>
          </a:p>
        </p:txBody>
      </p:sp>
      <p:pic>
        <p:nvPicPr>
          <p:cNvPr id="6" name="Picture 5"/>
          <p:cNvPicPr>
            <a:picLocks noChangeAspect="1"/>
          </p:cNvPicPr>
          <p:nvPr/>
        </p:nvPicPr>
        <p:blipFill>
          <a:blip r:embed="rId3"/>
          <a:stretch>
            <a:fillRect/>
          </a:stretch>
        </p:blipFill>
        <p:spPr>
          <a:xfrm>
            <a:off x="2360612" y="685800"/>
            <a:ext cx="2383743" cy="2377646"/>
          </a:xfrm>
          <a:prstGeom prst="rect">
            <a:avLst/>
          </a:prstGeom>
        </p:spPr>
      </p:pic>
      <p:pic>
        <p:nvPicPr>
          <p:cNvPr id="11" name="Picture 10"/>
          <p:cNvPicPr>
            <a:picLocks noChangeAspect="1"/>
          </p:cNvPicPr>
          <p:nvPr/>
        </p:nvPicPr>
        <p:blipFill>
          <a:blip r:embed="rId4"/>
          <a:stretch>
            <a:fillRect/>
          </a:stretch>
        </p:blipFill>
        <p:spPr>
          <a:xfrm>
            <a:off x="5865812" y="685800"/>
            <a:ext cx="2383743" cy="2377646"/>
          </a:xfrm>
          <a:prstGeom prst="rect">
            <a:avLst/>
          </a:prstGeom>
        </p:spPr>
      </p:pic>
      <p:pic>
        <p:nvPicPr>
          <p:cNvPr id="15" name="Picture Placeholder 1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7665" r="7665"/>
          <a:stretch>
            <a:fillRect/>
          </a:stretch>
        </p:blipFill>
        <p:spPr/>
      </p:pic>
    </p:spTree>
    <p:extLst>
      <p:ext uri="{BB962C8B-B14F-4D97-AF65-F5344CB8AC3E}">
        <p14:creationId xmlns:p14="http://schemas.microsoft.com/office/powerpoint/2010/main" val="3834804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 </a:t>
            </a:r>
            <a:endParaRPr lang="en-US" dirty="0"/>
          </a:p>
        </p:txBody>
      </p:sp>
      <p:sp>
        <p:nvSpPr>
          <p:cNvPr id="2" name="TextBox 1"/>
          <p:cNvSpPr txBox="1"/>
          <p:nvPr/>
        </p:nvSpPr>
        <p:spPr>
          <a:xfrm>
            <a:off x="836612" y="1828800"/>
            <a:ext cx="8458200" cy="4801314"/>
          </a:xfrm>
          <a:prstGeom prst="rect">
            <a:avLst/>
          </a:prstGeom>
          <a:noFill/>
        </p:spPr>
        <p:txBody>
          <a:bodyPr wrap="square" rtlCol="0">
            <a:spAutoFit/>
          </a:bodyPr>
          <a:lstStyle/>
          <a:p>
            <a:pPr lvl="0"/>
            <a:r>
              <a:rPr lang="en-US" dirty="0" smtClean="0"/>
              <a:t>*GELDS gives many resources </a:t>
            </a:r>
            <a:r>
              <a:rPr lang="en-US" dirty="0"/>
              <a:t>about intentional lesson planning including music and </a:t>
            </a:r>
            <a:r>
              <a:rPr lang="en-US" dirty="0" smtClean="0"/>
              <a:t>movement</a:t>
            </a:r>
          </a:p>
          <a:p>
            <a:pPr lvl="0"/>
            <a:r>
              <a:rPr lang="en-US" dirty="0" smtClean="0"/>
              <a:t> </a:t>
            </a:r>
            <a:r>
              <a:rPr lang="en-US" u="sng" dirty="0" smtClean="0">
                <a:hlinkClick r:id="rId3"/>
              </a:rPr>
              <a:t>https</a:t>
            </a:r>
            <a:r>
              <a:rPr lang="en-US" u="sng" dirty="0">
                <a:hlinkClick r:id="rId3"/>
              </a:rPr>
              <a:t>://</a:t>
            </a:r>
            <a:r>
              <a:rPr lang="en-US" u="sng" dirty="0" smtClean="0">
                <a:hlinkClick r:id="rId3"/>
              </a:rPr>
              <a:t>youtu.be/pF5cV1Bn54E?t=510</a:t>
            </a:r>
            <a:endParaRPr lang="en-US" u="sng" dirty="0" smtClean="0"/>
          </a:p>
          <a:p>
            <a:pPr lvl="0"/>
            <a:endParaRPr lang="en-US" u="sng" dirty="0"/>
          </a:p>
          <a:p>
            <a:pPr lvl="0"/>
            <a:r>
              <a:rPr lang="en-US" dirty="0" smtClean="0"/>
              <a:t>*PEACH website EXPLORE </a:t>
            </a:r>
            <a:r>
              <a:rPr lang="en-US" dirty="0"/>
              <a:t>LINK </a:t>
            </a:r>
            <a:r>
              <a:rPr lang="en-US" dirty="0" smtClean="0"/>
              <a:t>helps </a:t>
            </a:r>
            <a:r>
              <a:rPr lang="en-US" dirty="0"/>
              <a:t>plan activities with music and song clips included that matches up with GELDS</a:t>
            </a:r>
            <a:r>
              <a:rPr lang="en-US" dirty="0" smtClean="0"/>
              <a:t> </a:t>
            </a:r>
          </a:p>
          <a:p>
            <a:r>
              <a:rPr lang="en-US" u="sng" dirty="0">
                <a:hlinkClick r:id="rId4"/>
              </a:rPr>
              <a:t>http://www.peach.decal.ga.gov/app/lesson-plan</a:t>
            </a:r>
            <a:endParaRPr lang="en-US" dirty="0"/>
          </a:p>
          <a:p>
            <a:pPr lvl="0"/>
            <a:endParaRPr lang="en-US" dirty="0" smtClean="0"/>
          </a:p>
          <a:p>
            <a:pPr lvl="0"/>
            <a:r>
              <a:rPr lang="en-US" dirty="0" smtClean="0"/>
              <a:t>*Songs for teaching website has </a:t>
            </a:r>
            <a:r>
              <a:rPr lang="en-US" dirty="0"/>
              <a:t>song lyrics by subject and song </a:t>
            </a:r>
            <a:r>
              <a:rPr lang="en-US" dirty="0" smtClean="0"/>
              <a:t>samples </a:t>
            </a:r>
            <a:r>
              <a:rPr lang="en-US" dirty="0"/>
              <a:t>to get the </a:t>
            </a:r>
            <a:r>
              <a:rPr lang="en-US" dirty="0" smtClean="0"/>
              <a:t>tunes </a:t>
            </a:r>
            <a:endParaRPr lang="en-US" u="sng" dirty="0" smtClean="0"/>
          </a:p>
          <a:p>
            <a:r>
              <a:rPr lang="en-US" u="sng" dirty="0">
                <a:hlinkClick r:id="rId5"/>
              </a:rPr>
              <a:t>http://www.songsforteaching.com/lb/literacymusic.htm</a:t>
            </a:r>
            <a:endParaRPr lang="en-US" dirty="0"/>
          </a:p>
          <a:p>
            <a:pPr lvl="0"/>
            <a:endParaRPr lang="en-US" dirty="0"/>
          </a:p>
          <a:p>
            <a:pPr lvl="0"/>
            <a:r>
              <a:rPr lang="en-US" dirty="0" smtClean="0"/>
              <a:t>*Cox trainings on literacy and language has a giant resource book you can download with rhymes and songs</a:t>
            </a:r>
          </a:p>
          <a:p>
            <a:pPr lvl="0"/>
            <a:r>
              <a:rPr lang="en-US" dirty="0">
                <a:solidFill>
                  <a:schemeClr val="accent4"/>
                </a:solidFill>
                <a:hlinkClick r:id="rId6"/>
              </a:rPr>
              <a:t>https://www.readrightfromthestart.org</a:t>
            </a:r>
            <a:r>
              <a:rPr lang="en-US" dirty="0" smtClean="0">
                <a:solidFill>
                  <a:schemeClr val="accent4"/>
                </a:solidFill>
                <a:hlinkClick r:id="rId6"/>
              </a:rPr>
              <a:t>/</a:t>
            </a:r>
            <a:endParaRPr lang="en-US" dirty="0" smtClean="0">
              <a:solidFill>
                <a:schemeClr val="accent4"/>
              </a:solidFill>
            </a:endParaRPr>
          </a:p>
          <a:p>
            <a:pPr lvl="0"/>
            <a:endParaRPr lang="en-US" dirty="0">
              <a:solidFill>
                <a:schemeClr val="accent4"/>
              </a:solidFill>
            </a:endParaRPr>
          </a:p>
          <a:p>
            <a:pPr lvl="0"/>
            <a:r>
              <a:rPr lang="en-US" dirty="0" smtClean="0"/>
              <a:t>*Use your teaching professional peers as a resource for fun music and movement </a:t>
            </a:r>
            <a:endParaRPr lang="en-US" dirty="0"/>
          </a:p>
        </p:txBody>
      </p:sp>
    </p:spTree>
    <p:extLst>
      <p:ext uri="{BB962C8B-B14F-4D97-AF65-F5344CB8AC3E}">
        <p14:creationId xmlns:p14="http://schemas.microsoft.com/office/powerpoint/2010/main" val="414035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BRAINSTORM</a:t>
            </a:r>
            <a:endParaRPr lang="en-US" dirty="0"/>
          </a:p>
        </p:txBody>
      </p:sp>
      <p:sp>
        <p:nvSpPr>
          <p:cNvPr id="3" name="Text Placeholder 2"/>
          <p:cNvSpPr>
            <a:spLocks noGrp="1"/>
          </p:cNvSpPr>
          <p:nvPr>
            <p:ph type="body" sz="quarter" idx="10"/>
          </p:nvPr>
        </p:nvSpPr>
        <p:spPr/>
        <p:txBody>
          <a:bodyPr>
            <a:normAutofit lnSpcReduction="10000"/>
          </a:bodyPr>
          <a:lstStyle/>
          <a:p>
            <a:r>
              <a:rPr lang="en-US" dirty="0" smtClean="0"/>
              <a:t>Small group activity-brainstorm </a:t>
            </a:r>
            <a:r>
              <a:rPr lang="en-US" dirty="0"/>
              <a:t>music activities that relate to the domain they </a:t>
            </a:r>
            <a:r>
              <a:rPr lang="en-US" dirty="0" smtClean="0"/>
              <a:t>your group is </a:t>
            </a:r>
            <a:r>
              <a:rPr lang="en-US" dirty="0"/>
              <a:t>assigned. </a:t>
            </a:r>
            <a:r>
              <a:rPr lang="en-US" dirty="0" smtClean="0"/>
              <a:t>On </a:t>
            </a:r>
            <a:r>
              <a:rPr lang="en-US" dirty="0"/>
              <a:t>chart paper </a:t>
            </a:r>
            <a:r>
              <a:rPr lang="en-US" dirty="0" smtClean="0"/>
              <a:t>write down as many activities related to the domains. Choose </a:t>
            </a:r>
            <a:r>
              <a:rPr lang="en-US" dirty="0"/>
              <a:t>one presenter to review </a:t>
            </a:r>
            <a:r>
              <a:rPr lang="en-US" dirty="0" smtClean="0"/>
              <a:t>the GELD and the </a:t>
            </a:r>
            <a:r>
              <a:rPr lang="en-US" dirty="0"/>
              <a:t>music and movement </a:t>
            </a:r>
            <a:r>
              <a:rPr lang="en-US" dirty="0" smtClean="0"/>
              <a:t>activities.</a:t>
            </a:r>
            <a:endParaRPr lang="en-US" dirty="0"/>
          </a:p>
        </p:txBody>
      </p:sp>
    </p:spTree>
    <p:extLst>
      <p:ext uri="{BB962C8B-B14F-4D97-AF65-F5344CB8AC3E}">
        <p14:creationId xmlns:p14="http://schemas.microsoft.com/office/powerpoint/2010/main" val="1517307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Make and Take</a:t>
            </a:r>
            <a:endParaRPr lang="en-US" dirty="0"/>
          </a:p>
        </p:txBody>
      </p:sp>
      <p:sp>
        <p:nvSpPr>
          <p:cNvPr id="5" name="Text Placeholder 4"/>
          <p:cNvSpPr>
            <a:spLocks noGrp="1"/>
          </p:cNvSpPr>
          <p:nvPr>
            <p:ph type="body" sz="quarter" idx="10"/>
          </p:nvPr>
        </p:nvSpPr>
        <p:spPr/>
        <p:txBody>
          <a:bodyPr/>
          <a:lstStyle/>
          <a:p>
            <a:r>
              <a:rPr lang="en-US" dirty="0" smtClean="0"/>
              <a:t>Create a lesson plan using the ideas that have just been presented. The theme should be centered around music.</a:t>
            </a:r>
            <a:endParaRPr lang="en-US" dirty="0"/>
          </a:p>
        </p:txBody>
      </p:sp>
    </p:spTree>
    <p:extLst>
      <p:ext uri="{BB962C8B-B14F-4D97-AF65-F5344CB8AC3E}">
        <p14:creationId xmlns:p14="http://schemas.microsoft.com/office/powerpoint/2010/main" val="2555162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dirty="0" smtClean="0"/>
              <a:t>ROCK OUT!</a:t>
            </a:r>
            <a:endParaRPr lang="en-US" sz="8800" dirty="0"/>
          </a:p>
        </p:txBody>
      </p:sp>
      <p:sp>
        <p:nvSpPr>
          <p:cNvPr id="5" name="Content Placeholder 4"/>
          <p:cNvSpPr>
            <a:spLocks noGrp="1"/>
          </p:cNvSpPr>
          <p:nvPr>
            <p:ph idx="1"/>
          </p:nvPr>
        </p:nvSpPr>
        <p:spPr/>
        <p:txBody>
          <a:bodyPr/>
          <a:lstStyle/>
          <a:p>
            <a:pPr marL="0" indent="0" algn="ctr">
              <a:buNone/>
            </a:pPr>
            <a:r>
              <a:rPr lang="en-US" dirty="0" smtClean="0"/>
              <a:t>Please share on the sticky notes an AH HA! moment that you had today!</a:t>
            </a:r>
          </a:p>
          <a:p>
            <a:endParaRPr lang="en-US" dirty="0"/>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900" y="2443162"/>
            <a:ext cx="2867025" cy="1971675"/>
          </a:xfrm>
          <a:prstGeom prst="rect">
            <a:avLst/>
          </a:prstGeom>
        </p:spPr>
      </p:pic>
    </p:spTree>
    <p:extLst>
      <p:ext uri="{BB962C8B-B14F-4D97-AF65-F5344CB8AC3E}">
        <p14:creationId xmlns:p14="http://schemas.microsoft.com/office/powerpoint/2010/main" val="181915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TextBox 5"/>
          <p:cNvSpPr txBox="1"/>
          <p:nvPr/>
        </p:nvSpPr>
        <p:spPr>
          <a:xfrm>
            <a:off x="5561012" y="5257800"/>
            <a:ext cx="6400800" cy="923330"/>
          </a:xfrm>
          <a:prstGeom prst="rect">
            <a:avLst/>
          </a:prstGeom>
          <a:noFill/>
        </p:spPr>
        <p:txBody>
          <a:bodyPr wrap="square" rtlCol="0">
            <a:spAutoFit/>
          </a:bodyPr>
          <a:lstStyle/>
          <a:p>
            <a:r>
              <a:rPr lang="en-US" dirty="0" smtClean="0"/>
              <a:t>Thank you for you participation! Please fill out the evaluation form before you leave. Make sure you signed in legibly and provided your </a:t>
            </a:r>
            <a:r>
              <a:rPr lang="en-US" dirty="0" err="1" smtClean="0"/>
              <a:t>GaPDS</a:t>
            </a:r>
            <a:r>
              <a:rPr lang="en-US" dirty="0" smtClean="0"/>
              <a:t> number to receive your certificate.</a:t>
            </a:r>
            <a:endParaRPr lang="en-US" dirty="0"/>
          </a:p>
        </p:txBody>
      </p:sp>
    </p:spTree>
    <p:extLst>
      <p:ext uri="{BB962C8B-B14F-4D97-AF65-F5344CB8AC3E}">
        <p14:creationId xmlns:p14="http://schemas.microsoft.com/office/powerpoint/2010/main" val="3156271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Icebreaker – Lets think about songs from our life experiences..</a:t>
            </a:r>
            <a:endParaRPr lang="en-US" dirty="0"/>
          </a:p>
        </p:txBody>
      </p:sp>
      <p:sp>
        <p:nvSpPr>
          <p:cNvPr id="4" name="Content Placeholder 3"/>
          <p:cNvSpPr>
            <a:spLocks noGrp="1"/>
          </p:cNvSpPr>
          <p:nvPr>
            <p:ph sz="half" idx="2"/>
          </p:nvPr>
        </p:nvSpPr>
        <p:spPr/>
        <p:txBody>
          <a:bodyPr>
            <a:noAutofit/>
          </a:bodyPr>
          <a:lstStyle/>
          <a:p>
            <a:r>
              <a:rPr lang="en-US" sz="2800" dirty="0" smtClean="0"/>
              <a:t>A song that needs to be played loud</a:t>
            </a:r>
          </a:p>
          <a:p>
            <a:r>
              <a:rPr lang="en-US" sz="2800" dirty="0" smtClean="0"/>
              <a:t>A song that makes you want to dance</a:t>
            </a:r>
          </a:p>
          <a:p>
            <a:r>
              <a:rPr lang="en-US" sz="2800" dirty="0" smtClean="0"/>
              <a:t>A </a:t>
            </a:r>
            <a:r>
              <a:rPr lang="en-US" sz="2800" dirty="0"/>
              <a:t>song you like </a:t>
            </a:r>
            <a:r>
              <a:rPr lang="en-US" sz="2800" dirty="0" smtClean="0"/>
              <a:t>listen to while driving</a:t>
            </a:r>
            <a:endParaRPr lang="en-US" sz="2800" dirty="0"/>
          </a:p>
          <a:p>
            <a:pPr marL="0" indent="0">
              <a:buNone/>
            </a:pPr>
            <a:endParaRPr lang="en-US" sz="2400" dirty="0" smtClean="0"/>
          </a:p>
        </p:txBody>
      </p:sp>
      <p:sp>
        <p:nvSpPr>
          <p:cNvPr id="7" name="Content Placeholder 6"/>
          <p:cNvSpPr>
            <a:spLocks noGrp="1"/>
          </p:cNvSpPr>
          <p:nvPr>
            <p:ph sz="half" idx="1"/>
          </p:nvPr>
        </p:nvSpPr>
        <p:spPr/>
        <p:txBody>
          <a:bodyPr>
            <a:normAutofit/>
          </a:bodyPr>
          <a:lstStyle/>
          <a:p>
            <a:r>
              <a:rPr lang="en-US" sz="2800" dirty="0"/>
              <a:t>A song that reminds you of a person or a </a:t>
            </a:r>
            <a:r>
              <a:rPr lang="en-US" sz="2800" dirty="0" smtClean="0"/>
              <a:t>place</a:t>
            </a:r>
            <a:endParaRPr lang="en-US" sz="2800" dirty="0"/>
          </a:p>
          <a:p>
            <a:r>
              <a:rPr lang="en-US" sz="2800" dirty="0"/>
              <a:t>A song that makes you happy</a:t>
            </a:r>
          </a:p>
          <a:p>
            <a:r>
              <a:rPr lang="en-US" sz="2800" dirty="0" smtClean="0"/>
              <a:t>A </a:t>
            </a:r>
            <a:r>
              <a:rPr lang="en-US" sz="2800" dirty="0"/>
              <a:t>song you like to sing</a:t>
            </a:r>
          </a:p>
          <a:p>
            <a:r>
              <a:rPr lang="en-US" sz="2800" dirty="0"/>
              <a:t>A song you remember from your </a:t>
            </a:r>
            <a:r>
              <a:rPr lang="en-US" sz="2800" dirty="0" smtClean="0"/>
              <a:t>childhood</a:t>
            </a:r>
          </a:p>
          <a:p>
            <a:endParaRPr lang="en-US" sz="2400" dirty="0"/>
          </a:p>
        </p:txBody>
      </p:sp>
    </p:spTree>
    <p:extLst>
      <p:ext uri="{BB962C8B-B14F-4D97-AF65-F5344CB8AC3E}">
        <p14:creationId xmlns:p14="http://schemas.microsoft.com/office/powerpoint/2010/main" val="270907797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33400"/>
            <a:ext cx="6172200" cy="4267200"/>
          </a:xfrm>
        </p:spPr>
        <p:txBody>
          <a:bodyPr/>
          <a:lstStyle/>
          <a:p>
            <a:r>
              <a:rPr lang="en-US" sz="7200" dirty="0" smtClean="0"/>
              <a:t>What about that song that you just have to play LOUD</a:t>
            </a:r>
            <a:endParaRPr lang="en-US" sz="7200" dirty="0"/>
          </a:p>
        </p:txBody>
      </p:sp>
      <p:sp>
        <p:nvSpPr>
          <p:cNvPr id="11" name="Text Placeholder 10"/>
          <p:cNvSpPr>
            <a:spLocks noGrp="1"/>
          </p:cNvSpPr>
          <p:nvPr>
            <p:ph type="body" sz="half" idx="2"/>
          </p:nvPr>
        </p:nvSpPr>
        <p:spPr/>
        <p:txBody>
          <a:bodyPr/>
          <a:lstStyle/>
          <a:p>
            <a:endParaRPr lang="en-US" dirty="0" smtClean="0"/>
          </a:p>
          <a:p>
            <a:endParaRPr lang="en-US" dirty="0"/>
          </a:p>
          <a:p>
            <a:endParaRPr lang="en-US" dirty="0" smtClean="0"/>
          </a:p>
          <a:p>
            <a:r>
              <a:rPr lang="en-US" u="sng" dirty="0">
                <a:hlinkClick r:id="rId3"/>
              </a:rPr>
              <a:t>https://youtu.be/-tJYN-eG1zk</a:t>
            </a:r>
            <a:endParaRPr lang="en-US" dirty="0"/>
          </a:p>
          <a:p>
            <a:endParaRPr lang="en-US" dirty="0" smtClean="0"/>
          </a:p>
        </p:txBody>
      </p:sp>
    </p:spTree>
    <p:extLst>
      <p:ext uri="{BB962C8B-B14F-4D97-AF65-F5344CB8AC3E}">
        <p14:creationId xmlns:p14="http://schemas.microsoft.com/office/powerpoint/2010/main" val="292059734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r>
              <a:rPr lang="en-US" u="sng" dirty="0">
                <a:hlinkClick r:id="rId3"/>
              </a:rPr>
              <a:t>https://www.youtube.com/watch?v=qoMyHy-JFFQ</a:t>
            </a:r>
            <a:endParaRPr lang="en-US" dirty="0"/>
          </a:p>
          <a:p>
            <a:endParaRPr lang="en-US" dirty="0"/>
          </a:p>
        </p:txBody>
      </p:sp>
      <p:sp>
        <p:nvSpPr>
          <p:cNvPr id="3" name="Content Placeholder 2"/>
          <p:cNvSpPr>
            <a:spLocks noGrp="1"/>
          </p:cNvSpPr>
          <p:nvPr>
            <p:ph idx="1"/>
          </p:nvPr>
        </p:nvSpPr>
        <p:spPr/>
        <p:txBody>
          <a:bodyPr>
            <a:normAutofit/>
          </a:bodyPr>
          <a:lstStyle/>
          <a:p>
            <a:pPr marL="0" indent="0">
              <a:buNone/>
            </a:pPr>
            <a:r>
              <a:rPr lang="en-US" sz="8000" dirty="0" smtClean="0"/>
              <a:t>A song that I never get tired of singing</a:t>
            </a:r>
            <a:endParaRPr lang="en-US" sz="8000" dirty="0"/>
          </a:p>
        </p:txBody>
      </p:sp>
    </p:spTree>
    <p:extLst>
      <p:ext uri="{BB962C8B-B14F-4D97-AF65-F5344CB8AC3E}">
        <p14:creationId xmlns:p14="http://schemas.microsoft.com/office/powerpoint/2010/main" val="4090282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Objectives</a:t>
            </a:r>
            <a:endParaRPr lang="en-US" dirty="0"/>
          </a:p>
        </p:txBody>
      </p:sp>
      <p:sp>
        <p:nvSpPr>
          <p:cNvPr id="14" name="Content Placeholder 13"/>
          <p:cNvSpPr>
            <a:spLocks noGrp="1"/>
          </p:cNvSpPr>
          <p:nvPr>
            <p:ph idx="1"/>
          </p:nvPr>
        </p:nvSpPr>
        <p:spPr/>
        <p:txBody>
          <a:bodyPr>
            <a:normAutofit/>
          </a:bodyPr>
          <a:lstStyle/>
          <a:p>
            <a:r>
              <a:rPr lang="en-US" sz="3000" dirty="0"/>
              <a:t>Explain how music helps children learn and grow.</a:t>
            </a:r>
          </a:p>
          <a:p>
            <a:r>
              <a:rPr lang="en-US" sz="3000" dirty="0"/>
              <a:t>Identify </a:t>
            </a:r>
            <a:r>
              <a:rPr lang="en-US" sz="3000" dirty="0" smtClean="0"/>
              <a:t>which </a:t>
            </a:r>
            <a:r>
              <a:rPr lang="en-US" sz="3000" dirty="0" smtClean="0"/>
              <a:t>learning domains </a:t>
            </a:r>
            <a:r>
              <a:rPr lang="en-US" sz="3000" dirty="0"/>
              <a:t>music can relate to in an ECE setting.</a:t>
            </a:r>
          </a:p>
          <a:p>
            <a:r>
              <a:rPr lang="en-US" sz="3000" dirty="0"/>
              <a:t>Chart a variety of </a:t>
            </a:r>
            <a:r>
              <a:rPr lang="en-US" sz="3000" dirty="0" smtClean="0"/>
              <a:t>music activities </a:t>
            </a:r>
            <a:r>
              <a:rPr lang="en-US" sz="3000" dirty="0"/>
              <a:t>that enable children to develop </a:t>
            </a:r>
            <a:r>
              <a:rPr lang="en-US" sz="3000" dirty="0" smtClean="0"/>
              <a:t>using the</a:t>
            </a:r>
            <a:r>
              <a:rPr lang="en-US" sz="3000" dirty="0" smtClean="0"/>
              <a:t> learning domains.</a:t>
            </a:r>
          </a:p>
          <a:p>
            <a:r>
              <a:rPr lang="en-US" sz="3000" dirty="0" smtClean="0"/>
              <a:t> Put </a:t>
            </a:r>
            <a:r>
              <a:rPr lang="en-US" sz="3000" dirty="0"/>
              <a:t>in to practice creating a lesson plan demonstrating how to use music as a learning tool.</a:t>
            </a:r>
          </a:p>
        </p:txBody>
      </p:sp>
    </p:spTree>
    <p:extLst>
      <p:ext uri="{BB962C8B-B14F-4D97-AF65-F5344CB8AC3E}">
        <p14:creationId xmlns:p14="http://schemas.microsoft.com/office/powerpoint/2010/main" val="58726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400" dirty="0" smtClean="0"/>
              <a:t>How does music help children </a:t>
            </a:r>
            <a:r>
              <a:rPr lang="en-US" sz="6400" dirty="0"/>
              <a:t>learn and </a:t>
            </a:r>
            <a:r>
              <a:rPr lang="en-US" sz="6400" dirty="0" smtClean="0"/>
              <a:t>grow</a:t>
            </a:r>
            <a:r>
              <a:rPr lang="en-US" sz="6400" dirty="0"/>
              <a:t>?</a:t>
            </a:r>
          </a:p>
        </p:txBody>
      </p:sp>
      <p:sp>
        <p:nvSpPr>
          <p:cNvPr id="7" name="Text Placeholder 6"/>
          <p:cNvSpPr>
            <a:spLocks noGrp="1"/>
          </p:cNvSpPr>
          <p:nvPr>
            <p:ph type="body" sz="quarter" idx="10"/>
          </p:nvPr>
        </p:nvSpPr>
        <p:spPr>
          <a:xfrm>
            <a:off x="2741612" y="4953000"/>
            <a:ext cx="7333488" cy="1371600"/>
          </a:xfrm>
        </p:spPr>
        <p:txBody>
          <a:bodyPr>
            <a:normAutofit/>
          </a:bodyPr>
          <a:lstStyle/>
          <a:p>
            <a:r>
              <a:rPr lang="en-US" sz="3200" dirty="0" smtClean="0"/>
              <a:t>First lets look at when we use music in the classroom with the children? </a:t>
            </a:r>
            <a:endParaRPr lang="en-US" sz="3200" dirty="0"/>
          </a:p>
        </p:txBody>
      </p:sp>
    </p:spTree>
    <p:extLst>
      <p:ext uri="{BB962C8B-B14F-4D97-AF65-F5344CB8AC3E}">
        <p14:creationId xmlns:p14="http://schemas.microsoft.com/office/powerpoint/2010/main" val="3178140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When do you use music ? </a:t>
            </a:r>
            <a:endParaRPr lang="en-US" sz="4400" dirty="0"/>
          </a:p>
        </p:txBody>
      </p:sp>
      <p:sp>
        <p:nvSpPr>
          <p:cNvPr id="3" name="Content Placeholder 2"/>
          <p:cNvSpPr>
            <a:spLocks noGrp="1"/>
          </p:cNvSpPr>
          <p:nvPr>
            <p:ph idx="1"/>
          </p:nvPr>
        </p:nvSpPr>
        <p:spPr/>
        <p:txBody>
          <a:bodyPr>
            <a:normAutofit fontScale="77500" lnSpcReduction="20000"/>
          </a:bodyPr>
          <a:lstStyle/>
          <a:p>
            <a:r>
              <a:rPr lang="en-US" sz="3600" dirty="0" smtClean="0"/>
              <a:t>Circle time</a:t>
            </a:r>
          </a:p>
          <a:p>
            <a:r>
              <a:rPr lang="en-US" sz="3600" dirty="0" smtClean="0"/>
              <a:t>Transitions</a:t>
            </a:r>
          </a:p>
          <a:p>
            <a:r>
              <a:rPr lang="en-US" sz="3600" dirty="0" smtClean="0"/>
              <a:t>Handwashing</a:t>
            </a:r>
            <a:endParaRPr lang="en-US" sz="3600" dirty="0" smtClean="0"/>
          </a:p>
          <a:p>
            <a:r>
              <a:rPr lang="en-US" sz="3600" dirty="0" smtClean="0"/>
              <a:t>Time </a:t>
            </a:r>
            <a:r>
              <a:rPr lang="en-US" sz="3600" dirty="0"/>
              <a:t>f</a:t>
            </a:r>
            <a:r>
              <a:rPr lang="en-US" sz="3600" dirty="0" smtClean="0"/>
              <a:t>iller</a:t>
            </a:r>
          </a:p>
          <a:p>
            <a:r>
              <a:rPr lang="en-US" sz="3600" dirty="0" smtClean="0"/>
              <a:t>Naptime</a:t>
            </a:r>
            <a:endParaRPr lang="en-US" sz="3600" dirty="0" smtClean="0"/>
          </a:p>
          <a:p>
            <a:r>
              <a:rPr lang="en-US" sz="3600" dirty="0" smtClean="0"/>
              <a:t>Learning patterns or new languages</a:t>
            </a:r>
          </a:p>
          <a:p>
            <a:r>
              <a:rPr lang="en-US" sz="3600" dirty="0" smtClean="0"/>
              <a:t>Outdoors</a:t>
            </a:r>
          </a:p>
          <a:p>
            <a:r>
              <a:rPr lang="en-US" sz="3600" dirty="0" smtClean="0"/>
              <a:t>Dance party</a:t>
            </a:r>
          </a:p>
          <a:p>
            <a:endParaRPr lang="en-US" sz="3600" dirty="0" smtClean="0"/>
          </a:p>
          <a:p>
            <a:endParaRPr lang="en-US" sz="3600" dirty="0"/>
          </a:p>
        </p:txBody>
      </p:sp>
    </p:spTree>
    <p:extLst>
      <p:ext uri="{BB962C8B-B14F-4D97-AF65-F5344CB8AC3E}">
        <p14:creationId xmlns:p14="http://schemas.microsoft.com/office/powerpoint/2010/main" val="2166785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music so fundamentally important to learning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812" y="1905000"/>
            <a:ext cx="4220307" cy="4267200"/>
          </a:xfrm>
        </p:spPr>
      </p:pic>
      <p:sp>
        <p:nvSpPr>
          <p:cNvPr id="5" name="TextBox 4"/>
          <p:cNvSpPr txBox="1"/>
          <p:nvPr/>
        </p:nvSpPr>
        <p:spPr>
          <a:xfrm>
            <a:off x="5256212" y="1726168"/>
            <a:ext cx="5638800" cy="830997"/>
          </a:xfrm>
          <a:prstGeom prst="rect">
            <a:avLst/>
          </a:prstGeom>
          <a:noFill/>
        </p:spPr>
        <p:txBody>
          <a:bodyPr wrap="square" rtlCol="0">
            <a:spAutoFit/>
          </a:bodyPr>
          <a:lstStyle/>
          <a:p>
            <a:r>
              <a:rPr lang="en-US" sz="2400" dirty="0" smtClean="0"/>
              <a:t>Music is one of the two Universal Languages.</a:t>
            </a:r>
          </a:p>
        </p:txBody>
      </p:sp>
      <p:sp>
        <p:nvSpPr>
          <p:cNvPr id="6" name="TextBox 5"/>
          <p:cNvSpPr txBox="1"/>
          <p:nvPr/>
        </p:nvSpPr>
        <p:spPr>
          <a:xfrm>
            <a:off x="5256212" y="2761490"/>
            <a:ext cx="5486400" cy="461665"/>
          </a:xfrm>
          <a:prstGeom prst="rect">
            <a:avLst/>
          </a:prstGeom>
          <a:noFill/>
        </p:spPr>
        <p:txBody>
          <a:bodyPr wrap="square" rtlCol="0">
            <a:spAutoFit/>
          </a:bodyPr>
          <a:lstStyle/>
          <a:p>
            <a:r>
              <a:rPr lang="en-US" sz="2400" dirty="0" smtClean="0"/>
              <a:t>The other is Math</a:t>
            </a:r>
            <a:endParaRPr lang="en-US" sz="2400" dirty="0"/>
          </a:p>
        </p:txBody>
      </p:sp>
      <p:sp>
        <p:nvSpPr>
          <p:cNvPr id="7" name="TextBox 6"/>
          <p:cNvSpPr txBox="1"/>
          <p:nvPr/>
        </p:nvSpPr>
        <p:spPr>
          <a:xfrm>
            <a:off x="5256212" y="3250320"/>
            <a:ext cx="5334000" cy="461665"/>
          </a:xfrm>
          <a:prstGeom prst="rect">
            <a:avLst/>
          </a:prstGeom>
          <a:noFill/>
        </p:spPr>
        <p:txBody>
          <a:bodyPr wrap="square" rtlCol="0">
            <a:spAutoFit/>
          </a:bodyPr>
          <a:lstStyle/>
          <a:p>
            <a:r>
              <a:rPr lang="en-US" sz="2400" dirty="0" smtClean="0"/>
              <a:t>Music is the sounds of math</a:t>
            </a:r>
            <a:endParaRPr lang="en-US" sz="2400" dirty="0"/>
          </a:p>
        </p:txBody>
      </p:sp>
      <p:sp>
        <p:nvSpPr>
          <p:cNvPr id="8" name="Rectangle 7"/>
          <p:cNvSpPr/>
          <p:nvPr/>
        </p:nvSpPr>
        <p:spPr>
          <a:xfrm>
            <a:off x="5361719" y="4165328"/>
            <a:ext cx="6092825" cy="1477328"/>
          </a:xfrm>
          <a:prstGeom prst="rect">
            <a:avLst/>
          </a:prstGeom>
        </p:spPr>
        <p:txBody>
          <a:bodyPr>
            <a:spAutoFit/>
          </a:bodyPr>
          <a:lstStyle/>
          <a:p>
            <a:r>
              <a:rPr lang="en-US" b="1" dirty="0">
                <a:solidFill>
                  <a:srgbClr val="222222"/>
                </a:solidFill>
                <a:latin typeface="Roboto"/>
              </a:rPr>
              <a:t>Mathematics</a:t>
            </a:r>
            <a:r>
              <a:rPr lang="en-US" dirty="0">
                <a:solidFill>
                  <a:srgbClr val="222222"/>
                </a:solidFill>
                <a:latin typeface="Roboto"/>
              </a:rPr>
              <a:t> &amp; </a:t>
            </a:r>
            <a:r>
              <a:rPr lang="en-US" b="1" dirty="0">
                <a:solidFill>
                  <a:srgbClr val="222222"/>
                </a:solidFill>
                <a:latin typeface="Roboto"/>
              </a:rPr>
              <a:t>Music</a:t>
            </a:r>
            <a:r>
              <a:rPr lang="en-US" dirty="0">
                <a:solidFill>
                  <a:srgbClr val="222222"/>
                </a:solidFill>
                <a:latin typeface="Roboto"/>
              </a:rPr>
              <a:t>. Counting, rhythm, scales, intervals, patterns, symbols, harmonies, time signatures, overtones, tone, pitch. The notations of composers and sounds made by </a:t>
            </a:r>
            <a:r>
              <a:rPr lang="en-US" b="1" dirty="0">
                <a:solidFill>
                  <a:srgbClr val="222222"/>
                </a:solidFill>
                <a:latin typeface="Roboto"/>
              </a:rPr>
              <a:t>musicians</a:t>
            </a:r>
            <a:r>
              <a:rPr lang="en-US" dirty="0">
                <a:solidFill>
                  <a:srgbClr val="222222"/>
                </a:solidFill>
                <a:latin typeface="Roboto"/>
              </a:rPr>
              <a:t> are connected to </a:t>
            </a:r>
            <a:r>
              <a:rPr lang="en-US" b="1" dirty="0">
                <a:solidFill>
                  <a:srgbClr val="222222"/>
                </a:solidFill>
                <a:latin typeface="Roboto"/>
              </a:rPr>
              <a:t>mathematics</a:t>
            </a:r>
            <a:r>
              <a:rPr lang="en-US" dirty="0">
                <a:solidFill>
                  <a:srgbClr val="222222"/>
                </a:solidFill>
                <a:latin typeface="Roboto"/>
              </a:rPr>
              <a:t>.</a:t>
            </a:r>
            <a:endParaRPr lang="en-US" dirty="0"/>
          </a:p>
        </p:txBody>
      </p:sp>
    </p:spTree>
    <p:extLst>
      <p:ext uri="{BB962C8B-B14F-4D97-AF65-F5344CB8AC3E}">
        <p14:creationId xmlns:p14="http://schemas.microsoft.com/office/powerpoint/2010/main" val="4237737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Curves 16x9">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al curves presentation (widescreen).potx" id="{68710E6A-EAC6-48C2-B3F1-37ABA3E433C0}" vid="{1E11B4D8-8842-4901-9C7E-68BBF3CF07CC}"/>
    </a:ext>
  </a:extLst>
</a:theme>
</file>

<file path=ppt/theme/theme2.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Musical curves presentation (widescreen)</Template>
  <TotalTime>874</TotalTime>
  <Words>2333</Words>
  <Application>Microsoft Office PowerPoint</Application>
  <PresentationFormat>Custom</PresentationFormat>
  <Paragraphs>213</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Euphemia</vt:lpstr>
      <vt:lpstr>Helvetica</vt:lpstr>
      <vt:lpstr>Roboto</vt:lpstr>
      <vt:lpstr>Times New Roman</vt:lpstr>
      <vt:lpstr>Curves 16x9</vt:lpstr>
      <vt:lpstr>Music For Minds &amp; Muscles</vt:lpstr>
      <vt:lpstr>Agenda</vt:lpstr>
      <vt:lpstr>Icebreaker – Lets think about songs from our life experiences..</vt:lpstr>
      <vt:lpstr>What about that song that you just have to play LOUD</vt:lpstr>
      <vt:lpstr>PowerPoint Presentation</vt:lpstr>
      <vt:lpstr>Objectives</vt:lpstr>
      <vt:lpstr>How does music help children learn and grow?</vt:lpstr>
      <vt:lpstr>When do you use music ? </vt:lpstr>
      <vt:lpstr>What makes music so fundamentally important to learning</vt:lpstr>
      <vt:lpstr>PowerPoint Presentation</vt:lpstr>
      <vt:lpstr>* “theorists advocate that music underlies the ability to acquire language</vt:lpstr>
      <vt:lpstr>Musical Development </vt:lpstr>
      <vt:lpstr>Intellectual development</vt:lpstr>
      <vt:lpstr>Left- Analytical               Right - Creative</vt:lpstr>
      <vt:lpstr>Music and the Auditory Process</vt:lpstr>
      <vt:lpstr>What areas does it help develop? </vt:lpstr>
      <vt:lpstr>Literacy Development </vt:lpstr>
      <vt:lpstr>Just Imagine…</vt:lpstr>
      <vt:lpstr>What learning domains can music relate to in an ECE setting?</vt:lpstr>
      <vt:lpstr>PowerPoint Presentation</vt:lpstr>
      <vt:lpstr>Music and Movement</vt:lpstr>
      <vt:lpstr>RESOURCES </vt:lpstr>
      <vt:lpstr>BRAINSTORM</vt:lpstr>
      <vt:lpstr>Make and Take</vt:lpstr>
      <vt:lpstr>ROCK OUT!</vt:lpstr>
      <vt:lpstr>Questions????</vt:lpstr>
    </vt:vector>
  </TitlesOfParts>
  <Company>Savannah Technical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For Minds &amp; Muscles</dc:title>
  <dc:creator>Shelly Lawson</dc:creator>
  <cp:lastModifiedBy>Shelly Lawson</cp:lastModifiedBy>
  <cp:revision>79</cp:revision>
  <dcterms:created xsi:type="dcterms:W3CDTF">2017-11-27T20:26:24Z</dcterms:created>
  <dcterms:modified xsi:type="dcterms:W3CDTF">2019-06-26T13:10:59Z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