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sldIdLst>
    <p:sldId id="256" r:id="rId5"/>
    <p:sldId id="279" r:id="rId6"/>
    <p:sldId id="280" r:id="rId7"/>
    <p:sldId id="281"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21726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163760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249819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07383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226272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418063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73046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46976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85300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341797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59A20-3274-C944-9DDD-46468942E18A}"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AD8936-24F5-014F-9975-317412EFB41D}" type="slidenum">
              <a:rPr lang="en-US" smtClean="0"/>
              <a:t>‹#›</a:t>
            </a:fld>
            <a:endParaRPr lang="en-US"/>
          </a:p>
        </p:txBody>
      </p:sp>
    </p:spTree>
    <p:extLst>
      <p:ext uri="{BB962C8B-B14F-4D97-AF65-F5344CB8AC3E}">
        <p14:creationId xmlns:p14="http://schemas.microsoft.com/office/powerpoint/2010/main" val="196448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318385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1153566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543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958806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1079132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4011124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377832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3770343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678921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1612160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8CD87C-2F1A-3A42-9C55-AABF38BC052E}"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03586C-9286-474B-94CD-19DE67A069B2}" type="slidenum">
              <a:rPr lang="en-US" smtClean="0"/>
              <a:t>‹#›</a:t>
            </a:fld>
            <a:endParaRPr lang="en-US"/>
          </a:p>
        </p:txBody>
      </p:sp>
    </p:spTree>
    <p:extLst>
      <p:ext uri="{BB962C8B-B14F-4D97-AF65-F5344CB8AC3E}">
        <p14:creationId xmlns:p14="http://schemas.microsoft.com/office/powerpoint/2010/main" val="92182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2485688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668163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2179322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641711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3593331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54653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094372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1398906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4277727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3107631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5006ED-28A4-F34C-8061-A73C25939C72}" type="datetimeFigureOut">
              <a:rPr lang="en-US" smtClean="0"/>
              <a:t>4/14/2017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C4FD-91A8-2442-A17D-29597A84D419}" type="slidenum">
              <a:rPr lang="en-US" smtClean="0"/>
              <a:t>‹#›</a:t>
            </a:fld>
            <a:endParaRPr lang="en-US"/>
          </a:p>
        </p:txBody>
      </p:sp>
    </p:spTree>
    <p:extLst>
      <p:ext uri="{BB962C8B-B14F-4D97-AF65-F5344CB8AC3E}">
        <p14:creationId xmlns:p14="http://schemas.microsoft.com/office/powerpoint/2010/main" val="216604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3D7AC-C95C-4555-87EB-2C11DEEE88DA}" type="datetimeFigureOut">
              <a:rPr lang="en-US" smtClean="0"/>
              <a:pPr/>
              <a:t>4/14/2017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5CED03-73AE-4DDB-8334-03B0845F29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lide 1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 1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294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 1a.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6446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 1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973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8379" y="546384"/>
            <a:ext cx="7772400" cy="1470025"/>
          </a:xfrm>
        </p:spPr>
        <p:txBody>
          <a:bodyPr/>
          <a:lstStyle/>
          <a:p>
            <a:r>
              <a:rPr lang="en-US" sz="3200" b="1" dirty="0">
                <a:latin typeface="Times New Roman" panose="02020603050405020304" pitchFamily="18" charset="0"/>
                <a:cs typeface="Times New Roman" panose="02020603050405020304" pitchFamily="18" charset="0"/>
              </a:rPr>
              <a:t>AIRCRAFT TURBINE SOUND AND VIBRATIONS SIGNATURES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FOR A SYNTHETIC KEROSENE FUEL</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AND THEIR HUMAN EFFECTS</a:t>
            </a:r>
            <a:br>
              <a:rPr lang="en-US" sz="3200" dirty="0"/>
            </a:br>
            <a:br>
              <a:rPr lang="en-US" sz="3200" dirty="0"/>
            </a:br>
            <a:br>
              <a:rPr lang="en-US" altLang="en-US" sz="2400" b="1" dirty="0">
                <a:cs typeface="Times New Roman" panose="02020603050405020304" pitchFamily="18" charset="0"/>
              </a:rPr>
            </a:br>
            <a:br>
              <a:rPr lang="en-US" sz="3200" dirty="0"/>
            </a:br>
            <a:endParaRPr lang="en-US" sz="3200" dirty="0"/>
          </a:p>
        </p:txBody>
      </p:sp>
      <p:sp>
        <p:nvSpPr>
          <p:cNvPr id="5" name="Subtitle 4"/>
          <p:cNvSpPr>
            <a:spLocks noGrp="1"/>
          </p:cNvSpPr>
          <p:nvPr>
            <p:ph type="subTitle" idx="1"/>
          </p:nvPr>
        </p:nvSpPr>
        <p:spPr/>
        <p:txBody>
          <a:bodyPr/>
          <a:lstStyle/>
          <a:p>
            <a:r>
              <a:rPr lang="en-US" sz="2400" b="1" dirty="0">
                <a:solidFill>
                  <a:schemeClr val="bg1"/>
                </a:solidFill>
                <a:latin typeface="Times New Roman" panose="02020603050405020304" pitchFamily="18" charset="0"/>
                <a:cs typeface="Times New Roman" panose="02020603050405020304" pitchFamily="18" charset="0"/>
              </a:rPr>
              <a:t>Aliyah Knowles, Emerald Simons, Martin Muiños, Jose Moncada</a:t>
            </a:r>
          </a:p>
          <a:p>
            <a:endParaRPr lang="en-US" sz="2400" b="1" dirty="0">
              <a:solidFill>
                <a:schemeClr val="bg1"/>
              </a:solidFill>
              <a:latin typeface="Times New Roman" panose="02020603050405020304" pitchFamily="18" charset="0"/>
              <a:cs typeface="Times New Roman" panose="02020603050405020304" pitchFamily="18" charset="0"/>
            </a:endParaRPr>
          </a:p>
          <a:p>
            <a:r>
              <a:rPr lang="en-US" sz="2400" b="1" dirty="0">
                <a:solidFill>
                  <a:schemeClr val="bg1"/>
                </a:solidFill>
                <a:latin typeface="Times New Roman" panose="02020603050405020304" pitchFamily="18" charset="0"/>
                <a:cs typeface="Times New Roman" panose="02020603050405020304" pitchFamily="18" charset="0"/>
              </a:rPr>
              <a:t>Supervisor: Dr. Valentin Soloiu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9"/>
          <p:cNvSpPr txBox="1">
            <a:spLocks noChangeArrowheads="1"/>
          </p:cNvSpPr>
          <p:nvPr/>
        </p:nvSpPr>
        <p:spPr bwMode="auto">
          <a:xfrm>
            <a:off x="1852613" y="643731"/>
            <a:ext cx="573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2800" b="1" dirty="0">
                <a:solidFill>
                  <a:schemeClr val="bg1"/>
                </a:solidFill>
                <a:latin typeface="Times New Roman" panose="02020603050405020304" pitchFamily="18" charset="0"/>
                <a:cs typeface="Times New Roman" panose="02020603050405020304" pitchFamily="18" charset="0"/>
              </a:rPr>
              <a:t>Sound Measurement Results – CPB</a:t>
            </a: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13315" name="Rectangle 7"/>
          <p:cNvSpPr>
            <a:spLocks noChangeArrowheads="1"/>
          </p:cNvSpPr>
          <p:nvPr/>
        </p:nvSpPr>
        <p:spPr bwMode="auto">
          <a:xfrm>
            <a:off x="1169988" y="1047750"/>
            <a:ext cx="5576887"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endParaRPr lang="en-US" altLang="en-US">
              <a:solidFill>
                <a:srgbClr val="000000"/>
              </a:solidFill>
              <a:latin typeface="Times New Roman" panose="02020603050405020304" pitchFamily="18" charset="0"/>
            </a:endParaRPr>
          </a:p>
        </p:txBody>
      </p:sp>
      <p:sp>
        <p:nvSpPr>
          <p:cNvPr id="13316" name="Rectangle 9"/>
          <p:cNvSpPr>
            <a:spLocks noChangeArrowheads="1"/>
          </p:cNvSpPr>
          <p:nvPr/>
        </p:nvSpPr>
        <p:spPr bwMode="auto">
          <a:xfrm>
            <a:off x="1169988" y="3236913"/>
            <a:ext cx="3176587"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endParaRPr lang="en-US" altLang="en-US">
              <a:solidFill>
                <a:srgbClr val="000000"/>
              </a:solidFill>
              <a:latin typeface="Times New Roman" panose="02020603050405020304" pitchFamily="18" charset="0"/>
            </a:endParaRPr>
          </a:p>
        </p:txBody>
      </p:sp>
      <p:sp>
        <p:nvSpPr>
          <p:cNvPr id="13317" name="Rectangle 13"/>
          <p:cNvSpPr>
            <a:spLocks noChangeArrowheads="1"/>
          </p:cNvSpPr>
          <p:nvPr/>
        </p:nvSpPr>
        <p:spPr bwMode="auto">
          <a:xfrm>
            <a:off x="1169988" y="3014663"/>
            <a:ext cx="4043362"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endParaRPr lang="en-US" altLang="en-US">
              <a:solidFill>
                <a:srgbClr val="000000"/>
              </a:solidFill>
              <a:latin typeface="Times New Roman" panose="02020603050405020304" pitchFamily="18" charset="0"/>
            </a:endParaRPr>
          </a:p>
        </p:txBody>
      </p:sp>
      <p:sp>
        <p:nvSpPr>
          <p:cNvPr id="13318" name="Rectangle 15"/>
          <p:cNvSpPr>
            <a:spLocks noChangeArrowheads="1"/>
          </p:cNvSpPr>
          <p:nvPr/>
        </p:nvSpPr>
        <p:spPr bwMode="auto">
          <a:xfrm>
            <a:off x="1054100" y="882650"/>
            <a:ext cx="44577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endParaRPr lang="en-US" altLang="en-US">
              <a:solidFill>
                <a:srgbClr val="000000"/>
              </a:solidFill>
              <a:latin typeface="Times New Roman" panose="02020603050405020304" pitchFamily="18" charset="0"/>
            </a:endParaRPr>
          </a:p>
        </p:txBody>
      </p:sp>
      <p:sp>
        <p:nvSpPr>
          <p:cNvPr id="13319" name="TextBox 17"/>
          <p:cNvSpPr txBox="1">
            <a:spLocks noChangeArrowheads="1"/>
          </p:cNvSpPr>
          <p:nvPr/>
        </p:nvSpPr>
        <p:spPr bwMode="auto">
          <a:xfrm>
            <a:off x="7937500" y="2808288"/>
            <a:ext cx="996950" cy="1384300"/>
          </a:xfrm>
          <a:prstGeom prst="rect">
            <a:avLst/>
          </a:prstGeom>
          <a:solidFill>
            <a:schemeClr val="bg1"/>
          </a:solidFill>
          <a:ln w="9525">
            <a:solidFill>
              <a:schemeClr val="tx1"/>
            </a:solidFill>
            <a:miter lim="800000"/>
            <a:headEnd/>
            <a:tailEnd/>
          </a:ln>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4000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800" b="1">
                <a:solidFill>
                  <a:srgbClr val="FF0000"/>
                </a:solidFill>
                <a:latin typeface="Times New Roman" panose="02020603050405020304" pitchFamily="18" charset="0"/>
              </a:rPr>
              <a:t>-</a:t>
            </a:r>
            <a:r>
              <a:rPr lang="en-US" altLang="en-US" sz="2000" b="1">
                <a:solidFill>
                  <a:srgbClr val="000000"/>
                </a:solidFill>
                <a:latin typeface="Times New Roman" panose="02020603050405020304" pitchFamily="18" charset="0"/>
              </a:rPr>
              <a:t> </a:t>
            </a:r>
            <a:r>
              <a:rPr lang="en-US" altLang="en-US" sz="1800" b="1">
                <a:solidFill>
                  <a:srgbClr val="000000"/>
                </a:solidFill>
                <a:latin typeface="Times New Roman" panose="02020603050405020304" pitchFamily="18" charset="0"/>
              </a:rPr>
              <a:t>Jet A</a:t>
            </a:r>
          </a:p>
          <a:p>
            <a:pPr>
              <a:spcBef>
                <a:spcPct val="0"/>
              </a:spcBef>
            </a:pPr>
            <a:r>
              <a:rPr lang="en-US" altLang="en-US" sz="2800" b="1">
                <a:solidFill>
                  <a:srgbClr val="0000FF"/>
                </a:solidFill>
                <a:latin typeface="Times New Roman" panose="02020603050405020304" pitchFamily="18" charset="0"/>
              </a:rPr>
              <a:t>-</a:t>
            </a:r>
            <a:r>
              <a:rPr lang="en-US" altLang="en-US" sz="1800" b="1">
                <a:solidFill>
                  <a:srgbClr val="000000"/>
                </a:solidFill>
                <a:latin typeface="Times New Roman" panose="02020603050405020304" pitchFamily="18" charset="0"/>
              </a:rPr>
              <a:t> S-8</a:t>
            </a:r>
          </a:p>
          <a:p>
            <a:pPr>
              <a:spcBef>
                <a:spcPct val="0"/>
              </a:spcBef>
            </a:pPr>
            <a:r>
              <a:rPr lang="en-US" altLang="en-US" sz="2800" b="1">
                <a:solidFill>
                  <a:srgbClr val="00B050"/>
                </a:solidFill>
                <a:latin typeface="Times New Roman" panose="02020603050405020304" pitchFamily="18" charset="0"/>
              </a:rPr>
              <a:t>-</a:t>
            </a:r>
            <a:r>
              <a:rPr lang="en-US" altLang="en-US" sz="1800" b="1">
                <a:solidFill>
                  <a:srgbClr val="000000"/>
                </a:solidFill>
                <a:latin typeface="Times New Roman" panose="02020603050405020304" pitchFamily="18" charset="0"/>
              </a:rPr>
              <a:t> IPK</a:t>
            </a:r>
          </a:p>
        </p:txBody>
      </p:sp>
      <p:pic>
        <p:nvPicPr>
          <p:cNvPr id="133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23182"/>
            <a:ext cx="5761037"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3517502819"/>
              </p:ext>
            </p:extLst>
          </p:nvPr>
        </p:nvGraphicFramePr>
        <p:xfrm>
          <a:off x="4179093" y="4854497"/>
          <a:ext cx="5135563" cy="2010728"/>
        </p:xfrm>
        <a:graphic>
          <a:graphicData uri="http://schemas.openxmlformats.org/drawingml/2006/table">
            <a:tbl>
              <a:tblPr/>
              <a:tblGrid>
                <a:gridCol w="2351088">
                  <a:extLst>
                    <a:ext uri="{9D8B030D-6E8A-4147-A177-3AD203B41FA5}">
                      <a16:colId xmlns:a16="http://schemas.microsoft.com/office/drawing/2014/main" val="20000"/>
                    </a:ext>
                  </a:extLst>
                </a:gridCol>
                <a:gridCol w="692150">
                  <a:extLst>
                    <a:ext uri="{9D8B030D-6E8A-4147-A177-3AD203B41FA5}">
                      <a16:colId xmlns:a16="http://schemas.microsoft.com/office/drawing/2014/main" val="20001"/>
                    </a:ext>
                  </a:extLst>
                </a:gridCol>
                <a:gridCol w="692150">
                  <a:extLst>
                    <a:ext uri="{9D8B030D-6E8A-4147-A177-3AD203B41FA5}">
                      <a16:colId xmlns:a16="http://schemas.microsoft.com/office/drawing/2014/main" val="20002"/>
                    </a:ext>
                  </a:extLst>
                </a:gridCol>
                <a:gridCol w="690562">
                  <a:extLst>
                    <a:ext uri="{9D8B030D-6E8A-4147-A177-3AD203B41FA5}">
                      <a16:colId xmlns:a16="http://schemas.microsoft.com/office/drawing/2014/main" val="20003"/>
                    </a:ext>
                  </a:extLst>
                </a:gridCol>
                <a:gridCol w="709613">
                  <a:extLst>
                    <a:ext uri="{9D8B030D-6E8A-4147-A177-3AD203B41FA5}">
                      <a16:colId xmlns:a16="http://schemas.microsoft.com/office/drawing/2014/main" val="20004"/>
                    </a:ext>
                  </a:extLst>
                </a:gridCol>
              </a:tblGrid>
              <a:tr h="381000">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Center Frequency (Hz)</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250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315</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400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500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Jet-A</a:t>
                      </a: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1800" b="1" i="0" u="none" strike="noStrike" cap="none" normalizeH="0" baseline="0" dirty="0" err="1">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dBA</a:t>
                      </a: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83.2</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79.8</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81.0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86.0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FF"/>
                          </a:solidFill>
                          <a:effectLst/>
                          <a:latin typeface="Times New Roman" panose="02020603050405020304" pitchFamily="18" charset="0"/>
                          <a:ea typeface="MS PGothic" panose="020B0600070205080204" pitchFamily="34" charset="-128"/>
                          <a:cs typeface="Times New Roman" panose="02020603050405020304" pitchFamily="18" charset="0"/>
                        </a:rPr>
                        <a:t>F-T NG</a:t>
                      </a: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(dBA)</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79.6</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79.8</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88.0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85.1</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088">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10AC04"/>
                          </a:solidFill>
                          <a:effectLst/>
                          <a:latin typeface="Times New Roman" panose="02020603050405020304" pitchFamily="18" charset="0"/>
                          <a:ea typeface="MS PGothic" panose="020B0600070205080204" pitchFamily="34" charset="-128"/>
                          <a:cs typeface="Times New Roman" panose="02020603050405020304" pitchFamily="18" charset="0"/>
                        </a:rPr>
                        <a:t>F-T CG </a:t>
                      </a: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(dBA)</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83.0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82.4</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87.0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83.0</a:t>
                      </a:r>
                    </a:p>
                  </a:txBody>
                  <a:tcPr marL="68588" marR="6858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06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925686"/>
            <a:ext cx="62944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9"/>
          <p:cNvSpPr>
            <a:spLocks noChangeArrowheads="1"/>
          </p:cNvSpPr>
          <p:nvPr/>
        </p:nvSpPr>
        <p:spPr bwMode="auto">
          <a:xfrm>
            <a:off x="3292830" y="2511943"/>
            <a:ext cx="1697037" cy="1417638"/>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endParaRPr lang="en-US" altLang="en-US">
              <a:solidFill>
                <a:srgbClr val="000000"/>
              </a:solidFill>
              <a:latin typeface="Times New Roman" panose="02020603050405020304" pitchFamily="18" charset="0"/>
            </a:endParaRPr>
          </a:p>
        </p:txBody>
      </p:sp>
      <p:sp>
        <p:nvSpPr>
          <p:cNvPr id="14340" name="TextBox 59"/>
          <p:cNvSpPr txBox="1">
            <a:spLocks noChangeArrowheads="1"/>
          </p:cNvSpPr>
          <p:nvPr/>
        </p:nvSpPr>
        <p:spPr bwMode="auto">
          <a:xfrm>
            <a:off x="1917700" y="708867"/>
            <a:ext cx="560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2800" b="1" dirty="0">
                <a:solidFill>
                  <a:schemeClr val="bg1"/>
                </a:solidFill>
                <a:latin typeface="Times New Roman" panose="02020603050405020304" pitchFamily="18" charset="0"/>
                <a:cs typeface="Times New Roman" panose="02020603050405020304" pitchFamily="18" charset="0"/>
              </a:rPr>
              <a:t>Sound Measurement Results – FFT</a:t>
            </a: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14341" name="TextBox 1"/>
          <p:cNvSpPr txBox="1">
            <a:spLocks noChangeArrowheads="1"/>
          </p:cNvSpPr>
          <p:nvPr/>
        </p:nvSpPr>
        <p:spPr bwMode="auto">
          <a:xfrm>
            <a:off x="3170237" y="1402677"/>
            <a:ext cx="310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rgbClr val="000000"/>
                </a:solidFill>
                <a:latin typeface="Times New Roman" panose="02020603050405020304" pitchFamily="18" charset="0"/>
                <a:ea typeface="MS PGothic" panose="020B0600070205080204" pitchFamily="34" charset="-128"/>
              </a:defRPr>
            </a:lvl1pPr>
            <a:lvl2pPr marL="742950" indent="-285750">
              <a:defRPr kumimoji="1" sz="2400">
                <a:solidFill>
                  <a:srgbClr val="000000"/>
                </a:solidFill>
                <a:latin typeface="Times New Roman" panose="02020603050405020304" pitchFamily="18" charset="0"/>
                <a:ea typeface="MS PGothic" panose="020B0600070205080204" pitchFamily="34" charset="-128"/>
              </a:defRPr>
            </a:lvl2pPr>
            <a:lvl3pPr marL="1143000" indent="-228600">
              <a:defRPr kumimoji="1" sz="2400">
                <a:solidFill>
                  <a:srgbClr val="000000"/>
                </a:solidFill>
                <a:latin typeface="Times New Roman" panose="02020603050405020304" pitchFamily="18" charset="0"/>
                <a:ea typeface="MS PGothic" panose="020B0600070205080204" pitchFamily="34" charset="-128"/>
              </a:defRPr>
            </a:lvl3pPr>
            <a:lvl4pPr marL="1600200" indent="-228600">
              <a:defRPr kumimoji="1" sz="2400">
                <a:solidFill>
                  <a:srgbClr val="000000"/>
                </a:solidFill>
                <a:latin typeface="Times New Roman" panose="02020603050405020304" pitchFamily="18" charset="0"/>
                <a:ea typeface="MS PGothic" panose="020B0600070205080204" pitchFamily="34" charset="-128"/>
              </a:defRPr>
            </a:lvl4pPr>
            <a:lvl5pPr marL="2057400" indent="-228600">
              <a:defRPr kumimoji="1"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9pPr>
          </a:lstStyle>
          <a:p>
            <a:r>
              <a:rPr lang="en-US" altLang="en-US" dirty="0"/>
              <a:t>Narrow Band Analysis</a:t>
            </a:r>
          </a:p>
        </p:txBody>
      </p:sp>
    </p:spTree>
    <p:extLst>
      <p:ext uri="{BB962C8B-B14F-4D97-AF65-F5344CB8AC3E}">
        <p14:creationId xmlns:p14="http://schemas.microsoft.com/office/powerpoint/2010/main" val="19172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9"/>
          <p:cNvSpPr txBox="1">
            <a:spLocks noChangeArrowheads="1"/>
          </p:cNvSpPr>
          <p:nvPr/>
        </p:nvSpPr>
        <p:spPr bwMode="auto">
          <a:xfrm>
            <a:off x="1712913" y="815295"/>
            <a:ext cx="613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2800" b="1" dirty="0">
                <a:solidFill>
                  <a:schemeClr val="bg1"/>
                </a:solidFill>
                <a:latin typeface="Times New Roman" panose="02020603050405020304" pitchFamily="18" charset="0"/>
                <a:cs typeface="Times New Roman" panose="02020603050405020304" pitchFamily="18" charset="0"/>
              </a:rPr>
              <a:t>Vibration Measurement Results – FFT</a:t>
            </a:r>
          </a:p>
        </p:txBody>
      </p:sp>
      <p:sp>
        <p:nvSpPr>
          <p:cNvPr id="15363" name="TextBox 1"/>
          <p:cNvSpPr txBox="1">
            <a:spLocks noChangeArrowheads="1"/>
          </p:cNvSpPr>
          <p:nvPr/>
        </p:nvSpPr>
        <p:spPr bwMode="auto">
          <a:xfrm>
            <a:off x="1959429" y="2034073"/>
            <a:ext cx="52636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2400">
                <a:solidFill>
                  <a:srgbClr val="000000"/>
                </a:solidFill>
                <a:latin typeface="Times New Roman" panose="02020603050405020304" pitchFamily="18" charset="0"/>
                <a:ea typeface="MS PGothic" panose="020B0600070205080204" pitchFamily="34" charset="-128"/>
              </a:defRPr>
            </a:lvl1pPr>
            <a:lvl2pPr marL="742950" indent="-285750">
              <a:defRPr kumimoji="1" sz="2400">
                <a:solidFill>
                  <a:srgbClr val="000000"/>
                </a:solidFill>
                <a:latin typeface="Times New Roman" panose="02020603050405020304" pitchFamily="18" charset="0"/>
                <a:ea typeface="MS PGothic" panose="020B0600070205080204" pitchFamily="34" charset="-128"/>
              </a:defRPr>
            </a:lvl2pPr>
            <a:lvl3pPr marL="1143000" indent="-228600">
              <a:defRPr kumimoji="1" sz="2400">
                <a:solidFill>
                  <a:srgbClr val="000000"/>
                </a:solidFill>
                <a:latin typeface="Times New Roman" panose="02020603050405020304" pitchFamily="18" charset="0"/>
                <a:ea typeface="MS PGothic" panose="020B0600070205080204" pitchFamily="34" charset="-128"/>
              </a:defRPr>
            </a:lvl3pPr>
            <a:lvl4pPr marL="1600200" indent="-228600">
              <a:defRPr kumimoji="1" sz="2400">
                <a:solidFill>
                  <a:srgbClr val="000000"/>
                </a:solidFill>
                <a:latin typeface="Times New Roman" panose="02020603050405020304" pitchFamily="18" charset="0"/>
                <a:ea typeface="MS PGothic" panose="020B0600070205080204" pitchFamily="34" charset="-128"/>
              </a:defRPr>
            </a:lvl4pPr>
            <a:lvl5pPr marL="2057400" indent="-228600">
              <a:defRPr kumimoji="1"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9pPr>
          </a:lstStyle>
          <a:p>
            <a:pPr>
              <a:buFont typeface="Arial" panose="020B0604020202020204" pitchFamily="34" charset="0"/>
              <a:buChar char="•"/>
            </a:pPr>
            <a:r>
              <a:rPr lang="en-US" altLang="en-US" b="1" dirty="0"/>
              <a:t>Frequency resolution : 25Hz</a:t>
            </a:r>
          </a:p>
          <a:p>
            <a:pPr>
              <a:buFont typeface="Arial" panose="020B0604020202020204" pitchFamily="34" charset="0"/>
              <a:buChar char="•"/>
            </a:pPr>
            <a:r>
              <a:rPr lang="en-US" altLang="en-US" b="1" dirty="0"/>
              <a:t>Sampling : 19.53 µs</a:t>
            </a:r>
          </a:p>
          <a:p>
            <a:pPr>
              <a:buFont typeface="Arial" panose="020B0604020202020204" pitchFamily="34" charset="0"/>
              <a:buChar char="•"/>
            </a:pPr>
            <a:r>
              <a:rPr lang="en-US" altLang="en-US" b="1" dirty="0"/>
              <a:t>Combustion: 300Hz-600Hz</a:t>
            </a:r>
          </a:p>
          <a:p>
            <a:pPr>
              <a:buFont typeface="Arial" panose="020B0604020202020204" pitchFamily="34" charset="0"/>
              <a:buChar char="•"/>
            </a:pPr>
            <a:r>
              <a:rPr lang="en-US" altLang="en-US" b="1" dirty="0" err="1"/>
              <a:t>Hanning</a:t>
            </a:r>
            <a:r>
              <a:rPr lang="en-US" altLang="en-US" b="1" dirty="0"/>
              <a:t> Windowing</a:t>
            </a:r>
          </a:p>
          <a:p>
            <a:pPr>
              <a:buFont typeface="Arial" panose="020B0604020202020204" pitchFamily="34" charset="0"/>
              <a:buChar char="•"/>
            </a:pPr>
            <a:endParaRPr lang="en-US" altLang="en-US" dirty="0"/>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5213" y="4192588"/>
            <a:ext cx="41878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88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552575"/>
            <a:ext cx="59118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0225" y="690563"/>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95250"/>
            <a:ext cx="58102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83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a:extLst>
              <a:ext uri="{28A0092B-C50C-407E-A947-70E740481C1C}">
                <a14:useLocalDpi xmlns:a14="http://schemas.microsoft.com/office/drawing/2010/main" val="0"/>
              </a:ext>
            </a:extLst>
          </a:blip>
          <a:srcRect t="14281"/>
          <a:stretch>
            <a:fillRect/>
          </a:stretch>
        </p:blipFill>
        <p:spPr bwMode="auto">
          <a:xfrm>
            <a:off x="1585652" y="4863306"/>
            <a:ext cx="570388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t="13428"/>
          <a:stretch>
            <a:fillRect/>
          </a:stretch>
        </p:blipFill>
        <p:spPr bwMode="auto">
          <a:xfrm>
            <a:off x="1585652" y="3113484"/>
            <a:ext cx="57038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p:cNvPicPr>
            <a:picLocks noChangeAspect="1"/>
          </p:cNvPicPr>
          <p:nvPr/>
        </p:nvPicPr>
        <p:blipFill>
          <a:blip r:embed="rId4">
            <a:extLst>
              <a:ext uri="{28A0092B-C50C-407E-A947-70E740481C1C}">
                <a14:useLocalDpi xmlns:a14="http://schemas.microsoft.com/office/drawing/2010/main" val="0"/>
              </a:ext>
            </a:extLst>
          </a:blip>
          <a:srcRect t="14142"/>
          <a:stretch>
            <a:fillRect/>
          </a:stretch>
        </p:blipFill>
        <p:spPr bwMode="auto">
          <a:xfrm>
            <a:off x="1609725" y="1558131"/>
            <a:ext cx="56213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3"/>
          <p:cNvGrpSpPr>
            <a:grpSpLocks/>
          </p:cNvGrpSpPr>
          <p:nvPr/>
        </p:nvGrpSpPr>
        <p:grpSpPr bwMode="auto">
          <a:xfrm>
            <a:off x="2087563" y="1011238"/>
            <a:ext cx="6691312" cy="5202237"/>
            <a:chOff x="2071688" y="1028700"/>
            <a:chExt cx="6691312" cy="5202238"/>
          </a:xfrm>
        </p:grpSpPr>
        <p:grpSp>
          <p:nvGrpSpPr>
            <p:cNvPr id="17421" name="Group 19"/>
            <p:cNvGrpSpPr>
              <a:grpSpLocks/>
            </p:cNvGrpSpPr>
            <p:nvPr/>
          </p:nvGrpSpPr>
          <p:grpSpPr bwMode="auto">
            <a:xfrm>
              <a:off x="2071688" y="1028700"/>
              <a:ext cx="4462462" cy="5202238"/>
              <a:chOff x="2071761" y="606956"/>
              <a:chExt cx="4417662" cy="5623981"/>
            </a:xfrm>
          </p:grpSpPr>
          <p:grpSp>
            <p:nvGrpSpPr>
              <p:cNvPr id="17427" name="Group 18"/>
              <p:cNvGrpSpPr>
                <a:grpSpLocks/>
              </p:cNvGrpSpPr>
              <p:nvPr/>
            </p:nvGrpSpPr>
            <p:grpSpPr bwMode="auto">
              <a:xfrm>
                <a:off x="2264643" y="1075764"/>
                <a:ext cx="3964035" cy="5155173"/>
                <a:chOff x="1903228" y="377615"/>
                <a:chExt cx="3696958" cy="5755656"/>
              </a:xfrm>
            </p:grpSpPr>
            <p:cxnSp>
              <p:nvCxnSpPr>
                <p:cNvPr id="17431" name="Straight Connector 6"/>
                <p:cNvCxnSpPr>
                  <a:cxnSpLocks noChangeShapeType="1"/>
                </p:cNvCxnSpPr>
                <p:nvPr/>
              </p:nvCxnSpPr>
              <p:spPr bwMode="auto">
                <a:xfrm flipH="1">
                  <a:off x="1903228" y="395832"/>
                  <a:ext cx="372" cy="5737439"/>
                </a:xfrm>
                <a:prstGeom prst="line">
                  <a:avLst/>
                </a:prstGeom>
                <a:noFill/>
                <a:ln w="12700"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7432" name="Straight Connector 6"/>
                <p:cNvCxnSpPr>
                  <a:cxnSpLocks noChangeShapeType="1"/>
                </p:cNvCxnSpPr>
                <p:nvPr/>
              </p:nvCxnSpPr>
              <p:spPr bwMode="auto">
                <a:xfrm flipH="1">
                  <a:off x="2583608" y="377615"/>
                  <a:ext cx="372" cy="5737439"/>
                </a:xfrm>
                <a:prstGeom prst="line">
                  <a:avLst/>
                </a:prstGeom>
                <a:noFill/>
                <a:ln w="12700"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7433" name="Straight Connector 6"/>
                <p:cNvCxnSpPr>
                  <a:cxnSpLocks noChangeShapeType="1"/>
                </p:cNvCxnSpPr>
                <p:nvPr/>
              </p:nvCxnSpPr>
              <p:spPr bwMode="auto">
                <a:xfrm flipH="1">
                  <a:off x="5599814" y="377615"/>
                  <a:ext cx="372" cy="5737439"/>
                </a:xfrm>
                <a:prstGeom prst="line">
                  <a:avLst/>
                </a:prstGeom>
                <a:noFill/>
                <a:ln w="12700" algn="ctr">
                  <a:solidFill>
                    <a:schemeClr val="tx1"/>
                  </a:solidFill>
                  <a:prstDash val="lgDash"/>
                  <a:round/>
                  <a:headEnd/>
                  <a:tailEnd/>
                </a:ln>
                <a:extLst>
                  <a:ext uri="{909E8E84-426E-40DD-AFC4-6F175D3DCCD1}">
                    <a14:hiddenFill xmlns:a14="http://schemas.microsoft.com/office/drawing/2010/main">
                      <a:noFill/>
                    </a14:hiddenFill>
                  </a:ext>
                </a:extLst>
              </p:spPr>
            </p:cxnSp>
          </p:grpSp>
          <p:sp>
            <p:nvSpPr>
              <p:cNvPr id="17428" name="TextBox 22"/>
              <p:cNvSpPr txBox="1">
                <a:spLocks noChangeArrowheads="1"/>
              </p:cNvSpPr>
              <p:nvPr/>
            </p:nvSpPr>
            <p:spPr bwMode="auto">
              <a:xfrm>
                <a:off x="5967135" y="609569"/>
                <a:ext cx="522288" cy="338138"/>
              </a:xfrm>
              <a:prstGeom prst="rect">
                <a:avLst/>
              </a:prstGeom>
              <a:solidFill>
                <a:schemeClr val="bg1"/>
              </a:solidFill>
              <a:ln w="9525">
                <a:solidFill>
                  <a:schemeClr val="tx1"/>
                </a:solidFill>
                <a:miter lim="800000"/>
                <a:headEnd/>
                <a:tailEnd/>
              </a:ln>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b="1">
                    <a:solidFill>
                      <a:srgbClr val="000000"/>
                    </a:solidFill>
                    <a:latin typeface="Times New Roman" panose="02020603050405020304" pitchFamily="18" charset="0"/>
                  </a:rPr>
                  <a:t>12</a:t>
                </a:r>
                <a:r>
                  <a:rPr lang="en-US" altLang="en-US" sz="1600" b="1" baseline="30000">
                    <a:solidFill>
                      <a:srgbClr val="000000"/>
                    </a:solidFill>
                    <a:latin typeface="Times New Roman" panose="02020603050405020304" pitchFamily="18" charset="0"/>
                  </a:rPr>
                  <a:t>th</a:t>
                </a:r>
                <a:endParaRPr lang="en-US" altLang="en-US" sz="1600" b="1">
                  <a:solidFill>
                    <a:srgbClr val="000000"/>
                  </a:solidFill>
                  <a:latin typeface="Times New Roman" panose="02020603050405020304" pitchFamily="18" charset="0"/>
                </a:endParaRPr>
              </a:p>
            </p:txBody>
          </p:sp>
          <p:sp>
            <p:nvSpPr>
              <p:cNvPr id="17429" name="TextBox 22"/>
              <p:cNvSpPr txBox="1">
                <a:spLocks noChangeArrowheads="1"/>
              </p:cNvSpPr>
              <p:nvPr/>
            </p:nvSpPr>
            <p:spPr bwMode="auto">
              <a:xfrm>
                <a:off x="2783038" y="606956"/>
                <a:ext cx="422275" cy="338138"/>
              </a:xfrm>
              <a:prstGeom prst="rect">
                <a:avLst/>
              </a:prstGeom>
              <a:solidFill>
                <a:schemeClr val="bg1"/>
              </a:solidFill>
              <a:ln w="9525">
                <a:solidFill>
                  <a:schemeClr val="tx1"/>
                </a:solidFill>
                <a:miter lim="800000"/>
                <a:headEnd/>
                <a:tailEnd/>
              </a:ln>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b="1">
                    <a:solidFill>
                      <a:srgbClr val="000000"/>
                    </a:solidFill>
                    <a:latin typeface="Times New Roman" panose="02020603050405020304" pitchFamily="18" charset="0"/>
                  </a:rPr>
                  <a:t>3</a:t>
                </a:r>
                <a:r>
                  <a:rPr lang="en-US" altLang="en-US" sz="1600" b="1" baseline="30000">
                    <a:solidFill>
                      <a:srgbClr val="000000"/>
                    </a:solidFill>
                    <a:latin typeface="Times New Roman" panose="02020603050405020304" pitchFamily="18" charset="0"/>
                  </a:rPr>
                  <a:t>rd</a:t>
                </a:r>
                <a:endParaRPr lang="en-US" altLang="en-US" sz="1600" b="1">
                  <a:solidFill>
                    <a:srgbClr val="000000"/>
                  </a:solidFill>
                  <a:latin typeface="Times New Roman" panose="02020603050405020304" pitchFamily="18" charset="0"/>
                </a:endParaRPr>
              </a:p>
            </p:txBody>
          </p:sp>
          <p:sp>
            <p:nvSpPr>
              <p:cNvPr id="17430" name="TextBox 22"/>
              <p:cNvSpPr txBox="1">
                <a:spLocks noChangeArrowheads="1"/>
              </p:cNvSpPr>
              <p:nvPr/>
            </p:nvSpPr>
            <p:spPr bwMode="auto">
              <a:xfrm>
                <a:off x="2071761" y="606956"/>
                <a:ext cx="385763" cy="338138"/>
              </a:xfrm>
              <a:prstGeom prst="rect">
                <a:avLst/>
              </a:prstGeom>
              <a:solidFill>
                <a:schemeClr val="bg1"/>
              </a:solidFill>
              <a:ln w="9525">
                <a:solidFill>
                  <a:schemeClr val="tx1"/>
                </a:solidFill>
                <a:miter lim="800000"/>
                <a:headEnd/>
                <a:tailEnd/>
              </a:ln>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b="1">
                    <a:solidFill>
                      <a:srgbClr val="000000"/>
                    </a:solidFill>
                    <a:latin typeface="Times New Roman" panose="02020603050405020304" pitchFamily="18" charset="0"/>
                  </a:rPr>
                  <a:t>1</a:t>
                </a:r>
                <a:r>
                  <a:rPr lang="en-US" altLang="en-US" sz="1600" b="1" baseline="30000">
                    <a:solidFill>
                      <a:srgbClr val="000000"/>
                    </a:solidFill>
                    <a:latin typeface="Times New Roman" panose="02020603050405020304" pitchFamily="18" charset="0"/>
                  </a:rPr>
                  <a:t>st</a:t>
                </a:r>
                <a:endParaRPr lang="en-US" altLang="en-US" sz="1600" b="1">
                  <a:solidFill>
                    <a:srgbClr val="000000"/>
                  </a:solidFill>
                  <a:latin typeface="Times New Roman" panose="02020603050405020304" pitchFamily="18" charset="0"/>
                </a:endParaRPr>
              </a:p>
            </p:txBody>
          </p:sp>
        </p:grpSp>
        <p:grpSp>
          <p:nvGrpSpPr>
            <p:cNvPr id="17422" name="Group 2"/>
            <p:cNvGrpSpPr>
              <a:grpSpLocks/>
            </p:cNvGrpSpPr>
            <p:nvPr/>
          </p:nvGrpSpPr>
          <p:grpSpPr bwMode="auto">
            <a:xfrm>
              <a:off x="2994025" y="2944813"/>
              <a:ext cx="5768975" cy="1036637"/>
              <a:chOff x="2994025" y="2944813"/>
              <a:chExt cx="5768975" cy="1036637"/>
            </a:xfrm>
          </p:grpSpPr>
          <p:pic>
            <p:nvPicPr>
              <p:cNvPr id="17423" name="Picture 1"/>
              <p:cNvPicPr>
                <a:picLocks noChangeAspect="1"/>
              </p:cNvPicPr>
              <p:nvPr/>
            </p:nvPicPr>
            <p:blipFill>
              <a:blip r:embed="rId5">
                <a:extLst>
                  <a:ext uri="{28A0092B-C50C-407E-A947-70E740481C1C}">
                    <a14:useLocalDpi xmlns:a14="http://schemas.microsoft.com/office/drawing/2010/main" val="0"/>
                  </a:ext>
                </a:extLst>
              </a:blip>
              <a:srcRect l="8559" r="17694"/>
              <a:stretch>
                <a:fillRect/>
              </a:stretch>
            </p:blipFill>
            <p:spPr bwMode="auto">
              <a:xfrm>
                <a:off x="7458075" y="2944813"/>
                <a:ext cx="1304925" cy="1036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24" name="Picture 2"/>
              <p:cNvPicPr>
                <a:picLocks noChangeAspect="1"/>
              </p:cNvPicPr>
              <p:nvPr/>
            </p:nvPicPr>
            <p:blipFill>
              <a:blip r:embed="rId6">
                <a:extLst>
                  <a:ext uri="{28A0092B-C50C-407E-A947-70E740481C1C}">
                    <a14:useLocalDpi xmlns:a14="http://schemas.microsoft.com/office/drawing/2010/main" val="0"/>
                  </a:ext>
                </a:extLst>
              </a:blip>
              <a:srcRect l="20128" r="13686"/>
              <a:stretch>
                <a:fillRect/>
              </a:stretch>
            </p:blipFill>
            <p:spPr bwMode="auto">
              <a:xfrm>
                <a:off x="3605213" y="3003550"/>
                <a:ext cx="944562" cy="804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7425" name="Straight Arrow Connector 4"/>
              <p:cNvCxnSpPr>
                <a:cxnSpLocks noChangeShapeType="1"/>
                <a:stCxn id="17424" idx="1"/>
              </p:cNvCxnSpPr>
              <p:nvPr/>
            </p:nvCxnSpPr>
            <p:spPr bwMode="auto">
              <a:xfrm flipH="1">
                <a:off x="2994025" y="3406775"/>
                <a:ext cx="611188" cy="3175"/>
              </a:xfrm>
              <a:prstGeom prst="straightConnector1">
                <a:avLst/>
              </a:prstGeom>
              <a:noFill/>
              <a:ln w="19050" algn="ctr">
                <a:solidFill>
                  <a:schemeClr val="tx1"/>
                </a:solidFill>
                <a:round/>
                <a:headEnd type="none" w="lg" len="lg"/>
                <a:tailEnd type="stealth" w="lg" len="lg"/>
              </a:ln>
              <a:extLst>
                <a:ext uri="{909E8E84-426E-40DD-AFC4-6F175D3DCCD1}">
                  <a14:hiddenFill xmlns:a14="http://schemas.microsoft.com/office/drawing/2010/main">
                    <a:noFill/>
                  </a14:hiddenFill>
                </a:ext>
              </a:extLst>
            </p:spPr>
          </p:cxnSp>
          <p:cxnSp>
            <p:nvCxnSpPr>
              <p:cNvPr id="17426" name="Straight Arrow Connector 23"/>
              <p:cNvCxnSpPr>
                <a:cxnSpLocks noChangeShapeType="1"/>
              </p:cNvCxnSpPr>
              <p:nvPr/>
            </p:nvCxnSpPr>
            <p:spPr bwMode="auto">
              <a:xfrm flipH="1" flipV="1">
                <a:off x="6270625" y="3384550"/>
                <a:ext cx="1174750" cy="0"/>
              </a:xfrm>
              <a:prstGeom prst="straightConnector1">
                <a:avLst/>
              </a:prstGeom>
              <a:noFill/>
              <a:ln w="19050" algn="ctr">
                <a:solidFill>
                  <a:schemeClr val="tx1"/>
                </a:solidFill>
                <a:round/>
                <a:headEnd type="none" w="lg" len="lg"/>
                <a:tailEnd type="stealth" w="lg" len="lg"/>
              </a:ln>
              <a:extLst>
                <a:ext uri="{909E8E84-426E-40DD-AFC4-6F175D3DCCD1}">
                  <a14:hiddenFill xmlns:a14="http://schemas.microsoft.com/office/drawing/2010/main">
                    <a:noFill/>
                  </a14:hiddenFill>
                </a:ext>
              </a:extLst>
            </p:spPr>
          </p:cxnSp>
        </p:grpSp>
      </p:grpSp>
      <p:sp>
        <p:nvSpPr>
          <p:cNvPr id="17414" name="TextBox 17"/>
          <p:cNvSpPr txBox="1">
            <a:spLocks noChangeArrowheads="1"/>
          </p:cNvSpPr>
          <p:nvPr/>
        </p:nvSpPr>
        <p:spPr bwMode="auto">
          <a:xfrm>
            <a:off x="7599363" y="1296988"/>
            <a:ext cx="996950" cy="1385887"/>
          </a:xfrm>
          <a:prstGeom prst="rect">
            <a:avLst/>
          </a:prstGeom>
          <a:solidFill>
            <a:schemeClr val="bg1"/>
          </a:solidFill>
          <a:ln w="9525">
            <a:solidFill>
              <a:schemeClr val="tx1"/>
            </a:solidFill>
            <a:miter lim="800000"/>
            <a:headEnd/>
            <a:tailEnd/>
          </a:ln>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4000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800" b="1">
                <a:solidFill>
                  <a:srgbClr val="FF0000"/>
                </a:solidFill>
                <a:latin typeface="Times New Roman" panose="02020603050405020304" pitchFamily="18" charset="0"/>
              </a:rPr>
              <a:t>-</a:t>
            </a:r>
            <a:r>
              <a:rPr lang="en-US" altLang="en-US" sz="1800" b="1">
                <a:solidFill>
                  <a:srgbClr val="000000"/>
                </a:solidFill>
                <a:latin typeface="Times New Roman" panose="02020603050405020304" pitchFamily="18" charset="0"/>
              </a:rPr>
              <a:t> Jet A</a:t>
            </a:r>
          </a:p>
          <a:p>
            <a:pPr>
              <a:spcBef>
                <a:spcPct val="0"/>
              </a:spcBef>
            </a:pPr>
            <a:r>
              <a:rPr lang="en-US" altLang="en-US" sz="2800" b="1">
                <a:solidFill>
                  <a:srgbClr val="0000FF"/>
                </a:solidFill>
                <a:latin typeface="Times New Roman" panose="02020603050405020304" pitchFamily="18" charset="0"/>
              </a:rPr>
              <a:t>-</a:t>
            </a:r>
            <a:r>
              <a:rPr lang="en-US" altLang="en-US" sz="1800" b="1">
                <a:solidFill>
                  <a:srgbClr val="000000"/>
                </a:solidFill>
                <a:latin typeface="Times New Roman" panose="02020603050405020304" pitchFamily="18" charset="0"/>
              </a:rPr>
              <a:t> S-8</a:t>
            </a:r>
          </a:p>
          <a:p>
            <a:pPr>
              <a:spcBef>
                <a:spcPct val="0"/>
              </a:spcBef>
            </a:pPr>
            <a:r>
              <a:rPr lang="en-US" altLang="en-US" sz="2800" b="1">
                <a:solidFill>
                  <a:srgbClr val="00B050"/>
                </a:solidFill>
                <a:latin typeface="Times New Roman" panose="02020603050405020304" pitchFamily="18" charset="0"/>
              </a:rPr>
              <a:t>-</a:t>
            </a:r>
            <a:r>
              <a:rPr lang="en-US" altLang="en-US" sz="2000" b="1">
                <a:solidFill>
                  <a:srgbClr val="000000"/>
                </a:solidFill>
                <a:latin typeface="Times New Roman" panose="02020603050405020304" pitchFamily="18" charset="0"/>
              </a:rPr>
              <a:t> </a:t>
            </a:r>
            <a:r>
              <a:rPr lang="en-US" altLang="en-US" sz="1800" b="1">
                <a:solidFill>
                  <a:srgbClr val="000000"/>
                </a:solidFill>
                <a:latin typeface="Times New Roman" panose="02020603050405020304" pitchFamily="18" charset="0"/>
              </a:rPr>
              <a:t>IPK</a:t>
            </a:r>
          </a:p>
        </p:txBody>
      </p:sp>
      <p:sp>
        <p:nvSpPr>
          <p:cNvPr id="14345" name="TextBox 4"/>
          <p:cNvSpPr txBox="1">
            <a:spLocks noChangeArrowheads="1"/>
          </p:cNvSpPr>
          <p:nvPr/>
        </p:nvSpPr>
        <p:spPr bwMode="auto">
          <a:xfrm>
            <a:off x="1147059" y="1336232"/>
            <a:ext cx="430887" cy="14741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none">
            <a:spAutoFit/>
          </a:bodyPr>
          <a:lstStyle>
            <a:lvl1pPr>
              <a:spcBef>
                <a:spcPct val="20000"/>
              </a:spcBef>
              <a:defRPr kumimoji="1" sz="2400">
                <a:solidFill>
                  <a:schemeClr val="tx1"/>
                </a:solidFill>
                <a:latin typeface="Arial Black" panose="020B0A04020102020204" pitchFamily="34" charset="0"/>
                <a:ea typeface="MS PGothic"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itchFamily="34" charset="-128"/>
              </a:defRPr>
            </a:lvl2pPr>
            <a:lvl3pPr marL="1143000" indent="-228600">
              <a:spcBef>
                <a:spcPct val="20000"/>
              </a:spcBef>
              <a:buChar char="•"/>
              <a:defRPr kumimoji="1">
                <a:solidFill>
                  <a:schemeClr val="tx1"/>
                </a:solidFill>
                <a:latin typeface="Arial" panose="020B0604020202020204" pitchFamily="34" charset="0"/>
                <a:ea typeface="MS PGothic"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9pPr>
          </a:lstStyle>
          <a:p>
            <a:pPr algn="ctr">
              <a:spcBef>
                <a:spcPct val="0"/>
              </a:spcBef>
              <a:defRPr/>
            </a:pPr>
            <a:r>
              <a:rPr lang="en-US" altLang="en-US" sz="1600" b="1" dirty="0">
                <a:solidFill>
                  <a:srgbClr val="000000"/>
                </a:solidFill>
                <a:latin typeface="Times New Roman" panose="02020603050405020304" pitchFamily="18" charset="0"/>
              </a:rPr>
              <a:t>X (turbine axis)</a:t>
            </a:r>
          </a:p>
        </p:txBody>
      </p:sp>
      <p:sp>
        <p:nvSpPr>
          <p:cNvPr id="14346" name="TextBox 8"/>
          <p:cNvSpPr txBox="1">
            <a:spLocks noChangeArrowheads="1"/>
          </p:cNvSpPr>
          <p:nvPr/>
        </p:nvSpPr>
        <p:spPr bwMode="auto">
          <a:xfrm>
            <a:off x="1147059" y="3003550"/>
            <a:ext cx="430887" cy="1421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none">
            <a:spAutoFit/>
          </a:bodyPr>
          <a:lstStyle>
            <a:lvl1pPr>
              <a:spcBef>
                <a:spcPct val="20000"/>
              </a:spcBef>
              <a:defRPr kumimoji="1" sz="2400">
                <a:solidFill>
                  <a:schemeClr val="tx1"/>
                </a:solidFill>
                <a:latin typeface="Arial Black" panose="020B0A04020102020204" pitchFamily="34" charset="0"/>
                <a:ea typeface="MS PGothic"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itchFamily="34" charset="-128"/>
              </a:defRPr>
            </a:lvl2pPr>
            <a:lvl3pPr marL="1143000" indent="-228600">
              <a:spcBef>
                <a:spcPct val="20000"/>
              </a:spcBef>
              <a:buChar char="•"/>
              <a:defRPr kumimoji="1">
                <a:solidFill>
                  <a:schemeClr val="tx1"/>
                </a:solidFill>
                <a:latin typeface="Arial" panose="020B0604020202020204" pitchFamily="34" charset="0"/>
                <a:ea typeface="MS PGothic"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9pPr>
          </a:lstStyle>
          <a:p>
            <a:pPr algn="ctr">
              <a:spcBef>
                <a:spcPct val="0"/>
              </a:spcBef>
              <a:defRPr/>
            </a:pPr>
            <a:r>
              <a:rPr lang="en-US" altLang="en-US" sz="1600" b="1" dirty="0">
                <a:solidFill>
                  <a:srgbClr val="000000"/>
                </a:solidFill>
                <a:latin typeface="Times New Roman" panose="02020603050405020304" pitchFamily="18" charset="0"/>
              </a:rPr>
              <a:t>Y (radial-vert.)</a:t>
            </a:r>
          </a:p>
        </p:txBody>
      </p:sp>
      <p:sp>
        <p:nvSpPr>
          <p:cNvPr id="14347" name="TextBox 9"/>
          <p:cNvSpPr txBox="1">
            <a:spLocks noChangeArrowheads="1"/>
          </p:cNvSpPr>
          <p:nvPr/>
        </p:nvSpPr>
        <p:spPr bwMode="auto">
          <a:xfrm>
            <a:off x="1154765" y="4618355"/>
            <a:ext cx="430887" cy="15206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none">
            <a:spAutoFit/>
          </a:bodyPr>
          <a:lstStyle>
            <a:lvl1pPr>
              <a:spcBef>
                <a:spcPct val="20000"/>
              </a:spcBef>
              <a:defRPr kumimoji="1" sz="2400">
                <a:solidFill>
                  <a:schemeClr val="tx1"/>
                </a:solidFill>
                <a:latin typeface="Arial Black" panose="020B0A04020102020204" pitchFamily="34" charset="0"/>
                <a:ea typeface="MS PGothic"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itchFamily="34" charset="-128"/>
              </a:defRPr>
            </a:lvl2pPr>
            <a:lvl3pPr marL="1143000" indent="-228600">
              <a:spcBef>
                <a:spcPct val="20000"/>
              </a:spcBef>
              <a:buChar char="•"/>
              <a:defRPr kumimoji="1">
                <a:solidFill>
                  <a:schemeClr val="tx1"/>
                </a:solidFill>
                <a:latin typeface="Arial" panose="020B0604020202020204" pitchFamily="34" charset="0"/>
                <a:ea typeface="MS PGothic"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itchFamily="34" charset="-128"/>
              </a:defRPr>
            </a:lvl9pPr>
          </a:lstStyle>
          <a:p>
            <a:pPr algn="ctr">
              <a:spcBef>
                <a:spcPct val="0"/>
              </a:spcBef>
              <a:defRPr/>
            </a:pPr>
            <a:r>
              <a:rPr lang="en-US" altLang="en-US" sz="1600" b="1" dirty="0">
                <a:solidFill>
                  <a:srgbClr val="000000"/>
                </a:solidFill>
                <a:latin typeface="Times New Roman" panose="02020603050405020304" pitchFamily="18" charset="0"/>
              </a:rPr>
              <a:t>Z (radial-</a:t>
            </a:r>
            <a:r>
              <a:rPr lang="en-US" altLang="en-US" sz="1600" b="1" dirty="0" err="1">
                <a:solidFill>
                  <a:srgbClr val="000000"/>
                </a:solidFill>
                <a:latin typeface="Times New Roman" panose="02020603050405020304" pitchFamily="18" charset="0"/>
              </a:rPr>
              <a:t>horiz</a:t>
            </a:r>
            <a:r>
              <a:rPr lang="en-US" altLang="en-US" sz="1600" b="1" dirty="0">
                <a:solidFill>
                  <a:srgbClr val="000000"/>
                </a:solidFill>
                <a:latin typeface="Times New Roman" panose="02020603050405020304" pitchFamily="18" charset="0"/>
              </a:rPr>
              <a:t>.)</a:t>
            </a:r>
          </a:p>
        </p:txBody>
      </p:sp>
      <p:sp>
        <p:nvSpPr>
          <p:cNvPr id="17418" name="TextBox 59"/>
          <p:cNvSpPr txBox="1">
            <a:spLocks noChangeArrowheads="1"/>
          </p:cNvSpPr>
          <p:nvPr/>
        </p:nvSpPr>
        <p:spPr bwMode="auto">
          <a:xfrm>
            <a:off x="815230" y="20638"/>
            <a:ext cx="613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2800" b="1" dirty="0">
                <a:solidFill>
                  <a:srgbClr val="000000"/>
                </a:solidFill>
                <a:latin typeface="Times New Roman" panose="02020603050405020304" pitchFamily="18" charset="0"/>
                <a:cs typeface="Times New Roman" panose="02020603050405020304" pitchFamily="18" charset="0"/>
              </a:rPr>
              <a:t>Vibration Measurement Results – FFT</a:t>
            </a:r>
          </a:p>
        </p:txBody>
      </p:sp>
      <p:sp>
        <p:nvSpPr>
          <p:cNvPr id="17419" name="TextBox 22"/>
          <p:cNvSpPr txBox="1">
            <a:spLocks noChangeArrowheads="1"/>
          </p:cNvSpPr>
          <p:nvPr/>
        </p:nvSpPr>
        <p:spPr bwMode="auto">
          <a:xfrm>
            <a:off x="1130300" y="642938"/>
            <a:ext cx="17954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800" b="1">
                <a:solidFill>
                  <a:srgbClr val="000000"/>
                </a:solidFill>
                <a:latin typeface="Times New Roman" panose="02020603050405020304" pitchFamily="18" charset="0"/>
              </a:rPr>
              <a:t>70,000 RPM</a:t>
            </a:r>
          </a:p>
        </p:txBody>
      </p:sp>
      <p:pic>
        <p:nvPicPr>
          <p:cNvPr id="1742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1063" y="5092700"/>
            <a:ext cx="194468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09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757654" y="630238"/>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a:solidFill>
                  <a:schemeClr val="bg1"/>
                </a:solidFill>
                <a:latin typeface="Times New Roman" panose="02020603050405020304" pitchFamily="18" charset="0"/>
              </a:rPr>
              <a:t>Future Work</a:t>
            </a:r>
          </a:p>
        </p:txBody>
      </p:sp>
      <p:sp>
        <p:nvSpPr>
          <p:cNvPr id="18435" name="TextBox 3"/>
          <p:cNvSpPr txBox="1">
            <a:spLocks noChangeArrowheads="1"/>
          </p:cNvSpPr>
          <p:nvPr/>
        </p:nvSpPr>
        <p:spPr bwMode="auto">
          <a:xfrm>
            <a:off x="818866" y="2736041"/>
            <a:ext cx="80794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800100" indent="-34290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just">
              <a:spcBef>
                <a:spcPct val="0"/>
              </a:spcBef>
              <a:buFontTx/>
              <a:buChar char="•"/>
            </a:pPr>
            <a:r>
              <a:rPr lang="en-US" altLang="en-US" sz="2800" b="1" dirty="0">
                <a:solidFill>
                  <a:srgbClr val="000000"/>
                </a:solidFill>
                <a:latin typeface="Times New Roman" panose="02020603050405020304" pitchFamily="18" charset="0"/>
              </a:rPr>
              <a:t>Sound Intensity and Power Measurements</a:t>
            </a:r>
          </a:p>
          <a:p>
            <a:pPr algn="just">
              <a:spcBef>
                <a:spcPct val="0"/>
              </a:spcBef>
              <a:buFontTx/>
              <a:buChar char="•"/>
            </a:pPr>
            <a:r>
              <a:rPr lang="en-US" altLang="en-US" sz="2800" b="1" dirty="0">
                <a:solidFill>
                  <a:srgbClr val="000000"/>
                </a:solidFill>
                <a:latin typeface="Times New Roman" panose="02020603050405020304" pitchFamily="18" charset="0"/>
              </a:rPr>
              <a:t>Gas Emissions Testing</a:t>
            </a:r>
          </a:p>
          <a:p>
            <a:pPr algn="just">
              <a:spcBef>
                <a:spcPct val="0"/>
              </a:spcBef>
              <a:buFontTx/>
              <a:buChar char="•"/>
            </a:pPr>
            <a:r>
              <a:rPr lang="en-US" altLang="en-US" sz="2800" b="1" dirty="0">
                <a:solidFill>
                  <a:srgbClr val="000000"/>
                </a:solidFill>
                <a:latin typeface="Times New Roman" panose="02020603050405020304" pitchFamily="18" charset="0"/>
              </a:rPr>
              <a:t>Determine benefits and detriments of each type.</a:t>
            </a:r>
          </a:p>
        </p:txBody>
      </p:sp>
    </p:spTree>
    <p:extLst>
      <p:ext uri="{BB962C8B-B14F-4D97-AF65-F5344CB8AC3E}">
        <p14:creationId xmlns:p14="http://schemas.microsoft.com/office/powerpoint/2010/main" val="294475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2000250" y="688975"/>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dirty="0">
                <a:solidFill>
                  <a:schemeClr val="bg1"/>
                </a:solidFill>
                <a:latin typeface="Times New Roman" panose="02020603050405020304" pitchFamily="18" charset="0"/>
              </a:rPr>
              <a:t>Conclusions</a:t>
            </a:r>
          </a:p>
        </p:txBody>
      </p:sp>
      <p:sp>
        <p:nvSpPr>
          <p:cNvPr id="19459" name="Rectangle 2"/>
          <p:cNvSpPr>
            <a:spLocks noChangeArrowheads="1"/>
          </p:cNvSpPr>
          <p:nvPr/>
        </p:nvSpPr>
        <p:spPr bwMode="auto">
          <a:xfrm>
            <a:off x="922337" y="1642059"/>
            <a:ext cx="751363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just">
              <a:lnSpc>
                <a:spcPct val="150000"/>
              </a:lnSpc>
              <a:spcBef>
                <a:spcPct val="0"/>
              </a:spcBef>
              <a:buFontTx/>
              <a:buChar char="•"/>
            </a:pPr>
            <a:r>
              <a:rPr lang="en-US" altLang="en-US" sz="2000" b="1" dirty="0">
                <a:solidFill>
                  <a:srgbClr val="000000"/>
                </a:solidFill>
                <a:latin typeface="Times New Roman" panose="02020603050405020304" pitchFamily="18" charset="0"/>
              </a:rPr>
              <a:t>S-8 resulted in lower sound levels than Jet A at more points than IPK. </a:t>
            </a:r>
          </a:p>
          <a:p>
            <a:pPr lvl="1" algn="just">
              <a:lnSpc>
                <a:spcPct val="150000"/>
              </a:lnSpc>
              <a:spcBef>
                <a:spcPct val="0"/>
              </a:spcBef>
              <a:buFontTx/>
              <a:buChar char="•"/>
            </a:pPr>
            <a:r>
              <a:rPr lang="en-US" altLang="en-US" sz="1600" dirty="0">
                <a:solidFill>
                  <a:srgbClr val="000000"/>
                </a:solidFill>
                <a:latin typeface="Times New Roman" panose="02020603050405020304" pitchFamily="18" charset="0"/>
              </a:rPr>
              <a:t>Although the points where alternative fuels resulted in higher levels than Jet A were few, the difference is greater. </a:t>
            </a:r>
          </a:p>
          <a:p>
            <a:pPr algn="just">
              <a:lnSpc>
                <a:spcPct val="150000"/>
              </a:lnSpc>
              <a:spcBef>
                <a:spcPct val="0"/>
              </a:spcBef>
              <a:buFontTx/>
              <a:buChar char="•"/>
            </a:pPr>
            <a:r>
              <a:rPr lang="en-US" altLang="en-US" sz="2000" b="1" dirty="0">
                <a:solidFill>
                  <a:srgbClr val="000000"/>
                </a:solidFill>
                <a:latin typeface="Times New Roman" panose="02020603050405020304" pitchFamily="18" charset="0"/>
              </a:rPr>
              <a:t>In X direction vibration, Jet A is consistently highest and IPK is consistently lowest. IPK is consistently lowest in Y direction as well.</a:t>
            </a:r>
          </a:p>
          <a:p>
            <a:pPr algn="just">
              <a:lnSpc>
                <a:spcPct val="150000"/>
              </a:lnSpc>
              <a:spcBef>
                <a:spcPct val="0"/>
              </a:spcBef>
              <a:buFontTx/>
              <a:buChar char="•"/>
            </a:pPr>
            <a:r>
              <a:rPr lang="en-US" altLang="en-US" sz="2000" b="1" dirty="0">
                <a:solidFill>
                  <a:srgbClr val="000000"/>
                </a:solidFill>
                <a:latin typeface="Times New Roman" panose="02020603050405020304" pitchFamily="18" charset="0"/>
              </a:rPr>
              <a:t>Not too much difference between fuels</a:t>
            </a:r>
          </a:p>
        </p:txBody>
      </p:sp>
    </p:spTree>
    <p:extLst>
      <p:ext uri="{BB962C8B-B14F-4D97-AF65-F5344CB8AC3E}">
        <p14:creationId xmlns:p14="http://schemas.microsoft.com/office/powerpoint/2010/main" val="140555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9"/>
          <p:cNvSpPr txBox="1">
            <a:spLocks noChangeArrowheads="1"/>
          </p:cNvSpPr>
          <p:nvPr/>
        </p:nvSpPr>
        <p:spPr bwMode="auto">
          <a:xfrm>
            <a:off x="3854449" y="1052821"/>
            <a:ext cx="1851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2800" b="1" dirty="0">
                <a:solidFill>
                  <a:srgbClr val="000000"/>
                </a:solidFill>
                <a:latin typeface="Times New Roman" panose="02020603050405020304" pitchFamily="18" charset="0"/>
                <a:cs typeface="Times New Roman" panose="02020603050405020304" pitchFamily="18" charset="0"/>
              </a:rPr>
              <a:t>References</a:t>
            </a:r>
          </a:p>
        </p:txBody>
      </p:sp>
      <p:sp>
        <p:nvSpPr>
          <p:cNvPr id="20483" name="TextBox 2"/>
          <p:cNvSpPr txBox="1">
            <a:spLocks noChangeArrowheads="1"/>
          </p:cNvSpPr>
          <p:nvPr/>
        </p:nvSpPr>
        <p:spPr bwMode="auto">
          <a:xfrm>
            <a:off x="985320" y="2100571"/>
            <a:ext cx="7797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buFontTx/>
              <a:buChar char="•"/>
            </a:pPr>
            <a:r>
              <a:rPr lang="en-US" altLang="en-US" sz="1800" dirty="0">
                <a:latin typeface="Times New Roman" panose="02020603050405020304" pitchFamily="18" charset="0"/>
                <a:cs typeface="Times New Roman" panose="02020603050405020304" pitchFamily="18" charset="0"/>
              </a:rPr>
              <a:t>Emerald Simons, Valentin </a:t>
            </a:r>
            <a:r>
              <a:rPr lang="en-US" altLang="en-US" sz="1800" dirty="0" err="1">
                <a:latin typeface="Times New Roman" panose="02020603050405020304" pitchFamily="18" charset="0"/>
                <a:cs typeface="Times New Roman" panose="02020603050405020304" pitchFamily="18" charset="0"/>
              </a:rPr>
              <a:t>Soloiu</a:t>
            </a:r>
            <a:r>
              <a:rPr lang="en-US" altLang="en-US" sz="1800" dirty="0">
                <a:latin typeface="Times New Roman" panose="02020603050405020304" pitchFamily="18" charset="0"/>
                <a:cs typeface="Times New Roman" panose="02020603050405020304" pitchFamily="18" charset="0"/>
              </a:rPr>
              <a:t>, </a:t>
            </a:r>
            <a:r>
              <a:rPr lang="en-US" altLang="en-US" sz="1800" b="1" dirty="0">
                <a:latin typeface="Times New Roman" panose="02020603050405020304" pitchFamily="18" charset="0"/>
                <a:cs typeface="Times New Roman" panose="02020603050405020304" pitchFamily="18" charset="0"/>
              </a:rPr>
              <a:t>Aliyah Knowles </a:t>
            </a:r>
            <a:r>
              <a:rPr lang="en-US" altLang="en-US" sz="1800" dirty="0">
                <a:latin typeface="Times New Roman" panose="02020603050405020304" pitchFamily="18" charset="0"/>
                <a:cs typeface="Times New Roman" panose="02020603050405020304" pitchFamily="18" charset="0"/>
              </a:rPr>
              <a:t>et al. “Sound and Vibration Levels of CI Engine with Synthetic Kerosene and </a:t>
            </a:r>
            <a:r>
              <a:rPr lang="en-US" altLang="en-US" sz="1800" i="1" dirty="0">
                <a:latin typeface="Times New Roman" panose="02020603050405020304" pitchFamily="18" charset="0"/>
                <a:cs typeface="Times New Roman" panose="02020603050405020304" pitchFamily="18" charset="0"/>
              </a:rPr>
              <a:t>n</a:t>
            </a:r>
            <a:r>
              <a:rPr lang="en-US" altLang="en-US" sz="1800" dirty="0">
                <a:latin typeface="Times New Roman" panose="02020603050405020304" pitchFamily="18" charset="0"/>
                <a:cs typeface="Times New Roman" panose="02020603050405020304" pitchFamily="18" charset="0"/>
              </a:rPr>
              <a:t>-Butanol in RCCI”, 2016, SAE World Congress Proceeding: Paper No. 2016-01-1306</a:t>
            </a:r>
          </a:p>
          <a:p>
            <a:pPr>
              <a:spcBef>
                <a:spcPct val="0"/>
              </a:spcBef>
              <a:buFontTx/>
              <a:buChar char="•"/>
            </a:pPr>
            <a:r>
              <a:rPr lang="en-US" altLang="en-US" sz="1800" b="1" dirty="0">
                <a:latin typeface="Times New Roman" panose="02020603050405020304" pitchFamily="18" charset="0"/>
                <a:cs typeface="Times New Roman" panose="02020603050405020304" pitchFamily="18" charset="0"/>
              </a:rPr>
              <a:t>Aliyah Knowles</a:t>
            </a:r>
            <a:r>
              <a:rPr lang="en-US" altLang="en-US" sz="1800" dirty="0">
                <a:latin typeface="Times New Roman" panose="02020603050405020304" pitchFamily="18" charset="0"/>
                <a:cs typeface="Times New Roman" panose="02020603050405020304" pitchFamily="18" charset="0"/>
              </a:rPr>
              <a:t>, Valentin </a:t>
            </a:r>
            <a:r>
              <a:rPr lang="en-US" altLang="en-US" sz="1800" dirty="0" err="1">
                <a:latin typeface="Times New Roman" panose="02020603050405020304" pitchFamily="18" charset="0"/>
                <a:cs typeface="Times New Roman" panose="02020603050405020304" pitchFamily="18" charset="0"/>
              </a:rPr>
              <a:t>Soloiu</a:t>
            </a:r>
            <a:r>
              <a:rPr lang="en-US" altLang="en-US" sz="1800" dirty="0">
                <a:latin typeface="Times New Roman" panose="02020603050405020304" pitchFamily="18" charset="0"/>
                <a:cs typeface="Times New Roman" panose="02020603050405020304" pitchFamily="18" charset="0"/>
              </a:rPr>
              <a:t>, Emerald Simons et al. “Aircraft Turbine Sound and Vibrations signatures for a synthetic </a:t>
            </a:r>
            <a:r>
              <a:rPr lang="en-US" altLang="en-US" sz="1800" dirty="0" err="1">
                <a:latin typeface="Times New Roman" panose="02020603050405020304" pitchFamily="18" charset="0"/>
                <a:cs typeface="Times New Roman" panose="02020603050405020304" pitchFamily="18" charset="0"/>
              </a:rPr>
              <a:t>Kerosne</a:t>
            </a:r>
            <a:r>
              <a:rPr lang="en-US" altLang="en-US" sz="1800" dirty="0">
                <a:latin typeface="Times New Roman" panose="02020603050405020304" pitchFamily="18" charset="0"/>
                <a:cs typeface="Times New Roman" panose="02020603050405020304" pitchFamily="18" charset="0"/>
              </a:rPr>
              <a:t> Fuel”, 2016, ASME IMECE Proceedings: Paper No. IMECE2016-67000 </a:t>
            </a:r>
          </a:p>
          <a:p>
            <a:pPr>
              <a:spcBef>
                <a:spcPct val="0"/>
              </a:spcBef>
              <a:buFontTx/>
              <a:buChar char="•"/>
            </a:pPr>
            <a:r>
              <a:rPr lang="en-US" altLang="en-US" sz="1800" dirty="0">
                <a:latin typeface="Times New Roman" panose="02020603050405020304" pitchFamily="18" charset="0"/>
                <a:cs typeface="Times New Roman" panose="02020603050405020304" pitchFamily="18" charset="0"/>
              </a:rPr>
              <a:t>Emerald Simons, Valentin </a:t>
            </a:r>
            <a:r>
              <a:rPr lang="en-US" altLang="en-US" sz="1800" dirty="0" err="1">
                <a:latin typeface="Times New Roman" panose="02020603050405020304" pitchFamily="18" charset="0"/>
                <a:cs typeface="Times New Roman" panose="02020603050405020304" pitchFamily="18" charset="0"/>
              </a:rPr>
              <a:t>Soloiu</a:t>
            </a:r>
            <a:r>
              <a:rPr lang="en-US" altLang="en-US" sz="1800" dirty="0">
                <a:latin typeface="Times New Roman" panose="02020603050405020304" pitchFamily="18" charset="0"/>
                <a:cs typeface="Times New Roman" panose="02020603050405020304" pitchFamily="18" charset="0"/>
              </a:rPr>
              <a:t>. </a:t>
            </a:r>
            <a:r>
              <a:rPr lang="en-US" altLang="en-US" sz="1800" i="1" dirty="0">
                <a:latin typeface="Times New Roman" panose="02020603050405020304" pitchFamily="18" charset="0"/>
                <a:cs typeface="Times New Roman" panose="02020603050405020304" pitchFamily="18" charset="0"/>
              </a:rPr>
              <a:t>Investigation of the Combustion Sound and Vibration Characteristics of and Aero-Derivative gas Turbine</a:t>
            </a:r>
            <a:r>
              <a:rPr lang="en-US" altLang="en-US" sz="1800" dirty="0">
                <a:latin typeface="Times New Roman" panose="02020603050405020304" pitchFamily="18" charset="0"/>
                <a:cs typeface="Times New Roman" panose="02020603050405020304" pitchFamily="18" charset="0"/>
              </a:rPr>
              <a:t>. Master Thesis Fall 2016.</a:t>
            </a:r>
          </a:p>
          <a:p>
            <a:pPr>
              <a:spcBef>
                <a:spcPct val="0"/>
              </a:spcBef>
              <a:buFontTx/>
              <a:buChar char="•"/>
            </a:pPr>
            <a:endParaRPr lang="en-US" altLang="en-US" sz="2000" dirty="0">
              <a:solidFill>
                <a:srgbClr val="000000"/>
              </a:solidFill>
              <a:latin typeface="Times New Roman" panose="02020603050405020304" pitchFamily="18" charset="0"/>
            </a:endParaRPr>
          </a:p>
        </p:txBody>
      </p:sp>
      <p:sp>
        <p:nvSpPr>
          <p:cNvPr id="20484" name="TextBox 59"/>
          <p:cNvSpPr txBox="1">
            <a:spLocks noChangeArrowheads="1"/>
          </p:cNvSpPr>
          <p:nvPr/>
        </p:nvSpPr>
        <p:spPr bwMode="auto">
          <a:xfrm>
            <a:off x="3200400" y="4731733"/>
            <a:ext cx="315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2800" b="1" dirty="0">
                <a:solidFill>
                  <a:srgbClr val="000000"/>
                </a:solidFill>
                <a:latin typeface="Times New Roman" panose="02020603050405020304" pitchFamily="18" charset="0"/>
                <a:cs typeface="Times New Roman" panose="02020603050405020304" pitchFamily="18" charset="0"/>
              </a:rPr>
              <a:t>Acknowledgements</a:t>
            </a:r>
          </a:p>
        </p:txBody>
      </p:sp>
      <p:sp>
        <p:nvSpPr>
          <p:cNvPr id="20485" name="TextBox 4"/>
          <p:cNvSpPr txBox="1">
            <a:spLocks noChangeArrowheads="1"/>
          </p:cNvSpPr>
          <p:nvPr/>
        </p:nvSpPr>
        <p:spPr bwMode="auto">
          <a:xfrm>
            <a:off x="1404938" y="5517546"/>
            <a:ext cx="6750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1800">
                <a:solidFill>
                  <a:srgbClr val="000000"/>
                </a:solidFill>
                <a:latin typeface="Times New Roman" panose="02020603050405020304" pitchFamily="18" charset="0"/>
              </a:rPr>
              <a:t>Mr. Alfonso Moreira, Will Kinard, &amp; Scott Hunt of B&amp;K</a:t>
            </a:r>
          </a:p>
        </p:txBody>
      </p:sp>
    </p:spTree>
    <p:extLst>
      <p:ext uri="{BB962C8B-B14F-4D97-AF65-F5344CB8AC3E}">
        <p14:creationId xmlns:p14="http://schemas.microsoft.com/office/powerpoint/2010/main" val="380866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008188" y="614363"/>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a:solidFill>
                  <a:srgbClr val="000000"/>
                </a:solidFill>
                <a:latin typeface="Times New Roman" panose="02020603050405020304" pitchFamily="18" charset="0"/>
              </a:rPr>
              <a:t>Principal Sponsors</a:t>
            </a:r>
          </a:p>
        </p:txBody>
      </p:sp>
      <p:pic>
        <p:nvPicPr>
          <p:cNvPr id="21507" name="Picture 6"/>
          <p:cNvPicPr>
            <a:picLocks noChangeArrowheads="1"/>
          </p:cNvPicPr>
          <p:nvPr/>
        </p:nvPicPr>
        <p:blipFill>
          <a:blip r:embed="rId2">
            <a:extLst>
              <a:ext uri="{28A0092B-C50C-407E-A947-70E740481C1C}">
                <a14:useLocalDpi xmlns:a14="http://schemas.microsoft.com/office/drawing/2010/main" val="0"/>
              </a:ext>
            </a:extLst>
          </a:blip>
          <a:srcRect l="2080" r="11839"/>
          <a:stretch>
            <a:fillRect/>
          </a:stretch>
        </p:blipFill>
        <p:spPr bwMode="auto">
          <a:xfrm>
            <a:off x="1084263" y="2133600"/>
            <a:ext cx="7969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1335088" y="3581400"/>
            <a:ext cx="6705600" cy="2146300"/>
          </a:xfrm>
          <a:prstGeom prst="rect">
            <a:avLst/>
          </a:prstGeom>
          <a:noFill/>
          <a:ln/>
        </p:spPr>
        <p:txBody>
          <a:bodyPr/>
          <a:lstStyle>
            <a:lvl1pPr marL="342900" indent="-342900" algn="l" rtl="0" eaLnBrk="0" fontAlgn="base" hangingPunct="0">
              <a:spcBef>
                <a:spcPct val="20000"/>
              </a:spcBef>
              <a:spcAft>
                <a:spcPct val="0"/>
              </a:spcAft>
              <a:defRPr kumimoji="1" sz="2400">
                <a:solidFill>
                  <a:schemeClr val="tx1"/>
                </a:solidFill>
                <a:latin typeface="Arial Black" panose="020B0A04020102020204" pitchFamily="34" charset="0"/>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a:solidFill>
                  <a:schemeClr val="tx1"/>
                </a:solidFill>
                <a:latin typeface="+mn-lt"/>
                <a:ea typeface="+mn-ea"/>
              </a:defRPr>
            </a:lvl3pPr>
            <a:lvl4pPr marL="1600200" indent="-228600" algn="l" rtl="0" eaLnBrk="0" fontAlgn="base" hangingPunct="0">
              <a:spcBef>
                <a:spcPct val="20000"/>
              </a:spcBef>
              <a:spcAft>
                <a:spcPct val="0"/>
              </a:spcAft>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har char="»"/>
              <a:defRPr kumimoji="1" sz="1600">
                <a:solidFill>
                  <a:schemeClr val="tx1"/>
                </a:solidFill>
                <a:latin typeface="+mn-lt"/>
                <a:ea typeface="+mn-ea"/>
              </a:defRPr>
            </a:lvl5pPr>
            <a:lvl6pPr marL="2514600" indent="-228600" algn="l" rtl="0" fontAlgn="base">
              <a:spcBef>
                <a:spcPct val="20000"/>
              </a:spcBef>
              <a:spcAft>
                <a:spcPct val="0"/>
              </a:spcAft>
              <a:buChar char="»"/>
              <a:defRPr kumimoji="1" sz="1600">
                <a:solidFill>
                  <a:schemeClr val="tx1"/>
                </a:solidFill>
                <a:latin typeface="+mn-lt"/>
                <a:ea typeface="+mn-ea"/>
              </a:defRPr>
            </a:lvl6pPr>
            <a:lvl7pPr marL="2971800" indent="-228600" algn="l" rtl="0" fontAlgn="base">
              <a:spcBef>
                <a:spcPct val="20000"/>
              </a:spcBef>
              <a:spcAft>
                <a:spcPct val="0"/>
              </a:spcAft>
              <a:buChar char="»"/>
              <a:defRPr kumimoji="1" sz="1600">
                <a:solidFill>
                  <a:schemeClr val="tx1"/>
                </a:solidFill>
                <a:latin typeface="+mn-lt"/>
                <a:ea typeface="+mn-ea"/>
              </a:defRPr>
            </a:lvl7pPr>
            <a:lvl8pPr marL="3429000" indent="-228600" algn="l" rtl="0" fontAlgn="base">
              <a:spcBef>
                <a:spcPct val="20000"/>
              </a:spcBef>
              <a:spcAft>
                <a:spcPct val="0"/>
              </a:spcAft>
              <a:buChar char="»"/>
              <a:defRPr kumimoji="1" sz="1600">
                <a:solidFill>
                  <a:schemeClr val="tx1"/>
                </a:solidFill>
                <a:latin typeface="+mn-lt"/>
                <a:ea typeface="+mn-ea"/>
              </a:defRPr>
            </a:lvl8pPr>
            <a:lvl9pPr marL="3886200" indent="-228600" algn="l" rtl="0" fontAlgn="base">
              <a:spcBef>
                <a:spcPct val="20000"/>
              </a:spcBef>
              <a:spcAft>
                <a:spcPct val="0"/>
              </a:spcAft>
              <a:buChar char="»"/>
              <a:defRPr kumimoji="1" sz="1600">
                <a:solidFill>
                  <a:schemeClr val="tx1"/>
                </a:solidFill>
                <a:latin typeface="+mn-lt"/>
                <a:ea typeface="+mn-ea"/>
              </a:defRPr>
            </a:lvl9pPr>
          </a:lstStyle>
          <a:p>
            <a:pPr algn="ctr">
              <a:defRPr/>
            </a:pPr>
            <a:endParaRPr lang="en-US" sz="2800" b="1" kern="0" dirty="0">
              <a:latin typeface="Times New Roman" panose="02020603050405020304" pitchFamily="18" charset="0"/>
              <a:cs typeface="Times New Roman" panose="02020603050405020304" pitchFamily="18" charset="0"/>
            </a:endParaRPr>
          </a:p>
          <a:p>
            <a:pPr algn="ctr">
              <a:defRPr/>
            </a:pPr>
            <a:r>
              <a:rPr lang="en-US" sz="2800" b="1" kern="0" dirty="0">
                <a:latin typeface="Times New Roman" panose="02020603050405020304" pitchFamily="18" charset="0"/>
                <a:cs typeface="Times New Roman" panose="02020603050405020304" pitchFamily="18" charset="0"/>
              </a:rPr>
              <a:t>Georgia Southern University </a:t>
            </a:r>
          </a:p>
          <a:p>
            <a:pPr algn="ctr">
              <a:defRPr/>
            </a:pPr>
            <a:r>
              <a:rPr lang="en-US" sz="2000" b="1" kern="0" dirty="0">
                <a:latin typeface="Times New Roman" panose="02020603050405020304" pitchFamily="18" charset="0"/>
                <a:cs typeface="Times New Roman" panose="02020603050405020304" pitchFamily="18" charset="0"/>
              </a:rPr>
              <a:t>Aero-engine Laboratory</a:t>
            </a:r>
          </a:p>
          <a:p>
            <a:pPr algn="ctr">
              <a:defRPr/>
            </a:pPr>
            <a:r>
              <a:rPr lang="en-US" sz="2800" b="1" kern="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9775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275013" y="2714625"/>
            <a:ext cx="291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2800" b="1">
                <a:solidFill>
                  <a:srgbClr val="000000"/>
                </a:solidFill>
                <a:latin typeface="Times New Roman" panose="02020603050405020304" pitchFamily="18" charset="0"/>
              </a:rPr>
              <a:t>Supporting Slides</a:t>
            </a:r>
          </a:p>
        </p:txBody>
      </p:sp>
    </p:spTree>
    <p:extLst>
      <p:ext uri="{BB962C8B-B14F-4D97-AF65-F5344CB8AC3E}">
        <p14:creationId xmlns:p14="http://schemas.microsoft.com/office/powerpoint/2010/main" val="322310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022474" y="636588"/>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dirty="0">
                <a:solidFill>
                  <a:schemeClr val="bg1"/>
                </a:solidFill>
                <a:latin typeface="Times New Roman" panose="02020603050405020304" pitchFamily="18" charset="0"/>
              </a:rPr>
              <a:t>Table of Contents</a:t>
            </a:r>
          </a:p>
        </p:txBody>
      </p:sp>
      <p:sp>
        <p:nvSpPr>
          <p:cNvPr id="5123" name="TextBox 2"/>
          <p:cNvSpPr txBox="1">
            <a:spLocks noChangeArrowheads="1"/>
          </p:cNvSpPr>
          <p:nvPr/>
        </p:nvSpPr>
        <p:spPr bwMode="auto">
          <a:xfrm>
            <a:off x="914400" y="1870821"/>
            <a:ext cx="757396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800100" indent="-34290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just">
              <a:spcBef>
                <a:spcPct val="0"/>
              </a:spcBef>
            </a:pPr>
            <a:r>
              <a:rPr lang="en-US" altLang="en-US" sz="2200" dirty="0">
                <a:solidFill>
                  <a:srgbClr val="000000"/>
                </a:solidFill>
                <a:latin typeface="Times New Roman" panose="02020603050405020304" pitchFamily="18" charset="0"/>
              </a:rPr>
              <a:t>Objective &amp; Scope of the Research Project			</a:t>
            </a:r>
          </a:p>
          <a:p>
            <a:pPr algn="just">
              <a:spcBef>
                <a:spcPct val="0"/>
              </a:spcBef>
            </a:pPr>
            <a:r>
              <a:rPr lang="en-US" altLang="en-US" sz="2200" dirty="0">
                <a:solidFill>
                  <a:srgbClr val="000000"/>
                </a:solidFill>
                <a:latin typeface="Times New Roman" panose="02020603050405020304" pitchFamily="18" charset="0"/>
              </a:rPr>
              <a:t>Research Problems 						</a:t>
            </a:r>
          </a:p>
          <a:p>
            <a:pPr algn="just">
              <a:spcBef>
                <a:spcPct val="0"/>
              </a:spcBef>
            </a:pPr>
            <a:r>
              <a:rPr lang="en-US" altLang="en-US" sz="2200" dirty="0">
                <a:solidFill>
                  <a:srgbClr val="000000"/>
                </a:solidFill>
                <a:latin typeface="Times New Roman" panose="02020603050405020304" pitchFamily="18" charset="0"/>
              </a:rPr>
              <a:t>Engine Specifications			</a:t>
            </a:r>
          </a:p>
          <a:p>
            <a:pPr algn="just">
              <a:spcBef>
                <a:spcPct val="0"/>
              </a:spcBef>
            </a:pPr>
            <a:r>
              <a:rPr lang="en-US" altLang="en-US" sz="2200" dirty="0">
                <a:solidFill>
                  <a:srgbClr val="000000"/>
                </a:solidFill>
                <a:latin typeface="Times New Roman" panose="02020603050405020304" pitchFamily="18" charset="0"/>
              </a:rPr>
              <a:t>SR-30 Turbojet Research Setup	</a:t>
            </a:r>
          </a:p>
          <a:p>
            <a:pPr algn="just">
              <a:spcBef>
                <a:spcPct val="0"/>
              </a:spcBef>
            </a:pPr>
            <a:r>
              <a:rPr lang="en-US" altLang="en-US" sz="2200" dirty="0">
                <a:solidFill>
                  <a:srgbClr val="000000"/>
                </a:solidFill>
                <a:latin typeface="Times New Roman" panose="02020603050405020304" pitchFamily="18" charset="0"/>
              </a:rPr>
              <a:t>Fuel Properties 					</a:t>
            </a:r>
          </a:p>
          <a:p>
            <a:pPr algn="just">
              <a:spcBef>
                <a:spcPct val="0"/>
              </a:spcBef>
            </a:pPr>
            <a:r>
              <a:rPr lang="en-US" altLang="en-US" sz="2200" dirty="0">
                <a:solidFill>
                  <a:srgbClr val="000000"/>
                </a:solidFill>
                <a:latin typeface="Times New Roman" panose="02020603050405020304" pitchFamily="18" charset="0"/>
              </a:rPr>
              <a:t>Sound Measurement Results – CPB 			</a:t>
            </a:r>
          </a:p>
          <a:p>
            <a:pPr algn="just">
              <a:spcBef>
                <a:spcPct val="0"/>
              </a:spcBef>
            </a:pPr>
            <a:r>
              <a:rPr lang="en-US" altLang="en-US" sz="2200" dirty="0">
                <a:solidFill>
                  <a:srgbClr val="000000"/>
                </a:solidFill>
                <a:latin typeface="Times New Roman" panose="02020603050405020304" pitchFamily="18" charset="0"/>
              </a:rPr>
              <a:t>Vibration Measurement Results – FFT </a:t>
            </a:r>
          </a:p>
          <a:p>
            <a:pPr algn="just">
              <a:spcBef>
                <a:spcPct val="0"/>
              </a:spcBef>
            </a:pPr>
            <a:r>
              <a:rPr lang="en-US" altLang="en-US" sz="2200" dirty="0">
                <a:solidFill>
                  <a:srgbClr val="000000"/>
                </a:solidFill>
                <a:latin typeface="Times New Roman" panose="02020603050405020304" pitchFamily="18" charset="0"/>
              </a:rPr>
              <a:t>Conclusions </a:t>
            </a:r>
          </a:p>
          <a:p>
            <a:pPr algn="just">
              <a:spcBef>
                <a:spcPct val="0"/>
              </a:spcBef>
            </a:pPr>
            <a:r>
              <a:rPr lang="en-US" altLang="en-US" sz="2200" dirty="0">
                <a:solidFill>
                  <a:srgbClr val="000000"/>
                </a:solidFill>
                <a:latin typeface="Times New Roman" panose="02020603050405020304" pitchFamily="18" charset="0"/>
              </a:rPr>
              <a:t>References &amp; Acknowledgements</a:t>
            </a:r>
          </a:p>
          <a:p>
            <a:pPr algn="just">
              <a:spcBef>
                <a:spcPct val="0"/>
              </a:spcBef>
            </a:pPr>
            <a:r>
              <a:rPr lang="en-US" altLang="en-US" sz="2200" dirty="0">
                <a:solidFill>
                  <a:srgbClr val="000000"/>
                </a:solidFill>
                <a:latin typeface="Times New Roman" panose="02020603050405020304" pitchFamily="18" charset="0"/>
              </a:rPr>
              <a:t>Principal Sponsors</a:t>
            </a:r>
          </a:p>
        </p:txBody>
      </p:sp>
    </p:spTree>
    <p:extLst>
      <p:ext uri="{BB962C8B-B14F-4D97-AF65-F5344CB8AC3E}">
        <p14:creationId xmlns:p14="http://schemas.microsoft.com/office/powerpoint/2010/main" val="2663809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760413" y="112713"/>
            <a:ext cx="739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b="1">
                <a:solidFill>
                  <a:srgbClr val="000000"/>
                </a:solidFill>
                <a:latin typeface="Times New Roman" panose="02020603050405020304" pitchFamily="18" charset="0"/>
              </a:rPr>
              <a:t>Sound &amp; Vibrations Available for This Research</a:t>
            </a:r>
          </a:p>
        </p:txBody>
      </p:sp>
      <p:graphicFrame>
        <p:nvGraphicFramePr>
          <p:cNvPr id="3" name="Table 2"/>
          <p:cNvGraphicFramePr>
            <a:graphicFrameLocks noGrp="1"/>
          </p:cNvGraphicFramePr>
          <p:nvPr/>
        </p:nvGraphicFramePr>
        <p:xfrm>
          <a:off x="1139825" y="731838"/>
          <a:ext cx="6221413" cy="4881566"/>
        </p:xfrm>
        <a:graphic>
          <a:graphicData uri="http://schemas.openxmlformats.org/drawingml/2006/table">
            <a:tbl>
              <a:tblPr firstRow="1" firstCol="1" bandRow="1">
                <a:tableStyleId>{21E4AEA4-8DFA-4A89-87EB-49C32662AFE0}</a:tableStyleId>
              </a:tblPr>
              <a:tblGrid>
                <a:gridCol w="1461810">
                  <a:extLst>
                    <a:ext uri="{9D8B030D-6E8A-4147-A177-3AD203B41FA5}">
                      <a16:colId xmlns:a16="http://schemas.microsoft.com/office/drawing/2014/main" val="20000"/>
                    </a:ext>
                  </a:extLst>
                </a:gridCol>
                <a:gridCol w="4065880">
                  <a:extLst>
                    <a:ext uri="{9D8B030D-6E8A-4147-A177-3AD203B41FA5}">
                      <a16:colId xmlns:a16="http://schemas.microsoft.com/office/drawing/2014/main" val="20001"/>
                    </a:ext>
                  </a:extLst>
                </a:gridCol>
                <a:gridCol w="693723">
                  <a:extLst>
                    <a:ext uri="{9D8B030D-6E8A-4147-A177-3AD203B41FA5}">
                      <a16:colId xmlns:a16="http://schemas.microsoft.com/office/drawing/2014/main" val="20002"/>
                    </a:ext>
                  </a:extLst>
                </a:gridCol>
              </a:tblGrid>
              <a:tr h="228289">
                <a:tc gridSpan="3">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DATA ACQUISITION BOARDS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7282">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B&amp;K ITEM NO.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b="1">
                          <a:effectLst/>
                          <a:latin typeface="Times New Roman" panose="02020603050405020304" pitchFamily="18" charset="0"/>
                          <a:cs typeface="Times New Roman" panose="02020603050405020304" pitchFamily="18" charset="0"/>
                        </a:rPr>
                        <a:t>DESCRIPTION</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b="1">
                          <a:effectLst/>
                          <a:latin typeface="Times New Roman" panose="02020603050405020304" pitchFamily="18" charset="0"/>
                          <a:cs typeface="Times New Roman" panose="02020603050405020304" pitchFamily="18" charset="0"/>
                        </a:rPr>
                        <a:t>QTY</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01"/>
                  </a:ext>
                </a:extLst>
              </a:tr>
              <a:tr h="230514">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3056-A-040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4CH input/HS-Tacho + 8ch AUX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02"/>
                  </a:ext>
                </a:extLst>
              </a:tr>
              <a:tr h="230514">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3050-A-060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6CH input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03"/>
                  </a:ext>
                </a:extLst>
              </a:tr>
              <a:tr h="228289">
                <a:tc gridSpan="3">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TRIAXIAL ACCELEROMETERS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30514">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4326-A-001-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Triax acc. 0.3pC/ms^s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05"/>
                  </a:ext>
                </a:extLst>
              </a:tr>
              <a:tr h="228289">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2647-A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Charge converter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06"/>
                  </a:ext>
                </a:extLst>
              </a:tr>
              <a:tr h="228289">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4527--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Triax acc. 10mV/g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07"/>
                  </a:ext>
                </a:extLst>
              </a:tr>
              <a:tr h="228289">
                <a:tc gridSpan="3">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UNIAXIAL ACCELEROMETERS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0514">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4526--001-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Deltatron acc. 10mV/g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09"/>
                  </a:ext>
                </a:extLst>
              </a:tr>
              <a:tr h="228289">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4533-B--</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IEPE acc. with TEDS 10mV/g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10"/>
                  </a:ext>
                </a:extLst>
              </a:tr>
              <a:tr h="228289">
                <a:tc gridSpan="3">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MEASURING MICROPHONES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77282">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4189-A-021-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1/2" free-field mic.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12"/>
                  </a:ext>
                </a:extLst>
              </a:tr>
              <a:tr h="230514">
                <a:tc>
                  <a:txBody>
                    <a:bodyPr/>
                    <a:lstStyle/>
                    <a:p>
                      <a:pPr marL="0" marR="0" algn="l" defTabSz="914400" rtl="0" eaLnBrk="1" latinLnBrk="0" hangingPunct="1">
                        <a:lnSpc>
                          <a:spcPct val="107000"/>
                        </a:lnSpc>
                        <a:spcBef>
                          <a:spcPts val="0"/>
                        </a:spcBef>
                        <a:spcAft>
                          <a:spcPts val="0"/>
                        </a:spcAft>
                        <a:tabLst>
                          <a:tab pos="571500" algn="l"/>
                        </a:tabLst>
                      </a:pPr>
                      <a:r>
                        <a:rPr lang="en-US" sz="1400" b="1" kern="1200" dirty="0">
                          <a:solidFill>
                            <a:schemeClr val="lt1"/>
                          </a:solidFill>
                          <a:effectLst/>
                          <a:latin typeface="Times New Roman" panose="02020603050405020304" pitchFamily="18" charset="0"/>
                          <a:ea typeface="+mn-ea"/>
                          <a:cs typeface="Times New Roman" panose="02020603050405020304" pitchFamily="18" charset="0"/>
                        </a:rPr>
                        <a:t>4961	</a:t>
                      </a:r>
                    </a:p>
                  </a:txBody>
                  <a:tcPr marL="68590" marR="68590" marT="0" marB="0"/>
                </a:tc>
                <a:tc>
                  <a:txBody>
                    <a:bodyPr/>
                    <a:lstStyle/>
                    <a:p>
                      <a:pPr marL="0" marR="0">
                        <a:lnSpc>
                          <a:spcPct val="107000"/>
                        </a:lnSpc>
                        <a:spcBef>
                          <a:spcPts val="0"/>
                        </a:spcBef>
                        <a:spcAft>
                          <a:spcPts val="0"/>
                        </a:spcAft>
                      </a:pPr>
                      <a:r>
                        <a:rPr lang="en-US" sz="1400" kern="1200" dirty="0">
                          <a:solidFill>
                            <a:schemeClr val="dk1"/>
                          </a:solidFill>
                          <a:effectLst/>
                          <a:latin typeface="Times New Roman" panose="02020603050405020304" pitchFamily="18" charset="0"/>
                          <a:ea typeface="+mn-ea"/>
                          <a:cs typeface="Times New Roman" panose="02020603050405020304" pitchFamily="18" charset="0"/>
                        </a:rPr>
                        <a:t>¼” multi-field mic.</a:t>
                      </a:r>
                    </a:p>
                  </a:txBody>
                  <a:tcPr marL="68590" marR="68590" marT="0" marB="0"/>
                </a:tc>
                <a:tc>
                  <a:txBody>
                    <a:bodyPr/>
                    <a:lstStyle/>
                    <a:p>
                      <a:pPr marL="0" marR="0">
                        <a:lnSpc>
                          <a:spcPct val="107000"/>
                        </a:lnSpc>
                        <a:spcBef>
                          <a:spcPts val="0"/>
                        </a:spcBef>
                        <a:spcAft>
                          <a:spcPts val="0"/>
                        </a:spcAft>
                      </a:pPr>
                      <a:r>
                        <a:rPr lang="en-US" sz="1400" kern="1200">
                          <a:solidFill>
                            <a:schemeClr val="dk1"/>
                          </a:solidFill>
                          <a:effectLst/>
                          <a:latin typeface="Times New Roman" panose="02020603050405020304" pitchFamily="18" charset="0"/>
                          <a:ea typeface="+mn-ea"/>
                          <a:cs typeface="Times New Roman" panose="02020603050405020304" pitchFamily="18" charset="0"/>
                        </a:rPr>
                        <a:t>1</a:t>
                      </a:r>
                    </a:p>
                  </a:txBody>
                  <a:tcPr marL="68590" marR="68590" marT="0" marB="0"/>
                </a:tc>
                <a:extLst>
                  <a:ext uri="{0D108BD9-81ED-4DB2-BD59-A6C34878D82A}">
                    <a16:rowId xmlns:a16="http://schemas.microsoft.com/office/drawing/2014/main" val="10013"/>
                  </a:ext>
                </a:extLst>
              </a:tr>
              <a:tr h="230514">
                <a:tc>
                  <a:txBody>
                    <a:bodyPr/>
                    <a:lstStyle/>
                    <a:p>
                      <a:pPr marL="0" marR="0" algn="l" defTabSz="914400" rtl="0" eaLnBrk="1" latinLnBrk="0" hangingPunct="1">
                        <a:lnSpc>
                          <a:spcPct val="107000"/>
                        </a:lnSpc>
                        <a:spcBef>
                          <a:spcPts val="0"/>
                        </a:spcBef>
                        <a:spcAft>
                          <a:spcPts val="0"/>
                        </a:spcAft>
                        <a:tabLst>
                          <a:tab pos="571500" algn="l"/>
                        </a:tabLst>
                      </a:pPr>
                      <a:r>
                        <a:rPr lang="en-US" sz="1400" b="1" kern="1200" dirty="0">
                          <a:solidFill>
                            <a:schemeClr val="lt1"/>
                          </a:solidFill>
                          <a:effectLst/>
                          <a:latin typeface="Times New Roman" panose="02020603050405020304" pitchFamily="18" charset="0"/>
                          <a:ea typeface="+mn-ea"/>
                          <a:cs typeface="Times New Roman" panose="02020603050405020304" pitchFamily="18" charset="0"/>
                        </a:rPr>
                        <a:t>4942-A-021</a:t>
                      </a:r>
                    </a:p>
                  </a:txBody>
                  <a:tcPr marL="68590" marR="68590" marT="0" marB="0"/>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panose="02020603050405020304" pitchFamily="18" charset="0"/>
                          <a:ea typeface="+mn-ea"/>
                          <a:cs typeface="Times New Roman" panose="02020603050405020304" pitchFamily="18" charset="0"/>
                        </a:rPr>
                        <a:t>½” diffuse-field mic.</a:t>
                      </a:r>
                    </a:p>
                  </a:txBody>
                  <a:tcPr marL="68590" marR="68590" marT="0" marB="0"/>
                </a:tc>
                <a:tc>
                  <a:txBody>
                    <a:bodyPr/>
                    <a:lstStyle/>
                    <a:p>
                      <a:pPr marL="0" marR="0" algn="l" defTabSz="914400" rtl="0" eaLnBrk="1" latinLnBrk="0" hangingPunct="1">
                        <a:lnSpc>
                          <a:spcPct val="107000"/>
                        </a:lnSpc>
                        <a:spcBef>
                          <a:spcPts val="0"/>
                        </a:spcBef>
                        <a:spcAft>
                          <a:spcPts val="0"/>
                        </a:spcAft>
                      </a:pPr>
                      <a:r>
                        <a:rPr lang="en-US" sz="1400" kern="1200">
                          <a:solidFill>
                            <a:schemeClr val="dk1"/>
                          </a:solidFill>
                          <a:effectLst/>
                          <a:latin typeface="Times New Roman" panose="02020603050405020304" pitchFamily="18" charset="0"/>
                          <a:ea typeface="+mn-ea"/>
                          <a:cs typeface="Times New Roman" panose="02020603050405020304" pitchFamily="18" charset="0"/>
                        </a:rPr>
                        <a:t>1</a:t>
                      </a:r>
                    </a:p>
                  </a:txBody>
                  <a:tcPr marL="68590" marR="68590" marT="0" marB="0"/>
                </a:tc>
                <a:extLst>
                  <a:ext uri="{0D108BD9-81ED-4DB2-BD59-A6C34878D82A}">
                    <a16:rowId xmlns:a16="http://schemas.microsoft.com/office/drawing/2014/main" val="10014"/>
                  </a:ext>
                </a:extLst>
              </a:tr>
              <a:tr h="228289">
                <a:tc gridSpan="3">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SOUND LEVEL METER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30514">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4189</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1/2" free-field mic. for handheld analyzer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16"/>
                  </a:ext>
                </a:extLst>
              </a:tr>
              <a:tr h="230514">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2250-A-D00-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Hand held analyzer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17"/>
                  </a:ext>
                </a:extLst>
              </a:tr>
              <a:tr h="228289">
                <a:tc gridSpan="3">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OTHER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228289">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2981-A--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CCLD laser </a:t>
                      </a:r>
                      <a:r>
                        <a:rPr lang="en-US" sz="1400" dirty="0" err="1">
                          <a:effectLst/>
                          <a:latin typeface="Times New Roman" panose="02020603050405020304" pitchFamily="18" charset="0"/>
                          <a:cs typeface="Times New Roman" panose="02020603050405020304" pitchFamily="18" charset="0"/>
                        </a:rPr>
                        <a:t>tacho</a:t>
                      </a:r>
                      <a:r>
                        <a:rPr lang="en-US" sz="1400" dirty="0">
                          <a:effectLst/>
                          <a:latin typeface="Times New Roman" panose="02020603050405020304" pitchFamily="18" charset="0"/>
                          <a:cs typeface="Times New Roman" panose="02020603050405020304" pitchFamily="18" charset="0"/>
                        </a:rPr>
                        <a:t> probe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1" marR="45721" marT="0" marB="0"/>
                </a:tc>
                <a:extLst>
                  <a:ext uri="{0D108BD9-81ED-4DB2-BD59-A6C34878D82A}">
                    <a16:rowId xmlns:a16="http://schemas.microsoft.com/office/drawing/2014/main" val="10019"/>
                  </a:ext>
                </a:extLst>
              </a:tr>
            </a:tbl>
          </a:graphicData>
        </a:graphic>
      </p:graphicFrame>
      <p:pic>
        <p:nvPicPr>
          <p:cNvPr id="23639" name="Picture 2" descr="http://www.bksv.com/~/media/New_Products/LAN%20XI/Modules/3056/3056%20040%20BNC_1.ashx?mh=600&amp;mw=600&amp;bc=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75" y="1149350"/>
            <a:ext cx="15509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0" name="Picture 4" descr="http://www.bksv.com/~/media/New_Products/transducers/Accelerometer/4326%20A%20001.ashx?mh=600&amp;mw=600&amp;bc=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163" y="2616200"/>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1" name="Picture 6" descr="http://www.bksv.com/~/media/New_Products/transducers/Accelerometer/Type%204527/Type4527.ashx?mh=600&amp;mw=600&amp;bc=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3086100"/>
            <a:ext cx="7540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2" name="Picture 8" descr="http://www.bksv.com/~/media/New_Products/transducers/Accelerometer/4526.ashx?mh=600&amp;mw=600&amp;bc=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39624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3" name="Picture 10" descr="http://www.bksv.com/~/media/New_Products/transducers/Accelerometer/4533%20B%20Left%20angle.ashx?mh=600&amp;mw=600&amp;bc=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1663" y="370363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4" name="Picture 12" descr="http://www.bksv.com/~/media/New_Products/transducers/TEDSmicrophonesPNG/4189%20A%20021.ashx?mh=600&amp;mw=600&amp;bc=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663" y="5530850"/>
            <a:ext cx="23606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5" name="Picture 14" descr="http://www.bksv.com/~/media/New_Products/transducers/TEDSmicrophonesPNG/4942%20A%20021.ashx?mh=600&amp;mw=600&amp;bc=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5025" y="4854575"/>
            <a:ext cx="22129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6" name="Picture 16" descr="http://www.bksv.com/~/media/New_Products/Sound%20level%20meters/Type%202250/2250_600x600.ashx?mh=600&amp;mw=600&amp;bc=wh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6463" y="454183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7" name="Picture 18" descr="http://www.bksv.com/~/media/New_Products/transducers/Tacho%20probes/MM0360.ashx?mh=600&amp;mw=600&amp;bc=whi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9450" y="5056188"/>
            <a:ext cx="179228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43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000250" y="106363"/>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a:solidFill>
                  <a:srgbClr val="000000"/>
                </a:solidFill>
                <a:latin typeface="Times New Roman" panose="02020603050405020304" pitchFamily="18" charset="0"/>
              </a:rPr>
              <a:t>Limitations</a:t>
            </a:r>
          </a:p>
        </p:txBody>
      </p:sp>
      <p:sp>
        <p:nvSpPr>
          <p:cNvPr id="24579" name="TextBox 2"/>
          <p:cNvSpPr txBox="1">
            <a:spLocks noChangeArrowheads="1"/>
          </p:cNvSpPr>
          <p:nvPr/>
        </p:nvSpPr>
        <p:spPr bwMode="auto">
          <a:xfrm>
            <a:off x="1189038" y="1425575"/>
            <a:ext cx="73898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800100" indent="-34290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just">
              <a:spcBef>
                <a:spcPct val="0"/>
              </a:spcBef>
            </a:pPr>
            <a:r>
              <a:rPr lang="en-US" altLang="en-US">
                <a:solidFill>
                  <a:srgbClr val="000000"/>
                </a:solidFill>
                <a:latin typeface="Times New Roman" panose="02020603050405020304" pitchFamily="18" charset="0"/>
              </a:rPr>
              <a:t>The sound level will be measured outside of the gas turbine enclosure. For safety reasons, the gas turbine may not be operated without the enclosure. The enclosure impose sound and vibration effects due to panel and hardware rattling. For the scope of this research, it is assumed that the sound levels due to these effects will be negligible, compared to the sound levels produced by the aero-gas turbine.</a:t>
            </a:r>
          </a:p>
        </p:txBody>
      </p:sp>
    </p:spTree>
    <p:extLst>
      <p:ext uri="{BB962C8B-B14F-4D97-AF65-F5344CB8AC3E}">
        <p14:creationId xmlns:p14="http://schemas.microsoft.com/office/powerpoint/2010/main" val="416688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933380" y="637334"/>
            <a:ext cx="5405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dirty="0">
                <a:solidFill>
                  <a:schemeClr val="bg1"/>
                </a:solidFill>
                <a:latin typeface="Times New Roman" panose="02020603050405020304" pitchFamily="18" charset="0"/>
              </a:rPr>
              <a:t>Objective &amp; Scope</a:t>
            </a:r>
          </a:p>
        </p:txBody>
      </p:sp>
      <p:sp>
        <p:nvSpPr>
          <p:cNvPr id="6147" name="TextBox 2"/>
          <p:cNvSpPr txBox="1">
            <a:spLocks noChangeArrowheads="1"/>
          </p:cNvSpPr>
          <p:nvPr/>
        </p:nvSpPr>
        <p:spPr bwMode="auto">
          <a:xfrm>
            <a:off x="1244600" y="1906588"/>
            <a:ext cx="73898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800100" indent="-34290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just">
              <a:spcBef>
                <a:spcPct val="0"/>
              </a:spcBef>
              <a:buFontTx/>
              <a:buChar char="•"/>
            </a:pPr>
            <a:r>
              <a:rPr lang="en-US" altLang="en-US" b="1" dirty="0">
                <a:solidFill>
                  <a:srgbClr val="000000"/>
                </a:solidFill>
                <a:latin typeface="Times New Roman" panose="02020603050405020304" pitchFamily="18" charset="0"/>
              </a:rPr>
              <a:t>Investigate the effects of F-T synthetic fuel types on the sound and vibration signatures of an operating aircraft gas turbine.</a:t>
            </a:r>
          </a:p>
          <a:p>
            <a:pPr lvl="1" algn="just">
              <a:spcBef>
                <a:spcPct val="0"/>
              </a:spcBef>
              <a:buFontTx/>
              <a:buChar char="•"/>
            </a:pPr>
            <a:r>
              <a:rPr lang="en-US" altLang="en-US" sz="2200" dirty="0">
                <a:solidFill>
                  <a:srgbClr val="000000"/>
                </a:solidFill>
                <a:latin typeface="Times New Roman" panose="02020603050405020304" pitchFamily="18" charset="0"/>
              </a:rPr>
              <a:t>Analyze the sound and vibrations of the engine operating with F-T NG, F-T CG, Jet-A</a:t>
            </a:r>
          </a:p>
          <a:p>
            <a:pPr algn="just">
              <a:spcBef>
                <a:spcPct val="0"/>
              </a:spcBef>
              <a:buFontTx/>
              <a:buChar char="•"/>
            </a:pPr>
            <a:r>
              <a:rPr lang="en-US" altLang="en-US" sz="2600" b="1" dirty="0">
                <a:solidFill>
                  <a:srgbClr val="000000"/>
                </a:solidFill>
                <a:latin typeface="Times New Roman" panose="02020603050405020304" pitchFamily="18" charset="0"/>
              </a:rPr>
              <a:t>Show the results that effect human health concerns</a:t>
            </a:r>
          </a:p>
        </p:txBody>
      </p:sp>
    </p:spTree>
    <p:extLst>
      <p:ext uri="{BB962C8B-B14F-4D97-AF65-F5344CB8AC3E}">
        <p14:creationId xmlns:p14="http://schemas.microsoft.com/office/powerpoint/2010/main" val="112456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332038" y="636588"/>
            <a:ext cx="5149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dirty="0">
                <a:solidFill>
                  <a:schemeClr val="bg1"/>
                </a:solidFill>
                <a:latin typeface="Times New Roman" panose="02020603050405020304" pitchFamily="18" charset="0"/>
              </a:rPr>
              <a:t>Research Problems </a:t>
            </a:r>
          </a:p>
        </p:txBody>
      </p:sp>
      <p:sp>
        <p:nvSpPr>
          <p:cNvPr id="7171" name="TextBox 2"/>
          <p:cNvSpPr txBox="1">
            <a:spLocks noChangeArrowheads="1"/>
          </p:cNvSpPr>
          <p:nvPr/>
        </p:nvSpPr>
        <p:spPr bwMode="auto">
          <a:xfrm>
            <a:off x="1236663" y="1879924"/>
            <a:ext cx="7340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800100" indent="-34290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just">
              <a:spcBef>
                <a:spcPct val="0"/>
              </a:spcBef>
              <a:buFontTx/>
              <a:buChar char="•"/>
            </a:pPr>
            <a:r>
              <a:rPr lang="en-US" altLang="en-US" b="1" dirty="0">
                <a:solidFill>
                  <a:srgbClr val="000000"/>
                </a:solidFill>
                <a:latin typeface="Times New Roman" panose="02020603050405020304" pitchFamily="18" charset="0"/>
              </a:rPr>
              <a:t>Aero-gas turbines generate high levels of sound.</a:t>
            </a:r>
          </a:p>
          <a:p>
            <a:pPr lvl="1" algn="just">
              <a:spcBef>
                <a:spcPct val="0"/>
              </a:spcBef>
              <a:buFontTx/>
              <a:buChar char="•"/>
            </a:pPr>
            <a:r>
              <a:rPr lang="en-US" altLang="en-US" sz="2200" dirty="0">
                <a:solidFill>
                  <a:srgbClr val="000000"/>
                </a:solidFill>
                <a:latin typeface="Times New Roman" panose="02020603050405020304" pitchFamily="18" charset="0"/>
              </a:rPr>
              <a:t>Determine differences between fuels</a:t>
            </a:r>
          </a:p>
          <a:p>
            <a:pPr lvl="1">
              <a:spcBef>
                <a:spcPct val="0"/>
              </a:spcBef>
              <a:buFontTx/>
              <a:buChar char="•"/>
            </a:pPr>
            <a:r>
              <a:rPr lang="en-US" altLang="en-US" sz="2200" dirty="0">
                <a:solidFill>
                  <a:srgbClr val="000000"/>
                </a:solidFill>
                <a:latin typeface="Times New Roman" panose="02020603050405020304" pitchFamily="18" charset="0"/>
              </a:rPr>
              <a:t>Decrease sound levels for comfort of aircraft passengers.</a:t>
            </a:r>
          </a:p>
          <a:p>
            <a:pPr>
              <a:spcBef>
                <a:spcPct val="0"/>
              </a:spcBef>
              <a:buFontTx/>
              <a:buChar char="•"/>
            </a:pPr>
            <a:r>
              <a:rPr lang="en-US" altLang="en-US" b="1" dirty="0">
                <a:solidFill>
                  <a:srgbClr val="000000"/>
                </a:solidFill>
                <a:latin typeface="Times New Roman" panose="02020603050405020304" pitchFamily="18" charset="0"/>
              </a:rPr>
              <a:t>Alternative fuels are sought in the aviation industry for the need of reducing emissions, promote sustainability, and for energy independence.</a:t>
            </a:r>
          </a:p>
          <a:p>
            <a:pPr lvl="1" algn="just">
              <a:spcBef>
                <a:spcPct val="0"/>
              </a:spcBef>
              <a:buFontTx/>
              <a:buChar char="•"/>
            </a:pPr>
            <a:r>
              <a:rPr lang="en-US" altLang="en-US" sz="2200" dirty="0">
                <a:solidFill>
                  <a:srgbClr val="000000"/>
                </a:solidFill>
                <a:latin typeface="Times New Roman" panose="02020603050405020304" pitchFamily="18" charset="0"/>
              </a:rPr>
              <a:t>New fuels bring challenges from the sound &amp; vibrations point of view and they must be researched. </a:t>
            </a:r>
          </a:p>
        </p:txBody>
      </p:sp>
    </p:spTree>
    <p:extLst>
      <p:ext uri="{BB962C8B-B14F-4D97-AF65-F5344CB8AC3E}">
        <p14:creationId xmlns:p14="http://schemas.microsoft.com/office/powerpoint/2010/main" val="105671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636838" y="623887"/>
            <a:ext cx="4827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rgbClr val="000000"/>
                </a:solidFill>
                <a:latin typeface="Times New Roman" panose="02020603050405020304" pitchFamily="18" charset="0"/>
                <a:ea typeface="MS PGothic" panose="020B0600070205080204" pitchFamily="34" charset="-128"/>
              </a:defRPr>
            </a:lvl1pPr>
            <a:lvl2pPr marL="742950" indent="-285750">
              <a:defRPr kumimoji="1" sz="2400">
                <a:solidFill>
                  <a:srgbClr val="000000"/>
                </a:solidFill>
                <a:latin typeface="Times New Roman" panose="02020603050405020304" pitchFamily="18" charset="0"/>
                <a:ea typeface="MS PGothic" panose="020B0600070205080204" pitchFamily="34" charset="-128"/>
              </a:defRPr>
            </a:lvl2pPr>
            <a:lvl3pPr marL="1143000" indent="-228600">
              <a:defRPr kumimoji="1" sz="2400">
                <a:solidFill>
                  <a:srgbClr val="000000"/>
                </a:solidFill>
                <a:latin typeface="Times New Roman" panose="02020603050405020304" pitchFamily="18" charset="0"/>
                <a:ea typeface="MS PGothic" panose="020B0600070205080204" pitchFamily="34" charset="-128"/>
              </a:defRPr>
            </a:lvl3pPr>
            <a:lvl4pPr marL="1600200" indent="-228600">
              <a:defRPr kumimoji="1" sz="2400">
                <a:solidFill>
                  <a:srgbClr val="000000"/>
                </a:solidFill>
                <a:latin typeface="Times New Roman" panose="02020603050405020304" pitchFamily="18" charset="0"/>
                <a:ea typeface="MS PGothic" panose="020B0600070205080204" pitchFamily="34" charset="-128"/>
              </a:defRPr>
            </a:lvl4pPr>
            <a:lvl5pPr marL="2057400" indent="-228600">
              <a:defRPr kumimoji="1"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9pPr>
          </a:lstStyle>
          <a:p>
            <a:r>
              <a:rPr lang="en-US" altLang="en-US" sz="2800" b="1" dirty="0">
                <a:solidFill>
                  <a:schemeClr val="bg1"/>
                </a:solidFill>
              </a:rPr>
              <a:t>Engine Specifications</a:t>
            </a:r>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6457" y="5619750"/>
            <a:ext cx="19446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2522196"/>
            <a:ext cx="347345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2689135727"/>
              </p:ext>
            </p:extLst>
          </p:nvPr>
        </p:nvGraphicFramePr>
        <p:xfrm>
          <a:off x="4572000" y="2253600"/>
          <a:ext cx="4254759" cy="3219978"/>
        </p:xfrm>
        <a:graphic>
          <a:graphicData uri="http://schemas.openxmlformats.org/drawingml/2006/table">
            <a:tbl>
              <a:tblPr/>
              <a:tblGrid>
                <a:gridCol w="2126430">
                  <a:extLst>
                    <a:ext uri="{9D8B030D-6E8A-4147-A177-3AD203B41FA5}">
                      <a16:colId xmlns:a16="http://schemas.microsoft.com/office/drawing/2014/main" val="20000"/>
                    </a:ext>
                  </a:extLst>
                </a:gridCol>
                <a:gridCol w="2128329">
                  <a:extLst>
                    <a:ext uri="{9D8B030D-6E8A-4147-A177-3AD203B41FA5}">
                      <a16:colId xmlns:a16="http://schemas.microsoft.com/office/drawing/2014/main" val="20001"/>
                    </a:ext>
                  </a:extLst>
                </a:gridCol>
              </a:tblGrid>
              <a:tr h="315550">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Max RPM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77,000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6022">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Max Exhaust Temp (°C)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720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6022">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Max Air Pressure (kPa)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1,103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452">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Max Ambient Temp (°C)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41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5075">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Max Thrust (lbf)</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40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4179">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Pressure Ratio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3.4:1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9254">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Specific Fuel Consumption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000">
                          <a:solidFill>
                            <a:schemeClr val="tx1"/>
                          </a:solidFill>
                          <a:latin typeface="Arial Black" panose="020B0A04020102020204" pitchFamily="34" charset="0"/>
                          <a:ea typeface="MS PGothic" panose="020B0600070205080204" pitchFamily="34" charset="-128"/>
                        </a:defRPr>
                      </a:lvl1pPr>
                      <a:lvl2pPr marL="742950" indent="-285750">
                        <a:spcBef>
                          <a:spcPct val="20000"/>
                        </a:spcBef>
                        <a:defRPr kumimoji="1">
                          <a:solidFill>
                            <a:schemeClr val="tx1"/>
                          </a:solidFill>
                          <a:latin typeface="Arial" panose="020B0604020202020204" pitchFamily="34" charset="0"/>
                          <a:ea typeface="MS PGothic" panose="020B0600070205080204" pitchFamily="34" charset="-128"/>
                        </a:defRPr>
                      </a:lvl2pPr>
                      <a:lvl3pPr marL="1143000" indent="-228600">
                        <a:spcBef>
                          <a:spcPct val="20000"/>
                        </a:spcBef>
                        <a:defRPr kumimoji="1" sz="16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kumimoji="1" sz="1400">
                          <a:solidFill>
                            <a:schemeClr val="tx1"/>
                          </a:solidFill>
                          <a:latin typeface="Arial" panose="020B0604020202020204" pitchFamily="34" charset="0"/>
                          <a:ea typeface="MS PGothic" panose="020B0600070205080204" pitchFamily="34" charset="-128"/>
                        </a:defRPr>
                      </a:lvl4pPr>
                      <a:lvl5pPr marL="2057400" indent="-228600">
                        <a:spcBef>
                          <a:spcPct val="20000"/>
                        </a:spcBef>
                        <a:defRPr kumimoji="1"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kumimoji="1" sz="1400">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1.22 </a:t>
                      </a:r>
                      <a:r>
                        <a:rPr kumimoji="0" lang="en-US" altLang="en-US" sz="1800" b="1" i="0" u="none" strike="noStrike" cap="none" normalizeH="0" baseline="0" dirty="0" err="1">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lbfuel</a:t>
                      </a:r>
                      <a:r>
                        <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r>
                        <a:rPr kumimoji="0" lang="en-US" altLang="en-US" sz="1800" b="1" i="0" u="none" strike="noStrike" cap="none" normalizeH="0" baseline="0" dirty="0" err="1">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lbthrust</a:t>
                      </a:r>
                      <a:endParaRPr kumimoji="0" lang="en-US" altLang="en-US" sz="18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223" name="TextBox 8"/>
          <p:cNvSpPr txBox="1">
            <a:spLocks noChangeArrowheads="1"/>
          </p:cNvSpPr>
          <p:nvPr/>
        </p:nvSpPr>
        <p:spPr bwMode="auto">
          <a:xfrm>
            <a:off x="2373313" y="1645466"/>
            <a:ext cx="400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rgbClr val="000000"/>
                </a:solidFill>
                <a:latin typeface="Times New Roman" panose="02020603050405020304" pitchFamily="18" charset="0"/>
                <a:ea typeface="MS PGothic" panose="020B0600070205080204" pitchFamily="34" charset="-128"/>
              </a:defRPr>
            </a:lvl1pPr>
            <a:lvl2pPr marL="742950" indent="-285750">
              <a:defRPr kumimoji="1" sz="2400">
                <a:solidFill>
                  <a:srgbClr val="000000"/>
                </a:solidFill>
                <a:latin typeface="Times New Roman" panose="02020603050405020304" pitchFamily="18" charset="0"/>
                <a:ea typeface="MS PGothic" panose="020B0600070205080204" pitchFamily="34" charset="-128"/>
              </a:defRPr>
            </a:lvl2pPr>
            <a:lvl3pPr marL="1143000" indent="-228600">
              <a:defRPr kumimoji="1" sz="2400">
                <a:solidFill>
                  <a:srgbClr val="000000"/>
                </a:solidFill>
                <a:latin typeface="Times New Roman" panose="02020603050405020304" pitchFamily="18" charset="0"/>
                <a:ea typeface="MS PGothic" panose="020B0600070205080204" pitchFamily="34" charset="-128"/>
              </a:defRPr>
            </a:lvl3pPr>
            <a:lvl4pPr marL="1600200" indent="-228600">
              <a:defRPr kumimoji="1" sz="2400">
                <a:solidFill>
                  <a:srgbClr val="000000"/>
                </a:solidFill>
                <a:latin typeface="Times New Roman" panose="02020603050405020304" pitchFamily="18" charset="0"/>
                <a:ea typeface="MS PGothic" panose="020B0600070205080204" pitchFamily="34" charset="-128"/>
              </a:defRPr>
            </a:lvl4pPr>
            <a:lvl5pPr marL="2057400" indent="-228600">
              <a:defRPr kumimoji="1"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9pPr>
          </a:lstStyle>
          <a:p>
            <a:r>
              <a:rPr lang="en-US" altLang="en-US" b="1" dirty="0"/>
              <a:t>SR-30  Experimental Engine</a:t>
            </a:r>
          </a:p>
        </p:txBody>
      </p:sp>
    </p:spTree>
    <p:extLst>
      <p:ext uri="{BB962C8B-B14F-4D97-AF65-F5344CB8AC3E}">
        <p14:creationId xmlns:p14="http://schemas.microsoft.com/office/powerpoint/2010/main" val="402312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3"/>
          <p:cNvGrpSpPr>
            <a:grpSpLocks/>
          </p:cNvGrpSpPr>
          <p:nvPr/>
        </p:nvGrpSpPr>
        <p:grpSpPr bwMode="auto">
          <a:xfrm>
            <a:off x="1371600" y="39688"/>
            <a:ext cx="1041400" cy="1220787"/>
            <a:chOff x="11027162" y="5209086"/>
            <a:chExt cx="1028849" cy="1187235"/>
          </a:xfrm>
        </p:grpSpPr>
        <p:grpSp>
          <p:nvGrpSpPr>
            <p:cNvPr id="9266" name="Group 35"/>
            <p:cNvGrpSpPr>
              <a:grpSpLocks/>
            </p:cNvGrpSpPr>
            <p:nvPr/>
          </p:nvGrpSpPr>
          <p:grpSpPr bwMode="auto">
            <a:xfrm>
              <a:off x="11185040" y="5602498"/>
              <a:ext cx="519555" cy="424918"/>
              <a:chOff x="11347266" y="5583777"/>
              <a:chExt cx="519555" cy="424918"/>
            </a:xfrm>
          </p:grpSpPr>
          <p:cxnSp>
            <p:nvCxnSpPr>
              <p:cNvPr id="40" name="Straight Arrow Connector 39"/>
              <p:cNvCxnSpPr/>
              <p:nvPr/>
            </p:nvCxnSpPr>
            <p:spPr>
              <a:xfrm>
                <a:off x="11429349" y="6008616"/>
                <a:ext cx="43757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1369751" y="5584051"/>
                <a:ext cx="0" cy="3458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flipV="1">
                <a:off x="11347794" y="5962300"/>
                <a:ext cx="45482" cy="463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9267" name="TextBox 36"/>
            <p:cNvSpPr txBox="1">
              <a:spLocks noChangeArrowheads="1"/>
            </p:cNvSpPr>
            <p:nvPr/>
          </p:nvSpPr>
          <p:spPr bwMode="auto">
            <a:xfrm>
              <a:off x="11027162" y="5209086"/>
              <a:ext cx="351416" cy="3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800" b="1">
                  <a:solidFill>
                    <a:srgbClr val="000000"/>
                  </a:solidFill>
                  <a:latin typeface="Times New Roman" panose="02020603050405020304" pitchFamily="18" charset="0"/>
                  <a:cs typeface="Times New Roman" panose="02020603050405020304" pitchFamily="18" charset="0"/>
                </a:rPr>
                <a:t>Y</a:t>
              </a:r>
            </a:p>
          </p:txBody>
        </p:sp>
        <p:sp>
          <p:nvSpPr>
            <p:cNvPr id="9268" name="TextBox 37"/>
            <p:cNvSpPr txBox="1">
              <a:spLocks noChangeArrowheads="1"/>
            </p:cNvSpPr>
            <p:nvPr/>
          </p:nvSpPr>
          <p:spPr bwMode="auto">
            <a:xfrm>
              <a:off x="11704595" y="5842747"/>
              <a:ext cx="351416" cy="3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800" b="1">
                  <a:solidFill>
                    <a:srgbClr val="000000"/>
                  </a:solidFill>
                  <a:latin typeface="Times New Roman" panose="02020603050405020304" pitchFamily="18" charset="0"/>
                  <a:cs typeface="Times New Roman" panose="02020603050405020304" pitchFamily="18" charset="0"/>
                </a:rPr>
                <a:t>X</a:t>
              </a:r>
            </a:p>
          </p:txBody>
        </p:sp>
        <p:sp>
          <p:nvSpPr>
            <p:cNvPr id="9269" name="TextBox 38"/>
            <p:cNvSpPr txBox="1">
              <a:spLocks noChangeArrowheads="1"/>
            </p:cNvSpPr>
            <p:nvPr/>
          </p:nvSpPr>
          <p:spPr bwMode="auto">
            <a:xfrm>
              <a:off x="11055070" y="6027416"/>
              <a:ext cx="338591" cy="3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800" b="1">
                  <a:solidFill>
                    <a:srgbClr val="000000"/>
                  </a:solidFill>
                  <a:latin typeface="Times New Roman" panose="02020603050405020304" pitchFamily="18" charset="0"/>
                  <a:cs typeface="Times New Roman" panose="02020603050405020304" pitchFamily="18" charset="0"/>
                </a:rPr>
                <a:t>Z</a:t>
              </a:r>
            </a:p>
          </p:txBody>
        </p:sp>
      </p:grpSp>
      <p:grpSp>
        <p:nvGrpSpPr>
          <p:cNvPr id="9219" name="Group 45"/>
          <p:cNvGrpSpPr>
            <a:grpSpLocks/>
          </p:cNvGrpSpPr>
          <p:nvPr/>
        </p:nvGrpSpPr>
        <p:grpSpPr bwMode="auto">
          <a:xfrm>
            <a:off x="976313" y="1408113"/>
            <a:ext cx="4302125" cy="5113337"/>
            <a:chOff x="1392910" y="973660"/>
            <a:chExt cx="4783029" cy="5185811"/>
          </a:xfrm>
        </p:grpSpPr>
        <p:grpSp>
          <p:nvGrpSpPr>
            <p:cNvPr id="9234" name="Group 46"/>
            <p:cNvGrpSpPr>
              <a:grpSpLocks/>
            </p:cNvGrpSpPr>
            <p:nvPr/>
          </p:nvGrpSpPr>
          <p:grpSpPr bwMode="auto">
            <a:xfrm>
              <a:off x="1392910" y="973660"/>
              <a:ext cx="4783029" cy="5185811"/>
              <a:chOff x="1456081" y="1610332"/>
              <a:chExt cx="4379962" cy="4550505"/>
            </a:xfrm>
          </p:grpSpPr>
          <p:pic>
            <p:nvPicPr>
              <p:cNvPr id="9237"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6081" y="1837579"/>
                <a:ext cx="2478405" cy="155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8" name="Group 54"/>
              <p:cNvGrpSpPr>
                <a:grpSpLocks/>
              </p:cNvGrpSpPr>
              <p:nvPr/>
            </p:nvGrpSpPr>
            <p:grpSpPr bwMode="auto">
              <a:xfrm>
                <a:off x="1676117" y="4103077"/>
                <a:ext cx="1500546" cy="1711880"/>
                <a:chOff x="4670587" y="4550255"/>
                <a:chExt cx="1268510" cy="1509366"/>
              </a:xfrm>
            </p:grpSpPr>
            <p:pic>
              <p:nvPicPr>
                <p:cNvPr id="9264" name="Picture 8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587" y="4550255"/>
                  <a:ext cx="1268510" cy="150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TextBox 81"/>
                <p:cNvSpPr txBox="1">
                  <a:spLocks noChangeArrowheads="1"/>
                </p:cNvSpPr>
                <p:nvPr/>
              </p:nvSpPr>
              <p:spPr bwMode="auto">
                <a:xfrm>
                  <a:off x="4951232" y="5078723"/>
                  <a:ext cx="737729" cy="452431"/>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1600" b="1">
                      <a:solidFill>
                        <a:srgbClr val="000000"/>
                      </a:solidFill>
                      <a:latin typeface="Times New Roman" panose="02020603050405020304" pitchFamily="18" charset="0"/>
                      <a:cs typeface="Times New Roman" panose="02020603050405020304" pitchFamily="18" charset="0"/>
                    </a:rPr>
                    <a:t>B&amp;K PULSE</a:t>
                  </a:r>
                </a:p>
              </p:txBody>
            </p:sp>
          </p:grpSp>
          <p:pic>
            <p:nvPicPr>
              <p:cNvPr id="9239" name="Picture 2" descr="http://www.bksv.com/~/media/New_Products/LAN%20XI/Modules/3050/3050%20A%20060with2100%20060.ashx?mh=600&amp;mw=600&amp;bc=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04184" y="4779336"/>
                <a:ext cx="1381501" cy="1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2"/>
              <p:cNvSpPr txBox="1">
                <a:spLocks noChangeArrowheads="1"/>
              </p:cNvSpPr>
              <p:nvPr/>
            </p:nvSpPr>
            <p:spPr bwMode="auto">
              <a:xfrm>
                <a:off x="3435418" y="5844345"/>
                <a:ext cx="1330545" cy="215275"/>
              </a:xfrm>
              <a:prstGeom prst="rect">
                <a:avLst/>
              </a:prstGeom>
              <a:solidFill>
                <a:srgbClr val="FFFFFF"/>
              </a:solidFill>
              <a:ln w="9525">
                <a:solidFill>
                  <a:schemeClr val="tx1"/>
                </a:solidFill>
                <a:miter lim="800000"/>
                <a:headEnd/>
                <a:tailEnd/>
              </a:ln>
            </p:spPr>
            <p:txBody>
              <a:bodyPr anchor="ct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lnSpc>
                    <a:spcPct val="115000"/>
                  </a:lnSpc>
                  <a:spcBef>
                    <a:spcPct val="0"/>
                  </a:spcBef>
                  <a:spcAft>
                    <a:spcPts val="1000"/>
                  </a:spcAft>
                </a:pPr>
                <a:r>
                  <a:rPr lang="en-US" altLang="en-US"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B&amp;K LAN-XI</a:t>
                </a:r>
                <a:endParaRPr lang="en-US" alt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Rectangle 57"/>
              <p:cNvSpPr/>
              <p:nvPr/>
            </p:nvSpPr>
            <p:spPr>
              <a:xfrm>
                <a:off x="2361165" y="2511674"/>
                <a:ext cx="205260" cy="209089"/>
              </a:xfrm>
              <a:prstGeom prst="rect">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2" name="Text Box 2"/>
              <p:cNvSpPr txBox="1">
                <a:spLocks noChangeArrowheads="1"/>
              </p:cNvSpPr>
              <p:nvPr/>
            </p:nvSpPr>
            <p:spPr bwMode="auto">
              <a:xfrm>
                <a:off x="2673135" y="2168676"/>
                <a:ext cx="801051" cy="837397"/>
              </a:xfrm>
              <a:prstGeom prst="rect">
                <a:avLst/>
              </a:prstGeom>
              <a:solidFill>
                <a:srgbClr val="FFFFFF"/>
              </a:solidFill>
              <a:ln w="9525">
                <a:solidFill>
                  <a:schemeClr val="tx1"/>
                </a:solidFill>
                <a:miter lim="800000"/>
                <a:headEnd/>
                <a:tailEnd/>
              </a:ln>
            </p:spPr>
            <p:txBody>
              <a:bodyPr anchor="ct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lnSpc>
                    <a:spcPct val="115000"/>
                  </a:lnSpc>
                  <a:spcBef>
                    <a:spcPct val="0"/>
                  </a:spcBef>
                  <a:spcAft>
                    <a:spcPts val="1000"/>
                  </a:spcAft>
                </a:pPr>
                <a:r>
                  <a:rPr lang="en-US" altLang="en-US"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Acc. on support plate</a:t>
                </a:r>
                <a:endParaRPr lang="en-US" alt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243" name="Group 59"/>
              <p:cNvGrpSpPr>
                <a:grpSpLocks/>
              </p:cNvGrpSpPr>
              <p:nvPr/>
            </p:nvGrpSpPr>
            <p:grpSpPr bwMode="auto">
              <a:xfrm>
                <a:off x="1547629" y="1610332"/>
                <a:ext cx="4288414" cy="4081311"/>
                <a:chOff x="1547629" y="1610332"/>
                <a:chExt cx="4288414" cy="4081311"/>
              </a:xfrm>
            </p:grpSpPr>
            <p:grpSp>
              <p:nvGrpSpPr>
                <p:cNvPr id="9244" name="Group 60"/>
                <p:cNvGrpSpPr>
                  <a:grpSpLocks/>
                </p:cNvGrpSpPr>
                <p:nvPr/>
              </p:nvGrpSpPr>
              <p:grpSpPr bwMode="auto">
                <a:xfrm>
                  <a:off x="4693110" y="2530890"/>
                  <a:ext cx="829897" cy="940662"/>
                  <a:chOff x="3691041" y="3768698"/>
                  <a:chExt cx="556897" cy="678380"/>
                </a:xfrm>
              </p:grpSpPr>
              <p:cxnSp>
                <p:nvCxnSpPr>
                  <p:cNvPr id="77" name="Straight Connector 76"/>
                  <p:cNvCxnSpPr/>
                  <p:nvPr/>
                </p:nvCxnSpPr>
                <p:spPr>
                  <a:xfrm flipV="1">
                    <a:off x="3743277" y="3889327"/>
                    <a:ext cx="247279" cy="4370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000316" y="3889327"/>
                    <a:ext cx="247279" cy="4370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262"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807896" y="3651843"/>
                    <a:ext cx="162281" cy="39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Connector 79"/>
                  <p:cNvCxnSpPr/>
                  <p:nvPr/>
                </p:nvCxnSpPr>
                <p:spPr>
                  <a:xfrm flipV="1">
                    <a:off x="4003570" y="3954534"/>
                    <a:ext cx="4338" cy="4921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45" name="Text Box 2"/>
                <p:cNvSpPr txBox="1">
                  <a:spLocks noChangeArrowheads="1"/>
                </p:cNvSpPr>
                <p:nvPr/>
              </p:nvSpPr>
              <p:spPr bwMode="auto">
                <a:xfrm>
                  <a:off x="4588772" y="2168676"/>
                  <a:ext cx="1247271" cy="245054"/>
                </a:xfrm>
                <a:prstGeom prst="rect">
                  <a:avLst/>
                </a:prstGeom>
                <a:solidFill>
                  <a:srgbClr val="FFFFFF"/>
                </a:solidFill>
                <a:ln w="9525">
                  <a:solidFill>
                    <a:schemeClr val="tx1"/>
                  </a:solidFill>
                  <a:miter lim="800000"/>
                  <a:headEnd/>
                  <a:tailEnd/>
                </a:ln>
              </p:spPr>
              <p:txBody>
                <a:bodyPr anchor="ct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lnSpc>
                      <a:spcPct val="115000"/>
                    </a:lnSpc>
                    <a:spcBef>
                      <a:spcPct val="0"/>
                    </a:spcBef>
                    <a:spcAft>
                      <a:spcPts val="1000"/>
                    </a:spcAft>
                  </a:pPr>
                  <a:r>
                    <a:rPr lang="en-US" altLang="en-US"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 1m away</a:t>
                  </a:r>
                  <a:endParaRPr lang="en-US" alt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46" name="TextBox 62"/>
                <p:cNvSpPr txBox="1">
                  <a:spLocks noChangeArrowheads="1"/>
                </p:cNvSpPr>
                <p:nvPr/>
              </p:nvSpPr>
              <p:spPr bwMode="auto">
                <a:xfrm>
                  <a:off x="1547629" y="1610332"/>
                  <a:ext cx="1289611" cy="3012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1600" b="1">
                      <a:solidFill>
                        <a:srgbClr val="FF0000"/>
                      </a:solidFill>
                      <a:latin typeface="Times New Roman" panose="02020603050405020304" pitchFamily="18" charset="0"/>
                      <a:cs typeface="Times New Roman" panose="02020603050405020304" pitchFamily="18" charset="0"/>
                    </a:rPr>
                    <a:t>70,000 RPM</a:t>
                  </a:r>
                </a:p>
              </p:txBody>
            </p:sp>
            <p:grpSp>
              <p:nvGrpSpPr>
                <p:cNvPr id="9247" name="Group 63"/>
                <p:cNvGrpSpPr>
                  <a:grpSpLocks/>
                </p:cNvGrpSpPr>
                <p:nvPr/>
              </p:nvGrpSpPr>
              <p:grpSpPr bwMode="auto">
                <a:xfrm>
                  <a:off x="2447748" y="1758871"/>
                  <a:ext cx="3241641" cy="3932772"/>
                  <a:chOff x="2447748" y="1758871"/>
                  <a:chExt cx="3241641" cy="3932772"/>
                </a:xfrm>
              </p:grpSpPr>
              <p:grpSp>
                <p:nvGrpSpPr>
                  <p:cNvPr id="9248" name="Group 64"/>
                  <p:cNvGrpSpPr>
                    <a:grpSpLocks/>
                  </p:cNvGrpSpPr>
                  <p:nvPr/>
                </p:nvGrpSpPr>
                <p:grpSpPr bwMode="auto">
                  <a:xfrm>
                    <a:off x="2447748" y="2643403"/>
                    <a:ext cx="3241641" cy="3048240"/>
                    <a:chOff x="2447748" y="2643403"/>
                    <a:chExt cx="3241641" cy="3048240"/>
                  </a:xfrm>
                </p:grpSpPr>
                <p:cxnSp>
                  <p:nvCxnSpPr>
                    <p:cNvPr id="67" name="Straight Connector 66"/>
                    <p:cNvCxnSpPr/>
                    <p:nvPr/>
                  </p:nvCxnSpPr>
                  <p:spPr>
                    <a:xfrm flipH="1">
                      <a:off x="2453289" y="2761732"/>
                      <a:ext cx="9697" cy="104826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448441" y="3794462"/>
                      <a:ext cx="1755217"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252" name="Group 68"/>
                    <p:cNvGrpSpPr>
                      <a:grpSpLocks/>
                    </p:cNvGrpSpPr>
                    <p:nvPr/>
                  </p:nvGrpSpPr>
                  <p:grpSpPr bwMode="auto">
                    <a:xfrm>
                      <a:off x="3028409" y="2643403"/>
                      <a:ext cx="2660980" cy="3048240"/>
                      <a:chOff x="3028409" y="2643403"/>
                      <a:chExt cx="2660980" cy="3048240"/>
                    </a:xfrm>
                  </p:grpSpPr>
                  <p:cxnSp>
                    <p:nvCxnSpPr>
                      <p:cNvPr id="70" name="Straight Connector 69"/>
                      <p:cNvCxnSpPr>
                        <a:stCxn id="9262" idx="2"/>
                      </p:cNvCxnSpPr>
                      <p:nvPr/>
                    </p:nvCxnSpPr>
                    <p:spPr>
                      <a:xfrm>
                        <a:off x="5283295" y="2643060"/>
                        <a:ext cx="405671" cy="282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666339" y="2650125"/>
                        <a:ext cx="11314" cy="304167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533368" y="5676261"/>
                        <a:ext cx="1139436" cy="1554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28665" y="5229828"/>
                        <a:ext cx="358801"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927284" y="3794462"/>
                        <a:ext cx="19395" cy="189027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061431" y="3800113"/>
                        <a:ext cx="17778" cy="187332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184264" y="3794462"/>
                        <a:ext cx="19395" cy="187332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6" name="Straight Connector 65"/>
                  <p:cNvCxnSpPr/>
                  <p:nvPr/>
                </p:nvCxnSpPr>
                <p:spPr>
                  <a:xfrm flipH="1">
                    <a:off x="4433162" y="1758672"/>
                    <a:ext cx="30708" cy="392606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cxnSp>
          <p:nvCxnSpPr>
            <p:cNvPr id="48" name="Straight Connector 47"/>
            <p:cNvCxnSpPr/>
            <p:nvPr/>
          </p:nvCxnSpPr>
          <p:spPr>
            <a:xfrm>
              <a:off x="1959460" y="1311760"/>
              <a:ext cx="0" cy="67298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829584" y="1142710"/>
              <a:ext cx="184790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220" name="Group 82"/>
          <p:cNvGrpSpPr>
            <a:grpSpLocks/>
          </p:cNvGrpSpPr>
          <p:nvPr/>
        </p:nvGrpSpPr>
        <p:grpSpPr bwMode="auto">
          <a:xfrm>
            <a:off x="5437188" y="1749425"/>
            <a:ext cx="3725862" cy="4416425"/>
            <a:chOff x="6720289" y="1606452"/>
            <a:chExt cx="5076723" cy="4932460"/>
          </a:xfrm>
        </p:grpSpPr>
        <p:grpSp>
          <p:nvGrpSpPr>
            <p:cNvPr id="9224" name="Group 70"/>
            <p:cNvGrpSpPr>
              <a:grpSpLocks/>
            </p:cNvGrpSpPr>
            <p:nvPr/>
          </p:nvGrpSpPr>
          <p:grpSpPr bwMode="auto">
            <a:xfrm>
              <a:off x="6720289" y="2054016"/>
              <a:ext cx="4633511" cy="4484896"/>
              <a:chOff x="0" y="0"/>
              <a:chExt cx="6091025" cy="6049852"/>
            </a:xfrm>
          </p:grpSpPr>
          <p:pic>
            <p:nvPicPr>
              <p:cNvPr id="9230" name="Picture 7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886450" cy="579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1" name="Group 73"/>
              <p:cNvGrpSpPr>
                <a:grpSpLocks/>
              </p:cNvGrpSpPr>
              <p:nvPr/>
            </p:nvGrpSpPr>
            <p:grpSpPr bwMode="auto">
              <a:xfrm>
                <a:off x="3332585" y="2517377"/>
                <a:ext cx="2758440" cy="3532475"/>
                <a:chOff x="-1595675" y="118561"/>
                <a:chExt cx="2758440" cy="3532475"/>
              </a:xfrm>
            </p:grpSpPr>
            <p:pic>
              <p:nvPicPr>
                <p:cNvPr id="9232" name="Picture 7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95675" y="118561"/>
                  <a:ext cx="2758440" cy="35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val 92"/>
                <p:cNvSpPr/>
                <p:nvPr/>
              </p:nvSpPr>
              <p:spPr>
                <a:xfrm>
                  <a:off x="-373080" y="341092"/>
                  <a:ext cx="181042" cy="177545"/>
                </a:xfrm>
                <a:prstGeom prst="ellipse">
                  <a:avLst/>
                </a:prstGeom>
                <a:solidFill>
                  <a:schemeClr val="bg2"/>
                </a:solidFill>
                <a:ln w="12700" cap="flat" cmpd="sng" algn="ctr">
                  <a:solidFill>
                    <a:srgbClr val="FF0000"/>
                  </a:solidFill>
                  <a:prstDash val="solid"/>
                  <a:miter lim="800000"/>
                </a:ln>
                <a:effectLst/>
                <a:scene3d>
                  <a:camera prst="isometricBottomDown">
                    <a:rot lat="21594000" lon="19800000" rev="19200000"/>
                  </a:camera>
                  <a:lightRig rig="threePt" dir="t"/>
                </a:scene3d>
                <a:sp3d extrusionH="508000"/>
              </p:spPr>
              <p:txBody>
                <a:bodyPr anchor="ctr"/>
                <a:lstStyle/>
                <a:p>
                  <a:pPr eaLnBrk="1" fontAlgn="auto" hangingPunct="1">
                    <a:spcBef>
                      <a:spcPts val="0"/>
                    </a:spcBef>
                    <a:spcAft>
                      <a:spcPts val="0"/>
                    </a:spcAft>
                    <a:defRPr/>
                  </a:pPr>
                  <a:endParaRPr lang="en-US" sz="1800" kern="0">
                    <a:solidFill>
                      <a:sysClr val="window" lastClr="FFFFFF"/>
                    </a:solidFill>
                    <a:latin typeface="Calibri" panose="020F0502020204030204"/>
                  </a:endParaRPr>
                </a:p>
              </p:txBody>
            </p:sp>
          </p:grpSp>
        </p:grpSp>
        <p:sp>
          <p:nvSpPr>
            <p:cNvPr id="85" name="Rectangle 84"/>
            <p:cNvSpPr/>
            <p:nvPr/>
          </p:nvSpPr>
          <p:spPr>
            <a:xfrm>
              <a:off x="9056404" y="2996477"/>
              <a:ext cx="86523" cy="12056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6"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3008" y="2257267"/>
              <a:ext cx="951589" cy="7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Straight Arrow Connector 86"/>
            <p:cNvCxnSpPr/>
            <p:nvPr/>
          </p:nvCxnSpPr>
          <p:spPr>
            <a:xfrm>
              <a:off x="7708811" y="2840453"/>
              <a:ext cx="1347593" cy="216305"/>
            </a:xfrm>
            <a:prstGeom prst="straightConnector1">
              <a:avLst/>
            </a:prstGeom>
            <a:ln w="285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10185526" y="3104630"/>
              <a:ext cx="1168057" cy="893587"/>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9229" name="Picture 2" descr="http://www.bksv.com/~/media/New_Products/transducers/Microphones/Type%204961/4961_600x600.ashx?mh=600&amp;mw=600&amp;bc=white"/>
            <p:cNvPicPr>
              <a:picLocks noChangeAspect="1" noChangeArrowheads="1"/>
            </p:cNvPicPr>
            <p:nvPr/>
          </p:nvPicPr>
          <p:blipFill>
            <a:blip r:embed="rId9">
              <a:extLst>
                <a:ext uri="{28A0092B-C50C-407E-A947-70E740481C1C}">
                  <a14:useLocalDpi xmlns:a14="http://schemas.microsoft.com/office/drawing/2010/main" val="0"/>
                </a:ext>
              </a:extLst>
            </a:blip>
            <a:srcRect t="32744" b="39906"/>
            <a:stretch>
              <a:fillRect/>
            </a:stretch>
          </p:blipFill>
          <p:spPr bwMode="auto">
            <a:xfrm rot="5838526">
              <a:off x="10088232" y="2581294"/>
              <a:ext cx="2683621" cy="7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 Box 2"/>
          <p:cNvSpPr txBox="1">
            <a:spLocks noChangeArrowheads="1"/>
          </p:cNvSpPr>
          <p:nvPr/>
        </p:nvSpPr>
        <p:spPr bwMode="auto">
          <a:xfrm>
            <a:off x="5508625" y="1882775"/>
            <a:ext cx="1085850" cy="244475"/>
          </a:xfrm>
          <a:prstGeom prst="rect">
            <a:avLst/>
          </a:prstGeom>
          <a:solidFill>
            <a:srgbClr val="FFFFFF"/>
          </a:solidFill>
          <a:ln w="9525">
            <a:solidFill>
              <a:schemeClr val="tx1"/>
            </a:solidFill>
            <a:miter lim="800000"/>
            <a:headEnd/>
            <a:tailEnd/>
          </a:ln>
        </p:spPr>
        <p:txBody>
          <a:bodyPr anchor="ct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lnSpc>
                <a:spcPct val="115000"/>
              </a:lnSpc>
              <a:spcBef>
                <a:spcPct val="0"/>
              </a:spcBef>
              <a:spcAft>
                <a:spcPts val="1000"/>
              </a:spcAft>
            </a:pPr>
            <a:r>
              <a:rPr lang="en-US" altLang="en-US"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B&amp;K 4527</a:t>
            </a:r>
            <a:endParaRPr lang="en-US" alt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2" name="Text Box 2"/>
          <p:cNvSpPr txBox="1">
            <a:spLocks noChangeArrowheads="1"/>
          </p:cNvSpPr>
          <p:nvPr/>
        </p:nvSpPr>
        <p:spPr bwMode="auto">
          <a:xfrm>
            <a:off x="7643813" y="1790700"/>
            <a:ext cx="1060450" cy="285750"/>
          </a:xfrm>
          <a:prstGeom prst="rect">
            <a:avLst/>
          </a:prstGeom>
          <a:solidFill>
            <a:srgbClr val="FFFFFF"/>
          </a:solidFill>
          <a:ln w="9525">
            <a:solidFill>
              <a:schemeClr val="tx1"/>
            </a:solidFill>
            <a:miter lim="800000"/>
            <a:headEnd/>
            <a:tailEnd/>
          </a:ln>
        </p:spPr>
        <p:txBody>
          <a:bodyPr anchor="ct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lnSpc>
                <a:spcPct val="115000"/>
              </a:lnSpc>
              <a:spcBef>
                <a:spcPct val="0"/>
              </a:spcBef>
              <a:spcAft>
                <a:spcPts val="1000"/>
              </a:spcAft>
            </a:pPr>
            <a:r>
              <a:rPr lang="en-US" altLang="en-US" sz="1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B&amp;K 4961</a:t>
            </a:r>
            <a:endParaRPr lang="en-US" alt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3" name="TextBox 106"/>
          <p:cNvSpPr txBox="1">
            <a:spLocks noChangeArrowheads="1"/>
          </p:cNvSpPr>
          <p:nvPr/>
        </p:nvSpPr>
        <p:spPr bwMode="auto">
          <a:xfrm>
            <a:off x="2022475" y="112713"/>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2800" b="1">
                <a:solidFill>
                  <a:srgbClr val="000000"/>
                </a:solidFill>
                <a:latin typeface="Times New Roman" panose="02020603050405020304" pitchFamily="18" charset="0"/>
              </a:rPr>
              <a:t>SR-30 Turbojet Research Setup</a:t>
            </a:r>
          </a:p>
        </p:txBody>
      </p:sp>
    </p:spTree>
    <p:extLst>
      <p:ext uri="{BB962C8B-B14F-4D97-AF65-F5344CB8AC3E}">
        <p14:creationId xmlns:p14="http://schemas.microsoft.com/office/powerpoint/2010/main" val="331191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0850" y="1490367"/>
            <a:ext cx="6122728" cy="462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00604" y="747153"/>
            <a:ext cx="3657600" cy="523220"/>
          </a:xfrm>
          <a:prstGeom prst="rect">
            <a:avLst/>
          </a:prstGeom>
        </p:spPr>
        <p:txBody>
          <a:bodyPr wrap="square">
            <a:spAutoFit/>
          </a:bodyPr>
          <a:lstStyle/>
          <a:p>
            <a:r>
              <a:rPr lang="en-US" altLang="en-US" sz="2800" b="1" dirty="0">
                <a:solidFill>
                  <a:schemeClr val="bg1"/>
                </a:solidFill>
                <a:latin typeface="Times New Roman" panose="02020603050405020304" pitchFamily="18" charset="0"/>
                <a:cs typeface="Times New Roman" panose="02020603050405020304" pitchFamily="18" charset="0"/>
              </a:rPr>
              <a:t>Engine Specifications</a:t>
            </a:r>
          </a:p>
        </p:txBody>
      </p:sp>
    </p:spTree>
    <p:extLst>
      <p:ext uri="{BB962C8B-B14F-4D97-AF65-F5344CB8AC3E}">
        <p14:creationId xmlns:p14="http://schemas.microsoft.com/office/powerpoint/2010/main" val="22585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9"/>
          <p:cNvSpPr txBox="1">
            <a:spLocks noChangeArrowheads="1"/>
          </p:cNvSpPr>
          <p:nvPr/>
        </p:nvSpPr>
        <p:spPr bwMode="auto">
          <a:xfrm>
            <a:off x="3579813" y="609599"/>
            <a:ext cx="2538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2400">
                <a:solidFill>
                  <a:schemeClr val="tx1"/>
                </a:solidFill>
                <a:latin typeface="Arial Black" panose="020B0A04020102020204" pitchFamily="34" charset="0"/>
                <a:ea typeface="MS PGothic" panose="020B0600070205080204" pitchFamily="34" charset="-128"/>
              </a:defRPr>
            </a:lvl1pPr>
            <a:lvl2pPr marL="742950" indent="-285750">
              <a:spcBef>
                <a:spcPct val="20000"/>
              </a:spcBef>
              <a:buChar char="–"/>
              <a:defRPr kumimoji="1"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kumimoji="1">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kumimoji="1"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kumimoji="1" sz="1600">
                <a:solidFill>
                  <a:schemeClr val="tx1"/>
                </a:solidFill>
                <a:latin typeface="Arial" panose="020B0604020202020204" pitchFamily="34" charset="0"/>
                <a:ea typeface="MS PGothic" panose="020B0600070205080204" pitchFamily="34" charset="-128"/>
              </a:defRPr>
            </a:lvl9pPr>
          </a:lstStyle>
          <a:p>
            <a:pPr algn="ctr">
              <a:spcBef>
                <a:spcPct val="0"/>
              </a:spcBef>
            </a:pPr>
            <a:r>
              <a:rPr lang="en-US" altLang="en-US" sz="2800" b="1" dirty="0">
                <a:solidFill>
                  <a:schemeClr val="bg1"/>
                </a:solidFill>
                <a:latin typeface="Times New Roman" panose="02020603050405020304" pitchFamily="18" charset="0"/>
                <a:cs typeface="Times New Roman" panose="02020603050405020304" pitchFamily="18" charset="0"/>
              </a:rPr>
              <a:t>Fuel Properties</a:t>
            </a:r>
          </a:p>
        </p:txBody>
      </p:sp>
      <p:graphicFrame>
        <p:nvGraphicFramePr>
          <p:cNvPr id="2" name="Table 1"/>
          <p:cNvGraphicFramePr>
            <a:graphicFrameLocks noGrp="1"/>
          </p:cNvGraphicFramePr>
          <p:nvPr>
            <p:extLst>
              <p:ext uri="{D42A27DB-BD31-4B8C-83A1-F6EECF244321}">
                <p14:modId xmlns:p14="http://schemas.microsoft.com/office/powerpoint/2010/main" val="3443114430"/>
              </p:ext>
            </p:extLst>
          </p:nvPr>
        </p:nvGraphicFramePr>
        <p:xfrm>
          <a:off x="1256733" y="1660850"/>
          <a:ext cx="7184572" cy="4614874"/>
        </p:xfrm>
        <a:graphic>
          <a:graphicData uri="http://schemas.openxmlformats.org/drawingml/2006/table">
            <a:tbl>
              <a:tblPr firstRow="1" firstCol="1" bandRow="1">
                <a:tableStyleId>{5940675A-B579-460E-94D1-54222C63F5DA}</a:tableStyleId>
              </a:tblPr>
              <a:tblGrid>
                <a:gridCol w="3182540">
                  <a:extLst>
                    <a:ext uri="{9D8B030D-6E8A-4147-A177-3AD203B41FA5}">
                      <a16:colId xmlns:a16="http://schemas.microsoft.com/office/drawing/2014/main" val="20000"/>
                    </a:ext>
                  </a:extLst>
                </a:gridCol>
                <a:gridCol w="1010331">
                  <a:extLst>
                    <a:ext uri="{9D8B030D-6E8A-4147-A177-3AD203B41FA5}">
                      <a16:colId xmlns:a16="http://schemas.microsoft.com/office/drawing/2014/main" val="20001"/>
                    </a:ext>
                  </a:extLst>
                </a:gridCol>
                <a:gridCol w="1240461">
                  <a:extLst>
                    <a:ext uri="{9D8B030D-6E8A-4147-A177-3AD203B41FA5}">
                      <a16:colId xmlns:a16="http://schemas.microsoft.com/office/drawing/2014/main" val="20002"/>
                    </a:ext>
                  </a:extLst>
                </a:gridCol>
                <a:gridCol w="1751240">
                  <a:extLst>
                    <a:ext uri="{9D8B030D-6E8A-4147-A177-3AD203B41FA5}">
                      <a16:colId xmlns:a16="http://schemas.microsoft.com/office/drawing/2014/main" val="20003"/>
                    </a:ext>
                  </a:extLst>
                </a:gridCol>
              </a:tblGrid>
              <a:tr h="361741">
                <a:tc>
                  <a:txBody>
                    <a:bodyPr/>
                    <a:lstStyle/>
                    <a:p>
                      <a:pPr marL="0" marR="0" indent="0" algn="just" hangingPunct="0">
                        <a:spcBef>
                          <a:spcPts val="0"/>
                        </a:spcBef>
                        <a:spcAft>
                          <a:spcPts val="0"/>
                        </a:spcAft>
                      </a:pPr>
                      <a:r>
                        <a:rPr lang="en-US" sz="2400" b="1" kern="700" dirty="0">
                          <a:effectLst/>
                          <a:latin typeface="Times New Roman" panose="02020603050405020304" pitchFamily="18" charset="0"/>
                          <a:cs typeface="Times New Roman" panose="02020603050405020304" pitchFamily="18" charset="0"/>
                        </a:rPr>
                        <a:t>Properties</a:t>
                      </a:r>
                      <a:endParaRPr lang="en-US" sz="2800" b="1" kern="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dirty="0">
                          <a:solidFill>
                            <a:srgbClr val="FF0000"/>
                          </a:solidFill>
                          <a:effectLst/>
                          <a:latin typeface="Times New Roman" panose="02020603050405020304" pitchFamily="18" charset="0"/>
                          <a:cs typeface="Times New Roman" panose="02020603050405020304" pitchFamily="18" charset="0"/>
                        </a:rPr>
                        <a:t>Jet-A</a:t>
                      </a:r>
                      <a:endParaRPr lang="en-US" sz="2800" b="1" kern="7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dirty="0">
                          <a:solidFill>
                            <a:srgbClr val="33CC33"/>
                          </a:solidFill>
                          <a:effectLst/>
                          <a:latin typeface="Times New Roman" panose="02020603050405020304" pitchFamily="18" charset="0"/>
                          <a:cs typeface="Times New Roman" panose="02020603050405020304" pitchFamily="18" charset="0"/>
                        </a:rPr>
                        <a:t>F-T CG</a:t>
                      </a:r>
                      <a:endParaRPr lang="en-US" sz="2800" b="1" kern="700"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dirty="0">
                          <a:solidFill>
                            <a:srgbClr val="0000FF"/>
                          </a:solidFill>
                          <a:effectLst/>
                          <a:latin typeface="Times New Roman" panose="02020603050405020304" pitchFamily="18" charset="0"/>
                          <a:cs typeface="Times New Roman" panose="02020603050405020304" pitchFamily="18" charset="0"/>
                        </a:rPr>
                        <a:t>F-T NG</a:t>
                      </a:r>
                      <a:endParaRPr lang="en-US" sz="2800" b="1" kern="7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extLst>
                  <a:ext uri="{0D108BD9-81ED-4DB2-BD59-A6C34878D82A}">
                    <a16:rowId xmlns:a16="http://schemas.microsoft.com/office/drawing/2014/main" val="10000"/>
                  </a:ext>
                </a:extLst>
              </a:tr>
              <a:tr h="361741">
                <a:tc>
                  <a:txBody>
                    <a:bodyPr/>
                    <a:lstStyle/>
                    <a:p>
                      <a:pPr marL="0" marR="0" indent="0" algn="just" hangingPunct="0">
                        <a:spcBef>
                          <a:spcPts val="0"/>
                        </a:spcBef>
                        <a:spcAft>
                          <a:spcPts val="0"/>
                        </a:spcAft>
                      </a:pPr>
                      <a:r>
                        <a:rPr lang="en-US" sz="2400" b="1" kern="700" dirty="0">
                          <a:effectLst/>
                          <a:latin typeface="Times New Roman" panose="02020603050405020304" pitchFamily="18" charset="0"/>
                          <a:cs typeface="Times New Roman" panose="02020603050405020304" pitchFamily="18" charset="0"/>
                        </a:rPr>
                        <a:t>Flash Point (˚C)</a:t>
                      </a:r>
                      <a:endParaRPr lang="en-US" sz="2800" b="1" kern="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47</a:t>
                      </a:r>
                      <a:r>
                        <a:rPr lang="en-US" sz="2400" b="1" kern="700" baseline="30000">
                          <a:effectLst/>
                          <a:latin typeface="Times New Roman" panose="02020603050405020304" pitchFamily="18" charset="0"/>
                          <a:cs typeface="Times New Roman" panose="02020603050405020304" pitchFamily="18" charset="0"/>
                        </a:rPr>
                        <a:t>2</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44</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dirty="0">
                          <a:effectLst/>
                          <a:latin typeface="Times New Roman" panose="02020603050405020304" pitchFamily="18" charset="0"/>
                          <a:cs typeface="Times New Roman" panose="02020603050405020304" pitchFamily="18" charset="0"/>
                        </a:rPr>
                        <a:t>49</a:t>
                      </a:r>
                      <a:r>
                        <a:rPr lang="en-US" sz="2400" b="1" kern="700" baseline="30000" dirty="0">
                          <a:effectLst/>
                          <a:latin typeface="Times New Roman" panose="02020603050405020304" pitchFamily="18" charset="0"/>
                          <a:cs typeface="Times New Roman" panose="02020603050405020304" pitchFamily="18" charset="0"/>
                        </a:rPr>
                        <a:t>4</a:t>
                      </a:r>
                      <a:endParaRPr lang="en-US" sz="2800" b="1" kern="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extLst>
                  <a:ext uri="{0D108BD9-81ED-4DB2-BD59-A6C34878D82A}">
                    <a16:rowId xmlns:a16="http://schemas.microsoft.com/office/drawing/2014/main" val="10001"/>
                  </a:ext>
                </a:extLst>
              </a:tr>
              <a:tr h="723480">
                <a:tc>
                  <a:txBody>
                    <a:bodyPr/>
                    <a:lstStyle/>
                    <a:p>
                      <a:pPr marL="0" marR="0" indent="0" algn="just" hangingPunct="0">
                        <a:spcBef>
                          <a:spcPts val="0"/>
                        </a:spcBef>
                        <a:spcAft>
                          <a:spcPts val="0"/>
                        </a:spcAft>
                      </a:pPr>
                      <a:r>
                        <a:rPr lang="en-US" sz="2400" b="1" kern="700" dirty="0">
                          <a:effectLst/>
                          <a:latin typeface="Times New Roman" panose="02020603050405020304" pitchFamily="18" charset="0"/>
                          <a:cs typeface="Times New Roman" panose="02020603050405020304" pitchFamily="18" charset="0"/>
                        </a:rPr>
                        <a:t>Viscosity @ </a:t>
                      </a:r>
                      <a:endParaRPr lang="en-US" sz="2800" b="1" kern="700" dirty="0">
                        <a:effectLst/>
                        <a:latin typeface="Times New Roman" panose="02020603050405020304" pitchFamily="18" charset="0"/>
                        <a:cs typeface="Times New Roman" panose="02020603050405020304" pitchFamily="18" charset="0"/>
                      </a:endParaRPr>
                    </a:p>
                    <a:p>
                      <a:pPr marL="0" marR="0" indent="0" algn="just" hangingPunct="0">
                        <a:spcBef>
                          <a:spcPts val="0"/>
                        </a:spcBef>
                        <a:spcAft>
                          <a:spcPts val="0"/>
                        </a:spcAft>
                      </a:pPr>
                      <a:r>
                        <a:rPr lang="en-US" sz="2400" b="1" kern="700" dirty="0">
                          <a:effectLst/>
                          <a:latin typeface="Times New Roman" panose="02020603050405020304" pitchFamily="18" charset="0"/>
                          <a:cs typeface="Times New Roman" panose="02020603050405020304" pitchFamily="18" charset="0"/>
                        </a:rPr>
                        <a:t>40 ̊C (mm</a:t>
                      </a:r>
                      <a:r>
                        <a:rPr lang="en-US" sz="2400" b="1" kern="700" baseline="30000" dirty="0">
                          <a:effectLst/>
                          <a:latin typeface="Times New Roman" panose="02020603050405020304" pitchFamily="18" charset="0"/>
                          <a:cs typeface="Times New Roman" panose="02020603050405020304" pitchFamily="18" charset="0"/>
                        </a:rPr>
                        <a:t>2</a:t>
                      </a:r>
                      <a:r>
                        <a:rPr lang="en-US" sz="2400" b="1" kern="700" dirty="0">
                          <a:effectLst/>
                          <a:latin typeface="Times New Roman" panose="02020603050405020304" pitchFamily="18" charset="0"/>
                          <a:cs typeface="Times New Roman" panose="02020603050405020304" pitchFamily="18" charset="0"/>
                        </a:rPr>
                        <a:t>/s)</a:t>
                      </a:r>
                      <a:endParaRPr lang="en-US" sz="2800" b="1" kern="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1.56</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1.15</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4.6</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extLst>
                  <a:ext uri="{0D108BD9-81ED-4DB2-BD59-A6C34878D82A}">
                    <a16:rowId xmlns:a16="http://schemas.microsoft.com/office/drawing/2014/main" val="10002"/>
                  </a:ext>
                </a:extLst>
              </a:tr>
              <a:tr h="723480">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Net Heat of Combustion</a:t>
                      </a:r>
                      <a:endParaRPr lang="en-US" sz="2800" b="1" kern="700">
                        <a:effectLst/>
                        <a:latin typeface="Times New Roman" panose="02020603050405020304" pitchFamily="18" charset="0"/>
                        <a:cs typeface="Times New Roman" panose="02020603050405020304" pitchFamily="18" charset="0"/>
                      </a:endParaRPr>
                    </a:p>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(MJ/kg)</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42.8</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44</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44.1</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extLst>
                  <a:ext uri="{0D108BD9-81ED-4DB2-BD59-A6C34878D82A}">
                    <a16:rowId xmlns:a16="http://schemas.microsoft.com/office/drawing/2014/main" val="10003"/>
                  </a:ext>
                </a:extLst>
              </a:tr>
              <a:tr h="556008">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Density @ 15 ̊C (kg/m</a:t>
                      </a:r>
                      <a:r>
                        <a:rPr lang="en-US" sz="2400" b="1" kern="700" baseline="30000">
                          <a:effectLst/>
                          <a:latin typeface="Times New Roman" panose="02020603050405020304" pitchFamily="18" charset="0"/>
                          <a:cs typeface="Times New Roman" panose="02020603050405020304" pitchFamily="18" charset="0"/>
                        </a:rPr>
                        <a:t>3</a:t>
                      </a:r>
                      <a:r>
                        <a:rPr lang="en-US" sz="2400" b="1" kern="700">
                          <a:effectLst/>
                          <a:latin typeface="Times New Roman" panose="02020603050405020304" pitchFamily="18" charset="0"/>
                          <a:cs typeface="Times New Roman" panose="02020603050405020304" pitchFamily="18" charset="0"/>
                        </a:rPr>
                        <a:t>) </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806</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762</a:t>
                      </a:r>
                      <a:r>
                        <a:rPr lang="en-US" sz="2400" b="1" kern="700" baseline="30000">
                          <a:effectLst/>
                          <a:latin typeface="Times New Roman" panose="02020603050405020304" pitchFamily="18" charset="0"/>
                          <a:cs typeface="Times New Roman" panose="02020603050405020304" pitchFamily="18" charset="0"/>
                        </a:rPr>
                        <a:t>4</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dirty="0">
                          <a:effectLst/>
                          <a:latin typeface="Times New Roman" panose="02020603050405020304" pitchFamily="18" charset="0"/>
                          <a:cs typeface="Times New Roman" panose="02020603050405020304" pitchFamily="18" charset="0"/>
                        </a:rPr>
                        <a:t>757</a:t>
                      </a:r>
                      <a:r>
                        <a:rPr lang="en-US" sz="2400" b="1" kern="700" baseline="30000" dirty="0">
                          <a:effectLst/>
                          <a:latin typeface="Times New Roman" panose="02020603050405020304" pitchFamily="18" charset="0"/>
                          <a:cs typeface="Times New Roman" panose="02020603050405020304" pitchFamily="18" charset="0"/>
                        </a:rPr>
                        <a:t>4</a:t>
                      </a:r>
                      <a:endParaRPr lang="en-US" sz="2800" b="1" kern="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extLst>
                  <a:ext uri="{0D108BD9-81ED-4DB2-BD59-A6C34878D82A}">
                    <a16:rowId xmlns:a16="http://schemas.microsoft.com/office/drawing/2014/main" val="10004"/>
                  </a:ext>
                </a:extLst>
              </a:tr>
              <a:tr h="586154">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Cetane Number</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43.1</a:t>
                      </a:r>
                      <a:r>
                        <a:rPr lang="en-US" sz="2400" b="1" kern="700" baseline="30000">
                          <a:effectLst/>
                          <a:latin typeface="Times New Roman" panose="02020603050405020304" pitchFamily="18" charset="0"/>
                          <a:cs typeface="Times New Roman" panose="02020603050405020304" pitchFamily="18" charset="0"/>
                        </a:rPr>
                        <a:t>15</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26.2</a:t>
                      </a:r>
                      <a:r>
                        <a:rPr lang="en-US" sz="2400" b="1" kern="700" baseline="30000">
                          <a:effectLst/>
                          <a:latin typeface="Times New Roman" panose="02020603050405020304" pitchFamily="18" charset="0"/>
                          <a:cs typeface="Times New Roman" panose="02020603050405020304" pitchFamily="18" charset="0"/>
                        </a:rPr>
                        <a:t>15</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63</a:t>
                      </a:r>
                      <a:r>
                        <a:rPr lang="en-US" sz="2400" b="1" kern="700" baseline="30000">
                          <a:effectLst/>
                          <a:latin typeface="Times New Roman" panose="02020603050405020304" pitchFamily="18" charset="0"/>
                          <a:cs typeface="Times New Roman" panose="02020603050405020304" pitchFamily="18" charset="0"/>
                        </a:rPr>
                        <a:t>16</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extLst>
                  <a:ext uri="{0D108BD9-81ED-4DB2-BD59-A6C34878D82A}">
                    <a16:rowId xmlns:a16="http://schemas.microsoft.com/office/drawing/2014/main" val="10005"/>
                  </a:ext>
                </a:extLst>
              </a:tr>
              <a:tr h="736880">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Ignition Delay (ms)</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3.47</a:t>
                      </a:r>
                      <a:r>
                        <a:rPr lang="en-US" sz="2400" b="1" kern="700" baseline="30000">
                          <a:effectLst/>
                          <a:latin typeface="Times New Roman" panose="02020603050405020304" pitchFamily="18" charset="0"/>
                          <a:cs typeface="Times New Roman" panose="02020603050405020304" pitchFamily="18" charset="0"/>
                        </a:rPr>
                        <a:t>17</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a:effectLst/>
                          <a:latin typeface="Times New Roman" panose="02020603050405020304" pitchFamily="18" charset="0"/>
                          <a:cs typeface="Times New Roman" panose="02020603050405020304" pitchFamily="18" charset="0"/>
                        </a:rPr>
                        <a:t>5.11</a:t>
                      </a:r>
                      <a:r>
                        <a:rPr lang="en-US" sz="2400" b="1" kern="700" baseline="30000">
                          <a:effectLst/>
                          <a:latin typeface="Times New Roman" panose="02020603050405020304" pitchFamily="18" charset="0"/>
                          <a:cs typeface="Times New Roman" panose="02020603050405020304" pitchFamily="18" charset="0"/>
                        </a:rPr>
                        <a:t>17</a:t>
                      </a:r>
                      <a:endParaRPr lang="en-US" sz="2800" b="1" kern="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tc>
                  <a:txBody>
                    <a:bodyPr/>
                    <a:lstStyle/>
                    <a:p>
                      <a:pPr marL="0" marR="0" indent="0" algn="just" hangingPunct="0">
                        <a:spcBef>
                          <a:spcPts val="0"/>
                        </a:spcBef>
                        <a:spcAft>
                          <a:spcPts val="0"/>
                        </a:spcAft>
                      </a:pPr>
                      <a:r>
                        <a:rPr lang="en-US" sz="2400" b="1" kern="700" dirty="0">
                          <a:effectLst/>
                          <a:latin typeface="Times New Roman" panose="02020603050405020304" pitchFamily="18" charset="0"/>
                          <a:cs typeface="Times New Roman" panose="02020603050405020304" pitchFamily="18" charset="0"/>
                        </a:rPr>
                        <a:t>2.57</a:t>
                      </a:r>
                      <a:r>
                        <a:rPr lang="en-US" sz="2400" b="1" kern="700" baseline="30000" dirty="0">
                          <a:effectLst/>
                          <a:latin typeface="Times New Roman" panose="02020603050405020304" pitchFamily="18" charset="0"/>
                          <a:cs typeface="Times New Roman" panose="02020603050405020304" pitchFamily="18" charset="0"/>
                        </a:rPr>
                        <a:t>17</a:t>
                      </a:r>
                      <a:endParaRPr lang="en-US" sz="2800" b="1" kern="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401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606176" y="642144"/>
            <a:ext cx="632484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rgbClr val="000000"/>
                </a:solidFill>
                <a:latin typeface="Times New Roman" panose="02020603050405020304" pitchFamily="18" charset="0"/>
                <a:ea typeface="MS PGothic" panose="020B0600070205080204" pitchFamily="34" charset="-128"/>
              </a:defRPr>
            </a:lvl1pPr>
            <a:lvl2pPr marL="742950" indent="-285750">
              <a:defRPr kumimoji="1" sz="2400">
                <a:solidFill>
                  <a:srgbClr val="000000"/>
                </a:solidFill>
                <a:latin typeface="Times New Roman" panose="02020603050405020304" pitchFamily="18" charset="0"/>
                <a:ea typeface="MS PGothic" panose="020B0600070205080204" pitchFamily="34" charset="-128"/>
              </a:defRPr>
            </a:lvl2pPr>
            <a:lvl3pPr marL="1143000" indent="-228600">
              <a:defRPr kumimoji="1" sz="2400">
                <a:solidFill>
                  <a:srgbClr val="000000"/>
                </a:solidFill>
                <a:latin typeface="Times New Roman" panose="02020603050405020304" pitchFamily="18" charset="0"/>
                <a:ea typeface="MS PGothic" panose="020B0600070205080204" pitchFamily="34" charset="-128"/>
              </a:defRPr>
            </a:lvl3pPr>
            <a:lvl4pPr marL="1600200" indent="-228600">
              <a:defRPr kumimoji="1" sz="2400">
                <a:solidFill>
                  <a:srgbClr val="000000"/>
                </a:solidFill>
                <a:latin typeface="Times New Roman" panose="02020603050405020304" pitchFamily="18" charset="0"/>
                <a:ea typeface="MS PGothic" panose="020B0600070205080204" pitchFamily="34" charset="-128"/>
              </a:defRPr>
            </a:lvl4pPr>
            <a:lvl5pPr marL="2057400" indent="-228600">
              <a:defRPr kumimoji="1"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rgbClr val="000000"/>
                </a:solidFill>
                <a:latin typeface="Times New Roman" panose="02020603050405020304" pitchFamily="18" charset="0"/>
                <a:ea typeface="MS PGothic" panose="020B0600070205080204" pitchFamily="34" charset="-128"/>
              </a:defRPr>
            </a:lvl9pPr>
          </a:lstStyle>
          <a:p>
            <a:r>
              <a:rPr lang="en-US" altLang="en-US" b="1" dirty="0">
                <a:solidFill>
                  <a:schemeClr val="bg1"/>
                </a:solidFill>
              </a:rPr>
              <a:t>Sound And Vibration Measurement Results</a:t>
            </a:r>
          </a:p>
        </p:txBody>
      </p:sp>
      <p:sp>
        <p:nvSpPr>
          <p:cNvPr id="3" name="TextBox 2"/>
          <p:cNvSpPr txBox="1"/>
          <p:nvPr/>
        </p:nvSpPr>
        <p:spPr>
          <a:xfrm>
            <a:off x="1752599" y="1938597"/>
            <a:ext cx="5674567" cy="2215991"/>
          </a:xfrm>
          <a:prstGeom prst="rect">
            <a:avLst/>
          </a:prstGeom>
          <a:noFill/>
        </p:spPr>
        <p:txBody>
          <a:bodyPr wrap="square">
            <a:spAutoFit/>
          </a:bodyPr>
          <a:lstStyle/>
          <a:p>
            <a:pPr>
              <a:defRPr/>
            </a:pPr>
            <a:r>
              <a:rPr lang="en-US" sz="2400" b="1" dirty="0">
                <a:latin typeface="Times New Roman" panose="02020603050405020304" pitchFamily="18" charset="0"/>
                <a:cs typeface="Times New Roman" panose="02020603050405020304" pitchFamily="18" charset="0"/>
              </a:rPr>
              <a:t>Points To Visit:</a:t>
            </a:r>
          </a:p>
          <a:p>
            <a:pPr marL="342900" indent="-342900">
              <a:buFont typeface="Arial" panose="020B0604020202020204" pitchFamily="34" charset="0"/>
              <a:buChar char="•"/>
              <a:defRPr/>
            </a:pPr>
            <a:r>
              <a:rPr lang="en-US" sz="2400" b="1" dirty="0">
                <a:latin typeface="Times New Roman" panose="02020603050405020304" pitchFamily="18" charset="0"/>
                <a:cs typeface="Times New Roman" panose="02020603050405020304" pitchFamily="18" charset="0"/>
              </a:rPr>
              <a:t>Constant Percentage Bandwidth (CPB)</a:t>
            </a:r>
          </a:p>
          <a:p>
            <a:pPr marL="342900" indent="-342900">
              <a:buFont typeface="Arial" panose="020B0604020202020204" pitchFamily="34" charset="0"/>
              <a:buChar char="•"/>
              <a:defRPr/>
            </a:pPr>
            <a:r>
              <a:rPr lang="en-US" sz="2400" b="1" dirty="0">
                <a:latin typeface="Times New Roman" panose="02020603050405020304" pitchFamily="18" charset="0"/>
                <a:cs typeface="Times New Roman" panose="02020603050405020304" pitchFamily="18" charset="0"/>
              </a:rPr>
              <a:t>Fast Fourier Transform (FFT)</a:t>
            </a:r>
          </a:p>
          <a:p>
            <a:pPr marL="800100" lvl="1" indent="-342900">
              <a:buFont typeface="Arial" panose="020B0604020202020204" pitchFamily="34" charset="0"/>
              <a:buChar char="•"/>
              <a:defRPr/>
            </a:pPr>
            <a:r>
              <a:rPr lang="en-US" sz="2400" b="1" dirty="0">
                <a:latin typeface="Times New Roman" panose="02020603050405020304" pitchFamily="18" charset="0"/>
                <a:cs typeface="Times New Roman" panose="02020603050405020304" pitchFamily="18" charset="0"/>
              </a:rPr>
              <a:t>Narrow Band Analysis</a:t>
            </a:r>
          </a:p>
          <a:p>
            <a:pPr marL="800100" lvl="1" indent="-342900">
              <a:buFont typeface="Arial" panose="020B0604020202020204" pitchFamily="34" charset="0"/>
              <a:buChar char="•"/>
              <a:defRPr/>
            </a:pPr>
            <a:r>
              <a:rPr lang="en-US" sz="2400" b="1" dirty="0">
                <a:latin typeface="Times New Roman" panose="02020603050405020304" pitchFamily="18" charset="0"/>
                <a:cs typeface="Times New Roman" panose="02020603050405020304" pitchFamily="18" charset="0"/>
              </a:rPr>
              <a:t>Order correlations</a:t>
            </a:r>
          </a:p>
          <a:p>
            <a:pPr marL="342900" indent="-342900">
              <a:buFont typeface="Arial" panose="020B0604020202020204" pitchFamily="34" charset="0"/>
              <a:buChar char="•"/>
              <a:defRPr/>
            </a:pPr>
            <a:endParaRPr lang="en-US" dirty="0"/>
          </a:p>
        </p:txBody>
      </p:sp>
    </p:spTree>
    <p:extLst>
      <p:ext uri="{BB962C8B-B14F-4D97-AF65-F5344CB8AC3E}">
        <p14:creationId xmlns:p14="http://schemas.microsoft.com/office/powerpoint/2010/main" val="1605785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836</Words>
  <Application>Microsoft Office PowerPoint</Application>
  <PresentationFormat>On-screen Show (4:3)</PresentationFormat>
  <Paragraphs>204</Paragraphs>
  <Slides>21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MS PGothic</vt:lpstr>
      <vt:lpstr>Arial</vt:lpstr>
      <vt:lpstr>Calibri</vt:lpstr>
      <vt:lpstr>Times New Roman</vt:lpstr>
      <vt:lpstr>Office Theme</vt:lpstr>
      <vt:lpstr>Custom Design</vt:lpstr>
      <vt:lpstr>1_Custom Design</vt:lpstr>
      <vt:lpstr>2_Custom Design</vt:lpstr>
      <vt:lpstr>AIRCRAFT TURBINE SOUND AND VIBRATIONS SIGNATURES  FOR A SYNTHETIC KEROSENE FUEL AND THEIR HUMAN EFFECTS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Megan Hopkins</dc:creator>
  <cp:lastModifiedBy>Aliyah Knowles</cp:lastModifiedBy>
  <cp:revision>22</cp:revision>
  <dcterms:created xsi:type="dcterms:W3CDTF">2012-01-25T17:16:42Z</dcterms:created>
  <dcterms:modified xsi:type="dcterms:W3CDTF">2017-04-14T13:31:37Z</dcterms:modified>
</cp:coreProperties>
</file>