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8" r:id="rId10"/>
    <p:sldId id="263" r:id="rId11"/>
    <p:sldId id="269" r:id="rId12"/>
    <p:sldId id="264" r:id="rId13"/>
    <p:sldId id="265" r:id="rId14"/>
    <p:sldId id="266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4" autoAdjust="0"/>
    <p:restoredTop sz="94660"/>
  </p:normalViewPr>
  <p:slideViewPr>
    <p:cSldViewPr snapToGrid="0">
      <p:cViewPr>
        <p:scale>
          <a:sx n="100" d="100"/>
          <a:sy n="100" d="100"/>
        </p:scale>
        <p:origin x="1164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914732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159152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6972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49723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92167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define unstructured data </a:t>
            </a:r>
            <a:r>
              <a:rPr lang="en-US" sz="1100" b="0" i="0" u="none" strike="noStrike" cap="non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(verbally or add written definition?)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are looking at ways to take unstructured information from images to a structured format for analysis</a:t>
            </a:r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04940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screenshot selfiecity</a:t>
            </a:r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94497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18536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91912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62296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8494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3518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ctrTitle"/>
          </p:nvPr>
        </p:nvSpPr>
        <p:spPr>
          <a:xfrm>
            <a:off x="2589213" y="2514600"/>
            <a:ext cx="8915398" cy="22627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168DBA"/>
              </a:buClr>
              <a:buFont typeface="Century Gothic"/>
              <a:buNone/>
              <a:defRPr sz="540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589213" y="4777378"/>
            <a:ext cx="8915398" cy="11262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10361611" y="6130437"/>
            <a:ext cx="1146282" cy="3703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2589211" y="6135807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/>
          <p:nvPr/>
        </p:nvSpPr>
        <p:spPr>
          <a:xfrm>
            <a:off x="0" y="4323810"/>
            <a:ext cx="1744651" cy="77858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2580" y="119999"/>
                </a:moveTo>
                <a:cubicBezTo>
                  <a:pt x="93548" y="119999"/>
                  <a:pt x="94193" y="119277"/>
                  <a:pt x="94516" y="118554"/>
                </a:cubicBezTo>
                <a:cubicBezTo>
                  <a:pt x="94516" y="117831"/>
                  <a:pt x="94838" y="117831"/>
                  <a:pt x="94838" y="117831"/>
                </a:cubicBezTo>
                <a:cubicBezTo>
                  <a:pt x="119354" y="62891"/>
                  <a:pt x="119354" y="62891"/>
                  <a:pt x="119354" y="62891"/>
                </a:cubicBezTo>
                <a:cubicBezTo>
                  <a:pt x="120000" y="61445"/>
                  <a:pt x="120000" y="58554"/>
                  <a:pt x="119354" y="56385"/>
                </a:cubicBezTo>
                <a:cubicBezTo>
                  <a:pt x="94838" y="2168"/>
                  <a:pt x="94838" y="2168"/>
                  <a:pt x="94838" y="2168"/>
                </a:cubicBezTo>
                <a:cubicBezTo>
                  <a:pt x="94838" y="1445"/>
                  <a:pt x="94516" y="1445"/>
                  <a:pt x="94516" y="1445"/>
                </a:cubicBezTo>
                <a:cubicBezTo>
                  <a:pt x="94193" y="722"/>
                  <a:pt x="93548" y="0"/>
                  <a:pt x="9258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9999"/>
                  <a:pt x="0" y="119999"/>
                  <a:pt x="0" y="119999"/>
                </a:cubicBezTo>
                <a:lnTo>
                  <a:pt x="92580" y="11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531812" y="4529539"/>
            <a:ext cx="7797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3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2589211" y="609600"/>
            <a:ext cx="8915398" cy="31170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168DBA"/>
              </a:buClr>
              <a:buFont typeface="Century Gothic"/>
              <a:buNone/>
              <a:defRPr sz="480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2589211" y="4354046"/>
            <a:ext cx="8915398" cy="15558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dt" idx="10"/>
          </p:nvPr>
        </p:nvSpPr>
        <p:spPr>
          <a:xfrm>
            <a:off x="10361611" y="6130437"/>
            <a:ext cx="1146282" cy="3703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ftr" idx="11"/>
          </p:nvPr>
        </p:nvSpPr>
        <p:spPr>
          <a:xfrm>
            <a:off x="2589211" y="6135807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Shape 109"/>
          <p:cNvSpPr/>
          <p:nvPr/>
        </p:nvSpPr>
        <p:spPr>
          <a:xfrm rot="10800000" flipH="1">
            <a:off x="-4188" y="3178174"/>
            <a:ext cx="1588527" cy="50729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3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with Captio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2849949" y="609600"/>
            <a:ext cx="8393925" cy="289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168DBA"/>
              </a:buClr>
              <a:buFont typeface="Century Gothic"/>
              <a:buNone/>
              <a:defRPr sz="480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3275011" y="3505200"/>
            <a:ext cx="7536553" cy="3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2"/>
          </p:nvPr>
        </p:nvSpPr>
        <p:spPr>
          <a:xfrm>
            <a:off x="2589211" y="4354046"/>
            <a:ext cx="8915398" cy="15558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dt" idx="10"/>
          </p:nvPr>
        </p:nvSpPr>
        <p:spPr>
          <a:xfrm>
            <a:off x="10361611" y="6130437"/>
            <a:ext cx="1146282" cy="3703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ftr" idx="11"/>
          </p:nvPr>
        </p:nvSpPr>
        <p:spPr>
          <a:xfrm>
            <a:off x="2589211" y="6135807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Shape 117"/>
          <p:cNvSpPr/>
          <p:nvPr/>
        </p:nvSpPr>
        <p:spPr>
          <a:xfrm rot="10800000" flipH="1">
            <a:off x="-4188" y="3178174"/>
            <a:ext cx="1588527" cy="50729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3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Shape 119"/>
          <p:cNvSpPr txBox="1"/>
          <p:nvPr/>
        </p:nvSpPr>
        <p:spPr>
          <a:xfrm>
            <a:off x="2467651" y="648004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11114852" y="2905306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168DBA"/>
              </a:buClr>
              <a:buFont typeface="Century Gothic"/>
              <a:buNone/>
              <a:defRPr sz="480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397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dt" idx="10"/>
          </p:nvPr>
        </p:nvSpPr>
        <p:spPr>
          <a:xfrm>
            <a:off x="10361611" y="6130437"/>
            <a:ext cx="1146282" cy="3703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ftr" idx="11"/>
          </p:nvPr>
        </p:nvSpPr>
        <p:spPr>
          <a:xfrm>
            <a:off x="2589211" y="6135807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Shape 126"/>
          <p:cNvSpPr/>
          <p:nvPr/>
        </p:nvSpPr>
        <p:spPr>
          <a:xfrm rot="10800000" flipH="1">
            <a:off x="-4188" y="4911724"/>
            <a:ext cx="1588527" cy="50729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3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Name Card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2849949" y="609600"/>
            <a:ext cx="8393925" cy="289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168DBA"/>
              </a:buClr>
              <a:buFont typeface="Century Gothic"/>
              <a:buNone/>
              <a:defRPr sz="480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2589211" y="4343400"/>
            <a:ext cx="8915400" cy="83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397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dt" idx="10"/>
          </p:nvPr>
        </p:nvSpPr>
        <p:spPr>
          <a:xfrm>
            <a:off x="10361611" y="6130437"/>
            <a:ext cx="1146282" cy="3703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ftr" idx="11"/>
          </p:nvPr>
        </p:nvSpPr>
        <p:spPr>
          <a:xfrm>
            <a:off x="2589211" y="6135807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Shape 134"/>
          <p:cNvSpPr/>
          <p:nvPr/>
        </p:nvSpPr>
        <p:spPr>
          <a:xfrm rot="10800000" flipH="1">
            <a:off x="-4188" y="4911724"/>
            <a:ext cx="1588527" cy="50729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3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 txBox="1"/>
          <p:nvPr/>
        </p:nvSpPr>
        <p:spPr>
          <a:xfrm>
            <a:off x="2467651" y="648004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11114852" y="2905306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rue or False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2589211" y="627406"/>
            <a:ext cx="8915398" cy="28800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168DBA"/>
              </a:buClr>
              <a:buFont typeface="Century Gothic"/>
              <a:buNone/>
              <a:defRPr sz="480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2589211" y="4343400"/>
            <a:ext cx="8915400" cy="83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397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dt" idx="10"/>
          </p:nvPr>
        </p:nvSpPr>
        <p:spPr>
          <a:xfrm>
            <a:off x="10361611" y="6130437"/>
            <a:ext cx="1146282" cy="3703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ftr" idx="11"/>
          </p:nvPr>
        </p:nvSpPr>
        <p:spPr>
          <a:xfrm>
            <a:off x="2589211" y="6135807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Shape 144"/>
          <p:cNvSpPr/>
          <p:nvPr/>
        </p:nvSpPr>
        <p:spPr>
          <a:xfrm rot="10800000" flipH="1">
            <a:off x="-4188" y="4911724"/>
            <a:ext cx="1588527" cy="50729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3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6" cy="12808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168DBA"/>
              </a:buClr>
              <a:buFont typeface="Century Gothic"/>
              <a:buNone/>
              <a:defRPr sz="360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 rot="5400000">
            <a:off x="5103811" y="-381000"/>
            <a:ext cx="3886200" cy="891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397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dt" idx="10"/>
          </p:nvPr>
        </p:nvSpPr>
        <p:spPr>
          <a:xfrm>
            <a:off x="10361611" y="6130437"/>
            <a:ext cx="1146282" cy="3703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ftr" idx="11"/>
          </p:nvPr>
        </p:nvSpPr>
        <p:spPr>
          <a:xfrm>
            <a:off x="2589211" y="6135807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Shape 151"/>
          <p:cNvSpPr/>
          <p:nvPr/>
        </p:nvSpPr>
        <p:spPr>
          <a:xfrm rot="10800000" flipH="1">
            <a:off x="-4188" y="714374"/>
            <a:ext cx="1588527" cy="50729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531812" y="787781"/>
            <a:ext cx="7797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3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 rot="5400000">
            <a:off x="7756704" y="2165512"/>
            <a:ext cx="5283816" cy="22076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168DBA"/>
              </a:buClr>
              <a:buFont typeface="Century Gothic"/>
              <a:buNone/>
              <a:defRPr sz="360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 rot="5400000">
            <a:off x="3185803" y="30813"/>
            <a:ext cx="5283816" cy="6476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397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dt" idx="10"/>
          </p:nvPr>
        </p:nvSpPr>
        <p:spPr>
          <a:xfrm>
            <a:off x="10361611" y="6130437"/>
            <a:ext cx="1146282" cy="3703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ftr" idx="11"/>
          </p:nvPr>
        </p:nvSpPr>
        <p:spPr>
          <a:xfrm>
            <a:off x="2589211" y="6135807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8" name="Shape 158"/>
          <p:cNvSpPr/>
          <p:nvPr/>
        </p:nvSpPr>
        <p:spPr>
          <a:xfrm rot="10800000" flipH="1">
            <a:off x="-4188" y="714374"/>
            <a:ext cx="1588527" cy="50729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sldNum" idx="12"/>
          </p:nvPr>
        </p:nvSpPr>
        <p:spPr>
          <a:xfrm>
            <a:off x="531812" y="787781"/>
            <a:ext cx="7797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3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6" cy="12808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168DBA"/>
              </a:buClr>
              <a:buFont typeface="Century Gothic"/>
              <a:buNone/>
              <a:defRPr sz="360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2589211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397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10361611" y="6130437"/>
            <a:ext cx="1146282" cy="3703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2589211" y="6135807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/>
          <p:nvPr/>
        </p:nvSpPr>
        <p:spPr>
          <a:xfrm rot="10800000" flipH="1">
            <a:off x="-4188" y="714374"/>
            <a:ext cx="1588527" cy="50729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531812" y="787781"/>
            <a:ext cx="7797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buClr>
                <a:srgbClr val="BFBFBF"/>
              </a:buClr>
              <a:buSzPct val="25000"/>
              <a:buFont typeface="Century Gothic"/>
              <a:buNone/>
            </a:pPr>
            <a:fld id="{00000000-1234-1234-1234-123412341234}" type="slidenum">
              <a:rPr lang="en-US" sz="900" b="1" smtClean="0">
                <a:latin typeface="Century Gothic"/>
                <a:ea typeface="Century Gothic"/>
                <a:cs typeface="Century Gothic"/>
                <a:sym typeface="Century Gothic"/>
              </a:rPr>
              <a:pPr algn="r">
                <a:buClr>
                  <a:srgbClr val="BFBFBF"/>
                </a:buClr>
                <a:buSzPct val="25000"/>
                <a:buFont typeface="Century Gothic"/>
                <a:buNone/>
              </a:pPr>
              <a:t>‹#›</a:t>
            </a:fld>
            <a:endParaRPr lang="en-US" sz="9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6" cy="12808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168DBA"/>
              </a:buClr>
              <a:buFont typeface="Century Gothic"/>
              <a:buNone/>
              <a:defRPr sz="360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10361611" y="6130437"/>
            <a:ext cx="1146282" cy="3703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2589211" y="6135807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/>
          <p:nvPr/>
        </p:nvSpPr>
        <p:spPr>
          <a:xfrm rot="10800000" flipH="1">
            <a:off x="-4188" y="714374"/>
            <a:ext cx="1588527" cy="50729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531812" y="787781"/>
            <a:ext cx="7797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300" smtClean="0"/>
              <a:pPr algn="r">
                <a:buClr>
                  <a:schemeClr val="dk2"/>
                </a:buClr>
                <a:buSzPct val="25000"/>
                <a:buFont typeface="Arial"/>
                <a:buNone/>
              </a:pPr>
              <a:t>‹#›</a:t>
            </a:fld>
            <a:endParaRPr lang="en-US" sz="13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2589211" y="2058750"/>
            <a:ext cx="8915398" cy="146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168DBA"/>
              </a:buClr>
              <a:buFont typeface="Century Gothic"/>
              <a:buNone/>
              <a:defRPr sz="400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2589211" y="3530128"/>
            <a:ext cx="8915398" cy="86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10361611" y="6130437"/>
            <a:ext cx="1146282" cy="3703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2589211" y="6135807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/>
          <p:nvPr/>
        </p:nvSpPr>
        <p:spPr>
          <a:xfrm rot="10800000" flipH="1">
            <a:off x="-4188" y="3178174"/>
            <a:ext cx="1588527" cy="50729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3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6" cy="12808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168DBA"/>
              </a:buClr>
              <a:buFont typeface="Century Gothic"/>
              <a:buNone/>
              <a:defRPr sz="360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2589211" y="2133600"/>
            <a:ext cx="4313863" cy="37776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397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7190746" y="2126222"/>
            <a:ext cx="4313863" cy="37776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397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10361611" y="6130437"/>
            <a:ext cx="1146282" cy="3703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2589211" y="6135807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/>
          <p:nvPr/>
        </p:nvSpPr>
        <p:spPr>
          <a:xfrm rot="10800000" flipH="1">
            <a:off x="-4188" y="714374"/>
            <a:ext cx="1588527" cy="50729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531812" y="787781"/>
            <a:ext cx="7797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3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6" cy="12808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168DBA"/>
              </a:buClr>
              <a:buFont typeface="Century Gothic"/>
              <a:buNone/>
              <a:defRPr sz="360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2939373" y="1972702"/>
            <a:ext cx="3992732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2"/>
          </p:nvPr>
        </p:nvSpPr>
        <p:spPr>
          <a:xfrm>
            <a:off x="2589211" y="2548966"/>
            <a:ext cx="4342893" cy="33540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397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3"/>
          </p:nvPr>
        </p:nvSpPr>
        <p:spPr>
          <a:xfrm>
            <a:off x="7506628" y="1969475"/>
            <a:ext cx="3999000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4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397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10361611" y="6130437"/>
            <a:ext cx="1146282" cy="3703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2589211" y="6135807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/>
          <p:nvPr/>
        </p:nvSpPr>
        <p:spPr>
          <a:xfrm rot="10800000" flipH="1">
            <a:off x="-4188" y="714374"/>
            <a:ext cx="1588527" cy="50729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531812" y="787781"/>
            <a:ext cx="7797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3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10361611" y="6130437"/>
            <a:ext cx="1146282" cy="3703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2589211" y="6135807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Shape 86"/>
          <p:cNvSpPr/>
          <p:nvPr/>
        </p:nvSpPr>
        <p:spPr>
          <a:xfrm rot="10800000" flipH="1">
            <a:off x="-4188" y="714374"/>
            <a:ext cx="1588527" cy="50729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531812" y="787781"/>
            <a:ext cx="7797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2000" b="0" i="0" u="none" strike="noStrike" cap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000" b="0" i="0" u="none" strike="noStrike" cap="none">
              <a:solidFill>
                <a:srgbClr val="FE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2589211" y="446087"/>
            <a:ext cx="3505199" cy="9763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168DBA"/>
              </a:buClr>
              <a:buFont typeface="Century Gothic"/>
              <a:buNone/>
              <a:defRPr sz="200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323012" y="446087"/>
            <a:ext cx="5181600" cy="5414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429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397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2"/>
          </p:nvPr>
        </p:nvSpPr>
        <p:spPr>
          <a:xfrm>
            <a:off x="2589211" y="1598612"/>
            <a:ext cx="3505199" cy="42624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dt" idx="10"/>
          </p:nvPr>
        </p:nvSpPr>
        <p:spPr>
          <a:xfrm>
            <a:off x="10361611" y="6130437"/>
            <a:ext cx="1146282" cy="3703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ftr" idx="11"/>
          </p:nvPr>
        </p:nvSpPr>
        <p:spPr>
          <a:xfrm>
            <a:off x="2589211" y="6135807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Shape 94"/>
          <p:cNvSpPr/>
          <p:nvPr/>
        </p:nvSpPr>
        <p:spPr>
          <a:xfrm rot="10800000" flipH="1">
            <a:off x="-4188" y="714374"/>
            <a:ext cx="1588527" cy="50729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531812" y="787781"/>
            <a:ext cx="7797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3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2589213" y="4800600"/>
            <a:ext cx="8915400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168DBA"/>
              </a:buClr>
              <a:buFont typeface="Century Gothic"/>
              <a:buNone/>
              <a:defRPr sz="240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pic" idx="2"/>
          </p:nvPr>
        </p:nvSpPr>
        <p:spPr>
          <a:xfrm>
            <a:off x="2589211" y="634964"/>
            <a:ext cx="8915400" cy="38549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2589213" y="5367337"/>
            <a:ext cx="8915400" cy="493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dt" idx="10"/>
          </p:nvPr>
        </p:nvSpPr>
        <p:spPr>
          <a:xfrm>
            <a:off x="10361611" y="6130437"/>
            <a:ext cx="1146282" cy="3703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ftr" idx="11"/>
          </p:nvPr>
        </p:nvSpPr>
        <p:spPr>
          <a:xfrm>
            <a:off x="2589211" y="6135807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Shape 102"/>
          <p:cNvSpPr/>
          <p:nvPr/>
        </p:nvSpPr>
        <p:spPr>
          <a:xfrm rot="10800000" flipH="1">
            <a:off x="-4188" y="4911724"/>
            <a:ext cx="1588527" cy="50729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3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7000">
              <a:srgbClr val="FFFFFF"/>
            </a:gs>
            <a:gs pos="100000">
              <a:srgbClr val="C4DCE3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1" y="228600"/>
            <a:ext cx="2851516" cy="6638628"/>
            <a:chOff x="2487613" y="285750"/>
            <a:chExt cx="2428874" cy="5654675"/>
          </a:xfrm>
        </p:grpSpPr>
        <p:sp>
          <p:nvSpPr>
            <p:cNvPr id="7" name="Shape 7"/>
            <p:cNvSpPr/>
            <p:nvPr/>
          </p:nvSpPr>
          <p:spPr>
            <a:xfrm>
              <a:off x="2487613" y="2284413"/>
              <a:ext cx="85724" cy="5333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09090" y="103235"/>
                    <a:pt x="103636" y="87352"/>
                    <a:pt x="92727" y="70588"/>
                  </a:cubicBezTo>
                  <a:cubicBezTo>
                    <a:pt x="60000" y="47647"/>
                    <a:pt x="32727" y="23823"/>
                    <a:pt x="0" y="0"/>
                  </a:cubicBezTo>
                  <a:cubicBezTo>
                    <a:pt x="0" y="30882"/>
                    <a:pt x="0" y="30882"/>
                    <a:pt x="0" y="30882"/>
                  </a:cubicBezTo>
                  <a:cubicBezTo>
                    <a:pt x="32727" y="56470"/>
                    <a:pt x="70909" y="82941"/>
                    <a:pt x="109090" y="109411"/>
                  </a:cubicBezTo>
                  <a:cubicBezTo>
                    <a:pt x="109090" y="112941"/>
                    <a:pt x="114545" y="116470"/>
                    <a:pt x="120000" y="12000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8"/>
            <p:cNvSpPr/>
            <p:nvPr/>
          </p:nvSpPr>
          <p:spPr>
            <a:xfrm>
              <a:off x="2597150" y="2779713"/>
              <a:ext cx="550863" cy="19780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3714" y="83333"/>
                  </a:moveTo>
                  <a:cubicBezTo>
                    <a:pt x="88285" y="95714"/>
                    <a:pt x="102857" y="107857"/>
                    <a:pt x="119142" y="120000"/>
                  </a:cubicBezTo>
                  <a:cubicBezTo>
                    <a:pt x="119142" y="117857"/>
                    <a:pt x="119142" y="115952"/>
                    <a:pt x="120000" y="113809"/>
                  </a:cubicBezTo>
                  <a:cubicBezTo>
                    <a:pt x="106285" y="103571"/>
                    <a:pt x="93428" y="93095"/>
                    <a:pt x="81428" y="82619"/>
                  </a:cubicBezTo>
                  <a:cubicBezTo>
                    <a:pt x="49714" y="55476"/>
                    <a:pt x="23142" y="27857"/>
                    <a:pt x="0" y="0"/>
                  </a:cubicBezTo>
                  <a:cubicBezTo>
                    <a:pt x="1714" y="4761"/>
                    <a:pt x="3428" y="9761"/>
                    <a:pt x="5142" y="14523"/>
                  </a:cubicBezTo>
                  <a:cubicBezTo>
                    <a:pt x="25714" y="37619"/>
                    <a:pt x="48000" y="60714"/>
                    <a:pt x="73714" y="83333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9"/>
            <p:cNvSpPr/>
            <p:nvPr/>
          </p:nvSpPr>
          <p:spPr>
            <a:xfrm>
              <a:off x="3175000" y="4730750"/>
              <a:ext cx="519112" cy="12096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272" y="8571"/>
                  </a:moveTo>
                  <a:cubicBezTo>
                    <a:pt x="4545" y="5844"/>
                    <a:pt x="1818" y="3116"/>
                    <a:pt x="0" y="0"/>
                  </a:cubicBezTo>
                  <a:cubicBezTo>
                    <a:pt x="0" y="3896"/>
                    <a:pt x="0" y="7402"/>
                    <a:pt x="0" y="11298"/>
                  </a:cubicBezTo>
                  <a:cubicBezTo>
                    <a:pt x="19090" y="33116"/>
                    <a:pt x="40000" y="54545"/>
                    <a:pt x="61818" y="75584"/>
                  </a:cubicBezTo>
                  <a:cubicBezTo>
                    <a:pt x="77272" y="90389"/>
                    <a:pt x="94545" y="105194"/>
                    <a:pt x="111818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02727" y="104805"/>
                    <a:pt x="85454" y="89610"/>
                    <a:pt x="70000" y="74025"/>
                  </a:cubicBezTo>
                  <a:cubicBezTo>
                    <a:pt x="47272" y="52597"/>
                    <a:pt x="26363" y="30779"/>
                    <a:pt x="7272" y="8571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10"/>
            <p:cNvSpPr/>
            <p:nvPr/>
          </p:nvSpPr>
          <p:spPr>
            <a:xfrm>
              <a:off x="3305176" y="5630862"/>
              <a:ext cx="146050" cy="3095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0810" y="120000"/>
                  </a:move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77837" y="80506"/>
                    <a:pt x="38918" y="41012"/>
                    <a:pt x="0" y="0"/>
                  </a:cubicBezTo>
                  <a:cubicBezTo>
                    <a:pt x="25945" y="41012"/>
                    <a:pt x="55135" y="80506"/>
                    <a:pt x="90810" y="12000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2573338" y="2817813"/>
              <a:ext cx="700087" cy="28352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9213" y="109695"/>
                  </a:moveTo>
                  <a:cubicBezTo>
                    <a:pt x="97752" y="102714"/>
                    <a:pt x="87640" y="95734"/>
                    <a:pt x="78202" y="88753"/>
                  </a:cubicBezTo>
                  <a:cubicBezTo>
                    <a:pt x="56629" y="72631"/>
                    <a:pt x="39775" y="56011"/>
                    <a:pt x="26966" y="39224"/>
                  </a:cubicBezTo>
                  <a:cubicBezTo>
                    <a:pt x="19550" y="29085"/>
                    <a:pt x="13483" y="18781"/>
                    <a:pt x="8089" y="8476"/>
                  </a:cubicBezTo>
                  <a:cubicBezTo>
                    <a:pt x="5393" y="5650"/>
                    <a:pt x="2696" y="2825"/>
                    <a:pt x="0" y="0"/>
                  </a:cubicBezTo>
                  <a:cubicBezTo>
                    <a:pt x="5393" y="13130"/>
                    <a:pt x="12808" y="26426"/>
                    <a:pt x="22247" y="39390"/>
                  </a:cubicBezTo>
                  <a:cubicBezTo>
                    <a:pt x="34382" y="56343"/>
                    <a:pt x="51235" y="72963"/>
                    <a:pt x="72134" y="89252"/>
                  </a:cubicBezTo>
                  <a:cubicBezTo>
                    <a:pt x="82921" y="97396"/>
                    <a:pt x="95056" y="105373"/>
                    <a:pt x="107865" y="113185"/>
                  </a:cubicBezTo>
                  <a:cubicBezTo>
                    <a:pt x="111910" y="115512"/>
                    <a:pt x="115955" y="117673"/>
                    <a:pt x="120000" y="120000"/>
                  </a:cubicBezTo>
                  <a:cubicBezTo>
                    <a:pt x="118651" y="119168"/>
                    <a:pt x="117977" y="118504"/>
                    <a:pt x="117303" y="117673"/>
                  </a:cubicBezTo>
                  <a:cubicBezTo>
                    <a:pt x="113932" y="115013"/>
                    <a:pt x="111235" y="112354"/>
                    <a:pt x="109213" y="109695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2506663" y="285750"/>
              <a:ext cx="90487" cy="24939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7391" y="109039"/>
                  </a:moveTo>
                  <a:cubicBezTo>
                    <a:pt x="62608" y="109795"/>
                    <a:pt x="62608" y="110551"/>
                    <a:pt x="62608" y="111307"/>
                  </a:cubicBezTo>
                  <a:cubicBezTo>
                    <a:pt x="78260" y="113952"/>
                    <a:pt x="99130" y="116598"/>
                    <a:pt x="114782" y="119433"/>
                  </a:cubicBezTo>
                  <a:cubicBezTo>
                    <a:pt x="114782" y="119622"/>
                    <a:pt x="114782" y="119811"/>
                    <a:pt x="120000" y="120000"/>
                  </a:cubicBezTo>
                  <a:cubicBezTo>
                    <a:pt x="109565" y="116220"/>
                    <a:pt x="99130" y="112629"/>
                    <a:pt x="88695" y="108850"/>
                  </a:cubicBezTo>
                  <a:cubicBezTo>
                    <a:pt x="46956" y="89574"/>
                    <a:pt x="26086" y="70299"/>
                    <a:pt x="26086" y="50834"/>
                  </a:cubicBezTo>
                  <a:cubicBezTo>
                    <a:pt x="31304" y="33826"/>
                    <a:pt x="46956" y="17007"/>
                    <a:pt x="78260" y="0"/>
                  </a:cubicBezTo>
                  <a:cubicBezTo>
                    <a:pt x="62608" y="0"/>
                    <a:pt x="62608" y="0"/>
                    <a:pt x="62608" y="0"/>
                  </a:cubicBezTo>
                  <a:cubicBezTo>
                    <a:pt x="26086" y="16818"/>
                    <a:pt x="10434" y="33826"/>
                    <a:pt x="5217" y="50834"/>
                  </a:cubicBezTo>
                  <a:cubicBezTo>
                    <a:pt x="0" y="70299"/>
                    <a:pt x="15652" y="89574"/>
                    <a:pt x="57391" y="10903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2554288" y="2598738"/>
              <a:ext cx="66674" cy="4206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4117" y="21308"/>
                    <a:pt x="21176" y="41495"/>
                    <a:pt x="35294" y="62803"/>
                  </a:cubicBezTo>
                  <a:cubicBezTo>
                    <a:pt x="63529" y="81869"/>
                    <a:pt x="91764" y="100934"/>
                    <a:pt x="120000" y="120000"/>
                  </a:cubicBezTo>
                  <a:cubicBezTo>
                    <a:pt x="105882" y="97570"/>
                    <a:pt x="91764" y="74018"/>
                    <a:pt x="77647" y="51588"/>
                  </a:cubicBezTo>
                  <a:cubicBezTo>
                    <a:pt x="70588" y="50467"/>
                    <a:pt x="70588" y="49345"/>
                    <a:pt x="70588" y="48224"/>
                  </a:cubicBezTo>
                  <a:cubicBezTo>
                    <a:pt x="49411" y="31401"/>
                    <a:pt x="21176" y="15700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3143250" y="4757737"/>
              <a:ext cx="161925" cy="8731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16756"/>
                    <a:pt x="5853" y="33513"/>
                    <a:pt x="14634" y="50270"/>
                  </a:cubicBezTo>
                  <a:cubicBezTo>
                    <a:pt x="23414" y="63243"/>
                    <a:pt x="35121" y="76756"/>
                    <a:pt x="49756" y="89729"/>
                  </a:cubicBezTo>
                  <a:cubicBezTo>
                    <a:pt x="55609" y="92972"/>
                    <a:pt x="64390" y="96216"/>
                    <a:pt x="70243" y="99459"/>
                  </a:cubicBezTo>
                  <a:cubicBezTo>
                    <a:pt x="87804" y="106486"/>
                    <a:pt x="102439" y="112972"/>
                    <a:pt x="120000" y="120000"/>
                  </a:cubicBezTo>
                  <a:cubicBezTo>
                    <a:pt x="117073" y="118378"/>
                    <a:pt x="114146" y="116216"/>
                    <a:pt x="111219" y="114594"/>
                  </a:cubicBezTo>
                  <a:cubicBezTo>
                    <a:pt x="76097" y="92972"/>
                    <a:pt x="52682" y="71351"/>
                    <a:pt x="38048" y="49729"/>
                  </a:cubicBezTo>
                  <a:cubicBezTo>
                    <a:pt x="32195" y="36756"/>
                    <a:pt x="26341" y="24324"/>
                    <a:pt x="23414" y="11891"/>
                  </a:cubicBezTo>
                  <a:cubicBezTo>
                    <a:pt x="23414" y="11351"/>
                    <a:pt x="20487" y="10810"/>
                    <a:pt x="20487" y="9729"/>
                  </a:cubicBezTo>
                  <a:cubicBezTo>
                    <a:pt x="14634" y="6486"/>
                    <a:pt x="5853" y="3243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3148013" y="1282700"/>
              <a:ext cx="1768474" cy="34480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66" y="116719"/>
                  </a:moveTo>
                  <a:cubicBezTo>
                    <a:pt x="2666" y="105512"/>
                    <a:pt x="6933" y="94441"/>
                    <a:pt x="13333" y="83781"/>
                  </a:cubicBezTo>
                  <a:cubicBezTo>
                    <a:pt x="20000" y="73120"/>
                    <a:pt x="29066" y="62870"/>
                    <a:pt x="39733" y="53029"/>
                  </a:cubicBezTo>
                  <a:cubicBezTo>
                    <a:pt x="50400" y="43189"/>
                    <a:pt x="62666" y="33895"/>
                    <a:pt x="76000" y="25011"/>
                  </a:cubicBezTo>
                  <a:cubicBezTo>
                    <a:pt x="82666" y="20637"/>
                    <a:pt x="89866" y="16264"/>
                    <a:pt x="97066" y="12164"/>
                  </a:cubicBezTo>
                  <a:cubicBezTo>
                    <a:pt x="100800" y="10113"/>
                    <a:pt x="104533" y="7927"/>
                    <a:pt x="108266" y="6013"/>
                  </a:cubicBezTo>
                  <a:cubicBezTo>
                    <a:pt x="112266" y="3963"/>
                    <a:pt x="116000" y="2050"/>
                    <a:pt x="120000" y="136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15733" y="1913"/>
                    <a:pt x="112000" y="3826"/>
                    <a:pt x="108000" y="5876"/>
                  </a:cubicBezTo>
                  <a:cubicBezTo>
                    <a:pt x="104266" y="7790"/>
                    <a:pt x="100533" y="9840"/>
                    <a:pt x="96800" y="12027"/>
                  </a:cubicBezTo>
                  <a:cubicBezTo>
                    <a:pt x="89333" y="16127"/>
                    <a:pt x="82133" y="20364"/>
                    <a:pt x="75466" y="24738"/>
                  </a:cubicBezTo>
                  <a:cubicBezTo>
                    <a:pt x="61866" y="33621"/>
                    <a:pt x="49333" y="42915"/>
                    <a:pt x="38666" y="52756"/>
                  </a:cubicBezTo>
                  <a:cubicBezTo>
                    <a:pt x="27733" y="62460"/>
                    <a:pt x="18666" y="72847"/>
                    <a:pt x="12000" y="83507"/>
                  </a:cubicBezTo>
                  <a:cubicBezTo>
                    <a:pt x="5066" y="94305"/>
                    <a:pt x="800" y="105375"/>
                    <a:pt x="0" y="116719"/>
                  </a:cubicBezTo>
                  <a:cubicBezTo>
                    <a:pt x="0" y="116993"/>
                    <a:pt x="0" y="117129"/>
                    <a:pt x="0" y="117403"/>
                  </a:cubicBezTo>
                  <a:cubicBezTo>
                    <a:pt x="533" y="118223"/>
                    <a:pt x="1066" y="119179"/>
                    <a:pt x="1866" y="120000"/>
                  </a:cubicBezTo>
                  <a:cubicBezTo>
                    <a:pt x="1866" y="118906"/>
                    <a:pt x="1866" y="117813"/>
                    <a:pt x="1866" y="11671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3273425" y="5653087"/>
              <a:ext cx="138112" cy="2873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24000" y="39452"/>
                    <a:pt x="54857" y="80547"/>
                    <a:pt x="89142" y="119999"/>
                  </a:cubicBezTo>
                  <a:cubicBezTo>
                    <a:pt x="120000" y="119999"/>
                    <a:pt x="120000" y="119999"/>
                    <a:pt x="120000" y="119999"/>
                  </a:cubicBezTo>
                  <a:cubicBezTo>
                    <a:pt x="78857" y="80547"/>
                    <a:pt x="37714" y="39452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3143250" y="4656137"/>
              <a:ext cx="31750" cy="1889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5000" y="110000"/>
                  </a:moveTo>
                  <a:cubicBezTo>
                    <a:pt x="105000" y="115000"/>
                    <a:pt x="120000" y="117500"/>
                    <a:pt x="120000" y="120000"/>
                  </a:cubicBezTo>
                  <a:cubicBezTo>
                    <a:pt x="120000" y="95000"/>
                    <a:pt x="120000" y="72500"/>
                    <a:pt x="120000" y="47500"/>
                  </a:cubicBezTo>
                  <a:cubicBezTo>
                    <a:pt x="75000" y="32500"/>
                    <a:pt x="45000" y="15000"/>
                    <a:pt x="15000" y="0"/>
                  </a:cubicBezTo>
                  <a:cubicBezTo>
                    <a:pt x="0" y="22500"/>
                    <a:pt x="0" y="42500"/>
                    <a:pt x="0" y="65000"/>
                  </a:cubicBezTo>
                  <a:cubicBezTo>
                    <a:pt x="30000" y="80000"/>
                    <a:pt x="75000" y="95000"/>
                    <a:pt x="105000" y="11000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3211513" y="5410200"/>
              <a:ext cx="203199" cy="5302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6153" y="16000"/>
                  </a:moveTo>
                  <a:cubicBezTo>
                    <a:pt x="11538" y="10666"/>
                    <a:pt x="4615" y="5333"/>
                    <a:pt x="0" y="0"/>
                  </a:cubicBezTo>
                  <a:cubicBezTo>
                    <a:pt x="6923" y="14222"/>
                    <a:pt x="16153" y="28444"/>
                    <a:pt x="27692" y="42666"/>
                  </a:cubicBezTo>
                  <a:cubicBezTo>
                    <a:pt x="30000" y="47111"/>
                    <a:pt x="32307" y="50666"/>
                    <a:pt x="36923" y="55111"/>
                  </a:cubicBezTo>
                  <a:cubicBezTo>
                    <a:pt x="62307" y="76444"/>
                    <a:pt x="90000" y="98666"/>
                    <a:pt x="117692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94615" y="96888"/>
                    <a:pt x="73846" y="73777"/>
                    <a:pt x="55384" y="49777"/>
                  </a:cubicBezTo>
                  <a:cubicBezTo>
                    <a:pt x="41538" y="38222"/>
                    <a:pt x="30000" y="27555"/>
                    <a:pt x="16153" y="1600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9" name="Shape 19"/>
          <p:cNvGrpSpPr/>
          <p:nvPr/>
        </p:nvGrpSpPr>
        <p:grpSpPr>
          <a:xfrm>
            <a:off x="27221" y="157"/>
            <a:ext cx="2356674" cy="6853095"/>
            <a:chOff x="6627813" y="195609"/>
            <a:chExt cx="1952625" cy="5678140"/>
          </a:xfrm>
        </p:grpSpPr>
        <p:sp>
          <p:nvSpPr>
            <p:cNvPr id="20" name="Shape 20"/>
            <p:cNvSpPr/>
            <p:nvPr/>
          </p:nvSpPr>
          <p:spPr>
            <a:xfrm>
              <a:off x="6627813" y="195609"/>
              <a:ext cx="409575" cy="36464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155" y="27391"/>
                  </a:moveTo>
                  <a:cubicBezTo>
                    <a:pt x="12815" y="37565"/>
                    <a:pt x="19805" y="47869"/>
                    <a:pt x="30291" y="58043"/>
                  </a:cubicBezTo>
                  <a:cubicBezTo>
                    <a:pt x="39611" y="68217"/>
                    <a:pt x="51262" y="78391"/>
                    <a:pt x="66407" y="88565"/>
                  </a:cubicBezTo>
                  <a:cubicBezTo>
                    <a:pt x="80388" y="98739"/>
                    <a:pt x="97864" y="108782"/>
                    <a:pt x="117669" y="118826"/>
                  </a:cubicBezTo>
                  <a:cubicBezTo>
                    <a:pt x="118834" y="119217"/>
                    <a:pt x="120000" y="119608"/>
                    <a:pt x="120000" y="120000"/>
                  </a:cubicBezTo>
                  <a:cubicBezTo>
                    <a:pt x="118834" y="118043"/>
                    <a:pt x="116504" y="115956"/>
                    <a:pt x="115339" y="114000"/>
                  </a:cubicBezTo>
                  <a:cubicBezTo>
                    <a:pt x="115339" y="113608"/>
                    <a:pt x="115339" y="113217"/>
                    <a:pt x="115339" y="112956"/>
                  </a:cubicBezTo>
                  <a:cubicBezTo>
                    <a:pt x="99029" y="104739"/>
                    <a:pt x="85048" y="96652"/>
                    <a:pt x="73398" y="88434"/>
                  </a:cubicBezTo>
                  <a:cubicBezTo>
                    <a:pt x="58252" y="78260"/>
                    <a:pt x="45436" y="68217"/>
                    <a:pt x="34951" y="57913"/>
                  </a:cubicBezTo>
                  <a:cubicBezTo>
                    <a:pt x="24466" y="47739"/>
                    <a:pt x="16310" y="37565"/>
                    <a:pt x="10485" y="27260"/>
                  </a:cubicBezTo>
                  <a:cubicBezTo>
                    <a:pt x="8155" y="22173"/>
                    <a:pt x="5825" y="17086"/>
                    <a:pt x="3495" y="12000"/>
                  </a:cubicBezTo>
                  <a:cubicBezTo>
                    <a:pt x="2330" y="7956"/>
                    <a:pt x="1165" y="4043"/>
                    <a:pt x="116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43"/>
                    <a:pt x="1165" y="7956"/>
                    <a:pt x="1165" y="12000"/>
                  </a:cubicBezTo>
                  <a:cubicBezTo>
                    <a:pt x="3495" y="17086"/>
                    <a:pt x="4660" y="22173"/>
                    <a:pt x="8155" y="273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7061200" y="3771900"/>
              <a:ext cx="350837" cy="13096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2272" y="83272"/>
                  </a:moveTo>
                  <a:cubicBezTo>
                    <a:pt x="87272" y="95636"/>
                    <a:pt x="102272" y="108000"/>
                    <a:pt x="120000" y="120000"/>
                  </a:cubicBezTo>
                  <a:cubicBezTo>
                    <a:pt x="120000" y="117454"/>
                    <a:pt x="120000" y="114545"/>
                    <a:pt x="120000" y="112000"/>
                  </a:cubicBezTo>
                  <a:cubicBezTo>
                    <a:pt x="120000" y="111636"/>
                    <a:pt x="120000" y="110909"/>
                    <a:pt x="120000" y="110545"/>
                  </a:cubicBezTo>
                  <a:cubicBezTo>
                    <a:pt x="107727" y="101090"/>
                    <a:pt x="95454" y="91636"/>
                    <a:pt x="84545" y="82181"/>
                  </a:cubicBezTo>
                  <a:cubicBezTo>
                    <a:pt x="51818" y="55272"/>
                    <a:pt x="23181" y="27636"/>
                    <a:pt x="0" y="0"/>
                  </a:cubicBezTo>
                  <a:cubicBezTo>
                    <a:pt x="2727" y="7636"/>
                    <a:pt x="5454" y="15272"/>
                    <a:pt x="9545" y="22909"/>
                  </a:cubicBezTo>
                  <a:cubicBezTo>
                    <a:pt x="28636" y="43272"/>
                    <a:pt x="49090" y="63272"/>
                    <a:pt x="72272" y="832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7439025" y="5053012"/>
              <a:ext cx="357188" cy="8207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000" y="8695"/>
                  </a:moveTo>
                  <a:cubicBezTo>
                    <a:pt x="5333" y="5797"/>
                    <a:pt x="2666" y="2898"/>
                    <a:pt x="0" y="0"/>
                  </a:cubicBezTo>
                  <a:cubicBezTo>
                    <a:pt x="0" y="5217"/>
                    <a:pt x="0" y="11014"/>
                    <a:pt x="1333" y="16811"/>
                  </a:cubicBezTo>
                  <a:cubicBezTo>
                    <a:pt x="18666" y="35942"/>
                    <a:pt x="36000" y="55072"/>
                    <a:pt x="56000" y="73623"/>
                  </a:cubicBezTo>
                  <a:cubicBezTo>
                    <a:pt x="72000" y="89275"/>
                    <a:pt x="89333" y="104927"/>
                    <a:pt x="106666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01333" y="104347"/>
                    <a:pt x="84000" y="88115"/>
                    <a:pt x="66666" y="71304"/>
                  </a:cubicBezTo>
                  <a:cubicBezTo>
                    <a:pt x="45333" y="51014"/>
                    <a:pt x="26666" y="29565"/>
                    <a:pt x="8000" y="86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7037388" y="3811587"/>
              <a:ext cx="457200" cy="18526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5391" y="105096"/>
                  </a:moveTo>
                  <a:cubicBezTo>
                    <a:pt x="97043" y="99700"/>
                    <a:pt x="88695" y="94047"/>
                    <a:pt x="81391" y="88394"/>
                  </a:cubicBezTo>
                  <a:cubicBezTo>
                    <a:pt x="59478" y="72205"/>
                    <a:pt x="42782" y="55503"/>
                    <a:pt x="30260" y="38800"/>
                  </a:cubicBezTo>
                  <a:cubicBezTo>
                    <a:pt x="22956" y="30578"/>
                    <a:pt x="17739" y="22098"/>
                    <a:pt x="13565" y="13618"/>
                  </a:cubicBezTo>
                  <a:cubicBezTo>
                    <a:pt x="9391" y="8993"/>
                    <a:pt x="4173" y="4625"/>
                    <a:pt x="0" y="0"/>
                  </a:cubicBezTo>
                  <a:cubicBezTo>
                    <a:pt x="5217" y="13104"/>
                    <a:pt x="12521" y="26209"/>
                    <a:pt x="21913" y="39057"/>
                  </a:cubicBezTo>
                  <a:cubicBezTo>
                    <a:pt x="34434" y="56017"/>
                    <a:pt x="51130" y="72719"/>
                    <a:pt x="72000" y="89164"/>
                  </a:cubicBezTo>
                  <a:cubicBezTo>
                    <a:pt x="82434" y="97130"/>
                    <a:pt x="93913" y="105353"/>
                    <a:pt x="107478" y="113319"/>
                  </a:cubicBezTo>
                  <a:cubicBezTo>
                    <a:pt x="111652" y="115374"/>
                    <a:pt x="115826" y="117687"/>
                    <a:pt x="120000" y="119999"/>
                  </a:cubicBezTo>
                  <a:cubicBezTo>
                    <a:pt x="118956" y="119229"/>
                    <a:pt x="117913" y="118458"/>
                    <a:pt x="116869" y="117687"/>
                  </a:cubicBezTo>
                  <a:cubicBezTo>
                    <a:pt x="112695" y="113576"/>
                    <a:pt x="108521" y="109207"/>
                    <a:pt x="105391" y="1050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6992938" y="1263650"/>
              <a:ext cx="144462" cy="25082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6666" y="120000"/>
                  </a:moveTo>
                  <a:cubicBezTo>
                    <a:pt x="50000" y="117725"/>
                    <a:pt x="46666" y="115450"/>
                    <a:pt x="43333" y="113175"/>
                  </a:cubicBezTo>
                  <a:cubicBezTo>
                    <a:pt x="26666" y="100473"/>
                    <a:pt x="16666" y="87962"/>
                    <a:pt x="16666" y="75450"/>
                  </a:cubicBezTo>
                  <a:cubicBezTo>
                    <a:pt x="16666" y="62748"/>
                    <a:pt x="26666" y="50236"/>
                    <a:pt x="43333" y="37535"/>
                  </a:cubicBezTo>
                  <a:cubicBezTo>
                    <a:pt x="50000" y="31279"/>
                    <a:pt x="60000" y="25023"/>
                    <a:pt x="73333" y="18767"/>
                  </a:cubicBezTo>
                  <a:cubicBezTo>
                    <a:pt x="86666" y="12511"/>
                    <a:pt x="100000" y="6255"/>
                    <a:pt x="120000" y="0"/>
                  </a:cubicBezTo>
                  <a:cubicBezTo>
                    <a:pt x="116666" y="0"/>
                    <a:pt x="116666" y="0"/>
                    <a:pt x="116666" y="0"/>
                  </a:cubicBezTo>
                  <a:cubicBezTo>
                    <a:pt x="96666" y="6255"/>
                    <a:pt x="80000" y="12511"/>
                    <a:pt x="66666" y="18767"/>
                  </a:cubicBezTo>
                  <a:cubicBezTo>
                    <a:pt x="53333" y="25023"/>
                    <a:pt x="43333" y="31279"/>
                    <a:pt x="33333" y="37535"/>
                  </a:cubicBezTo>
                  <a:cubicBezTo>
                    <a:pt x="13333" y="50047"/>
                    <a:pt x="3333" y="62748"/>
                    <a:pt x="3333" y="75450"/>
                  </a:cubicBezTo>
                  <a:cubicBezTo>
                    <a:pt x="0" y="87393"/>
                    <a:pt x="6666" y="99526"/>
                    <a:pt x="23333" y="111658"/>
                  </a:cubicBezTo>
                  <a:cubicBezTo>
                    <a:pt x="33333" y="114312"/>
                    <a:pt x="43333" y="117156"/>
                    <a:pt x="53333" y="119810"/>
                  </a:cubicBezTo>
                  <a:cubicBezTo>
                    <a:pt x="53333" y="119810"/>
                    <a:pt x="56666" y="120000"/>
                    <a:pt x="56666" y="1200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7526338" y="5640387"/>
              <a:ext cx="111125" cy="2333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4285" y="120000"/>
                  </a:moveTo>
                  <a:cubicBezTo>
                    <a:pt x="119999" y="120000"/>
                    <a:pt x="119999" y="120000"/>
                    <a:pt x="119999" y="120000"/>
                  </a:cubicBezTo>
                  <a:cubicBezTo>
                    <a:pt x="77142" y="81355"/>
                    <a:pt x="38571" y="40677"/>
                    <a:pt x="0" y="0"/>
                  </a:cubicBezTo>
                  <a:cubicBezTo>
                    <a:pt x="25714" y="40677"/>
                    <a:pt x="55714" y="81355"/>
                    <a:pt x="94285" y="1200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7021513" y="3598862"/>
              <a:ext cx="68263" cy="4238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8235" y="60560"/>
                  </a:moveTo>
                  <a:cubicBezTo>
                    <a:pt x="56470" y="80747"/>
                    <a:pt x="91764" y="99813"/>
                    <a:pt x="120000" y="120000"/>
                  </a:cubicBezTo>
                  <a:cubicBezTo>
                    <a:pt x="98823" y="96448"/>
                    <a:pt x="84705" y="72897"/>
                    <a:pt x="70588" y="49345"/>
                  </a:cubicBezTo>
                  <a:cubicBezTo>
                    <a:pt x="70588" y="49345"/>
                    <a:pt x="63529" y="48224"/>
                    <a:pt x="63529" y="48224"/>
                  </a:cubicBezTo>
                  <a:cubicBezTo>
                    <a:pt x="42352" y="32523"/>
                    <a:pt x="21176" y="15700"/>
                    <a:pt x="0" y="0"/>
                  </a:cubicBezTo>
                  <a:cubicBezTo>
                    <a:pt x="0" y="2242"/>
                    <a:pt x="0" y="5607"/>
                    <a:pt x="0" y="8971"/>
                  </a:cubicBezTo>
                  <a:cubicBezTo>
                    <a:pt x="7058" y="25794"/>
                    <a:pt x="21176" y="43738"/>
                    <a:pt x="28235" y="605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265" y="116830"/>
                  </a:moveTo>
                  <a:cubicBezTo>
                    <a:pt x="3673" y="105845"/>
                    <a:pt x="7755" y="94647"/>
                    <a:pt x="14285" y="83873"/>
                  </a:cubicBezTo>
                  <a:cubicBezTo>
                    <a:pt x="20816" y="73309"/>
                    <a:pt x="29795" y="62957"/>
                    <a:pt x="40408" y="53239"/>
                  </a:cubicBezTo>
                  <a:cubicBezTo>
                    <a:pt x="50612" y="43309"/>
                    <a:pt x="62857" y="34014"/>
                    <a:pt x="76326" y="25140"/>
                  </a:cubicBezTo>
                  <a:cubicBezTo>
                    <a:pt x="82857" y="20704"/>
                    <a:pt x="89795" y="16267"/>
                    <a:pt x="97142" y="12253"/>
                  </a:cubicBezTo>
                  <a:cubicBezTo>
                    <a:pt x="100816" y="10140"/>
                    <a:pt x="104489" y="8028"/>
                    <a:pt x="108163" y="5915"/>
                  </a:cubicBezTo>
                  <a:cubicBezTo>
                    <a:pt x="111836" y="4014"/>
                    <a:pt x="115918" y="1901"/>
                    <a:pt x="120000" y="0"/>
                  </a:cubicBezTo>
                  <a:cubicBezTo>
                    <a:pt x="119591" y="0"/>
                    <a:pt x="119591" y="0"/>
                    <a:pt x="119591" y="0"/>
                  </a:cubicBezTo>
                  <a:cubicBezTo>
                    <a:pt x="115510" y="1901"/>
                    <a:pt x="111428" y="3802"/>
                    <a:pt x="107755" y="5704"/>
                  </a:cubicBezTo>
                  <a:cubicBezTo>
                    <a:pt x="104081" y="7816"/>
                    <a:pt x="100408" y="9929"/>
                    <a:pt x="96734" y="11830"/>
                  </a:cubicBezTo>
                  <a:cubicBezTo>
                    <a:pt x="88979" y="16056"/>
                    <a:pt x="82040" y="20281"/>
                    <a:pt x="75510" y="24718"/>
                  </a:cubicBezTo>
                  <a:cubicBezTo>
                    <a:pt x="61632" y="33591"/>
                    <a:pt x="49387" y="42887"/>
                    <a:pt x="38775" y="52605"/>
                  </a:cubicBezTo>
                  <a:cubicBezTo>
                    <a:pt x="27755" y="62535"/>
                    <a:pt x="18775" y="72887"/>
                    <a:pt x="12244" y="83661"/>
                  </a:cubicBezTo>
                  <a:cubicBezTo>
                    <a:pt x="5306" y="94014"/>
                    <a:pt x="1224" y="105000"/>
                    <a:pt x="0" y="115985"/>
                  </a:cubicBezTo>
                  <a:cubicBezTo>
                    <a:pt x="1224" y="117253"/>
                    <a:pt x="2040" y="118521"/>
                    <a:pt x="2857" y="120000"/>
                  </a:cubicBezTo>
                  <a:cubicBezTo>
                    <a:pt x="2857" y="118943"/>
                    <a:pt x="2857" y="117887"/>
                    <a:pt x="3265" y="1168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7494588" y="5664200"/>
              <a:ext cx="100013" cy="2095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24000" y="40754"/>
                    <a:pt x="57600" y="81509"/>
                    <a:pt x="9120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76800" y="81509"/>
                    <a:pt x="38400" y="40754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7412038" y="5081587"/>
              <a:ext cx="114300" cy="5587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25531"/>
                    <a:pt x="8275" y="51063"/>
                    <a:pt x="28965" y="75744"/>
                  </a:cubicBezTo>
                  <a:cubicBezTo>
                    <a:pt x="45517" y="83404"/>
                    <a:pt x="57931" y="91914"/>
                    <a:pt x="74482" y="99574"/>
                  </a:cubicBezTo>
                  <a:cubicBezTo>
                    <a:pt x="91034" y="106382"/>
                    <a:pt x="103448" y="113191"/>
                    <a:pt x="120000" y="120000"/>
                  </a:cubicBezTo>
                  <a:cubicBezTo>
                    <a:pt x="115862" y="118297"/>
                    <a:pt x="115862" y="116595"/>
                    <a:pt x="111724" y="114893"/>
                  </a:cubicBezTo>
                  <a:cubicBezTo>
                    <a:pt x="66206" y="83404"/>
                    <a:pt x="41379" y="51063"/>
                    <a:pt x="33103" y="18723"/>
                  </a:cubicBezTo>
                  <a:cubicBezTo>
                    <a:pt x="28965" y="15319"/>
                    <a:pt x="20689" y="12765"/>
                    <a:pt x="16551" y="9361"/>
                  </a:cubicBezTo>
                  <a:cubicBezTo>
                    <a:pt x="8275" y="5957"/>
                    <a:pt x="4137" y="255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5000"/>
                  </a:moveTo>
                  <a:cubicBezTo>
                    <a:pt x="15000" y="72500"/>
                    <a:pt x="30000" y="82500"/>
                    <a:pt x="60000" y="92500"/>
                  </a:cubicBezTo>
                  <a:cubicBezTo>
                    <a:pt x="75000" y="102500"/>
                    <a:pt x="105000" y="110000"/>
                    <a:pt x="120000" y="120000"/>
                  </a:cubicBezTo>
                  <a:cubicBezTo>
                    <a:pt x="105000" y="95000"/>
                    <a:pt x="105000" y="70000"/>
                    <a:pt x="105000" y="47500"/>
                  </a:cubicBezTo>
                  <a:cubicBezTo>
                    <a:pt x="75000" y="30000"/>
                    <a:pt x="45000" y="15000"/>
                    <a:pt x="0" y="0"/>
                  </a:cubicBezTo>
                  <a:cubicBezTo>
                    <a:pt x="0" y="2500"/>
                    <a:pt x="0" y="7500"/>
                    <a:pt x="0" y="10000"/>
                  </a:cubicBezTo>
                  <a:cubicBezTo>
                    <a:pt x="0" y="27500"/>
                    <a:pt x="0" y="47500"/>
                    <a:pt x="0" y="650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7439025" y="5434012"/>
              <a:ext cx="174625" cy="4397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0000" y="30270"/>
                  </a:moveTo>
                  <a:cubicBezTo>
                    <a:pt x="19090" y="20540"/>
                    <a:pt x="10909" y="9729"/>
                    <a:pt x="0" y="0"/>
                  </a:cubicBezTo>
                  <a:cubicBezTo>
                    <a:pt x="8181" y="17297"/>
                    <a:pt x="19090" y="35675"/>
                    <a:pt x="30000" y="52972"/>
                  </a:cubicBezTo>
                  <a:cubicBezTo>
                    <a:pt x="32727" y="56216"/>
                    <a:pt x="35454" y="59459"/>
                    <a:pt x="38181" y="62702"/>
                  </a:cubicBezTo>
                  <a:cubicBezTo>
                    <a:pt x="60000" y="82162"/>
                    <a:pt x="81818" y="101621"/>
                    <a:pt x="106363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95454" y="99459"/>
                    <a:pt x="76363" y="77837"/>
                    <a:pt x="60000" y="56216"/>
                  </a:cubicBezTo>
                  <a:cubicBezTo>
                    <a:pt x="49090" y="47567"/>
                    <a:pt x="40909" y="38918"/>
                    <a:pt x="30000" y="302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2" name="Shape 32"/>
          <p:cNvSpPr/>
          <p:nvPr/>
        </p:nvSpPr>
        <p:spPr>
          <a:xfrm>
            <a:off x="0" y="0"/>
            <a:ext cx="182879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6" cy="12808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168DBA"/>
              </a:buClr>
              <a:buFont typeface="Century Gothic"/>
              <a:buNone/>
              <a:defRPr sz="360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2589211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397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10361611" y="6130437"/>
            <a:ext cx="1146282" cy="3703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2589211" y="6135807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531812" y="787781"/>
            <a:ext cx="7797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3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g"/><Relationship Id="rId11" Type="http://schemas.openxmlformats.org/officeDocument/2006/relationships/image" Target="../media/image33.jpg"/><Relationship Id="rId5" Type="http://schemas.openxmlformats.org/officeDocument/2006/relationships/image" Target="../media/image27.jpg"/><Relationship Id="rId10" Type="http://schemas.openxmlformats.org/officeDocument/2006/relationships/image" Target="../media/image32.jpg"/><Relationship Id="rId4" Type="http://schemas.openxmlformats.org/officeDocument/2006/relationships/image" Target="../media/image26.jpg"/><Relationship Id="rId9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34.png"/><Relationship Id="rId7" Type="http://schemas.openxmlformats.org/officeDocument/2006/relationships/image" Target="../media/image3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Relationship Id="rId9" Type="http://schemas.openxmlformats.org/officeDocument/2006/relationships/image" Target="../media/image4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16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12" Type="http://schemas.openxmlformats.org/officeDocument/2006/relationships/image" Target="../media/image15.jpg"/><Relationship Id="rId2" Type="http://schemas.openxmlformats.org/officeDocument/2006/relationships/image" Target="../media/image5.jpg"/><Relationship Id="rId16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5" Type="http://schemas.openxmlformats.org/officeDocument/2006/relationships/image" Target="../media/image18.jp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g"/><Relationship Id="rId1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ctrTitle"/>
          </p:nvPr>
        </p:nvSpPr>
        <p:spPr>
          <a:xfrm>
            <a:off x="2589213" y="2514600"/>
            <a:ext cx="8915398" cy="226278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168DBA"/>
              </a:buClr>
              <a:buSzPct val="25000"/>
              <a:buFont typeface="Century Gothic"/>
              <a:buNone/>
            </a:pPr>
            <a:r>
              <a:rPr lang="en-US" sz="4860" b="0" i="0" u="none" strike="noStrike" cap="none" dirty="0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APPLIED TECHNIQUES OF IMAGE CONTENT ANALYSIS USING AMAZON REKOGNITION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subTitle" idx="1"/>
          </p:nvPr>
        </p:nvSpPr>
        <p:spPr>
          <a:xfrm>
            <a:off x="2589213" y="4777378"/>
            <a:ext cx="8915398" cy="11262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Alex Hooks, Stephen Mealor, Ashley Shiver, 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Austin Weaver, Jordan Williams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sldNum" idx="12"/>
          </p:nvPr>
        </p:nvSpPr>
        <p:spPr>
          <a:xfrm>
            <a:off x="531812" y="4529539"/>
            <a:ext cx="7797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2000" b="0" i="0" u="none" strike="noStrike" cap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lang="en-US" sz="2000" b="0" i="0" u="none" strike="noStrike" cap="none">
              <a:solidFill>
                <a:srgbClr val="FE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2592924" y="286292"/>
            <a:ext cx="8911686" cy="1618707"/>
          </a:xfrm>
        </p:spPr>
        <p:txBody>
          <a:bodyPr/>
          <a:lstStyle/>
          <a:p>
            <a:pPr lvl="0"/>
            <a:r>
              <a:rPr lang="en-US" sz="3200" dirty="0" smtClean="0">
                <a:sym typeface="Century Gothic"/>
              </a:rPr>
              <a:t>Analysis: Grouping Images </a:t>
            </a:r>
            <a:r>
              <a:rPr lang="en-US" sz="3200" dirty="0" smtClean="0"/>
              <a:t>i</a:t>
            </a:r>
            <a:r>
              <a:rPr lang="en-US" sz="3200" dirty="0" smtClean="0">
                <a:sym typeface="Century Gothic"/>
              </a:rPr>
              <a:t>nto </a:t>
            </a:r>
            <a:r>
              <a:rPr lang="en-US" sz="3200" dirty="0" smtClean="0"/>
              <a:t>s</a:t>
            </a:r>
            <a:r>
              <a:rPr lang="en-US" sz="3200" dirty="0" smtClean="0">
                <a:sym typeface="Century Gothic"/>
              </a:rPr>
              <a:t>ub-groups</a:t>
            </a:r>
            <a:endParaRPr lang="en-US" sz="3200" dirty="0">
              <a:sym typeface="Century Gothic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-US" smtClean="0">
                <a:sym typeface="Arial"/>
              </a:rPr>
              <a:pPr lvl="0"/>
              <a:t>10</a:t>
            </a:fld>
            <a:endParaRPr lang="en-US">
              <a:sym typeface="Arial"/>
            </a:endParaRPr>
          </a:p>
        </p:txBody>
      </p:sp>
      <p:pic>
        <p:nvPicPr>
          <p:cNvPr id="217" name="Shape 2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4032" y="1560166"/>
            <a:ext cx="5670297" cy="5094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Shape 2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99000" y="3237416"/>
            <a:ext cx="2331064" cy="1376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Shape 2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98999" y="1534483"/>
            <a:ext cx="2331066" cy="1532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Shape 2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398997" y="4784500"/>
            <a:ext cx="2331066" cy="162683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Shape 221"/>
          <p:cNvSpPr/>
          <p:nvPr/>
        </p:nvSpPr>
        <p:spPr>
          <a:xfrm>
            <a:off x="1326532" y="5078328"/>
            <a:ext cx="1808400" cy="656699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Shape 222"/>
          <p:cNvSpPr/>
          <p:nvPr/>
        </p:nvSpPr>
        <p:spPr>
          <a:xfrm>
            <a:off x="2857765" y="4224798"/>
            <a:ext cx="1808400" cy="350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Shape 223"/>
          <p:cNvSpPr/>
          <p:nvPr/>
        </p:nvSpPr>
        <p:spPr>
          <a:xfrm>
            <a:off x="4351864" y="5347462"/>
            <a:ext cx="1808400" cy="656699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4" name="Shape 224"/>
          <p:cNvCxnSpPr>
            <a:stCxn id="218" idx="1"/>
            <a:endCxn id="221" idx="3"/>
          </p:cNvCxnSpPr>
          <p:nvPr/>
        </p:nvCxnSpPr>
        <p:spPr>
          <a:xfrm flipH="1">
            <a:off x="3135000" y="3925808"/>
            <a:ext cx="6264000" cy="1480800"/>
          </a:xfrm>
          <a:prstGeom prst="straightConnector1">
            <a:avLst/>
          </a:prstGeom>
          <a:noFill/>
          <a:ln w="19050" cap="flat" cmpd="sng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5" name="Shape 225"/>
          <p:cNvCxnSpPr>
            <a:stCxn id="219" idx="1"/>
            <a:endCxn id="222" idx="3"/>
          </p:cNvCxnSpPr>
          <p:nvPr/>
        </p:nvCxnSpPr>
        <p:spPr>
          <a:xfrm flipH="1">
            <a:off x="4666199" y="2300815"/>
            <a:ext cx="4732800" cy="20991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6" name="Shape 226"/>
          <p:cNvCxnSpPr>
            <a:stCxn id="220" idx="1"/>
            <a:endCxn id="223" idx="3"/>
          </p:cNvCxnSpPr>
          <p:nvPr/>
        </p:nvCxnSpPr>
        <p:spPr>
          <a:xfrm flipH="1">
            <a:off x="6160197" y="5597917"/>
            <a:ext cx="3238800" cy="7800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7" name="Shape 227"/>
          <p:cNvSpPr/>
          <p:nvPr/>
        </p:nvSpPr>
        <p:spPr>
          <a:xfrm>
            <a:off x="1307965" y="3173800"/>
            <a:ext cx="4676399" cy="4707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Shape 228"/>
          <p:cNvSpPr txBox="1"/>
          <p:nvPr/>
        </p:nvSpPr>
        <p:spPr>
          <a:xfrm>
            <a:off x="6550814" y="1819835"/>
            <a:ext cx="1682533" cy="698162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Find </a:t>
            </a:r>
            <a:r>
              <a:rPr lang="en-US" sz="1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‘major’ </a:t>
            </a:r>
            <a:r>
              <a:rPr lang="en-US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categories</a:t>
            </a:r>
          </a:p>
        </p:txBody>
      </p:sp>
      <p:cxnSp>
        <p:nvCxnSpPr>
          <p:cNvPr id="229" name="Shape 229"/>
          <p:cNvCxnSpPr>
            <a:stCxn id="227" idx="3"/>
            <a:endCxn id="228" idx="2"/>
          </p:cNvCxnSpPr>
          <p:nvPr/>
        </p:nvCxnSpPr>
        <p:spPr>
          <a:xfrm rot="10800000" flipH="1">
            <a:off x="5984364" y="2517850"/>
            <a:ext cx="1407600" cy="891300"/>
          </a:xfrm>
          <a:prstGeom prst="straightConnector1">
            <a:avLst/>
          </a:prstGeom>
          <a:noFill/>
          <a:ln w="19050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0" name="Shape 230"/>
          <p:cNvSpPr txBox="1"/>
          <p:nvPr/>
        </p:nvSpPr>
        <p:spPr>
          <a:xfrm>
            <a:off x="6169735" y="3596739"/>
            <a:ext cx="1779587" cy="7635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Find </a:t>
            </a:r>
            <a:r>
              <a:rPr lang="en-US" sz="1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‘minor’ </a:t>
            </a:r>
            <a:r>
              <a:rPr lang="en-US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sub-categories</a:t>
            </a:r>
          </a:p>
        </p:txBody>
      </p:sp>
      <p:sp>
        <p:nvSpPr>
          <p:cNvPr id="231" name="Shape 231"/>
          <p:cNvSpPr txBox="1"/>
          <p:nvPr/>
        </p:nvSpPr>
        <p:spPr>
          <a:xfrm>
            <a:off x="8078103" y="1994499"/>
            <a:ext cx="1366500" cy="3891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5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Sports cars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x="8069536" y="3601889"/>
            <a:ext cx="1366500" cy="3891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5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Antique cars</a:t>
            </a:r>
          </a:p>
        </p:txBody>
      </p:sp>
      <p:sp>
        <p:nvSpPr>
          <p:cNvPr id="233" name="Shape 233"/>
          <p:cNvSpPr txBox="1"/>
          <p:nvPr/>
        </p:nvSpPr>
        <p:spPr>
          <a:xfrm>
            <a:off x="8125257" y="5013680"/>
            <a:ext cx="1310786" cy="619176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5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Sport Utility Vehicles</a:t>
            </a:r>
          </a:p>
        </p:txBody>
      </p:sp>
      <p:sp>
        <p:nvSpPr>
          <p:cNvPr id="234" name="Shape 234"/>
          <p:cNvSpPr/>
          <p:nvPr/>
        </p:nvSpPr>
        <p:spPr>
          <a:xfrm>
            <a:off x="4351864" y="4889430"/>
            <a:ext cx="1808400" cy="3891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5" name="Shape 235"/>
          <p:cNvCxnSpPr>
            <a:endCxn id="234" idx="3"/>
          </p:cNvCxnSpPr>
          <p:nvPr/>
        </p:nvCxnSpPr>
        <p:spPr>
          <a:xfrm rot="10800000">
            <a:off x="6160264" y="5083980"/>
            <a:ext cx="1789200" cy="55290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6" name="Shape 236"/>
          <p:cNvSpPr/>
          <p:nvPr/>
        </p:nvSpPr>
        <p:spPr>
          <a:xfrm>
            <a:off x="3186565" y="2677933"/>
            <a:ext cx="404400" cy="3891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7" name="Shape 237"/>
          <p:cNvCxnSpPr>
            <a:stCxn id="236" idx="1"/>
          </p:cNvCxnSpPr>
          <p:nvPr/>
        </p:nvCxnSpPr>
        <p:spPr>
          <a:xfrm flipH="1">
            <a:off x="918265" y="2872483"/>
            <a:ext cx="2268300" cy="45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Sample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-US" smtClean="0">
                <a:sym typeface="Arial"/>
              </a:rPr>
              <a:pPr lvl="0"/>
              <a:t>11</a:t>
            </a:fld>
            <a:endParaRPr lang="en-US">
              <a:sym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512" y="3360187"/>
            <a:ext cx="2057400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034" y="3369945"/>
            <a:ext cx="2057400" cy="1371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561" y="5116372"/>
            <a:ext cx="2059694" cy="1371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1" y="3369945"/>
            <a:ext cx="2057400" cy="1371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522" y="1623518"/>
            <a:ext cx="2055531" cy="1371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587" y="5130169"/>
            <a:ext cx="2057400" cy="1371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426" y="1623518"/>
            <a:ext cx="2058687" cy="1371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462" y="1623518"/>
            <a:ext cx="2057400" cy="1371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195" y="3358049"/>
            <a:ext cx="2057400" cy="1371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426" y="5130169"/>
            <a:ext cx="20574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36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6" cy="12808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168DBA"/>
              </a:buClr>
              <a:buSzPct val="25000"/>
              <a:buFont typeface="Century Gothic"/>
              <a:buNone/>
            </a:pPr>
            <a:r>
              <a:rPr lang="en-US" sz="280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Analysis: Identifying </a:t>
            </a:r>
            <a:r>
              <a:rPr lang="en-US" sz="2800"/>
              <a:t>M</a:t>
            </a:r>
            <a:r>
              <a:rPr lang="en-US" sz="280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islabeled </a:t>
            </a:r>
            <a:r>
              <a:rPr lang="en-US" sz="2800"/>
              <a:t>I</a:t>
            </a:r>
            <a:r>
              <a:rPr lang="en-US" sz="280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mages</a:t>
            </a:r>
          </a:p>
        </p:txBody>
      </p:sp>
      <p:sp>
        <p:nvSpPr>
          <p:cNvPr id="243" name="Shape 243"/>
          <p:cNvSpPr txBox="1">
            <a:spLocks noGrp="1"/>
          </p:cNvSpPr>
          <p:nvPr>
            <p:ph type="sldNum" idx="12"/>
          </p:nvPr>
        </p:nvSpPr>
        <p:spPr>
          <a:xfrm>
            <a:off x="531812" y="787781"/>
            <a:ext cx="7797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2000" b="0" i="0" u="none" strike="noStrike" cap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lang="en-US" sz="2000" b="0" i="0" u="none" strike="noStrike" cap="none">
              <a:solidFill>
                <a:srgbClr val="FE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Shape 2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9447" y="1560166"/>
            <a:ext cx="5648970" cy="5094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Shape 2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87138" y="4098917"/>
            <a:ext cx="1846705" cy="1231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Shape 2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87135" y="5423662"/>
            <a:ext cx="1846706" cy="1231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Shape 24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66500" y="4738310"/>
            <a:ext cx="1846708" cy="1229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Shape 24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887135" y="2013405"/>
            <a:ext cx="1846706" cy="1231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Shape 24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966503" y="2737366"/>
            <a:ext cx="1846708" cy="1231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Shape 25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966503" y="1400133"/>
            <a:ext cx="1846708" cy="12311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1" name="Shape 251"/>
          <p:cNvCxnSpPr/>
          <p:nvPr/>
        </p:nvCxnSpPr>
        <p:spPr>
          <a:xfrm flipH="1">
            <a:off x="6009082" y="2691050"/>
            <a:ext cx="2017199" cy="9108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2" name="Shape 252"/>
          <p:cNvSpPr/>
          <p:nvPr/>
        </p:nvSpPr>
        <p:spPr>
          <a:xfrm>
            <a:off x="3692782" y="2684300"/>
            <a:ext cx="2316299" cy="1835099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Shape 253"/>
          <p:cNvSpPr/>
          <p:nvPr/>
        </p:nvSpPr>
        <p:spPr>
          <a:xfrm>
            <a:off x="1363358" y="4261932"/>
            <a:ext cx="2316299" cy="2392799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4" name="Shape 254"/>
          <p:cNvCxnSpPr/>
          <p:nvPr/>
        </p:nvCxnSpPr>
        <p:spPr>
          <a:xfrm flipH="1">
            <a:off x="3498665" y="5660866"/>
            <a:ext cx="4445099" cy="352800"/>
          </a:xfrm>
          <a:prstGeom prst="straightConnector1">
            <a:avLst/>
          </a:prstGeom>
          <a:noFill/>
          <a:ln w="19050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5" name="Shape 255"/>
          <p:cNvSpPr/>
          <p:nvPr/>
        </p:nvSpPr>
        <p:spPr>
          <a:xfrm>
            <a:off x="4648785" y="5261832"/>
            <a:ext cx="404400" cy="305999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6" name="Shape 256"/>
          <p:cNvCxnSpPr>
            <a:stCxn id="255" idx="3"/>
            <a:endCxn id="249" idx="1"/>
          </p:cNvCxnSpPr>
          <p:nvPr/>
        </p:nvCxnSpPr>
        <p:spPr>
          <a:xfrm rot="10800000" flipH="1">
            <a:off x="5053185" y="3352932"/>
            <a:ext cx="2913300" cy="20619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57" name="Shape 257"/>
          <p:cNvSpPr txBox="1"/>
          <p:nvPr/>
        </p:nvSpPr>
        <p:spPr>
          <a:xfrm>
            <a:off x="5815442" y="1533299"/>
            <a:ext cx="2331300" cy="7635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labeled as </a:t>
            </a:r>
            <a:r>
              <a:rPr lang="en-US" sz="17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‘landscape’</a:t>
            </a:r>
          </a:p>
        </p:txBody>
      </p:sp>
      <p:sp>
        <p:nvSpPr>
          <p:cNvPr id="258" name="Shape 258"/>
          <p:cNvSpPr/>
          <p:nvPr/>
        </p:nvSpPr>
        <p:spPr>
          <a:xfrm>
            <a:off x="5990414" y="2028766"/>
            <a:ext cx="881700" cy="640499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Shape 259"/>
          <p:cNvSpPr txBox="1"/>
          <p:nvPr/>
        </p:nvSpPr>
        <p:spPr>
          <a:xfrm>
            <a:off x="7001299" y="3652416"/>
            <a:ext cx="965100" cy="3824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3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female</a:t>
            </a:r>
          </a:p>
        </p:txBody>
      </p:sp>
      <p:sp>
        <p:nvSpPr>
          <p:cNvPr id="260" name="Shape 260"/>
          <p:cNvSpPr/>
          <p:nvPr/>
        </p:nvSpPr>
        <p:spPr>
          <a:xfrm>
            <a:off x="1900791" y="5521666"/>
            <a:ext cx="325499" cy="258299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FFFF"/>
            </a:solidFill>
            <a:prstDash val="lgDash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1" name="Shape 261"/>
          <p:cNvCxnSpPr>
            <a:stCxn id="260" idx="3"/>
            <a:endCxn id="247" idx="1"/>
          </p:cNvCxnSpPr>
          <p:nvPr/>
        </p:nvCxnSpPr>
        <p:spPr>
          <a:xfrm rot="10800000" flipH="1">
            <a:off x="2226291" y="5353216"/>
            <a:ext cx="5740200" cy="297600"/>
          </a:xfrm>
          <a:prstGeom prst="straightConnector1">
            <a:avLst/>
          </a:prstGeom>
          <a:noFill/>
          <a:ln w="9525" cap="flat" cmpd="sng">
            <a:solidFill>
              <a:srgbClr val="00FFFF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62" name="Shape 262"/>
          <p:cNvSpPr txBox="1"/>
          <p:nvPr/>
        </p:nvSpPr>
        <p:spPr>
          <a:xfrm>
            <a:off x="6760652" y="5008632"/>
            <a:ext cx="1178400" cy="4497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3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promontory</a:t>
            </a:r>
          </a:p>
        </p:txBody>
      </p:sp>
      <p:sp>
        <p:nvSpPr>
          <p:cNvPr id="263" name="Shape 263"/>
          <p:cNvSpPr txBox="1"/>
          <p:nvPr/>
        </p:nvSpPr>
        <p:spPr>
          <a:xfrm>
            <a:off x="5942582" y="3449000"/>
            <a:ext cx="1291500" cy="7635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People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Photos</a:t>
            </a:r>
          </a:p>
        </p:txBody>
      </p:sp>
      <p:sp>
        <p:nvSpPr>
          <p:cNvPr id="264" name="Shape 264"/>
          <p:cNvSpPr txBox="1"/>
          <p:nvPr/>
        </p:nvSpPr>
        <p:spPr>
          <a:xfrm>
            <a:off x="6141314" y="5662546"/>
            <a:ext cx="1461599" cy="7635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Landscape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6" cy="12808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168DBA"/>
              </a:buClr>
              <a:buSzPct val="25000"/>
              <a:buFont typeface="Century Gothic"/>
              <a:buNone/>
            </a:pPr>
            <a:r>
              <a:rPr lang="en-US" sz="360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Application and </a:t>
            </a:r>
            <a:r>
              <a:rPr lang="en-US"/>
              <a:t>N</a:t>
            </a:r>
            <a:r>
              <a:rPr lang="en-US" sz="360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ext </a:t>
            </a:r>
            <a:r>
              <a:rPr lang="en-US"/>
              <a:t>S</a:t>
            </a:r>
            <a:r>
              <a:rPr lang="en-US" sz="360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teps</a:t>
            </a:r>
          </a:p>
        </p:txBody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2589211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en-US" dirty="0"/>
              <a:t>P</a:t>
            </a:r>
            <a:r>
              <a:rPr lang="en-US" sz="18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otential uses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en-US" dirty="0"/>
              <a:t>I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mage library used for real estate property listings enabling buyers and sellers to search a property by specific objects and attributes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en-US" dirty="0"/>
              <a:t>U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ser verification that compares a live image to an image stored in a user/employee database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en-US" dirty="0"/>
              <a:t>F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acial similarity search based on a reference image that will return all matching faces found in a collection of images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en-US" sz="1600" b="0" i="0" u="none" strike="noStrike" cap="none" dirty="0" smtClean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Cataloging</a:t>
            </a:r>
            <a:r>
              <a:rPr lang="en-US" dirty="0"/>
              <a:t> </a:t>
            </a:r>
            <a:r>
              <a:rPr lang="en-US" dirty="0" smtClean="0"/>
              <a:t>for</a:t>
            </a:r>
            <a:r>
              <a:rPr lang="en-US" sz="1600" b="0" i="0" u="none" strike="noStrike" cap="none" dirty="0" smtClean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e-commerce or archiving, Web development, improved image search, 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etc</a:t>
            </a:r>
            <a:r>
              <a:rPr lang="en-US" sz="1600" b="0" i="0" u="none" strike="noStrike" cap="none" dirty="0" smtClean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600" b="0" i="0" u="none" strike="noStrike" cap="none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en-US" dirty="0"/>
              <a:t>N</a:t>
            </a:r>
            <a:r>
              <a:rPr lang="en-US" sz="18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ext steps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en-US" dirty="0"/>
              <a:t>A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dd facial recognition, </a:t>
            </a:r>
            <a:r>
              <a:rPr lang="en-US" sz="1600" b="0" i="0" u="none" strike="noStrike" cap="none" dirty="0" smtClean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lang="en-US" dirty="0" smtClean="0"/>
              <a:t>motion</a:t>
            </a:r>
            <a:r>
              <a:rPr lang="en-US" sz="1600" b="0" i="0" u="none" strike="noStrike" cap="none" dirty="0" smtClean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analysis, scene detection</a:t>
            </a:r>
          </a:p>
        </p:txBody>
      </p:sp>
      <p:sp>
        <p:nvSpPr>
          <p:cNvPr id="271" name="Shape 271"/>
          <p:cNvSpPr txBox="1">
            <a:spLocks noGrp="1"/>
          </p:cNvSpPr>
          <p:nvPr>
            <p:ph type="sldNum" idx="12"/>
          </p:nvPr>
        </p:nvSpPr>
        <p:spPr>
          <a:xfrm>
            <a:off x="531812" y="787781"/>
            <a:ext cx="7797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2000" b="0" i="0" u="none" strike="noStrike" cap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lang="en-US" sz="2000" b="0" i="0" u="none" strike="noStrike" cap="none">
              <a:solidFill>
                <a:srgbClr val="FE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168DBA"/>
              </a:buClr>
              <a:buSzPct val="25000"/>
              <a:buFont typeface="Century Gothic"/>
              <a:buNone/>
            </a:pPr>
            <a:r>
              <a:rPr lang="en-US" dirty="0"/>
              <a:t>Summary </a:t>
            </a:r>
          </a:p>
        </p:txBody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2589211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en-US" dirty="0"/>
              <a:t>W</a:t>
            </a:r>
            <a:r>
              <a:rPr lang="en-US" sz="18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 constructed an app to aid in the analysis of images.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en-US" dirty="0" smtClean="0"/>
              <a:t>Gathered d</a:t>
            </a:r>
            <a:r>
              <a:rPr lang="en-US" sz="1800" b="0" i="0" u="none" strike="noStrike" cap="none" dirty="0" smtClean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ata </a:t>
            </a:r>
            <a:r>
              <a:rPr lang="en-US" sz="18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 be used to categorize images usable for research, marketing efforts, etc.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en-US" dirty="0"/>
              <a:t>W</a:t>
            </a:r>
            <a:r>
              <a:rPr lang="en-US" sz="18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 demonstrated the use of this on a live web app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en-US" dirty="0" smtClean="0"/>
              <a:t>O</a:t>
            </a:r>
            <a:r>
              <a:rPr lang="en-US" sz="1800" b="0" i="0" u="none" strike="noStrike" cap="none" dirty="0" smtClean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ur analysis shows the potential to define sub-groups and identify mislabeled images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None/>
            </a:pPr>
            <a:endParaRPr sz="1800" b="0" i="0" u="none" strike="noStrike" cap="none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en-US" dirty="0"/>
              <a:t>Q</a:t>
            </a:r>
            <a:r>
              <a:rPr lang="en-US" sz="18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uestions?</a:t>
            </a:r>
          </a:p>
        </p:txBody>
      </p:sp>
      <p:sp>
        <p:nvSpPr>
          <p:cNvPr id="278" name="Shape 278"/>
          <p:cNvSpPr txBox="1">
            <a:spLocks noGrp="1"/>
          </p:cNvSpPr>
          <p:nvPr>
            <p:ph type="sldNum" idx="12"/>
          </p:nvPr>
        </p:nvSpPr>
        <p:spPr>
          <a:xfrm>
            <a:off x="531812" y="787781"/>
            <a:ext cx="7797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2000" b="0" i="0" u="none" strike="noStrike" cap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lang="en-US" sz="2000" b="0" i="0" u="none" strike="noStrike" cap="none">
              <a:solidFill>
                <a:srgbClr val="FE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6" cy="12808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168DBA"/>
              </a:buClr>
              <a:buSzPct val="25000"/>
              <a:buFont typeface="Century Gothic"/>
              <a:buNone/>
            </a:pPr>
            <a:r>
              <a:rPr lang="en-US" sz="360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Overarching Research Question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2589211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en-US" sz="24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can one analyze unstructured data (e.g. images, text) in order to extract business value, benefit consumers, and learn how people communicate via online channels such as social media</a:t>
            </a:r>
            <a:r>
              <a:rPr lang="en-US" sz="2400" b="0" i="0" u="none" strike="noStrike" cap="none" dirty="0" smtClean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endParaRPr lang="en-US" sz="24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en-US" sz="2400" b="0" i="0" u="none" strike="noStrike" cap="none" dirty="0" smtClean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Unstructured Data – Any information that does not reside in a traditional row-column database (images, videos, tweets, etc.)</a:t>
            </a:r>
            <a:endParaRPr lang="en-US" sz="2400" b="0" i="0" u="none" strike="noStrike" cap="none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531812" y="787781"/>
            <a:ext cx="7797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2000" b="0" i="0" u="none" strike="noStrike" cap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-US" sz="2000" b="0" i="0" u="none" strike="noStrike" cap="none">
              <a:solidFill>
                <a:srgbClr val="FE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6" cy="12808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168DBA"/>
              </a:buClr>
              <a:buSzPct val="25000"/>
              <a:buFont typeface="Century Gothic"/>
              <a:buNone/>
            </a:pPr>
            <a:r>
              <a:rPr lang="en-US" dirty="0"/>
              <a:t>Project Motivation And Desired Outcomes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2589211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342900">
              <a:spcBef>
                <a:spcPts val="0"/>
              </a:spcBef>
            </a:pPr>
            <a:r>
              <a:rPr lang="en-US" sz="2000" dirty="0"/>
              <a:t>Today’s society encourages people to share their life experiences and thoughts on social media platforms, such as Facebook, Instagram, and Twitter.</a:t>
            </a:r>
          </a:p>
          <a:p>
            <a:pPr indent="-342900">
              <a:spcBef>
                <a:spcPts val="0"/>
              </a:spcBef>
            </a:pPr>
            <a:endParaRPr lang="en-US" sz="2000" dirty="0"/>
          </a:p>
          <a:p>
            <a:pPr indent="-342900">
              <a:spcBef>
                <a:spcPts val="0"/>
              </a:spcBef>
            </a:pPr>
            <a:r>
              <a:rPr lang="en-US" sz="2000" dirty="0"/>
              <a:t>Provides valuable information about the way users behave as individuals and consumers, is difficult to analyze and breakdown into statistical measures</a:t>
            </a:r>
            <a:r>
              <a:rPr lang="en-US" sz="20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indent="-342900">
              <a:spcBef>
                <a:spcPts val="0"/>
              </a:spcBef>
            </a:pPr>
            <a:r>
              <a:rPr lang="en-US" sz="2000" dirty="0"/>
              <a:t>Our goal is to provide a way for scholars, practitioners, and developers to conduct image analysis for image classification.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xfrm>
            <a:off x="531812" y="787781"/>
            <a:ext cx="7797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2000" b="0" i="0" u="none" strike="noStrike" cap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n-US" sz="2000" b="0" i="0" u="none" strike="noStrike" cap="none">
              <a:solidFill>
                <a:srgbClr val="FE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6" cy="12808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168DBA"/>
              </a:buClr>
              <a:buSzPct val="25000"/>
              <a:buFont typeface="Century Gothic"/>
              <a:buNone/>
            </a:pPr>
            <a:r>
              <a:rPr lang="en-US"/>
              <a:t>Related Works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7572113" y="1960641"/>
            <a:ext cx="4453631" cy="481884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en-US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Selfiecity.net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en-US"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Randomly collects self portraits on instagram from five major international cities: Bangkok, Berlin, Moscow, Ne</a:t>
            </a:r>
            <a:r>
              <a:rPr lang="en-US"/>
              <a:t>w</a:t>
            </a:r>
            <a:r>
              <a:rPr lang="en-US"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York, and Sao Paulo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en-US"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Explores patterns in poses and expressions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en-US"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Performs detailed statistical analysis of subject demographics based on location</a:t>
            </a:r>
          </a:p>
          <a:p>
            <a:pPr marL="45720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7" name="Shape 187"/>
          <p:cNvSpPr txBox="1">
            <a:spLocks noGrp="1"/>
          </p:cNvSpPr>
          <p:nvPr>
            <p:ph type="sldNum" idx="12"/>
          </p:nvPr>
        </p:nvSpPr>
        <p:spPr>
          <a:xfrm>
            <a:off x="531812" y="787781"/>
            <a:ext cx="7797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2000" b="0" i="0" u="none" strike="noStrike" cap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n-US" sz="2000" b="0" i="0" u="none" strike="noStrike" cap="none">
              <a:solidFill>
                <a:srgbClr val="FE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Shape 1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6242" y="1960641"/>
            <a:ext cx="7265871" cy="3867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 descr="Image result for social media icon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99492" y="147121"/>
            <a:ext cx="2384505" cy="16464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Approach</a:t>
            </a:r>
            <a:endParaRPr lang="en-US"/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>
                <a:sym typeface="Century Gothic"/>
              </a:rPr>
              <a:t>To approach this problem, our team designed a tool that will allow users to conduct image analysis on whichever photos they desire.</a:t>
            </a:r>
          </a:p>
          <a:p>
            <a:pPr lvl="0"/>
            <a:r>
              <a:rPr lang="en-US" smtClean="0">
                <a:sym typeface="Century Gothic"/>
              </a:rPr>
              <a:t>Selected images are uploaded to our web application</a:t>
            </a:r>
          </a:p>
          <a:p>
            <a:pPr lvl="0"/>
            <a:r>
              <a:rPr lang="en-US" smtClean="0">
                <a:sym typeface="Century Gothic"/>
              </a:rPr>
              <a:t>The uploaded images are processed by amazon Rekognition</a:t>
            </a:r>
          </a:p>
          <a:p>
            <a:pPr lvl="0"/>
            <a:r>
              <a:rPr lang="en-US" smtClean="0">
                <a:sym typeface="Century Gothic"/>
              </a:rPr>
              <a:t>Data collected from Rekognition’s output is then sent to a database</a:t>
            </a:r>
          </a:p>
          <a:p>
            <a:pPr lvl="0"/>
            <a:r>
              <a:rPr lang="en-US" smtClean="0">
                <a:sym typeface="Century Gothic"/>
              </a:rPr>
              <a:t>Image statistics are retrieved from database, and displayed on the web app in a simple format</a:t>
            </a:r>
            <a:endParaRPr lang="en-US" dirty="0">
              <a:sym typeface="Century Gothic"/>
            </a:endParaRPr>
          </a:p>
        </p:txBody>
      </p:sp>
      <p:sp>
        <p:nvSpPr>
          <p:cNvPr id="196" name="Shape 196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-US" smtClean="0">
                <a:sym typeface="Arial"/>
              </a:rPr>
              <a:pPr lvl="0"/>
              <a:t>5</a:t>
            </a:fld>
            <a:endParaRPr lang="en-US" dirty="0"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6" cy="12808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168DBA"/>
              </a:buClr>
              <a:buSzPct val="25000"/>
              <a:buFont typeface="Century Gothic"/>
              <a:buNone/>
            </a:pPr>
            <a:r>
              <a:rPr lang="en-US" sz="3600" b="0" i="0" u="none" strike="noStrike" cap="none" dirty="0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Amazon Rekognition Architecture</a:t>
            </a:r>
          </a:p>
        </p:txBody>
      </p:sp>
      <p:sp>
        <p:nvSpPr>
          <p:cNvPr id="202" name="Shape 202"/>
          <p:cNvSpPr txBox="1">
            <a:spLocks noGrp="1"/>
          </p:cNvSpPr>
          <p:nvPr>
            <p:ph type="sldNum" idx="12"/>
          </p:nvPr>
        </p:nvSpPr>
        <p:spPr>
          <a:xfrm>
            <a:off x="531812" y="787781"/>
            <a:ext cx="7797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2000" b="0" i="0" u="none" strike="noStrike" cap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en-US" sz="2000" b="0" i="0" u="none" strike="noStrike" cap="none">
              <a:solidFill>
                <a:srgbClr val="FE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Shape 20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2260931" y="1302904"/>
            <a:ext cx="9571964" cy="543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814000" y="1363942"/>
            <a:ext cx="2004013" cy="755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168DBA"/>
              </a:buClr>
              <a:buSzPct val="25000"/>
              <a:buFont typeface="Century Gothic"/>
              <a:buNone/>
            </a:pPr>
            <a:r>
              <a:rPr lang="en-US"/>
              <a:t>Demo</a:t>
            </a:r>
          </a:p>
        </p:txBody>
      </p:sp>
      <p:sp>
        <p:nvSpPr>
          <p:cNvPr id="209" name="Shape 209"/>
          <p:cNvSpPr txBox="1">
            <a:spLocks noGrp="1"/>
          </p:cNvSpPr>
          <p:nvPr>
            <p:ph type="sldNum" idx="12"/>
          </p:nvPr>
        </p:nvSpPr>
        <p:spPr>
          <a:xfrm>
            <a:off x="531812" y="787781"/>
            <a:ext cx="7797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2000" b="0" i="0" u="none" strike="noStrike" cap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en-US" sz="2000" b="0" i="0" u="none" strike="noStrike" cap="none">
              <a:solidFill>
                <a:srgbClr val="FE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589211" y="2133600"/>
            <a:ext cx="8430796" cy="377762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Instagram_Rekog720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89211" y="104420"/>
            <a:ext cx="8430796" cy="662658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60606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from Rekognition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We analyzed 1,000 images </a:t>
            </a:r>
          </a:p>
          <a:p>
            <a:r>
              <a:rPr lang="en-US" smtClean="0"/>
              <a:t>Large variety from food to travel to automobiles and people</a:t>
            </a:r>
          </a:p>
          <a:p>
            <a:r>
              <a:rPr lang="en-US" smtClean="0"/>
              <a:t>Retrieved data in JSON format to perform additional analysis</a:t>
            </a:r>
          </a:p>
          <a:p>
            <a:endParaRPr lang="en-US" smtClean="0"/>
          </a:p>
          <a:p>
            <a:r>
              <a:rPr lang="en-US" smtClean="0"/>
              <a:t>Defining sub-groups of images</a:t>
            </a:r>
          </a:p>
          <a:p>
            <a:r>
              <a:rPr lang="en-US" smtClean="0"/>
              <a:t>Identifying mislabeled images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-US" smtClean="0">
                <a:sym typeface="Century Gothic"/>
              </a:rPr>
              <a:pPr lvl="0"/>
              <a:t>8</a:t>
            </a:fld>
            <a:endParaRPr lang="en-US"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7064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Sample - Cars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-US" smtClean="0">
                <a:sym typeface="Century Gothic"/>
              </a:rPr>
              <a:pPr lvl="0"/>
              <a:t>9</a:t>
            </a:fld>
            <a:endParaRPr lang="en-US" dirty="0">
              <a:sym typeface="Century Gothic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108" y="1686169"/>
            <a:ext cx="2110154" cy="1371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301" y="1686169"/>
            <a:ext cx="1828800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269" y="1686169"/>
            <a:ext cx="1828800" cy="1371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09" y="1686169"/>
            <a:ext cx="2322285" cy="1371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076" y="1686169"/>
            <a:ext cx="1775534" cy="13716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526" y="3302001"/>
            <a:ext cx="2086084" cy="13716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888" y="3302001"/>
            <a:ext cx="1828800" cy="13716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767" y="3302001"/>
            <a:ext cx="1828800" cy="13716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646" y="3302001"/>
            <a:ext cx="1828800" cy="13716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09" y="3302001"/>
            <a:ext cx="1828800" cy="13716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237" y="4940300"/>
            <a:ext cx="1873988" cy="13716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653" y="4940300"/>
            <a:ext cx="1965346" cy="13716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427" y="4940300"/>
            <a:ext cx="2062556" cy="13716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09" y="4940300"/>
            <a:ext cx="1828800" cy="13716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410" y="4940300"/>
            <a:ext cx="19812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76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rgbClr val="000000"/>
      </a:dk1>
      <a:lt1>
        <a:srgbClr val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541</Words>
  <Application>Microsoft Office PowerPoint</Application>
  <PresentationFormat>Widescreen</PresentationFormat>
  <Paragraphs>81</Paragraphs>
  <Slides>14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Noto Sans Symbols</vt:lpstr>
      <vt:lpstr>Wisp</vt:lpstr>
      <vt:lpstr>APPLIED TECHNIQUES OF IMAGE CONTENT ANALYSIS USING AMAZON REKOGNITION</vt:lpstr>
      <vt:lpstr>Overarching Research Question</vt:lpstr>
      <vt:lpstr>Project Motivation And Desired Outcomes</vt:lpstr>
      <vt:lpstr>Related Works</vt:lpstr>
      <vt:lpstr>Approach</vt:lpstr>
      <vt:lpstr>Amazon Rekognition Architecture</vt:lpstr>
      <vt:lpstr>Demo</vt:lpstr>
      <vt:lpstr>Data from Rekognition</vt:lpstr>
      <vt:lpstr>Data Sample - Cars</vt:lpstr>
      <vt:lpstr>Analysis: Grouping Images into sub-groups</vt:lpstr>
      <vt:lpstr>Data Sample</vt:lpstr>
      <vt:lpstr>Analysis: Identifying Mislabeled Images</vt:lpstr>
      <vt:lpstr>Application and Next Steps</vt:lpstr>
      <vt:lpstr>Summary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APPLIED TECHNIQUES OF IMAGE CONTENT ANALYSIS USING AMAZON REKOGNITION</dc:title>
  <dc:creator>Jeffrey Kaleta</dc:creator>
  <cp:lastModifiedBy>Jeffrey Kaleta</cp:lastModifiedBy>
  <cp:revision>9</cp:revision>
  <dcterms:modified xsi:type="dcterms:W3CDTF">2017-04-12T17:44:07Z</dcterms:modified>
</cp:coreProperties>
</file>