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8" r:id="rId16"/>
    <p:sldId id="269" r:id="rId17"/>
    <p:sldId id="257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89FD-22E3-4643-AC61-60E88C3547E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BCFE-7FE1-4D67-94C7-91EFB3E2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BCFE-7FE1-4D67-94C7-91EFB3E233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6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99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3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8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6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3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959A20-3274-C944-9DDD-46468942E18A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AD8936-24F5-014F-9975-317412EFB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7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5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06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2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2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43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1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0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8CD87C-2F1A-3A42-9C55-AABF38BC052E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3586C-9286-474B-94CD-19DE67A0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8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3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22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1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1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2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6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7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1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006ED-28A4-F34C-8061-A73C25939C72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74C4FD-91A8-2442-A17D-29597A84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3D7AC-C95C-4555-87EB-2C11DEEE88DA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5CED03-73AE-4DDB-8334-03B0845F2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4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P. Tomczyk, LAT, ATC</a:t>
            </a:r>
          </a:p>
          <a:p>
            <a:r>
              <a:rPr lang="en-US" dirty="0" smtClean="0"/>
              <a:t>Megan E. Mormile, ATC</a:t>
            </a:r>
          </a:p>
          <a:p>
            <a:r>
              <a:rPr lang="en-US" dirty="0" err="1" smtClean="0"/>
              <a:t>Tamerah</a:t>
            </a:r>
            <a:r>
              <a:rPr lang="en-US" dirty="0" smtClean="0"/>
              <a:t> N. Hunt, Ph.D., FACSM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00073"/>
            <a:ext cx="7772400" cy="1470025"/>
          </a:xfrm>
        </p:spPr>
        <p:txBody>
          <a:bodyPr/>
          <a:lstStyle/>
          <a:p>
            <a:r>
              <a:rPr lang="en-US" sz="3200" dirty="0" smtClean="0"/>
              <a:t>An Examination of Adolescent Athletes and Non-Athletes on Baseline Neuropsychological Test Scores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29" y="1417638"/>
            <a:ext cx="5362541" cy="37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304"/>
            <a:ext cx="8229600" cy="4525963"/>
          </a:xfrm>
        </p:spPr>
        <p:txBody>
          <a:bodyPr/>
          <a:lstStyle/>
          <a:p>
            <a:r>
              <a:rPr lang="en-US" dirty="0" smtClean="0"/>
              <a:t>Athletes had significantly faster reaction times than non-athletes. </a:t>
            </a:r>
          </a:p>
          <a:p>
            <a:pPr lvl="1"/>
            <a:r>
              <a:rPr lang="en-US" sz="2400" dirty="0" err="1" smtClean="0"/>
              <a:t>Bruzi</a:t>
            </a:r>
            <a:r>
              <a:rPr lang="en-US" sz="2400" dirty="0" smtClean="0"/>
              <a:t> et al.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Verma</a:t>
            </a:r>
            <a:r>
              <a:rPr lang="en-US" sz="2400" dirty="0" smtClean="0"/>
              <a:t> et al.</a:t>
            </a:r>
            <a:r>
              <a:rPr lang="en-US" sz="2400" baseline="30000" dirty="0" smtClean="0"/>
              <a:t>12</a:t>
            </a:r>
            <a:endParaRPr lang="en-US" dirty="0"/>
          </a:p>
          <a:p>
            <a:r>
              <a:rPr lang="en-US" dirty="0" smtClean="0"/>
              <a:t>Athletes reported less symptoms than non-athletes </a:t>
            </a:r>
          </a:p>
          <a:p>
            <a:pPr lvl="1"/>
            <a:r>
              <a:rPr lang="en-US" sz="2400" dirty="0" smtClean="0"/>
              <a:t>Athletic Identity</a:t>
            </a:r>
            <a:r>
              <a:rPr lang="en-US" sz="2400" baseline="30000" dirty="0" smtClean="0"/>
              <a:t>13</a:t>
            </a:r>
            <a:endParaRPr lang="en-US" sz="2400" dirty="0" smtClean="0"/>
          </a:p>
          <a:p>
            <a:pPr lvl="1"/>
            <a:r>
              <a:rPr lang="en-US" sz="2400" dirty="0" smtClean="0"/>
              <a:t>The Culture of Risk</a:t>
            </a:r>
            <a:r>
              <a:rPr lang="en-US" sz="2400" baseline="30000" dirty="0" smtClean="0"/>
              <a:t>14</a:t>
            </a:r>
            <a:endParaRPr lang="en-US" sz="2400" dirty="0" smtClean="0"/>
          </a:p>
          <a:p>
            <a:pPr lvl="1"/>
            <a:r>
              <a:rPr lang="en-US" sz="2400" dirty="0" smtClean="0"/>
              <a:t>Heighted pain tolerance</a:t>
            </a:r>
            <a:r>
              <a:rPr lang="en-US" sz="2400" baseline="30000" dirty="0" smtClean="0"/>
              <a:t>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42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728"/>
            <a:ext cx="8229600" cy="4965192"/>
          </a:xfrm>
        </p:spPr>
        <p:txBody>
          <a:bodyPr/>
          <a:lstStyle/>
          <a:p>
            <a:r>
              <a:rPr lang="en-US" dirty="0" smtClean="0"/>
              <a:t>Non-athletes had significantly higher Composite Verbal Memory scores than athletes </a:t>
            </a:r>
          </a:p>
          <a:p>
            <a:pPr lvl="1"/>
            <a:r>
              <a:rPr lang="en-US" sz="2400" dirty="0" smtClean="0"/>
              <a:t>Extracurricular activities, such as music, can lead to structural changes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 and greater verbal memory capacity</a:t>
            </a:r>
            <a:r>
              <a:rPr lang="en-US" sz="2400" baseline="30000" dirty="0" smtClean="0"/>
              <a:t>16 </a:t>
            </a:r>
            <a:endParaRPr lang="en-US" sz="2400" dirty="0"/>
          </a:p>
          <a:p>
            <a:r>
              <a:rPr lang="en-US" dirty="0" smtClean="0"/>
              <a:t> Clinical Implications</a:t>
            </a:r>
          </a:p>
          <a:p>
            <a:pPr lvl="1"/>
            <a:r>
              <a:rPr lang="en-US" sz="2400" dirty="0" smtClean="0"/>
              <a:t>Non-athletes should not be utilized as controls in concussion research. </a:t>
            </a:r>
          </a:p>
          <a:p>
            <a:pPr lvl="1"/>
            <a:r>
              <a:rPr lang="en-US" sz="2400" dirty="0" smtClean="0"/>
              <a:t>If comparing a post-injury non-athlete’s </a:t>
            </a:r>
            <a:r>
              <a:rPr lang="en-US" sz="2400" dirty="0" err="1" smtClean="0"/>
              <a:t>ImPACT</a:t>
            </a:r>
            <a:r>
              <a:rPr lang="en-US" sz="2400" dirty="0" smtClean="0"/>
              <a:t> results it is paramount to be aware of these differences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11898"/>
            <a:ext cx="8394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Concussion is a complex brain pathology that relies heavily on tracking altered cognition for diagnosis and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Significant differences are present at baseline when comparing adolescent athletes and non-athletes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Clinicians and need to be cognizant of these normal differences when treating non-athletes utilizing the current concussion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Investigators should refrain from using non-athletes as controls in future concussion research  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368" y="122904"/>
            <a:ext cx="1240728" cy="1240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96685"/>
            <a:ext cx="1300163" cy="1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05" y="621285"/>
            <a:ext cx="7772400" cy="7411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584" y="1362457"/>
            <a:ext cx="8942832" cy="622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McCrory </a:t>
            </a:r>
            <a:r>
              <a:rPr lang="en-US" sz="1200" dirty="0"/>
              <a:t>P, </a:t>
            </a:r>
            <a:r>
              <a:rPr lang="en-US" sz="1200" dirty="0" err="1"/>
              <a:t>Meeuwisse</a:t>
            </a:r>
            <a:r>
              <a:rPr lang="en-US" sz="1200" dirty="0"/>
              <a:t> WH, </a:t>
            </a:r>
            <a:r>
              <a:rPr lang="en-US" sz="1200" dirty="0" err="1"/>
              <a:t>Aubry</a:t>
            </a:r>
            <a:r>
              <a:rPr lang="en-US" sz="1200" dirty="0"/>
              <a:t> M, et al. Consensus Statement on Concussion in Sport: The 4th International Conference on Concussion in Sport, Zurich, November 2012. J </a:t>
            </a:r>
            <a:r>
              <a:rPr lang="en-US" sz="1200" dirty="0" err="1"/>
              <a:t>Athl</a:t>
            </a:r>
            <a:r>
              <a:rPr lang="en-US" sz="1200" dirty="0"/>
              <a:t> Train Allen Press. 2013;48(4):554-575.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Broglio</a:t>
            </a:r>
            <a:r>
              <a:rPr lang="en-US" sz="1200" dirty="0" smtClean="0"/>
              <a:t> </a:t>
            </a:r>
            <a:r>
              <a:rPr lang="en-US" sz="1200" dirty="0"/>
              <a:t>SP, Cantu RC, </a:t>
            </a:r>
            <a:r>
              <a:rPr lang="en-US" sz="1200" dirty="0" err="1"/>
              <a:t>Gioia</a:t>
            </a:r>
            <a:r>
              <a:rPr lang="en-US" sz="1200" dirty="0"/>
              <a:t> GA, et al. National Athletic Trainers’ Association Position Statement: Management of Sport Concussion. J </a:t>
            </a:r>
            <a:r>
              <a:rPr lang="en-US" sz="1200" dirty="0" err="1"/>
              <a:t>Athl</a:t>
            </a:r>
            <a:r>
              <a:rPr lang="en-US" sz="1200" dirty="0"/>
              <a:t> Train Allen Press. 2014;49(2):245-265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McCrea </a:t>
            </a:r>
            <a:r>
              <a:rPr lang="en-US" sz="1200" dirty="0"/>
              <a:t>M, </a:t>
            </a:r>
            <a:r>
              <a:rPr lang="en-US" sz="1200" dirty="0" err="1"/>
              <a:t>Hammeke</a:t>
            </a:r>
            <a:r>
              <a:rPr lang="en-US" sz="1200" dirty="0"/>
              <a:t> T, Olsen G, Leo P, </a:t>
            </a:r>
            <a:r>
              <a:rPr lang="en-US" sz="1200" dirty="0" err="1"/>
              <a:t>Guskiewicz</a:t>
            </a:r>
            <a:r>
              <a:rPr lang="en-US" sz="1200" dirty="0"/>
              <a:t> K. Unreported concussion in high school football players: implications for prevention. </a:t>
            </a:r>
            <a:r>
              <a:rPr lang="en-US" sz="1200" dirty="0" err="1"/>
              <a:t>Clin</a:t>
            </a:r>
            <a:r>
              <a:rPr lang="en-US" sz="1200" dirty="0"/>
              <a:t> J Sport Med. 2004;14(1):13-17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Seidman</a:t>
            </a:r>
            <a:r>
              <a:rPr lang="en-US" sz="1200" dirty="0"/>
              <a:t>, LJ. Neuropsychological testing. Harvard Mental Health Letter. 1998;14 (11):4-6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Schatz </a:t>
            </a:r>
            <a:r>
              <a:rPr lang="en-US" sz="1200" dirty="0"/>
              <a:t>P, </a:t>
            </a:r>
            <a:r>
              <a:rPr lang="en-US" sz="1200" dirty="0" err="1"/>
              <a:t>Sandel</a:t>
            </a:r>
            <a:r>
              <a:rPr lang="en-US" sz="1200" dirty="0"/>
              <a:t> N. Sensitivity and specificity of the online version of </a:t>
            </a:r>
            <a:r>
              <a:rPr lang="en-US" sz="1200" dirty="0" err="1"/>
              <a:t>ImPACT</a:t>
            </a:r>
            <a:r>
              <a:rPr lang="en-US" sz="1200" dirty="0"/>
              <a:t> in high school and collegiate athletes. Am J Sport Med. 2013;41(2):321-326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Covassin</a:t>
            </a:r>
            <a:r>
              <a:rPr lang="en-US" sz="1200" dirty="0" smtClean="0"/>
              <a:t> </a:t>
            </a:r>
            <a:r>
              <a:rPr lang="en-US" sz="1200" dirty="0"/>
              <a:t>T, </a:t>
            </a:r>
            <a:r>
              <a:rPr lang="en-US" sz="1200" dirty="0" err="1"/>
              <a:t>Swanik</a:t>
            </a:r>
            <a:r>
              <a:rPr lang="en-US" sz="1200" dirty="0"/>
              <a:t> CB, Sachs M, Kendrick Z, Schatz P, </a:t>
            </a:r>
            <a:r>
              <a:rPr lang="en-US" sz="1200" dirty="0" err="1"/>
              <a:t>Zillmer</a:t>
            </a:r>
            <a:r>
              <a:rPr lang="en-US" sz="1200" dirty="0"/>
              <a:t> E, </a:t>
            </a:r>
            <a:r>
              <a:rPr lang="en-US" sz="1200" dirty="0" err="1"/>
              <a:t>Kaminaris</a:t>
            </a:r>
            <a:r>
              <a:rPr lang="en-US" sz="1200" dirty="0"/>
              <a:t> C. Sex differences in baseline neuropsychological function and concussion symptoms of collegiate athletes. Br J Sports Med. 2006;40(11):923-927.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Register-</a:t>
            </a:r>
            <a:r>
              <a:rPr lang="en-US" sz="1200" dirty="0" err="1" smtClean="0"/>
              <a:t>Mihalik</a:t>
            </a:r>
            <a:r>
              <a:rPr lang="en-US" sz="1200" dirty="0" smtClean="0"/>
              <a:t> </a:t>
            </a:r>
            <a:r>
              <a:rPr lang="en-US" sz="1200" dirty="0"/>
              <a:t>JK, </a:t>
            </a:r>
            <a:r>
              <a:rPr lang="en-US" sz="1200" dirty="0" err="1"/>
              <a:t>Kontos</a:t>
            </a:r>
            <a:r>
              <a:rPr lang="en-US" sz="1200" dirty="0"/>
              <a:t> DL, </a:t>
            </a:r>
            <a:r>
              <a:rPr lang="en-US" sz="1200" dirty="0" err="1"/>
              <a:t>Guskiewicz</a:t>
            </a:r>
            <a:r>
              <a:rPr lang="en-US" sz="1200" dirty="0"/>
              <a:t> KM, </a:t>
            </a:r>
            <a:r>
              <a:rPr lang="en-US" sz="1200" dirty="0" err="1"/>
              <a:t>Mihalik</a:t>
            </a:r>
            <a:r>
              <a:rPr lang="en-US" sz="1200" dirty="0"/>
              <a:t> JP, </a:t>
            </a:r>
            <a:r>
              <a:rPr lang="en-US" sz="1200" dirty="0" err="1"/>
              <a:t>Conder</a:t>
            </a:r>
            <a:r>
              <a:rPr lang="en-US" sz="1200" dirty="0"/>
              <a:t> R, Shields EW. Age-related differences and reliability on computerized and paper-and-pencil neurocognitive assessment batteries. J </a:t>
            </a:r>
            <a:r>
              <a:rPr lang="en-US" sz="1200" dirty="0" err="1"/>
              <a:t>Ath</a:t>
            </a:r>
            <a:r>
              <a:rPr lang="en-US" sz="1200" dirty="0"/>
              <a:t> Train. 2012;47(3):297-305. 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Langlois</a:t>
            </a:r>
            <a:r>
              <a:rPr lang="en-US" sz="1200" dirty="0" smtClean="0"/>
              <a:t> </a:t>
            </a:r>
            <a:r>
              <a:rPr lang="en-US" sz="1200" dirty="0"/>
              <a:t>JA, Rutland-Brown W, Wald MM. The Epidemiology and Impact of Traumatic Brain Injury. J Head Trauma </a:t>
            </a:r>
            <a:r>
              <a:rPr lang="en-US" sz="1200" dirty="0" err="1"/>
              <a:t>Rehabil</a:t>
            </a:r>
            <a:r>
              <a:rPr lang="en-US" sz="1200" dirty="0"/>
              <a:t>. 2006;21(5):375-378.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Ursache</a:t>
            </a:r>
            <a:r>
              <a:rPr lang="en-US" sz="1200" dirty="0" smtClean="0"/>
              <a:t> </a:t>
            </a:r>
            <a:r>
              <a:rPr lang="en-US" sz="1200" dirty="0"/>
              <a:t>A, Noble KG. Neurocognitive development in socioeconomic context: multiple mechanisms and implications for measuring socioeconomic status. Psychophysiology. 2016;53:71-82.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Schlaug</a:t>
            </a:r>
            <a:r>
              <a:rPr lang="en-US" sz="1200" dirty="0" smtClean="0"/>
              <a:t> </a:t>
            </a:r>
            <a:r>
              <a:rPr lang="en-US" sz="1200" dirty="0"/>
              <a:t>G, </a:t>
            </a:r>
            <a:r>
              <a:rPr lang="en-US" sz="1200" dirty="0" err="1"/>
              <a:t>Jancke</a:t>
            </a:r>
            <a:r>
              <a:rPr lang="en-US" sz="1200" dirty="0"/>
              <a:t> L, Huang Y, Steinmetz H. In vivo evidence of structural brain asymmetry in musicians. Science. 1995;267:699-701. 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Bruzi</a:t>
            </a:r>
            <a:r>
              <a:rPr lang="en-US" sz="1200" dirty="0" smtClean="0"/>
              <a:t> </a:t>
            </a:r>
            <a:r>
              <a:rPr lang="en-US" sz="1200" dirty="0"/>
              <a:t>AT, </a:t>
            </a:r>
            <a:r>
              <a:rPr lang="en-US" sz="1200" dirty="0" err="1"/>
              <a:t>Fialho</a:t>
            </a:r>
            <a:r>
              <a:rPr lang="en-US" sz="1200" dirty="0"/>
              <a:t> JVAP, Fonseca FS, </a:t>
            </a:r>
            <a:r>
              <a:rPr lang="en-US" sz="1200" dirty="0" err="1"/>
              <a:t>Ugrinowitsch</a:t>
            </a:r>
            <a:r>
              <a:rPr lang="en-US" sz="1200" dirty="0"/>
              <a:t> H. Comparison of reaction time between basketball players, artistic gymnasts and non-athletes. </a:t>
            </a:r>
            <a:r>
              <a:rPr lang="en-US" sz="1200" dirty="0" err="1"/>
              <a:t>Revista</a:t>
            </a:r>
            <a:r>
              <a:rPr lang="en-US" sz="1200" dirty="0"/>
              <a:t> </a:t>
            </a:r>
            <a:r>
              <a:rPr lang="en-US" sz="1200" dirty="0" err="1"/>
              <a:t>Brasileira</a:t>
            </a:r>
            <a:r>
              <a:rPr lang="en-US" sz="1200" dirty="0"/>
              <a:t> de </a:t>
            </a:r>
            <a:r>
              <a:rPr lang="en-US" sz="1200" dirty="0" err="1"/>
              <a:t>Ciencias</a:t>
            </a:r>
            <a:r>
              <a:rPr lang="en-US" sz="1200" dirty="0"/>
              <a:t> do </a:t>
            </a:r>
            <a:r>
              <a:rPr lang="en-US" sz="1200" dirty="0" err="1"/>
              <a:t>Esporte</a:t>
            </a:r>
            <a:r>
              <a:rPr lang="en-US" sz="1200" dirty="0"/>
              <a:t>. 2013;35(2):469-480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Verma</a:t>
            </a:r>
            <a:r>
              <a:rPr lang="en-US" sz="1200" dirty="0"/>
              <a:t>, S., Mishra, A., and Singh, A. (2011). Effect of long term exercise training on auditory and visual reaction time. </a:t>
            </a:r>
            <a:r>
              <a:rPr lang="en-US" sz="1200" i="1" dirty="0"/>
              <a:t>Indian J Physiotherapy &amp; Occupational Therapy</a:t>
            </a:r>
            <a:r>
              <a:rPr lang="en-US" sz="1200" dirty="0"/>
              <a:t>. 5(3):126-129. 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Brewer </a:t>
            </a:r>
            <a:r>
              <a:rPr lang="en-US" sz="1200" dirty="0"/>
              <a:t>BW, Van </a:t>
            </a:r>
            <a:r>
              <a:rPr lang="en-US" sz="1200" dirty="0" err="1"/>
              <a:t>Raalte</a:t>
            </a:r>
            <a:r>
              <a:rPr lang="en-US" sz="1200" dirty="0"/>
              <a:t> JL, Linder DE. Athletic identity: Hercules’ muscles or </a:t>
            </a:r>
            <a:r>
              <a:rPr lang="en-US" sz="1200" dirty="0" err="1"/>
              <a:t>achilles</a:t>
            </a:r>
            <a:r>
              <a:rPr lang="en-US" sz="1200" dirty="0"/>
              <a:t> heel?. Inter J Sport Psych. 1993;24(2):237-254. 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Nixon </a:t>
            </a:r>
            <a:r>
              <a:rPr lang="en-US" sz="1200" dirty="0"/>
              <a:t>II HL. Accepting the risks of pain and injury in sport: mediated cultural influences of playing hurt. Sociology Sport J. 1993;10:183-196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Ryan </a:t>
            </a:r>
            <a:r>
              <a:rPr lang="en-US" sz="1200" dirty="0"/>
              <a:t>ED, </a:t>
            </a:r>
            <a:r>
              <a:rPr lang="en-US" sz="1200" dirty="0" err="1"/>
              <a:t>Kovacic</a:t>
            </a:r>
            <a:r>
              <a:rPr lang="en-US" sz="1200" dirty="0"/>
              <a:t> CR. Pain tolerance and athletic participation. Perceptual and Motor Skills. 1966;22(2):383-390</a:t>
            </a:r>
            <a:r>
              <a:rPr lang="en-U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Kilgour </a:t>
            </a:r>
            <a:r>
              <a:rPr lang="en-US" sz="1200" dirty="0"/>
              <a:t>A, </a:t>
            </a:r>
            <a:r>
              <a:rPr lang="en-US" sz="1200" dirty="0" err="1"/>
              <a:t>Jakobson</a:t>
            </a:r>
            <a:r>
              <a:rPr lang="en-US" sz="1200" dirty="0"/>
              <a:t> L, Cuddy L. Music training and rate of presentation as mediators of text and song recall. Memory Cognition. 2000;28(5):700-710.</a:t>
            </a:r>
          </a:p>
          <a:p>
            <a:pPr marL="342900" indent="-342900">
              <a:buFont typeface="+mj-lt"/>
              <a:buAutoNum type="arabicPeriod"/>
            </a:pPr>
            <a:endParaRPr lang="en-US" sz="1250" dirty="0" smtClean="0"/>
          </a:p>
          <a:p>
            <a:pPr marL="342900" indent="-342900">
              <a:buFont typeface="+mj-lt"/>
              <a:buAutoNum type="arabicPeriod"/>
            </a:pPr>
            <a:endParaRPr lang="en-US" sz="1250" dirty="0"/>
          </a:p>
          <a:p>
            <a:pPr marL="342900" indent="-342900">
              <a:buFont typeface="+mj-lt"/>
              <a:buAutoNum type="arabicPeriod"/>
            </a:pPr>
            <a:endParaRPr lang="en-US" sz="1250" dirty="0" smtClean="0"/>
          </a:p>
          <a:p>
            <a:pPr marL="342900" indent="-342900">
              <a:buFont typeface="+mj-lt"/>
              <a:buAutoNum type="arabicPeriod"/>
            </a:pPr>
            <a:endParaRPr lang="en-US" sz="1250" dirty="0" smtClean="0"/>
          </a:p>
          <a:p>
            <a:pPr marL="342900" indent="-342900">
              <a:buFont typeface="+mj-lt"/>
              <a:buAutoNum type="arabicPeriod"/>
            </a:pP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13052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25" y="612141"/>
            <a:ext cx="7772400" cy="7411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7" y="2697480"/>
            <a:ext cx="8510125" cy="24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36"/>
            <a:ext cx="8229600" cy="4525963"/>
          </a:xfrm>
        </p:spPr>
        <p:txBody>
          <a:bodyPr/>
          <a:lstStyle/>
          <a:p>
            <a:r>
              <a:rPr lang="en-US" dirty="0" smtClean="0"/>
              <a:t>Concussions are complex pathophysiological processes affecting the brain caused by direct or impulsive biomechanical forces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ymptoms, altered cognition, and postural instability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High school population</a:t>
            </a:r>
          </a:p>
          <a:p>
            <a:pPr lvl="1"/>
            <a:r>
              <a:rPr lang="en-US" dirty="0" smtClean="0"/>
              <a:t>63,000 SRC annually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Incidence rate as high as 15.3%</a:t>
            </a:r>
            <a:r>
              <a:rPr lang="en-US" baseline="30000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84" y="491877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7955280" cy="3951288"/>
          </a:xfrm>
        </p:spPr>
        <p:txBody>
          <a:bodyPr/>
          <a:lstStyle/>
          <a:p>
            <a:r>
              <a:rPr lang="en-US" dirty="0" smtClean="0"/>
              <a:t>Neuropsychological tests</a:t>
            </a:r>
            <a:r>
              <a:rPr lang="en-US" baseline="30000" dirty="0" smtClean="0"/>
              <a:t>4</a:t>
            </a:r>
          </a:p>
          <a:p>
            <a:pPr marL="0" indent="0">
              <a:buNone/>
            </a:pPr>
            <a:endParaRPr lang="en-US" baseline="30000" dirty="0" smtClean="0"/>
          </a:p>
          <a:p>
            <a:pPr lvl="1"/>
            <a:r>
              <a:rPr lang="en-US" dirty="0" smtClean="0"/>
              <a:t>Linked to specific brain functions/pathways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Used to measure cognitive ability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Can detect differences when compared to a reference (i.e. baseline)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Immediate Post-Concussion Assessment and Cognitive Test (</a:t>
            </a:r>
            <a:r>
              <a:rPr lang="en-US" dirty="0" err="1" smtClean="0"/>
              <a:t>ImPACT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478" y="4736592"/>
            <a:ext cx="3465408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304"/>
            <a:ext cx="8229600" cy="4525963"/>
          </a:xfrm>
        </p:spPr>
        <p:txBody>
          <a:bodyPr/>
          <a:lstStyle/>
          <a:p>
            <a:r>
              <a:rPr lang="en-US" dirty="0" err="1" smtClean="0"/>
              <a:t>ImPACT</a:t>
            </a:r>
            <a:endParaRPr lang="en-US" dirty="0" smtClean="0"/>
          </a:p>
          <a:p>
            <a:pPr lvl="1"/>
            <a:r>
              <a:rPr lang="en-US" sz="2400" dirty="0" smtClean="0"/>
              <a:t>Five composite scores: Verbal Memory, Visual Memory, Visual-Motor Speed, Reaction Time, Impulse Control</a:t>
            </a:r>
          </a:p>
          <a:p>
            <a:pPr lvl="1"/>
            <a:r>
              <a:rPr lang="en-US" sz="2400" dirty="0" smtClean="0"/>
              <a:t>Total Symptom Score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Sensitivity: 91.4%, Specificity: 69.4%</a:t>
            </a:r>
            <a:r>
              <a:rPr lang="en-US" sz="2400" baseline="30000" dirty="0" smtClean="0"/>
              <a:t>5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Popular in the high school setting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Age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and Sex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differences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052" y="3140178"/>
            <a:ext cx="2441595" cy="33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examine the effects of athletic status (athlete vs. non-athlete) on baseline neuropsychological test scores is a high school population </a:t>
            </a:r>
          </a:p>
          <a:p>
            <a:pPr lvl="1"/>
            <a:r>
              <a:rPr lang="en-US" dirty="0" smtClean="0"/>
              <a:t>Facilitate a more accurate interpretation of results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Utilization of non-athletes as healthy controls?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52"/>
            <a:ext cx="8229600" cy="5477256"/>
          </a:xfrm>
        </p:spPr>
        <p:txBody>
          <a:bodyPr/>
          <a:lstStyle/>
          <a:p>
            <a:r>
              <a:rPr lang="en-US" sz="2800" dirty="0" smtClean="0"/>
              <a:t>Participants</a:t>
            </a:r>
          </a:p>
          <a:p>
            <a:pPr lvl="1"/>
            <a:r>
              <a:rPr lang="en-US" sz="2400" dirty="0" smtClean="0"/>
              <a:t>662 high school students (ATH n=383, NON n=279)</a:t>
            </a:r>
          </a:p>
          <a:p>
            <a:r>
              <a:rPr lang="en-US" sz="2800" dirty="0" smtClean="0"/>
              <a:t>Main Outcome Measures</a:t>
            </a:r>
          </a:p>
          <a:p>
            <a:pPr lvl="1"/>
            <a:r>
              <a:rPr lang="en-US" sz="2400" dirty="0" err="1" smtClean="0"/>
              <a:t>ImPACT</a:t>
            </a:r>
            <a:r>
              <a:rPr lang="en-US" sz="2400" dirty="0" smtClean="0"/>
              <a:t> composite scores </a:t>
            </a:r>
          </a:p>
          <a:p>
            <a:r>
              <a:rPr lang="en-US" sz="2800" dirty="0" smtClean="0"/>
              <a:t>Procedures</a:t>
            </a:r>
          </a:p>
          <a:p>
            <a:pPr lvl="1"/>
            <a:r>
              <a:rPr lang="en-US" sz="2400" dirty="0" err="1" smtClean="0"/>
              <a:t>ImPACT</a:t>
            </a:r>
            <a:r>
              <a:rPr lang="en-US" sz="2400" dirty="0" smtClean="0"/>
              <a:t> administered prior to the competitive season (athletes) and school year (non-athletes).</a:t>
            </a:r>
          </a:p>
          <a:p>
            <a:r>
              <a:rPr lang="en-US" sz="2800" dirty="0" smtClean="0"/>
              <a:t>Statistical Analyses </a:t>
            </a:r>
          </a:p>
          <a:p>
            <a:pPr lvl="1"/>
            <a:r>
              <a:rPr lang="en-US" sz="2400" dirty="0" smtClean="0"/>
              <a:t>Descriptive statistics </a:t>
            </a:r>
          </a:p>
          <a:p>
            <a:pPr lvl="1"/>
            <a:r>
              <a:rPr lang="en-US" sz="2400" dirty="0" smtClean="0"/>
              <a:t>One-Way ANOVA (alpha level set </a:t>
            </a:r>
            <a:r>
              <a:rPr lang="en-US" sz="2400" i="1" dirty="0" smtClean="0"/>
              <a:t>a priori p&lt;0.05)</a:t>
            </a:r>
          </a:p>
          <a:p>
            <a:pPr lvl="2"/>
            <a:r>
              <a:rPr lang="en-US" sz="2000" dirty="0" smtClean="0"/>
              <a:t>SPSS v23.0 (IBM Inc. Armonk, North Castle, NY)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0" y="1492632"/>
            <a:ext cx="8775578" cy="1548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94" y="3215196"/>
            <a:ext cx="8698211" cy="24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48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49948"/>
            <a:ext cx="5335524" cy="41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55" y="1417638"/>
            <a:ext cx="5133290" cy="39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909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1_Custom Design</vt:lpstr>
      <vt:lpstr>2_Custom Design</vt:lpstr>
      <vt:lpstr>An Examination of Adolescent Athletes and Non-Athletes on Baseline Neuropsychological Test Scores</vt:lpstr>
      <vt:lpstr>Background</vt:lpstr>
      <vt:lpstr>Background</vt:lpstr>
      <vt:lpstr>Background</vt:lpstr>
      <vt:lpstr>Purpose</vt:lpstr>
      <vt:lpstr>Methods</vt:lpstr>
      <vt:lpstr>Results</vt:lpstr>
      <vt:lpstr>Results</vt:lpstr>
      <vt:lpstr>Results</vt:lpstr>
      <vt:lpstr>Results</vt:lpstr>
      <vt:lpstr>Discussion</vt:lpstr>
      <vt:lpstr>Discussion</vt:lpstr>
      <vt:lpstr>Conclusions</vt:lpstr>
      <vt:lpstr>References 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Megan Hopkins</dc:creator>
  <cp:lastModifiedBy>Christopher P Tomczyk</cp:lastModifiedBy>
  <cp:revision>50</cp:revision>
  <dcterms:created xsi:type="dcterms:W3CDTF">2012-01-25T17:16:42Z</dcterms:created>
  <dcterms:modified xsi:type="dcterms:W3CDTF">2017-04-14T15:45:23Z</dcterms:modified>
</cp:coreProperties>
</file>