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5" r:id="rId1"/>
  </p:sldMasterIdLst>
  <p:notesMasterIdLst>
    <p:notesMasterId r:id="rId17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71" r:id="rId10"/>
    <p:sldId id="270" r:id="rId11"/>
    <p:sldId id="265" r:id="rId12"/>
    <p:sldId id="266" r:id="rId13"/>
    <p:sldId id="267" r:id="rId14"/>
    <p:sldId id="272" r:id="rId15"/>
    <p:sldId id="268" r:id="rId16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4002517E-1475-427C-BFD2-D5F64F72A9FE}">
          <p14:sldIdLst>
            <p14:sldId id="256"/>
            <p14:sldId id="257"/>
            <p14:sldId id="258"/>
            <p14:sldId id="260"/>
          </p14:sldIdLst>
        </p14:section>
        <p14:section name="Untitled Section" id="{FA7F1F83-EED0-44C9-88F0-202169D7D02B}">
          <p14:sldIdLst>
            <p14:sldId id="261"/>
            <p14:sldId id="262"/>
            <p14:sldId id="263"/>
            <p14:sldId id="264"/>
            <p14:sldId id="271"/>
            <p14:sldId id="270"/>
            <p14:sldId id="265"/>
            <p14:sldId id="266"/>
            <p14:sldId id="267"/>
            <p14:sldId id="272"/>
            <p14:sldId id="26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er  Chrysosferidis" initials="PC" lastIdx="18" clrIdx="0">
    <p:extLst>
      <p:ext uri="{19B8F6BF-5375-455C-9EA6-DF929625EA0E}">
        <p15:presenceInfo xmlns:p15="http://schemas.microsoft.com/office/powerpoint/2012/main" userId="S-1-5-21-3967622639-3500968970-2579820684-17751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1638165-4EBB-4833-93B6-C9223C0E1EB5}">
  <a:tblStyle styleId="{F1638165-4EBB-4833-93B6-C9223C0E1EB5}" styleName="Table_0">
    <a:wholeTbl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61" autoAdjust="0"/>
    <p:restoredTop sz="94246" autoAdjust="0"/>
  </p:normalViewPr>
  <p:slideViewPr>
    <p:cSldViewPr snapToGrid="0">
      <p:cViewPr varScale="1">
        <p:scale>
          <a:sx n="120" d="100"/>
          <a:sy n="120" d="100"/>
        </p:scale>
        <p:origin x="145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01537\Documents\ACSM%20stat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pc01537\Documents\ACSM%20stat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869061011353477E-2"/>
          <c:y val="7.6312286135790525E-2"/>
          <c:w val="0.93785860473275262"/>
          <c:h val="0.767442527556911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Sheet1!$D$3</c:f>
              <c:strCache>
                <c:ptCount val="1"/>
                <c:pt idx="0">
                  <c:v>SampEn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Pt>
            <c:idx val="12"/>
            <c:invertIfNegative val="0"/>
            <c:bubble3D val="0"/>
          </c:dPt>
          <c:dPt>
            <c:idx val="13"/>
            <c:invertIfNegative val="0"/>
            <c:bubble3D val="0"/>
          </c:dPt>
          <c:dPt>
            <c:idx val="16"/>
            <c:invertIfNegative val="0"/>
            <c:bubble3D val="0"/>
          </c:dPt>
          <c:dPt>
            <c:idx val="17"/>
            <c:invertIfNegative val="0"/>
            <c:bubble3D val="0"/>
          </c:dPt>
          <c:dPt>
            <c:idx val="20"/>
            <c:invertIfNegative val="0"/>
            <c:bubble3D val="0"/>
          </c:dPt>
          <c:dPt>
            <c:idx val="21"/>
            <c:invertIfNegative val="0"/>
            <c:bubble3D val="0"/>
          </c:dPt>
          <c:cat>
            <c:multiLvlStrRef>
              <c:f>Sheet1!$E$1:$Z$2</c:f>
              <c:multiLvlStrCache>
                <c:ptCount val="22"/>
                <c:lvl>
                  <c:pt idx="0">
                    <c:v>S</c:v>
                  </c:pt>
                  <c:pt idx="1">
                    <c:v>U</c:v>
                  </c:pt>
                  <c:pt idx="4">
                    <c:v>S</c:v>
                  </c:pt>
                  <c:pt idx="5">
                    <c:v>U</c:v>
                  </c:pt>
                  <c:pt idx="8">
                    <c:v>S</c:v>
                  </c:pt>
                  <c:pt idx="9">
                    <c:v>U</c:v>
                  </c:pt>
                  <c:pt idx="12">
                    <c:v>S</c:v>
                  </c:pt>
                  <c:pt idx="13">
                    <c:v>U</c:v>
                  </c:pt>
                  <c:pt idx="16">
                    <c:v>S</c:v>
                  </c:pt>
                  <c:pt idx="17">
                    <c:v>U</c:v>
                  </c:pt>
                  <c:pt idx="20">
                    <c:v>S</c:v>
                  </c:pt>
                  <c:pt idx="21">
                    <c:v>U</c:v>
                  </c:pt>
                </c:lvl>
                <c:lvl>
                  <c:pt idx="0">
                    <c:v>EC ML </c:v>
                  </c:pt>
                  <c:pt idx="4">
                    <c:v>EC AP</c:v>
                  </c:pt>
                  <c:pt idx="8">
                    <c:v>EO ML</c:v>
                  </c:pt>
                  <c:pt idx="12">
                    <c:v>EO AP</c:v>
                  </c:pt>
                  <c:pt idx="16">
                    <c:v>WFS ML</c:v>
                  </c:pt>
                  <c:pt idx="20">
                    <c:v>WFS AP</c:v>
                  </c:pt>
                </c:lvl>
              </c:multiLvlStrCache>
            </c:multiLvlStrRef>
          </c:cat>
          <c:val>
            <c:numRef>
              <c:f>Sheet1!$E$3:$Z$3</c:f>
              <c:numCache>
                <c:formatCode>General</c:formatCode>
                <c:ptCount val="22"/>
                <c:pt idx="0">
                  <c:v>0.68600000000000005</c:v>
                </c:pt>
                <c:pt idx="1">
                  <c:v>0.67600000000000005</c:v>
                </c:pt>
                <c:pt idx="3">
                  <c:v>0</c:v>
                </c:pt>
                <c:pt idx="4">
                  <c:v>0.64100000000000001</c:v>
                </c:pt>
                <c:pt idx="5">
                  <c:v>0.73</c:v>
                </c:pt>
                <c:pt idx="7">
                  <c:v>0</c:v>
                </c:pt>
                <c:pt idx="8">
                  <c:v>0.53900000000000003</c:v>
                </c:pt>
                <c:pt idx="9">
                  <c:v>0.49199999999999999</c:v>
                </c:pt>
                <c:pt idx="11">
                  <c:v>0</c:v>
                </c:pt>
                <c:pt idx="12">
                  <c:v>0.54400000000000004</c:v>
                </c:pt>
                <c:pt idx="13">
                  <c:v>0.65600000000000003</c:v>
                </c:pt>
                <c:pt idx="15">
                  <c:v>0</c:v>
                </c:pt>
                <c:pt idx="16">
                  <c:v>0.92200000000000004</c:v>
                </c:pt>
                <c:pt idx="17">
                  <c:v>0.874</c:v>
                </c:pt>
                <c:pt idx="19">
                  <c:v>0</c:v>
                </c:pt>
                <c:pt idx="20">
                  <c:v>0.57330000000000003</c:v>
                </c:pt>
                <c:pt idx="21">
                  <c:v>0.59899999999999998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5230648"/>
        <c:axId val="256588792"/>
      </c:barChart>
      <c:catAx>
        <c:axId val="255230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56588792"/>
        <c:crosses val="autoZero"/>
        <c:auto val="1"/>
        <c:lblAlgn val="ctr"/>
        <c:lblOffset val="10"/>
        <c:noMultiLvlLbl val="1"/>
      </c:catAx>
      <c:valAx>
        <c:axId val="2565887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55230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704886418112157E-2"/>
          <c:y val="3.3346950276715172E-2"/>
          <c:w val="0.88499682765283261"/>
          <c:h val="0.7203260705790376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Sheet1!$D$9</c:f>
              <c:strCache>
                <c:ptCount val="1"/>
                <c:pt idx="0">
                  <c:v>PEV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Pt>
            <c:idx val="12"/>
            <c:invertIfNegative val="0"/>
            <c:bubble3D val="0"/>
          </c:dPt>
          <c:dPt>
            <c:idx val="13"/>
            <c:invertIfNegative val="0"/>
            <c:bubble3D val="0"/>
          </c:dPt>
          <c:dPt>
            <c:idx val="16"/>
            <c:invertIfNegative val="0"/>
            <c:bubble3D val="0"/>
          </c:dPt>
          <c:dPt>
            <c:idx val="17"/>
            <c:invertIfNegative val="0"/>
            <c:bubble3D val="0"/>
          </c:dPt>
          <c:dPt>
            <c:idx val="20"/>
            <c:invertIfNegative val="0"/>
            <c:bubble3D val="0"/>
          </c:dPt>
          <c:dPt>
            <c:idx val="21"/>
            <c:invertIfNegative val="0"/>
            <c:bubble3D val="0"/>
          </c:dPt>
          <c:cat>
            <c:multiLvlStrRef>
              <c:f>Sheet1!$E$7:$Z$8</c:f>
              <c:multiLvlStrCache>
                <c:ptCount val="22"/>
                <c:lvl>
                  <c:pt idx="0">
                    <c:v>S</c:v>
                  </c:pt>
                  <c:pt idx="1">
                    <c:v>U</c:v>
                  </c:pt>
                  <c:pt idx="4">
                    <c:v>S</c:v>
                  </c:pt>
                  <c:pt idx="5">
                    <c:v>U</c:v>
                  </c:pt>
                  <c:pt idx="8">
                    <c:v>S</c:v>
                  </c:pt>
                  <c:pt idx="9">
                    <c:v>U</c:v>
                  </c:pt>
                  <c:pt idx="12">
                    <c:v>S</c:v>
                  </c:pt>
                  <c:pt idx="13">
                    <c:v>U</c:v>
                  </c:pt>
                  <c:pt idx="16">
                    <c:v>S</c:v>
                  </c:pt>
                  <c:pt idx="17">
                    <c:v>U</c:v>
                  </c:pt>
                  <c:pt idx="20">
                    <c:v>S</c:v>
                  </c:pt>
                  <c:pt idx="21">
                    <c:v>U</c:v>
                  </c:pt>
                </c:lvl>
                <c:lvl>
                  <c:pt idx="0">
                    <c:v>EC ML </c:v>
                  </c:pt>
                  <c:pt idx="4">
                    <c:v>EC AP</c:v>
                  </c:pt>
                  <c:pt idx="8">
                    <c:v>EO ML</c:v>
                  </c:pt>
                  <c:pt idx="12">
                    <c:v>EO AP</c:v>
                  </c:pt>
                  <c:pt idx="16">
                    <c:v>WFS ML</c:v>
                  </c:pt>
                  <c:pt idx="20">
                    <c:v>WFS AP</c:v>
                  </c:pt>
                </c:lvl>
              </c:multiLvlStrCache>
            </c:multiLvlStrRef>
          </c:cat>
          <c:val>
            <c:numRef>
              <c:f>Sheet1!$E$9:$Z$9</c:f>
              <c:numCache>
                <c:formatCode>General</c:formatCode>
                <c:ptCount val="22"/>
                <c:pt idx="0">
                  <c:v>0.23599999999999999</c:v>
                </c:pt>
                <c:pt idx="1">
                  <c:v>0.19600000000000001</c:v>
                </c:pt>
                <c:pt idx="3">
                  <c:v>0</c:v>
                </c:pt>
                <c:pt idx="4">
                  <c:v>0.78900000000000003</c:v>
                </c:pt>
                <c:pt idx="5">
                  <c:v>0.36399999999999999</c:v>
                </c:pt>
                <c:pt idx="7">
                  <c:v>0</c:v>
                </c:pt>
                <c:pt idx="8">
                  <c:v>0.22700000000000001</c:v>
                </c:pt>
                <c:pt idx="9">
                  <c:v>0.17599999999999999</c:v>
                </c:pt>
                <c:pt idx="11">
                  <c:v>0</c:v>
                </c:pt>
                <c:pt idx="12">
                  <c:v>0.77200000000000002</c:v>
                </c:pt>
                <c:pt idx="13">
                  <c:v>0.34670000000000001</c:v>
                </c:pt>
                <c:pt idx="15">
                  <c:v>0</c:v>
                </c:pt>
                <c:pt idx="16">
                  <c:v>1.032</c:v>
                </c:pt>
                <c:pt idx="17">
                  <c:v>0.54400000000000004</c:v>
                </c:pt>
                <c:pt idx="19">
                  <c:v>0</c:v>
                </c:pt>
                <c:pt idx="20">
                  <c:v>2.8330000000000002</c:v>
                </c:pt>
                <c:pt idx="21">
                  <c:v>2.0489999999999999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5231824"/>
        <c:axId val="255232216"/>
      </c:barChart>
      <c:catAx>
        <c:axId val="255231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55232216"/>
        <c:crosses val="autoZero"/>
        <c:auto val="1"/>
        <c:lblAlgn val="ctr"/>
        <c:lblOffset val="100"/>
        <c:noMultiLvlLbl val="1"/>
      </c:catAx>
      <c:valAx>
        <c:axId val="25523221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Velocity m/s</a:t>
                </a:r>
              </a:p>
            </c:rich>
          </c:tx>
          <c:layout>
            <c:manualLayout>
              <c:xMode val="edge"/>
              <c:yMode val="edge"/>
              <c:x val="1.6325294475533203E-3"/>
              <c:y val="0.2840418268607872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55231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420608982303051"/>
          <c:y val="3.4403958042677811E-2"/>
          <c:w val="0.89579394123526557"/>
          <c:h val="0.819456626861449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Sheet1!$E$13</c:f>
              <c:strCache>
                <c:ptCount val="1"/>
                <c:pt idx="0">
                  <c:v>RMS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Pt>
            <c:idx val="12"/>
            <c:invertIfNegative val="0"/>
            <c:bubble3D val="0"/>
          </c:dPt>
          <c:dPt>
            <c:idx val="13"/>
            <c:invertIfNegative val="0"/>
            <c:bubble3D val="0"/>
          </c:dPt>
          <c:dPt>
            <c:idx val="16"/>
            <c:invertIfNegative val="0"/>
            <c:bubble3D val="0"/>
          </c:dPt>
          <c:dPt>
            <c:idx val="17"/>
            <c:invertIfNegative val="0"/>
            <c:bubble3D val="0"/>
          </c:dPt>
          <c:dPt>
            <c:idx val="20"/>
            <c:invertIfNegative val="0"/>
            <c:bubble3D val="0"/>
          </c:dPt>
          <c:dPt>
            <c:idx val="21"/>
            <c:invertIfNegative val="0"/>
            <c:bubble3D val="0"/>
          </c:dPt>
          <c:cat>
            <c:multiLvlStrRef>
              <c:f>Sheet1!$F$11:$AA$12</c:f>
              <c:multiLvlStrCache>
                <c:ptCount val="22"/>
                <c:lvl>
                  <c:pt idx="0">
                    <c:v>S</c:v>
                  </c:pt>
                  <c:pt idx="1">
                    <c:v>U</c:v>
                  </c:pt>
                  <c:pt idx="4">
                    <c:v>S</c:v>
                  </c:pt>
                  <c:pt idx="5">
                    <c:v>U</c:v>
                  </c:pt>
                  <c:pt idx="8">
                    <c:v>S</c:v>
                  </c:pt>
                  <c:pt idx="9">
                    <c:v>U</c:v>
                  </c:pt>
                  <c:pt idx="12">
                    <c:v>S</c:v>
                  </c:pt>
                  <c:pt idx="13">
                    <c:v>U</c:v>
                  </c:pt>
                  <c:pt idx="16">
                    <c:v>S</c:v>
                  </c:pt>
                  <c:pt idx="17">
                    <c:v>U</c:v>
                  </c:pt>
                  <c:pt idx="20">
                    <c:v>S</c:v>
                  </c:pt>
                  <c:pt idx="21">
                    <c:v>U</c:v>
                  </c:pt>
                </c:lvl>
                <c:lvl>
                  <c:pt idx="0">
                    <c:v>EC ML </c:v>
                  </c:pt>
                  <c:pt idx="4">
                    <c:v>EC AP</c:v>
                  </c:pt>
                  <c:pt idx="8">
                    <c:v>EO ML</c:v>
                  </c:pt>
                  <c:pt idx="12">
                    <c:v>EO AP</c:v>
                  </c:pt>
                  <c:pt idx="16">
                    <c:v>WFS ML</c:v>
                  </c:pt>
                  <c:pt idx="20">
                    <c:v>WFS AP</c:v>
                  </c:pt>
                </c:lvl>
              </c:multiLvlStrCache>
            </c:multiLvlStrRef>
          </c:cat>
          <c:val>
            <c:numRef>
              <c:f>Sheet1!$F$13:$AA$13</c:f>
              <c:numCache>
                <c:formatCode>General</c:formatCode>
                <c:ptCount val="22"/>
                <c:pt idx="0">
                  <c:v>3.8999999999999998E-3</c:v>
                </c:pt>
                <c:pt idx="1">
                  <c:v>5.8999999999999999E-3</c:v>
                </c:pt>
                <c:pt idx="3">
                  <c:v>0</c:v>
                </c:pt>
                <c:pt idx="4">
                  <c:v>4.7999999999999996E-3</c:v>
                </c:pt>
                <c:pt idx="5">
                  <c:v>5.4000000000000003E-3</c:v>
                </c:pt>
                <c:pt idx="7">
                  <c:v>0</c:v>
                </c:pt>
                <c:pt idx="8">
                  <c:v>3.5999999999999999E-3</c:v>
                </c:pt>
                <c:pt idx="9">
                  <c:v>4.8999999999999998E-3</c:v>
                </c:pt>
                <c:pt idx="11">
                  <c:v>0</c:v>
                </c:pt>
                <c:pt idx="12">
                  <c:v>3.7000000000000002E-3</c:v>
                </c:pt>
                <c:pt idx="13">
                  <c:v>3.5999999999999999E-3</c:v>
                </c:pt>
                <c:pt idx="15">
                  <c:v>0</c:v>
                </c:pt>
                <c:pt idx="16">
                  <c:v>1.2999999999999999E-2</c:v>
                </c:pt>
                <c:pt idx="17">
                  <c:v>1.1900000000000001E-2</c:v>
                </c:pt>
                <c:pt idx="19">
                  <c:v>0</c:v>
                </c:pt>
                <c:pt idx="20">
                  <c:v>8.4000000000000005E-2</c:v>
                </c:pt>
                <c:pt idx="21">
                  <c:v>6.5000000000000002E-2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5233000"/>
        <c:axId val="255233784"/>
      </c:barChart>
      <c:catAx>
        <c:axId val="2552330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55233784"/>
        <c:crosses val="autoZero"/>
        <c:auto val="1"/>
        <c:lblAlgn val="ctr"/>
        <c:lblOffset val="100"/>
        <c:noMultiLvlLbl val="1"/>
      </c:catAx>
      <c:valAx>
        <c:axId val="25523378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Meters</a:t>
                </a:r>
              </a:p>
            </c:rich>
          </c:tx>
          <c:layout>
            <c:manualLayout>
              <c:xMode val="edge"/>
              <c:yMode val="edge"/>
              <c:x val="1.0175172461651675E-2"/>
              <c:y val="0.3843493962937190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2552330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244248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95015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1937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58608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8824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6207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553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55" name="Shape 5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0415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786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43092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49563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264300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87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6441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90537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5" name="Shape 105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92114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0" y="3886200"/>
            <a:ext cx="91440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Georgia"/>
              <a:buNone/>
              <a:defRPr sz="4400" b="1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0" y="5494692"/>
            <a:ext cx="9144000" cy="5059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chemeClr val="lt1"/>
              </a:buClr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2"/>
          </p:nvPr>
        </p:nvSpPr>
        <p:spPr>
          <a:xfrm>
            <a:off x="457200" y="6139132"/>
            <a:ext cx="7772400" cy="3263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360"/>
              </a:spcBef>
              <a:buClr>
                <a:schemeClr val="lt1"/>
              </a:buClr>
              <a:buFont typeface="Arial"/>
              <a:buNone/>
              <a:defRPr sz="1800" b="0" i="1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34210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Georgia"/>
              <a:buNone/>
              <a:defRPr sz="4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eft Blank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457200" y="367862"/>
            <a:ext cx="8229600" cy="57583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Right Blank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457200" y="378371"/>
            <a:ext cx="8229600" cy="574779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0" y="2647950"/>
            <a:ext cx="3571874" cy="4210049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5" name="Shape 25"/>
          <p:cNvSpPr/>
          <p:nvPr/>
        </p:nvSpPr>
        <p:spPr>
          <a:xfrm>
            <a:off x="-2379" y="-925"/>
            <a:ext cx="9146379" cy="685892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101524" y="0"/>
                </a:lnTo>
                <a:lnTo>
                  <a:pt x="120000" y="16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6" name="Shape 26"/>
          <p:cNvSpPr txBox="1">
            <a:spLocks noGrp="1"/>
          </p:cNvSpPr>
          <p:nvPr>
            <p:ph type="ctrTitle"/>
          </p:nvPr>
        </p:nvSpPr>
        <p:spPr>
          <a:xfrm rot="-2460000">
            <a:off x="817111" y="1730402"/>
            <a:ext cx="5648622" cy="120430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Georgia"/>
              <a:buNone/>
              <a:defRPr sz="32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ubTitle" idx="1"/>
          </p:nvPr>
        </p:nvSpPr>
        <p:spPr>
          <a:xfrm rot="-2460000">
            <a:off x="1212276" y="2470924"/>
            <a:ext cx="6511131" cy="3292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 rot="-2460000">
            <a:off x="201168" y="5870447"/>
            <a:ext cx="2176272" cy="2011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3517514" y="6285121"/>
            <a:ext cx="4724400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sldNum" idx="12"/>
          </p:nvPr>
        </p:nvSpPr>
        <p:spPr>
          <a:xfrm>
            <a:off x="8401038" y="6170821"/>
            <a:ext cx="502920" cy="502920"/>
          </a:xfrm>
          <a:prstGeom prst="ellipse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lang="en-US"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>
  <p:cSld name="Title, 2 Content and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Georgia"/>
              <a:buNone/>
              <a:defRPr sz="4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21891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2"/>
          </p:nvPr>
        </p:nvSpPr>
        <p:spPr>
          <a:xfrm>
            <a:off x="457200" y="3941762"/>
            <a:ext cx="4038599" cy="21891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3"/>
          </p:nvPr>
        </p:nvSpPr>
        <p:spPr>
          <a:xfrm>
            <a:off x="4648200" y="1600200"/>
            <a:ext cx="4038599" cy="45307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dt" idx="10"/>
          </p:nvPr>
        </p:nvSpPr>
        <p:spPr>
          <a:xfrm>
            <a:off x="457200" y="6243637"/>
            <a:ext cx="21335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38" name="Shape 38"/>
          <p:cNvSpPr>
            <a:spLocks noGrp="1"/>
          </p:cNvSpPr>
          <p:nvPr>
            <p:ph type="sldNum" idx="12"/>
          </p:nvPr>
        </p:nvSpPr>
        <p:spPr>
          <a:xfrm>
            <a:off x="6553200" y="6243637"/>
            <a:ext cx="2133599" cy="457200"/>
          </a:xfrm>
          <a:prstGeom prst="ellipse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lang="en-US"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-2379" y="-925"/>
            <a:ext cx="9146379" cy="685892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lnTo>
                  <a:pt x="101524" y="0"/>
                </a:lnTo>
                <a:lnTo>
                  <a:pt x="120000" y="16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1" name="Shape 41"/>
          <p:cNvSpPr/>
          <p:nvPr/>
        </p:nvSpPr>
        <p:spPr>
          <a:xfrm>
            <a:off x="0" y="2647950"/>
            <a:ext cx="3571874" cy="4210049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 rot="-2460000">
            <a:off x="819398" y="1726736"/>
            <a:ext cx="5650992" cy="120750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Georgia"/>
              <a:buNone/>
              <a:defRPr sz="3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 rot="-2460000">
            <a:off x="1216152" y="2468304"/>
            <a:ext cx="6510528" cy="32918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 rot="-2460000">
            <a:off x="201168" y="5870447"/>
            <a:ext cx="2176272" cy="20116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3517514" y="6285121"/>
            <a:ext cx="4724400" cy="2743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  <p:sp>
        <p:nvSpPr>
          <p:cNvPr id="46" name="Shape 46"/>
          <p:cNvSpPr>
            <a:spLocks noGrp="1"/>
          </p:cNvSpPr>
          <p:nvPr>
            <p:ph type="sldNum" idx="12"/>
          </p:nvPr>
        </p:nvSpPr>
        <p:spPr>
          <a:xfrm>
            <a:off x="8401038" y="6170821"/>
            <a:ext cx="502920" cy="502920"/>
          </a:xfrm>
          <a:prstGeom prst="ellipse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‹#›</a:t>
            </a:fld>
            <a:endParaRPr lang="en-US"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34210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lt1"/>
              </a:buClr>
              <a:buFont typeface="Georgia"/>
              <a:buNone/>
              <a:defRPr sz="4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ctrTitle"/>
          </p:nvPr>
        </p:nvSpPr>
        <p:spPr>
          <a:xfrm>
            <a:off x="0" y="3886200"/>
            <a:ext cx="9144000" cy="147002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Times New Roman"/>
              <a:buNone/>
            </a:pPr>
            <a:r>
              <a:rPr lang="en-US" sz="4000" b="1" i="0" u="none" strike="noStrike" cap="none" dirty="0" smtClean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Training Method Influences on Postural Stability</a:t>
            </a:r>
            <a:endParaRPr lang="en-US" sz="4000" b="1" i="0" u="none" strike="noStrike" cap="none" dirty="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2" name="Shape 52"/>
          <p:cNvSpPr txBox="1">
            <a:spLocks noGrp="1"/>
          </p:cNvSpPr>
          <p:nvPr>
            <p:ph type="subTitle" idx="1"/>
          </p:nvPr>
        </p:nvSpPr>
        <p:spPr>
          <a:xfrm>
            <a:off x="0" y="5494705"/>
            <a:ext cx="9144000" cy="875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lang="en-US" sz="2400" dirty="0" smtClean="0"/>
              <a:t>P. </a:t>
            </a:r>
            <a:r>
              <a:rPr lang="en-US" sz="2400" dirty="0" err="1" smtClean="0"/>
              <a:t>Chrysosferidis</a:t>
            </a:r>
            <a:r>
              <a:rPr lang="en-US" sz="2400" dirty="0" smtClean="0"/>
              <a:t>, B. </a:t>
            </a:r>
            <a:r>
              <a:rPr lang="en-US" sz="2400" dirty="0" err="1" smtClean="0"/>
              <a:t>Szekely</a:t>
            </a:r>
            <a:r>
              <a:rPr lang="en-US" sz="2400" dirty="0" smtClean="0"/>
              <a:t>, M.E. </a:t>
            </a:r>
            <a:r>
              <a:rPr lang="en-US" sz="2400" dirty="0" err="1" smtClean="0"/>
              <a:t>Mormile</a:t>
            </a:r>
            <a:r>
              <a:rPr lang="en-US" sz="2400" dirty="0" smtClean="0"/>
              <a:t>, K. Grimes, B.A. </a:t>
            </a:r>
            <a:r>
              <a:rPr lang="en-US" sz="2400" dirty="0" err="1" smtClean="0"/>
              <a:t>Munkasy</a:t>
            </a:r>
            <a:r>
              <a:rPr lang="en-US" sz="2400" dirty="0" smtClean="0"/>
              <a:t>, D. Powell, N.G. Murray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0" y="557349"/>
            <a:ext cx="9413700" cy="78377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sz="2400" b="1" i="1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Figure </a:t>
            </a:r>
            <a:r>
              <a:rPr lang="en-US" sz="2400" b="1" i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en-US" sz="2400" b="1" i="1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2400" b="1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RMS across condition</a:t>
            </a:r>
            <a:endParaRPr lang="en-US" sz="2400" b="1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9" name="Shape 109"/>
          <p:cNvSpPr txBox="1"/>
          <p:nvPr/>
        </p:nvSpPr>
        <p:spPr>
          <a:xfrm>
            <a:off x="134850" y="5513476"/>
            <a:ext cx="9144000" cy="68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S: Stable Surface Trained, U: Unstable Surface Trained, EC: Eyes Closed, EO: Eyes Open, WFS: Wii Fit Soccer Heading Game, *: significant difference.</a:t>
            </a:r>
            <a:endParaRPr sz="1600" i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34850" y="1835657"/>
            <a:ext cx="8847909" cy="3651693"/>
            <a:chOff x="-24168809" y="-6176671"/>
            <a:chExt cx="15529123" cy="6231313"/>
          </a:xfrm>
        </p:grpSpPr>
        <p:graphicFrame>
          <p:nvGraphicFramePr>
            <p:cNvPr id="6" name="Chart 5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270643779"/>
                </p:ext>
              </p:extLst>
            </p:nvPr>
          </p:nvGraphicFramePr>
          <p:xfrm>
            <a:off x="-24168809" y="-6176671"/>
            <a:ext cx="15529123" cy="623131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7" name="TextBox 17"/>
            <p:cNvSpPr txBox="1"/>
            <p:nvPr/>
          </p:nvSpPr>
          <p:spPr>
            <a:xfrm>
              <a:off x="-22176118" y="-2270668"/>
              <a:ext cx="285751" cy="295277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*</a:t>
              </a:r>
            </a:p>
          </p:txBody>
        </p:sp>
        <p:sp>
          <p:nvSpPr>
            <p:cNvPr id="8" name="TextBox 17"/>
            <p:cNvSpPr txBox="1"/>
            <p:nvPr/>
          </p:nvSpPr>
          <p:spPr>
            <a:xfrm>
              <a:off x="-9460695" y="-6176671"/>
              <a:ext cx="585751" cy="466081"/>
            </a:xfrm>
            <a:prstGeom prst="rect">
              <a:avLst/>
            </a:prstGeom>
            <a:noFill/>
            <a:ln w="9525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rtlCol="0" anchor="t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*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129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457200" y="34210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Georgia"/>
              <a:buNone/>
            </a:pPr>
            <a:r>
              <a:rPr lang="en-US" sz="4400" b="0" i="0" u="none" strike="noStrike" cap="none" dirty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Discussion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0" indent="-355600">
              <a:lnSpc>
                <a:spcPct val="115000"/>
              </a:lnSpc>
              <a:spcBef>
                <a:spcPts val="0"/>
              </a:spcBef>
              <a:buFont typeface="Times New Roman"/>
            </a:pP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It </a:t>
            </a:r>
            <a:r>
              <a:rPr lang="en-US" sz="1600" dirty="0" smtClean="0">
                <a:latin typeface="Times New Roman"/>
                <a:ea typeface="Times New Roman"/>
                <a:cs typeface="Times New Roman"/>
                <a:sym typeface="Times New Roman"/>
              </a:rPr>
              <a:t>was 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hypothesized that the SST will demonstrate with </a:t>
            </a:r>
            <a:r>
              <a:rPr lang="en-US" sz="1600" dirty="0" smtClean="0">
                <a:latin typeface="Times New Roman"/>
                <a:ea typeface="Times New Roman"/>
                <a:cs typeface="Times New Roman"/>
                <a:sym typeface="Times New Roman"/>
              </a:rPr>
              <a:t>greater postural stability 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than </a:t>
            </a:r>
            <a:r>
              <a:rPr lang="en-US" sz="1600" dirty="0" smtClean="0">
                <a:latin typeface="Times New Roman"/>
                <a:ea typeface="Times New Roman"/>
                <a:cs typeface="Times New Roman"/>
                <a:sym typeface="Times New Roman"/>
              </a:rPr>
              <a:t>UST</a:t>
            </a:r>
          </a:p>
          <a:p>
            <a:pPr marL="457200" lvl="0" indent="-355600">
              <a:lnSpc>
                <a:spcPct val="115000"/>
              </a:lnSpc>
              <a:spcBef>
                <a:spcPts val="0"/>
              </a:spcBef>
              <a:buFont typeface="Times New Roman"/>
            </a:pPr>
            <a:endParaRPr lang="en-US" sz="1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ct val="100000"/>
              <a:buFont typeface="Times New Roman"/>
            </a:pPr>
            <a:r>
              <a:rPr lang="en-US" sz="1600" dirty="0" smtClean="0">
                <a:latin typeface="Times New Roman"/>
                <a:ea typeface="Times New Roman"/>
                <a:cs typeface="Times New Roman"/>
                <a:sym typeface="Times New Roman"/>
              </a:rPr>
              <a:t>The </a:t>
            </a: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results from this study </a:t>
            </a:r>
            <a:r>
              <a:rPr lang="en-US" sz="1600" dirty="0" smtClean="0">
                <a:latin typeface="Times New Roman"/>
                <a:ea typeface="Times New Roman"/>
                <a:cs typeface="Times New Roman"/>
                <a:sym typeface="Times New Roman"/>
              </a:rPr>
              <a:t>rejects the hypothesis</a:t>
            </a: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ct val="100000"/>
              <a:buFont typeface="Times New Roman"/>
            </a:pPr>
            <a:r>
              <a:rPr lang="en-US" sz="16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SampEn</a:t>
            </a:r>
            <a:r>
              <a:rPr lang="en-US" sz="1600" dirty="0" smtClean="0">
                <a:latin typeface="Times New Roman"/>
                <a:ea typeface="Times New Roman"/>
                <a:cs typeface="Times New Roman"/>
                <a:sym typeface="Times New Roman"/>
              </a:rPr>
              <a:t> across the ML direction was greater in the SST while AP was greater in the UST </a:t>
            </a:r>
            <a:r>
              <a:rPr lang="en-US" sz="1600" dirty="0" smtClean="0">
                <a:latin typeface="Times New Roman"/>
                <a:ea typeface="Times New Roman"/>
                <a:cs typeface="Times New Roman"/>
                <a:sym typeface="Times New Roman"/>
              </a:rPr>
              <a:t>though </a:t>
            </a:r>
            <a:r>
              <a:rPr lang="en-US" sz="1600" dirty="0" smtClean="0">
                <a:latin typeface="Times New Roman"/>
                <a:ea typeface="Times New Roman"/>
                <a:cs typeface="Times New Roman"/>
                <a:sym typeface="Times New Roman"/>
              </a:rPr>
              <a:t>no significance was present</a:t>
            </a: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ct val="100000"/>
              <a:buFont typeface="Times New Roman"/>
            </a:pPr>
            <a:r>
              <a:rPr lang="en-US" sz="1600" dirty="0" smtClean="0">
                <a:latin typeface="Times New Roman"/>
                <a:ea typeface="Times New Roman"/>
                <a:cs typeface="Times New Roman"/>
                <a:sym typeface="Times New Roman"/>
              </a:rPr>
              <a:t>Greater PEV for the SST across conditions may be indicative of less postural control </a:t>
            </a:r>
            <a:r>
              <a:rPr lang="en-US" sz="1600" baseline="30000" dirty="0" smtClean="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lang="en-US" sz="1600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ct val="100000"/>
              <a:buFont typeface="Times New Roman"/>
            </a:pPr>
            <a:r>
              <a:rPr lang="en-US" sz="1600" dirty="0" smtClean="0">
                <a:latin typeface="Times New Roman"/>
                <a:ea typeface="Times New Roman"/>
                <a:cs typeface="Times New Roman"/>
                <a:sym typeface="Times New Roman"/>
              </a:rPr>
              <a:t>Statistically greater RMS values during WFS for the SST in the AP direction demonstrates with less postural control compared to UST during the WFS </a:t>
            </a:r>
            <a:r>
              <a:rPr lang="en-US" sz="1600" baseline="30000" dirty="0" smtClean="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16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ct val="100000"/>
              <a:buFont typeface="Times New Roman"/>
            </a:pPr>
            <a:r>
              <a:rPr lang="en-US" sz="1600" dirty="0" smtClean="0">
                <a:latin typeface="Times New Roman"/>
                <a:ea typeface="Times New Roman"/>
                <a:cs typeface="Times New Roman"/>
                <a:sym typeface="Times New Roman"/>
              </a:rPr>
              <a:t>UST demonstrated with greater postural magnitude than the SST </a:t>
            </a:r>
            <a:endParaRPr lang="en-US" sz="16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01600" lvl="0" indent="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ct val="100000"/>
              <a:buNone/>
            </a:pPr>
            <a:r>
              <a:rPr lang="en-US" sz="1600" dirty="0" smtClean="0">
                <a:latin typeface="Times New Roman"/>
                <a:ea typeface="Times New Roman"/>
                <a:cs typeface="Times New Roman"/>
                <a:sym typeface="Times New Roman"/>
              </a:rPr>
              <a:t>In the EC ML condition </a:t>
            </a: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ct val="100000"/>
              <a:buFont typeface="Times New Roman"/>
            </a:pPr>
            <a:endParaRPr lang="en-US" sz="1600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ct val="100000"/>
              <a:buFont typeface="Times New Roman"/>
            </a:pPr>
            <a:endParaRPr lang="en-US" sz="1600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ct val="100000"/>
              <a:buFont typeface="Times New Roman"/>
            </a:pPr>
            <a:endParaRPr lang="en-US" sz="1600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sz="2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 sz="2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4391" y="4127863"/>
            <a:ext cx="2272409" cy="2616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457200" y="34210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Conclusion</a:t>
            </a:r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indent="-342900"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These differences may be due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to a variation in postural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control strategy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  <a:p>
            <a:pPr lvl="0" indent="-342900"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SST produce force distal to proximal, where UST produce proximal to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distal </a:t>
            </a:r>
            <a:r>
              <a:rPr lang="en-US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-342900">
              <a:spcBef>
                <a:spcPts val="1000"/>
              </a:spcBef>
              <a:buSzPct val="70000"/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These results should be further studied using electromyography analysis to determine the recruitment of muscles and their contribution to postural control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 sz="2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 sz="2000" dirty="0"/>
          </a:p>
        </p:txBody>
      </p:sp>
      <p:pic>
        <p:nvPicPr>
          <p:cNvPr id="1026" name="Picture 2" descr="Image result for georgia southern soccer women'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47" t="6788" r="38584"/>
          <a:stretch/>
        </p:blipFill>
        <p:spPr bwMode="auto">
          <a:xfrm>
            <a:off x="457200" y="4028713"/>
            <a:ext cx="1532709" cy="261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georgia southern cheerleader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" r="66720"/>
          <a:stretch/>
        </p:blipFill>
        <p:spPr bwMode="auto">
          <a:xfrm>
            <a:off x="3007452" y="4028713"/>
            <a:ext cx="1525360" cy="260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georgia southern swimming and divi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3" t="-266" r="12596" b="-1"/>
          <a:stretch/>
        </p:blipFill>
        <p:spPr bwMode="auto">
          <a:xfrm>
            <a:off x="5550356" y="4028713"/>
            <a:ext cx="2873830" cy="260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457200" y="34210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Limitations</a:t>
            </a:r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 sz="12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buSzPct val="100000"/>
              <a:buFont typeface="Times New Roman"/>
            </a:pP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Lack of an adequate sample </a:t>
            </a:r>
            <a:r>
              <a:rPr lang="en-US" sz="2000" dirty="0" smtClean="0">
                <a:latin typeface="Times New Roman"/>
                <a:ea typeface="Times New Roman"/>
                <a:cs typeface="Times New Roman"/>
                <a:sym typeface="Times New Roman"/>
              </a:rPr>
              <a:t>size</a:t>
            </a: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buSzPct val="100000"/>
              <a:buFont typeface="Times New Roman"/>
            </a:pPr>
            <a:endParaRPr lang="en-US" sz="2000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buSzPct val="100000"/>
              <a:buFont typeface="Times New Roman"/>
            </a:pPr>
            <a:r>
              <a:rPr lang="en-US" sz="2000" dirty="0" smtClean="0">
                <a:latin typeface="Times New Roman"/>
                <a:ea typeface="Times New Roman"/>
                <a:cs typeface="Times New Roman"/>
                <a:sym typeface="Times New Roman"/>
              </a:rPr>
              <a:t>Should include males in the study</a:t>
            </a: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buSzPct val="100000"/>
              <a:buFont typeface="Times New Roman"/>
            </a:pPr>
            <a:endParaRPr lang="en-US" sz="2000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buSzPct val="100000"/>
              <a:buFont typeface="Times New Roman"/>
            </a:pPr>
            <a:r>
              <a:rPr lang="en-US" sz="2000" dirty="0" smtClean="0">
                <a:latin typeface="Times New Roman"/>
                <a:ea typeface="Times New Roman"/>
                <a:cs typeface="Times New Roman"/>
                <a:sym typeface="Times New Roman"/>
              </a:rPr>
              <a:t>Different playing strategies</a:t>
            </a: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buSzPct val="100000"/>
              <a:buFont typeface="Times New Roman"/>
            </a:pPr>
            <a:endParaRPr lang="en-US" sz="2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buSzPct val="100000"/>
              <a:buFont typeface="Times New Roman"/>
            </a:pPr>
            <a:r>
              <a:rPr lang="en-US" sz="2000" dirty="0" smtClean="0">
                <a:latin typeface="Times New Roman"/>
                <a:ea typeface="Times New Roman"/>
                <a:cs typeface="Times New Roman"/>
                <a:sym typeface="Times New Roman"/>
              </a:rPr>
              <a:t>Lack of various unstable surface athletes</a:t>
            </a:r>
            <a:endParaRPr lang="en-US" sz="2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 sz="2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03200" indent="0">
              <a:buNone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Powell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DW, Williams DSB. Athletes trained using stable compared to unstable surfaces exhibit distinct postural control profiles when assessed by traditional and nonlinear measures. 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Human Movement Science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2015;44:73–80. doi:10.1016/j.humov.2015.08.013.</a:t>
            </a:r>
          </a:p>
          <a:p>
            <a:pPr marL="203200" indent="0">
              <a:buNone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3200" indent="0">
              <a:buNone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Palmieri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RM, Ingersoll CD, Stone MB, Krause BA. Center-of-pressure parameters used in the assessment of Postural control. 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Journal of Sport Rehabilitation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2002;11(1):51–66. doi:10.1123/jsr.11.1.51.</a:t>
            </a:r>
          </a:p>
          <a:p>
            <a:pPr marL="203200" indent="0">
              <a:buNone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03200" indent="0">
              <a:buNone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Kiers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H, van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Dieën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Dekkers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Wittink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Vanhees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L. A systematic review of the relationship between physical activities in sports or daily life and Postural sway in upright stance. 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Sports Medicine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2013;43(11):1171–1189. doi:10.1007/s40279-013-0082-5.</a:t>
            </a:r>
          </a:p>
        </p:txBody>
      </p:sp>
    </p:spTree>
    <p:extLst>
      <p:ext uri="{BB962C8B-B14F-4D97-AF65-F5344CB8AC3E}">
        <p14:creationId xmlns:p14="http://schemas.microsoft.com/office/powerpoint/2010/main" val="2316710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2588250" y="1369800"/>
            <a:ext cx="3967500" cy="7959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4800" b="1">
                <a:latin typeface="Times New Roman"/>
                <a:ea typeface="Times New Roman"/>
                <a:cs typeface="Times New Roman"/>
                <a:sym typeface="Times New Roman"/>
              </a:rPr>
              <a:t>Questions?</a:t>
            </a:r>
          </a:p>
        </p:txBody>
      </p:sp>
      <p:sp>
        <p:nvSpPr>
          <p:cNvPr id="138" name="Shape 138"/>
          <p:cNvSpPr txBox="1"/>
          <p:nvPr/>
        </p:nvSpPr>
        <p:spPr>
          <a:xfrm>
            <a:off x="3370650" y="573900"/>
            <a:ext cx="3185100" cy="795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600">
                <a:solidFill>
                  <a:srgbClr val="FFFFFF"/>
                </a:solidFill>
              </a:rPr>
              <a:t>Thank you!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57200" y="34210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Georgia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Introduction</a:t>
            </a:r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781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indent="-285750">
              <a:spcBef>
                <a:spcPts val="0"/>
              </a:spcBef>
            </a:pPr>
            <a:r>
              <a:rPr lang="en-US" sz="2000" dirty="0" smtClean="0">
                <a:latin typeface="Times New Roman"/>
                <a:ea typeface="Times New Roman"/>
                <a:cs typeface="Times New Roman"/>
                <a:sym typeface="Times New Roman"/>
              </a:rPr>
              <a:t>Center of pressure is most commonly assessed with a force platform</a:t>
            </a:r>
          </a:p>
          <a:p>
            <a:pPr marL="285750" indent="-285750">
              <a:spcBef>
                <a:spcPts val="0"/>
              </a:spcBef>
            </a:pPr>
            <a:endParaRPr lang="en-US" sz="2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indent="-285750">
              <a:spcBef>
                <a:spcPts val="0"/>
              </a:spcBef>
            </a:pPr>
            <a:r>
              <a:rPr lang="en-US" sz="2000" dirty="0" smtClean="0">
                <a:latin typeface="Times New Roman"/>
                <a:ea typeface="Times New Roman"/>
                <a:cs typeface="Times New Roman"/>
                <a:sym typeface="Times New Roman"/>
              </a:rPr>
              <a:t>It has been previously used as an indicator of postural control</a:t>
            </a:r>
            <a:r>
              <a:rPr lang="en-US" sz="2000" baseline="30000" dirty="0" smtClean="0">
                <a:latin typeface="Times New Roman"/>
                <a:ea typeface="Times New Roman"/>
                <a:cs typeface="Times New Roman"/>
                <a:sym typeface="Times New Roman"/>
              </a:rPr>
              <a:t>1,3</a:t>
            </a:r>
          </a:p>
          <a:p>
            <a:pPr marL="285750" indent="-285750">
              <a:spcBef>
                <a:spcPts val="0"/>
              </a:spcBef>
            </a:pPr>
            <a:endParaRPr lang="en-US" sz="2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indent="-285750">
              <a:spcBef>
                <a:spcPts val="0"/>
              </a:spcBef>
            </a:pP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L</a:t>
            </a:r>
            <a:r>
              <a:rPr lang="en-US" sz="2000" dirty="0" smtClean="0">
                <a:latin typeface="Times New Roman"/>
                <a:ea typeface="Times New Roman"/>
                <a:cs typeface="Times New Roman"/>
                <a:sym typeface="Times New Roman"/>
              </a:rPr>
              <a:t>inear and non linear methods </a:t>
            </a:r>
            <a:r>
              <a:rPr lang="en-US" sz="2000" baseline="30000" dirty="0" smtClean="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</a:p>
          <a:p>
            <a:pPr marL="285750" indent="-285750">
              <a:spcBef>
                <a:spcPts val="0"/>
              </a:spcBef>
            </a:pPr>
            <a:endParaRPr lang="en-US" sz="2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indent="-285750">
              <a:spcBef>
                <a:spcPts val="0"/>
              </a:spcBef>
            </a:pPr>
            <a:r>
              <a:rPr lang="en-US" sz="2000" dirty="0" smtClean="0">
                <a:latin typeface="Times New Roman"/>
                <a:ea typeface="Times New Roman"/>
                <a:cs typeface="Times New Roman"/>
                <a:sym typeface="Times New Roman"/>
              </a:rPr>
              <a:t>Sample Entropy (</a:t>
            </a:r>
            <a:r>
              <a:rPr lang="en-US" sz="20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SampEN</a:t>
            </a:r>
            <a:r>
              <a:rPr lang="en-US" sz="2000" dirty="0" smtClean="0">
                <a:latin typeface="Times New Roman"/>
                <a:ea typeface="Times New Roman"/>
                <a:cs typeface="Times New Roman"/>
                <a:sym typeface="Times New Roman"/>
              </a:rPr>
              <a:t>) is a non-linear metric used to detect more subtle changes </a:t>
            </a:r>
            <a:r>
              <a:rPr lang="en-US" sz="2000" baseline="30000" dirty="0" smtClean="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lang="en-US" sz="2000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indent="-285750">
              <a:spcBef>
                <a:spcPts val="0"/>
              </a:spcBef>
            </a:pPr>
            <a:endParaRPr lang="en-US" sz="2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indent="-285750">
              <a:spcBef>
                <a:spcPts val="0"/>
              </a:spcBef>
            </a:pPr>
            <a:r>
              <a:rPr lang="en-US" sz="2000" dirty="0" smtClean="0">
                <a:latin typeface="Times New Roman"/>
                <a:ea typeface="Times New Roman"/>
                <a:cs typeface="Times New Roman"/>
                <a:sym typeface="Times New Roman"/>
              </a:rPr>
              <a:t>Peak Excursion Velocity (PEV) and Root Mean Square (RMS) are linear metrics </a:t>
            </a:r>
            <a:r>
              <a:rPr lang="en-US" sz="2000" baseline="30000" dirty="0" smtClean="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lang="en-US" sz="2000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indent="-285750">
              <a:spcBef>
                <a:spcPts val="0"/>
              </a:spcBef>
            </a:pPr>
            <a:endParaRPr lang="en-US" sz="2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85750" indent="-285750">
              <a:spcBef>
                <a:spcPts val="0"/>
              </a:spcBef>
            </a:pPr>
            <a:endParaRPr lang="en-US" sz="2000" dirty="0" smtClean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50" name="Picture 2" descr="Image result for graph of sample entrop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1" t="757" r="1167" b="6439"/>
          <a:stretch/>
        </p:blipFill>
        <p:spPr bwMode="auto">
          <a:xfrm>
            <a:off x="1724297" y="4724400"/>
            <a:ext cx="2142309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457200" y="342107"/>
            <a:ext cx="8229600" cy="1143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Background Information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42900" rtl="0">
              <a:spcBef>
                <a:spcPts val="0"/>
              </a:spcBef>
              <a:buSzPct val="100000"/>
              <a:buFont typeface="Times New Roman"/>
            </a:pPr>
            <a:r>
              <a:rPr lang="en-US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Less postural sway magnitude has been associated with better control during quiet stance </a:t>
            </a:r>
            <a:r>
              <a:rPr lang="en-US" sz="1800" baseline="30000" dirty="0" smtClean="0"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lang="en-US" sz="1800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rtl="0">
              <a:spcBef>
                <a:spcPts val="0"/>
              </a:spcBef>
              <a:buSzPct val="100000"/>
              <a:buFont typeface="Times New Roman"/>
            </a:pPr>
            <a:endParaRPr lang="en-US" sz="1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rtl="0">
              <a:spcBef>
                <a:spcPts val="0"/>
              </a:spcBef>
              <a:buSzPct val="100000"/>
              <a:buFont typeface="Times New Roman"/>
            </a:pPr>
            <a:r>
              <a:rPr lang="en-US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Stable Surface Trained (SST) incorporates a distal to proximal loading pattern </a:t>
            </a:r>
            <a:r>
              <a:rPr lang="en-US" sz="1800" baseline="30000" dirty="0" smtClean="0"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</a:p>
          <a:p>
            <a:pPr marL="457200" lvl="0" indent="-342900" rtl="0">
              <a:spcBef>
                <a:spcPts val="0"/>
              </a:spcBef>
              <a:buSzPct val="100000"/>
              <a:buFont typeface="Times New Roman"/>
            </a:pPr>
            <a:endParaRPr lang="en-US" sz="1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rtl="0">
              <a:spcBef>
                <a:spcPts val="0"/>
              </a:spcBef>
              <a:buSzPct val="100000"/>
              <a:buFont typeface="Times New Roman"/>
            </a:pPr>
            <a:r>
              <a:rPr lang="en-US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Unstable surface trained (UST) may incorporate a proximal to distal loading pattern </a:t>
            </a:r>
            <a:r>
              <a:rPr lang="en-US" sz="1800" baseline="30000" dirty="0" smtClean="0"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</a:p>
          <a:p>
            <a:pPr marL="457200" lvl="0" indent="-342900" rtl="0">
              <a:spcBef>
                <a:spcPts val="0"/>
              </a:spcBef>
              <a:buSzPct val="100000"/>
              <a:buFont typeface="Times New Roman"/>
            </a:pPr>
            <a:endParaRPr lang="en-US" sz="1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rtl="0">
              <a:spcBef>
                <a:spcPts val="0"/>
              </a:spcBef>
              <a:buSzPct val="100000"/>
              <a:buFont typeface="Times New Roman"/>
            </a:pPr>
            <a:r>
              <a:rPr lang="en-US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A gap in research concerning postural sway between SST and UST during a sport-like dual-task</a:t>
            </a:r>
          </a:p>
          <a:p>
            <a:pPr marL="457200" lvl="0" indent="-342900" rtl="0">
              <a:spcBef>
                <a:spcPts val="0"/>
              </a:spcBef>
              <a:buSzPct val="100000"/>
              <a:buFont typeface="Times New Roman"/>
            </a:pPr>
            <a:endParaRPr lang="en-US" sz="1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rtl="0">
              <a:spcBef>
                <a:spcPts val="0"/>
              </a:spcBef>
              <a:buSzPct val="100000"/>
              <a:buFont typeface="Times New Roman"/>
            </a:pPr>
            <a:r>
              <a:rPr lang="en-US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Previous studies have demonstrated with less static postural sway in SST </a:t>
            </a:r>
            <a:r>
              <a:rPr lang="en-US" sz="1800" baseline="30000" dirty="0" smtClean="0">
                <a:latin typeface="Times New Roman"/>
                <a:ea typeface="Times New Roman"/>
                <a:cs typeface="Times New Roman"/>
                <a:sym typeface="Times New Roman"/>
              </a:rPr>
              <a:t>1,3</a:t>
            </a:r>
          </a:p>
          <a:p>
            <a:pPr marL="457200" lvl="0" indent="-342900" rtl="0">
              <a:spcBef>
                <a:spcPts val="0"/>
              </a:spcBef>
              <a:buSzPct val="100000"/>
              <a:buFont typeface="Times New Roman"/>
            </a:pPr>
            <a:endParaRPr lang="en-US" sz="1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rtl="0">
              <a:spcBef>
                <a:spcPts val="0"/>
              </a:spcBef>
              <a:buSzPct val="100000"/>
              <a:buFont typeface="Times New Roman"/>
            </a:pPr>
            <a:endParaRPr lang="en-US" sz="18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457200" y="34210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Georgia"/>
              <a:buNone/>
            </a:pPr>
            <a:r>
              <a:rPr lang="en-US" sz="4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Purpose Statement</a:t>
            </a:r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0" indent="-355600" rtl="0">
              <a:lnSpc>
                <a:spcPct val="115000"/>
              </a:lnSpc>
              <a:spcBef>
                <a:spcPts val="0"/>
              </a:spcBef>
              <a:buSzPct val="100000"/>
              <a:buFont typeface="Times New Roman"/>
            </a:pP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The purpose of this study was </a:t>
            </a:r>
            <a:r>
              <a:rPr lang="en-US" sz="2000" dirty="0" smtClean="0">
                <a:latin typeface="Times New Roman"/>
                <a:ea typeface="Times New Roman"/>
                <a:cs typeface="Times New Roman"/>
                <a:sym typeface="Times New Roman"/>
              </a:rPr>
              <a:t>to determine differences in postural control between SST and UST athletes</a:t>
            </a: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buSzPct val="100000"/>
              <a:buFont typeface="Times New Roman"/>
            </a:pPr>
            <a:endParaRPr sz="2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buSzPct val="100000"/>
              <a:buFont typeface="Times New Roman"/>
            </a:pP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It </a:t>
            </a:r>
            <a:r>
              <a:rPr lang="en-US" sz="2000" dirty="0" smtClean="0">
                <a:latin typeface="Times New Roman"/>
                <a:ea typeface="Times New Roman"/>
                <a:cs typeface="Times New Roman"/>
                <a:sym typeface="Times New Roman"/>
              </a:rPr>
              <a:t>was </a:t>
            </a: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hypothesized that </a:t>
            </a:r>
            <a:r>
              <a:rPr lang="en-US" sz="2000" dirty="0" smtClean="0">
                <a:latin typeface="Times New Roman"/>
                <a:ea typeface="Times New Roman"/>
                <a:cs typeface="Times New Roman"/>
                <a:sym typeface="Times New Roman"/>
              </a:rPr>
              <a:t>the SST will demonstrate with greater postural stability than UST</a:t>
            </a:r>
            <a:endParaRPr lang="en-US" sz="2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38735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55000"/>
              <a:buFont typeface="Arial"/>
              <a:buNone/>
            </a:pPr>
            <a:endParaRPr sz="2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6" name="Picture 2" descr="Image result for Georgia southern Swimm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96937"/>
            <a:ext cx="3524068" cy="264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georgia southern soccer women's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00" t="-329" r="12648"/>
          <a:stretch/>
        </p:blipFill>
        <p:spPr bwMode="auto">
          <a:xfrm>
            <a:off x="4972593" y="3796937"/>
            <a:ext cx="3483429" cy="2643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457200" y="583474"/>
            <a:ext cx="8229600" cy="7228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Georgia"/>
              <a:buNone/>
            </a:pPr>
            <a:r>
              <a:rPr lang="en-US" sz="4400" b="0" i="0" u="none" strike="noStrike" cap="none" dirty="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Methods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Participants: </a:t>
            </a:r>
          </a:p>
          <a:p>
            <a:pPr marL="457200" lvl="0" indent="-355600" rtl="0">
              <a:lnSpc>
                <a:spcPct val="115000"/>
              </a:lnSpc>
              <a:spcBef>
                <a:spcPts val="0"/>
              </a:spcBef>
              <a:buSzPct val="100000"/>
              <a:buFont typeface="Times New Roman"/>
            </a:pPr>
            <a:r>
              <a:rPr lang="en-US" sz="2000" dirty="0" smtClean="0">
                <a:latin typeface="Times New Roman"/>
                <a:ea typeface="Times New Roman"/>
                <a:cs typeface="Times New Roman"/>
                <a:sym typeface="Times New Roman"/>
              </a:rPr>
              <a:t>7 female UST</a:t>
            </a:r>
            <a:endParaRPr lang="en-US" sz="2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55600" rtl="0">
              <a:lnSpc>
                <a:spcPct val="115000"/>
              </a:lnSpc>
              <a:spcBef>
                <a:spcPts val="0"/>
              </a:spcBef>
              <a:buSzPct val="100000"/>
              <a:buFont typeface="Times New Roman"/>
            </a:pPr>
            <a:r>
              <a:rPr lang="en-US" sz="2000" dirty="0" smtClean="0">
                <a:latin typeface="Times New Roman"/>
                <a:ea typeface="Times New Roman"/>
                <a:cs typeface="Times New Roman"/>
                <a:sym typeface="Times New Roman"/>
              </a:rPr>
              <a:t>Age: 18 ± 0.5 years</a:t>
            </a: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</a:p>
          <a:p>
            <a:pPr marL="914400" lvl="1" indent="-355600">
              <a:lnSpc>
                <a:spcPct val="115000"/>
              </a:lnSpc>
              <a:spcBef>
                <a:spcPts val="0"/>
              </a:spcBef>
              <a:buFont typeface="Times New Roman"/>
            </a:pPr>
            <a:r>
              <a:rPr lang="en-US" sz="2000" dirty="0" smtClean="0">
                <a:latin typeface="Times New Roman"/>
                <a:ea typeface="Times New Roman"/>
                <a:cs typeface="Times New Roman"/>
                <a:sym typeface="Times New Roman"/>
              </a:rPr>
              <a:t>Height: 161.1 ± 5.8 cm</a:t>
            </a: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</a:p>
          <a:p>
            <a:pPr marL="914400" lvl="1" indent="-355600">
              <a:lnSpc>
                <a:spcPct val="115000"/>
              </a:lnSpc>
              <a:spcBef>
                <a:spcPts val="0"/>
              </a:spcBef>
              <a:buFont typeface="Times New Roman"/>
            </a:pPr>
            <a:r>
              <a:rPr lang="en-US" sz="2000" dirty="0" smtClean="0">
                <a:latin typeface="Times New Roman"/>
                <a:ea typeface="Times New Roman"/>
                <a:cs typeface="Times New Roman"/>
                <a:sym typeface="Times New Roman"/>
              </a:rPr>
              <a:t>Weight: 61.9 ± 4.8 </a:t>
            </a: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kg</a:t>
            </a:r>
          </a:p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000" dirty="0" smtClean="0"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lang="en-US" sz="2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rtl="0">
              <a:lnSpc>
                <a:spcPct val="115000"/>
              </a:lnSpc>
              <a:spcBef>
                <a:spcPts val="0"/>
              </a:spcBef>
              <a:buNone/>
            </a:pPr>
            <a:endParaRPr sz="2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2"/>
          </p:nvPr>
        </p:nvSpPr>
        <p:spPr>
          <a:xfrm>
            <a:off x="4648200" y="1600202"/>
            <a:ext cx="4038599" cy="2189161"/>
          </a:xfrm>
        </p:spPr>
        <p:txBody>
          <a:bodyPr/>
          <a:lstStyle/>
          <a:p>
            <a:pPr marL="457200" lvl="0" indent="-355600">
              <a:lnSpc>
                <a:spcPct val="115000"/>
              </a:lnSpc>
              <a:spcBef>
                <a:spcPts val="0"/>
              </a:spcBef>
              <a:buFont typeface="Times New Roman"/>
            </a:pPr>
            <a:endParaRPr lang="en-US" sz="2000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>
              <a:lnSpc>
                <a:spcPct val="115000"/>
              </a:lnSpc>
              <a:spcBef>
                <a:spcPts val="0"/>
              </a:spcBef>
              <a:buFont typeface="Times New Roman"/>
            </a:pPr>
            <a:r>
              <a:rPr lang="en-US" sz="2000" dirty="0" smtClean="0">
                <a:latin typeface="Times New Roman"/>
                <a:ea typeface="Times New Roman"/>
                <a:cs typeface="Times New Roman"/>
                <a:sym typeface="Times New Roman"/>
              </a:rPr>
              <a:t>7 </a:t>
            </a: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female </a:t>
            </a:r>
            <a:r>
              <a:rPr lang="en-US" sz="2000" dirty="0" smtClean="0">
                <a:latin typeface="Times New Roman"/>
                <a:ea typeface="Times New Roman"/>
                <a:cs typeface="Times New Roman"/>
                <a:sym typeface="Times New Roman"/>
              </a:rPr>
              <a:t>SST</a:t>
            </a:r>
            <a:endParaRPr lang="en-US" sz="2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55600">
              <a:lnSpc>
                <a:spcPct val="115000"/>
              </a:lnSpc>
              <a:spcBef>
                <a:spcPts val="0"/>
              </a:spcBef>
              <a:buFont typeface="Times New Roman"/>
            </a:pPr>
            <a:r>
              <a:rPr lang="en-US" sz="2000" dirty="0" smtClean="0">
                <a:latin typeface="Times New Roman"/>
                <a:ea typeface="Times New Roman"/>
                <a:cs typeface="Times New Roman"/>
                <a:sym typeface="Times New Roman"/>
              </a:rPr>
              <a:t>Age: 18 </a:t>
            </a: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± 0.5 years. </a:t>
            </a:r>
          </a:p>
          <a:p>
            <a:pPr marL="914400" lvl="1" indent="-355600">
              <a:lnSpc>
                <a:spcPct val="115000"/>
              </a:lnSpc>
              <a:spcBef>
                <a:spcPts val="0"/>
              </a:spcBef>
              <a:buFont typeface="Times New Roman"/>
            </a:pPr>
            <a:r>
              <a:rPr lang="en-US" sz="2000" dirty="0" smtClean="0">
                <a:latin typeface="Times New Roman"/>
                <a:ea typeface="Times New Roman"/>
                <a:cs typeface="Times New Roman"/>
                <a:sym typeface="Times New Roman"/>
              </a:rPr>
              <a:t>Height: 167.6 </a:t>
            </a: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± </a:t>
            </a:r>
            <a:r>
              <a:rPr lang="en-US" sz="2000" dirty="0" smtClean="0">
                <a:latin typeface="Times New Roman"/>
                <a:ea typeface="Times New Roman"/>
                <a:cs typeface="Times New Roman"/>
                <a:sym typeface="Times New Roman"/>
              </a:rPr>
              <a:t>7.6 </a:t>
            </a: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cm. </a:t>
            </a:r>
          </a:p>
          <a:p>
            <a:pPr marL="914400" lvl="1" indent="-355600">
              <a:lnSpc>
                <a:spcPct val="115000"/>
              </a:lnSpc>
              <a:spcBef>
                <a:spcPts val="0"/>
              </a:spcBef>
              <a:buFont typeface="Times New Roman"/>
            </a:pPr>
            <a:r>
              <a:rPr lang="en-US" sz="2000" dirty="0" smtClean="0">
                <a:latin typeface="Times New Roman"/>
                <a:ea typeface="Times New Roman"/>
                <a:cs typeface="Times New Roman"/>
                <a:sym typeface="Times New Roman"/>
              </a:rPr>
              <a:t>Weight: 62.1 </a:t>
            </a: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± </a:t>
            </a:r>
            <a:r>
              <a:rPr lang="en-US" sz="2000" dirty="0" smtClean="0">
                <a:latin typeface="Times New Roman"/>
                <a:ea typeface="Times New Roman"/>
                <a:cs typeface="Times New Roman"/>
                <a:sym typeface="Times New Roman"/>
              </a:rPr>
              <a:t>5.1 </a:t>
            </a: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kg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>
          <a:xfrm>
            <a:off x="206828" y="3789362"/>
            <a:ext cx="8479971" cy="3068637"/>
          </a:xfrm>
        </p:spPr>
        <p:txBody>
          <a:bodyPr/>
          <a:lstStyle/>
          <a:p>
            <a:pPr marL="0" lvl="0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Testing: </a:t>
            </a:r>
          </a:p>
          <a:p>
            <a:pPr marL="457200" lvl="0" indent="-355600">
              <a:lnSpc>
                <a:spcPct val="115000"/>
              </a:lnSpc>
              <a:spcBef>
                <a:spcPts val="0"/>
              </a:spcBef>
              <a:buFont typeface="Times New Roman"/>
            </a:pPr>
            <a:r>
              <a:rPr lang="en-US" sz="2000" dirty="0" smtClean="0">
                <a:latin typeface="Times New Roman"/>
                <a:ea typeface="Times New Roman"/>
                <a:cs typeface="Times New Roman"/>
                <a:sym typeface="Times New Roman"/>
              </a:rPr>
              <a:t>Each participant performed two 30 second trials of both eyes open (EO) and eyes closed (EC) conditions.</a:t>
            </a:r>
          </a:p>
          <a:p>
            <a:pPr marL="457200" lvl="0" indent="-355600">
              <a:lnSpc>
                <a:spcPct val="115000"/>
              </a:lnSpc>
              <a:spcBef>
                <a:spcPts val="0"/>
              </a:spcBef>
              <a:buFont typeface="Times New Roman"/>
            </a:pPr>
            <a:endParaRPr lang="en-US" sz="2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>
              <a:lnSpc>
                <a:spcPct val="115000"/>
              </a:lnSpc>
              <a:spcBef>
                <a:spcPts val="0"/>
              </a:spcBef>
              <a:buFont typeface="Times New Roman"/>
            </a:pPr>
            <a:r>
              <a:rPr lang="en-US" sz="2000" dirty="0" smtClean="0">
                <a:latin typeface="Times New Roman"/>
                <a:ea typeface="Times New Roman"/>
                <a:cs typeface="Times New Roman"/>
                <a:sym typeface="Times New Roman"/>
              </a:rPr>
              <a:t>They also performed a sport-like dual-task (Wii Fit Soccer) for approximately 62 seconds. </a:t>
            </a:r>
            <a:endParaRPr lang="en-US" sz="2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03200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>
            <a:off x="457200" y="34210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lt1"/>
              </a:buClr>
              <a:buSzPct val="25000"/>
              <a:buFont typeface="Georgia"/>
              <a:buNone/>
            </a:pPr>
            <a:r>
              <a:rPr lang="en-US" dirty="0"/>
              <a:t>Methods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55600" algn="l" rtl="0">
              <a:spcBef>
                <a:spcPts val="0"/>
              </a:spcBef>
              <a:buSzPct val="100000"/>
              <a:buFont typeface="Times New Roman"/>
            </a:pP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Instrumentation:</a:t>
            </a:r>
          </a:p>
          <a:p>
            <a:pPr marL="914400" lvl="1" indent="-35560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ct val="100000"/>
              <a:buFont typeface="Times New Roman"/>
            </a:pP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AMTI OR6 Series force plate (AMTI, 1000Hz, Watertown, MA</a:t>
            </a:r>
            <a:r>
              <a:rPr lang="en-US" sz="2000" dirty="0" smtClean="0"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</a:p>
          <a:p>
            <a:pPr marL="514350" indent="-3556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Times New Roman"/>
            </a:pPr>
            <a:r>
              <a:rPr lang="en-US" sz="2000" dirty="0" smtClean="0">
                <a:latin typeface="Times New Roman"/>
                <a:ea typeface="Times New Roman"/>
                <a:cs typeface="Times New Roman"/>
                <a:sym typeface="Times New Roman"/>
              </a:rPr>
              <a:t>Data Analysis</a:t>
            </a:r>
          </a:p>
          <a:p>
            <a:pPr marL="914400" lvl="1" indent="-3556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Times New Roman"/>
              <a:buChar char="–"/>
            </a:pPr>
            <a:r>
              <a:rPr lang="en-US" sz="2000" dirty="0" err="1">
                <a:latin typeface="Times New Roman"/>
                <a:ea typeface="Times New Roman"/>
                <a:cs typeface="Times New Roman"/>
                <a:sym typeface="Times New Roman"/>
              </a:rPr>
              <a:t>MatLab</a:t>
            </a: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 (MATLAB Inc., Natick, MA</a:t>
            </a:r>
            <a:r>
              <a:rPr lang="en-US" sz="2000" dirty="0" smtClean="0"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</a:p>
          <a:p>
            <a:pPr marL="914400" lvl="1" indent="-3556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Times New Roman"/>
            </a:pPr>
            <a:r>
              <a:rPr lang="en-US" sz="2000" dirty="0" smtClean="0">
                <a:latin typeface="Times New Roman"/>
                <a:ea typeface="Times New Roman"/>
                <a:cs typeface="Times New Roman"/>
                <a:sym typeface="Times New Roman"/>
              </a:rPr>
              <a:t>All raw center of pressure data was analyzed using a custom </a:t>
            </a:r>
            <a:r>
              <a:rPr lang="en-US" sz="20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MatLab</a:t>
            </a:r>
            <a:r>
              <a:rPr lang="en-US" sz="2000" dirty="0" smtClean="0">
                <a:latin typeface="Times New Roman"/>
                <a:ea typeface="Times New Roman"/>
                <a:cs typeface="Times New Roman"/>
                <a:sym typeface="Times New Roman"/>
              </a:rPr>
              <a:t> code </a:t>
            </a:r>
          </a:p>
          <a:p>
            <a:pPr marL="914400" lvl="1" indent="-3556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Times New Roman"/>
            </a:pPr>
            <a:r>
              <a:rPr lang="en-US" sz="2000" dirty="0" smtClean="0">
                <a:latin typeface="Times New Roman"/>
                <a:ea typeface="Times New Roman"/>
                <a:cs typeface="Times New Roman"/>
                <a:sym typeface="Times New Roman"/>
              </a:rPr>
              <a:t>Filtered using a 4</a:t>
            </a:r>
            <a:r>
              <a:rPr lang="en-US" sz="2000" baseline="30000" dirty="0" smtClean="0">
                <a:latin typeface="Times New Roman"/>
                <a:ea typeface="Times New Roman"/>
                <a:cs typeface="Times New Roman"/>
                <a:sym typeface="Times New Roman"/>
              </a:rPr>
              <a:t>th</a:t>
            </a:r>
            <a:r>
              <a:rPr lang="en-US" sz="2000" dirty="0" smtClean="0">
                <a:latin typeface="Times New Roman"/>
                <a:ea typeface="Times New Roman"/>
                <a:cs typeface="Times New Roman"/>
                <a:sym typeface="Times New Roman"/>
              </a:rPr>
              <a:t> order 30 Hz low pass Butterworth filter</a:t>
            </a:r>
          </a:p>
          <a:p>
            <a:pPr marL="914400" lvl="1" indent="-3556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Times New Roman"/>
            </a:pPr>
            <a:r>
              <a:rPr lang="en-US" sz="2000" dirty="0" smtClean="0">
                <a:latin typeface="Times New Roman"/>
                <a:ea typeface="Times New Roman"/>
                <a:cs typeface="Times New Roman"/>
                <a:sym typeface="Times New Roman"/>
              </a:rPr>
              <a:t>RMS, </a:t>
            </a:r>
            <a:r>
              <a:rPr lang="en-US" sz="20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SampEn</a:t>
            </a:r>
            <a:r>
              <a:rPr lang="en-US" sz="2000" dirty="0" smtClean="0">
                <a:latin typeface="Times New Roman"/>
                <a:ea typeface="Times New Roman"/>
                <a:cs typeface="Times New Roman"/>
                <a:sym typeface="Times New Roman"/>
              </a:rPr>
              <a:t>, and PEV in the </a:t>
            </a:r>
            <a:r>
              <a:rPr lang="en-US" sz="20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anteroposterior</a:t>
            </a:r>
            <a:r>
              <a:rPr lang="en-US" sz="2000" dirty="0" smtClean="0">
                <a:latin typeface="Times New Roman"/>
                <a:ea typeface="Times New Roman"/>
                <a:cs typeface="Times New Roman"/>
                <a:sym typeface="Times New Roman"/>
              </a:rPr>
              <a:t> (AP) and </a:t>
            </a:r>
            <a:r>
              <a:rPr lang="en-US" sz="20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mediolateral</a:t>
            </a:r>
            <a:r>
              <a:rPr lang="en-US" sz="2000" dirty="0" smtClean="0">
                <a:latin typeface="Times New Roman"/>
                <a:ea typeface="Times New Roman"/>
                <a:cs typeface="Times New Roman"/>
                <a:sym typeface="Times New Roman"/>
              </a:rPr>
              <a:t> (ML) were calculated</a:t>
            </a:r>
            <a:endParaRPr lang="en-US" sz="2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rt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endParaRPr sz="12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2000" dirty="0"/>
          </a:p>
          <a:p>
            <a:pPr marL="0" marR="0" lvl="0" indent="0" algn="l" rtl="0">
              <a:spcBef>
                <a:spcPts val="0"/>
              </a:spcBef>
              <a:buNone/>
            </a:pPr>
            <a:endParaRPr sz="2000" dirty="0"/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60000"/>
              <a:buFont typeface="Arial"/>
              <a:buNone/>
            </a:pPr>
            <a:endParaRPr sz="2000" dirty="0"/>
          </a:p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60000"/>
              <a:buFont typeface="Arial"/>
              <a:buNone/>
            </a:pPr>
            <a:endParaRPr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457200" y="574765"/>
            <a:ext cx="8229600" cy="766355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dirty="0" smtClean="0"/>
              <a:t>Statistical </a:t>
            </a:r>
            <a:r>
              <a:rPr lang="en-US" dirty="0"/>
              <a:t>Analysis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6786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901700" lvl="1" indent="-34290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/>
                <a:ea typeface="Times New Roman"/>
                <a:cs typeface="Times New Roman"/>
                <a:sym typeface="Times New Roman"/>
              </a:rPr>
              <a:t>SPSS </a:t>
            </a: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(IBM Inc., Version 23, Chicago, </a:t>
            </a:r>
            <a:r>
              <a:rPr lang="en-US" sz="2000" dirty="0" smtClean="0">
                <a:latin typeface="Times New Roman"/>
                <a:ea typeface="Times New Roman"/>
                <a:cs typeface="Times New Roman"/>
                <a:sym typeface="Times New Roman"/>
              </a:rPr>
              <a:t>IL)</a:t>
            </a:r>
          </a:p>
          <a:p>
            <a:pPr marL="901700" lvl="1" indent="-34290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0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01700" lvl="1" indent="-34290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/>
                <a:ea typeface="Times New Roman"/>
                <a:cs typeface="Times New Roman"/>
                <a:sym typeface="Times New Roman"/>
              </a:rPr>
              <a:t>Multivariate ANOVA (alpha </a:t>
            </a:r>
            <a:r>
              <a:rPr lang="en-US" sz="2000" dirty="0">
                <a:latin typeface="Times New Roman"/>
                <a:ea typeface="Times New Roman"/>
                <a:cs typeface="Times New Roman"/>
                <a:sym typeface="Times New Roman"/>
              </a:rPr>
              <a:t>level = 0.05</a:t>
            </a:r>
            <a:r>
              <a:rPr lang="en-US" sz="2000" dirty="0" smtClean="0">
                <a:latin typeface="Times New Roman"/>
                <a:ea typeface="Times New Roman"/>
                <a:cs typeface="Times New Roman"/>
                <a:sym typeface="Times New Roman"/>
              </a:rPr>
              <a:t>) was run per condition and direction</a:t>
            </a:r>
          </a:p>
          <a:p>
            <a:pPr marL="1301750" lvl="2" indent="-342900">
              <a:lnSpc>
                <a:spcPct val="115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1600" u="sng" dirty="0" smtClean="0">
                <a:latin typeface="Times New Roman"/>
                <a:ea typeface="Times New Roman"/>
                <a:cs typeface="Times New Roman"/>
                <a:sym typeface="Times New Roman"/>
              </a:rPr>
              <a:t>Eyes Open</a:t>
            </a:r>
            <a:r>
              <a:rPr lang="en-US" sz="1600" dirty="0" smtClean="0">
                <a:latin typeface="Times New Roman"/>
                <a:ea typeface="Times New Roman"/>
                <a:cs typeface="Times New Roman"/>
                <a:sym typeface="Times New Roman"/>
              </a:rPr>
              <a:t>		</a:t>
            </a:r>
            <a:r>
              <a:rPr lang="en-US" sz="1600" u="sng" dirty="0" smtClean="0">
                <a:latin typeface="Times New Roman"/>
                <a:ea typeface="Times New Roman"/>
                <a:cs typeface="Times New Roman"/>
                <a:sym typeface="Times New Roman"/>
              </a:rPr>
              <a:t>Eyes Closed</a:t>
            </a:r>
            <a:r>
              <a:rPr lang="en-US" sz="1600" dirty="0" smtClean="0">
                <a:latin typeface="Times New Roman"/>
                <a:ea typeface="Times New Roman"/>
                <a:cs typeface="Times New Roman"/>
                <a:sym typeface="Times New Roman"/>
              </a:rPr>
              <a:t>		</a:t>
            </a:r>
            <a:r>
              <a:rPr lang="en-US" sz="1600" u="sng" dirty="0" smtClean="0">
                <a:latin typeface="Times New Roman"/>
                <a:ea typeface="Times New Roman"/>
                <a:cs typeface="Times New Roman"/>
                <a:sym typeface="Times New Roman"/>
              </a:rPr>
              <a:t>WFS</a:t>
            </a:r>
          </a:p>
          <a:p>
            <a:pPr marL="958850" lvl="2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6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600" dirty="0" smtClean="0"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r>
              <a:rPr lang="en-US" sz="1200" dirty="0" smtClean="0">
                <a:latin typeface="Times New Roman"/>
                <a:ea typeface="Times New Roman"/>
                <a:cs typeface="Times New Roman"/>
                <a:sym typeface="Times New Roman"/>
              </a:rPr>
              <a:t>AP PEV		AP PEV			AP PEV</a:t>
            </a:r>
          </a:p>
          <a:p>
            <a:pPr marL="958850" lvl="2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2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smtClean="0">
                <a:latin typeface="Times New Roman"/>
                <a:ea typeface="Times New Roman"/>
                <a:cs typeface="Times New Roman"/>
                <a:sym typeface="Times New Roman"/>
              </a:rPr>
              <a:t>        AP RMS		AP RMS			AP RMS</a:t>
            </a:r>
          </a:p>
          <a:p>
            <a:pPr marL="958850" lvl="2" indent="0">
              <a:lnSpc>
                <a:spcPct val="115000"/>
              </a:lnSpc>
              <a:spcBef>
                <a:spcPts val="0"/>
              </a:spcBef>
              <a:buNone/>
            </a:pPr>
            <a:r>
              <a:rPr lang="en-US" sz="1200" dirty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200" dirty="0" smtClean="0">
                <a:latin typeface="Times New Roman"/>
                <a:ea typeface="Times New Roman"/>
                <a:cs typeface="Times New Roman"/>
                <a:sym typeface="Times New Roman"/>
              </a:rPr>
              <a:t>        </a:t>
            </a:r>
            <a:r>
              <a:rPr lang="en-US" sz="1200" u="sng" dirty="0" smtClean="0">
                <a:latin typeface="Times New Roman"/>
                <a:ea typeface="Times New Roman"/>
                <a:cs typeface="Times New Roman"/>
                <a:sym typeface="Times New Roman"/>
              </a:rPr>
              <a:t>AP </a:t>
            </a:r>
            <a:r>
              <a:rPr lang="en-US" sz="1200" u="sng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SampEn</a:t>
            </a:r>
            <a:r>
              <a:rPr lang="en-US" sz="1200" u="sng" dirty="0" smtClean="0">
                <a:latin typeface="Times New Roman"/>
                <a:ea typeface="Times New Roman"/>
                <a:cs typeface="Times New Roman"/>
                <a:sym typeface="Times New Roman"/>
              </a:rPr>
              <a:t>		AP </a:t>
            </a:r>
            <a:r>
              <a:rPr lang="en-US" sz="1200" u="sng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SampEn</a:t>
            </a:r>
            <a:r>
              <a:rPr lang="en-US" sz="1200" u="sng" dirty="0" smtClean="0">
                <a:latin typeface="Times New Roman"/>
                <a:ea typeface="Times New Roman"/>
                <a:cs typeface="Times New Roman"/>
                <a:sym typeface="Times New Roman"/>
              </a:rPr>
              <a:t>			AP </a:t>
            </a:r>
            <a:r>
              <a:rPr lang="en-US" sz="1200" u="sng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SampEn</a:t>
            </a:r>
            <a:endParaRPr lang="en-US" sz="1200" u="sng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>
              <a:spcBef>
                <a:spcPts val="0"/>
              </a:spcBef>
              <a:buNone/>
            </a:pPr>
            <a:r>
              <a:rPr lang="en-US" dirty="0"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dirty="0" smtClean="0">
                <a:latin typeface="Times New Roman"/>
                <a:ea typeface="Times New Roman"/>
                <a:cs typeface="Times New Roman"/>
                <a:sym typeface="Times New Roman"/>
              </a:rPr>
              <a:t>	   </a:t>
            </a:r>
            <a:r>
              <a:rPr lang="en-US" sz="1200" dirty="0" smtClean="0">
                <a:latin typeface="Times New Roman"/>
                <a:ea typeface="Times New Roman"/>
                <a:cs typeface="Times New Roman"/>
                <a:sym typeface="Times New Roman"/>
              </a:rPr>
              <a:t>  ML PEV		ML PEV			ML PEV</a:t>
            </a:r>
          </a:p>
          <a:p>
            <a:pPr lvl="0">
              <a:spcBef>
                <a:spcPts val="0"/>
              </a:spcBef>
              <a:buNone/>
            </a:pPr>
            <a:r>
              <a:rPr lang="en-US" sz="1200" dirty="0"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1200" dirty="0" smtClean="0">
                <a:latin typeface="Times New Roman"/>
                <a:ea typeface="Times New Roman"/>
                <a:cs typeface="Times New Roman"/>
                <a:sym typeface="Times New Roman"/>
              </a:rPr>
              <a:t>	          ML RMS		ML RMS			ML RMS</a:t>
            </a:r>
          </a:p>
          <a:p>
            <a:pPr lvl="0">
              <a:spcBef>
                <a:spcPts val="0"/>
              </a:spcBef>
              <a:buNone/>
            </a:pPr>
            <a:r>
              <a:rPr lang="en-US" sz="1200" dirty="0" smtClean="0">
                <a:latin typeface="Times New Roman"/>
                <a:ea typeface="Times New Roman"/>
                <a:cs typeface="Times New Roman"/>
                <a:sym typeface="Times New Roman"/>
              </a:rPr>
              <a:t>		          ML </a:t>
            </a:r>
            <a:r>
              <a:rPr lang="en-US" sz="12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SampEn</a:t>
            </a:r>
            <a:r>
              <a:rPr lang="en-US" sz="1200" dirty="0" smtClean="0">
                <a:latin typeface="Times New Roman"/>
                <a:ea typeface="Times New Roman"/>
                <a:cs typeface="Times New Roman"/>
                <a:sym typeface="Times New Roman"/>
              </a:rPr>
              <a:t>		ML </a:t>
            </a:r>
            <a:r>
              <a:rPr lang="en-US" sz="12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SampEn</a:t>
            </a:r>
            <a:r>
              <a:rPr lang="en-US" sz="1200" dirty="0" smtClean="0">
                <a:latin typeface="Times New Roman"/>
                <a:ea typeface="Times New Roman"/>
                <a:cs typeface="Times New Roman"/>
                <a:sym typeface="Times New Roman"/>
              </a:rPr>
              <a:t>			ML </a:t>
            </a:r>
            <a:r>
              <a:rPr lang="en-US" sz="1200" dirty="0" err="1" smtClean="0">
                <a:latin typeface="Times New Roman"/>
                <a:ea typeface="Times New Roman"/>
                <a:cs typeface="Times New Roman"/>
                <a:sym typeface="Times New Roman"/>
              </a:rPr>
              <a:t>SampEn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0" y="574766"/>
            <a:ext cx="9413700" cy="75764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sz="2400" b="1" i="1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Figure </a:t>
            </a:r>
            <a:r>
              <a:rPr lang="en-US" sz="2400" b="1" i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</a:t>
            </a:r>
            <a:r>
              <a:rPr lang="en-US" sz="2400" b="1" dirty="0" err="1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SampEn</a:t>
            </a:r>
            <a:r>
              <a:rPr lang="en-US" sz="2400" b="1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across condition</a:t>
            </a:r>
            <a:endParaRPr lang="en-US" sz="2400" b="1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9" name="Shape 109"/>
          <p:cNvSpPr txBox="1"/>
          <p:nvPr/>
        </p:nvSpPr>
        <p:spPr>
          <a:xfrm>
            <a:off x="864889" y="5602754"/>
            <a:ext cx="7683921" cy="68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S: Stable Surface Trained, U: Unstable Surface Trained, EC: Eyes Closed, EO: Eyes Open, WFS: Wii Fit Soccer Heading Game, *: significant difference.</a:t>
            </a:r>
            <a:endParaRPr sz="1600" i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3822263"/>
              </p:ext>
            </p:extLst>
          </p:nvPr>
        </p:nvGraphicFramePr>
        <p:xfrm>
          <a:off x="174171" y="1879291"/>
          <a:ext cx="8769531" cy="37234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title"/>
          </p:nvPr>
        </p:nvSpPr>
        <p:spPr>
          <a:xfrm>
            <a:off x="0" y="583474"/>
            <a:ext cx="9413700" cy="7489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sz="2400" b="1" i="1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Figure </a:t>
            </a:r>
            <a:r>
              <a:rPr lang="en-US" sz="2400" b="1" i="1" dirty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2400" b="1" i="1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2400" b="1" dirty="0" smtClean="0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PEV across condition</a:t>
            </a:r>
            <a:endParaRPr lang="en-US" sz="2400" b="1" dirty="0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9" name="Shape 109"/>
          <p:cNvSpPr txBox="1"/>
          <p:nvPr/>
        </p:nvSpPr>
        <p:spPr>
          <a:xfrm>
            <a:off x="608307" y="5433645"/>
            <a:ext cx="7779339" cy="6119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S: Stable Surface Trained, U: Unstable Surface Trained, EC: Eyes Closed, EO: Eyes Open, WFS: Wii Fit Soccer Heading Game, *: significant difference.</a:t>
            </a:r>
            <a:endParaRPr sz="1600" i="1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0461342"/>
              </p:ext>
            </p:extLst>
          </p:nvPr>
        </p:nvGraphicFramePr>
        <p:xfrm>
          <a:off x="113211" y="1999010"/>
          <a:ext cx="8769532" cy="34346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17"/>
          <p:cNvSpPr txBox="1"/>
          <p:nvPr/>
        </p:nvSpPr>
        <p:spPr>
          <a:xfrm>
            <a:off x="6791852" y="2802925"/>
            <a:ext cx="296925" cy="271202"/>
          </a:xfrm>
          <a:prstGeom prst="rect">
            <a:avLst/>
          </a:prstGeom>
          <a:noFill/>
          <a:ln w="9525" cmpd="sng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 anchor="t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02025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1F497D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5330</TotalTime>
  <Words>726</Words>
  <Application>Microsoft Office PowerPoint</Application>
  <PresentationFormat>On-screen Show (4:3)</PresentationFormat>
  <Paragraphs>113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Georgia</vt:lpstr>
      <vt:lpstr>Times New Roman</vt:lpstr>
      <vt:lpstr>Office Theme</vt:lpstr>
      <vt:lpstr>Training Method Influences on Postural Stability</vt:lpstr>
      <vt:lpstr>Introduction</vt:lpstr>
      <vt:lpstr>Background Information</vt:lpstr>
      <vt:lpstr>Purpose Statement</vt:lpstr>
      <vt:lpstr>Methods</vt:lpstr>
      <vt:lpstr>Methods</vt:lpstr>
      <vt:lpstr>Statistical Analysis</vt:lpstr>
      <vt:lpstr>Figure 1. SampEn across condition</vt:lpstr>
      <vt:lpstr>Figure 2. PEV across condition</vt:lpstr>
      <vt:lpstr>Figure 3. RMS across condition</vt:lpstr>
      <vt:lpstr>Discussion</vt:lpstr>
      <vt:lpstr>Conclusion</vt:lpstr>
      <vt:lpstr>Limitations</vt:lpstr>
      <vt:lpstr>References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Training Method Influences on Postural Stability</dc:title>
  <dc:creator>Peter  Chrysosferidis</dc:creator>
  <cp:lastModifiedBy>Automatic Logon Account</cp:lastModifiedBy>
  <cp:revision>35</cp:revision>
  <dcterms:modified xsi:type="dcterms:W3CDTF">2017-04-14T17:50:41Z</dcterms:modified>
</cp:coreProperties>
</file>