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6" r:id="rId3"/>
    <p:sldId id="261" r:id="rId4"/>
    <p:sldId id="275" r:id="rId5"/>
    <p:sldId id="257" r:id="rId6"/>
    <p:sldId id="259" r:id="rId7"/>
    <p:sldId id="26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6" r:id="rId16"/>
    <p:sldId id="285" r:id="rId17"/>
    <p:sldId id="287" r:id="rId18"/>
    <p:sldId id="288" r:id="rId19"/>
    <p:sldId id="290" r:id="rId20"/>
    <p:sldId id="289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en-US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In Georgia</a:t>
            </a:r>
            <a:endParaRPr 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Birth Defects</c:v>
                </c:pt>
                <c:pt idx="1">
                  <c:v>Fetal/Infant Conditions</c:v>
                </c:pt>
                <c:pt idx="2">
                  <c:v>SIDS</c:v>
                </c:pt>
                <c:pt idx="3">
                  <c:v>External causes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3.8</c:v>
                </c:pt>
                <c:pt idx="2">
                  <c:v>0.8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74-468F-A141-2104925470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Birth Defects</c:v>
                </c:pt>
                <c:pt idx="1">
                  <c:v>Fetal/Infant Conditions</c:v>
                </c:pt>
                <c:pt idx="2">
                  <c:v>SIDS</c:v>
                </c:pt>
                <c:pt idx="3">
                  <c:v>External causes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74-468F-A141-2104925470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Birth Defects</c:v>
                </c:pt>
                <c:pt idx="1">
                  <c:v>Fetal/Infant Conditions</c:v>
                </c:pt>
                <c:pt idx="2">
                  <c:v>SIDS</c:v>
                </c:pt>
                <c:pt idx="3">
                  <c:v>External causes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74-468F-A141-21049254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94136136"/>
        <c:axId val="194136528"/>
      </c:barChart>
      <c:catAx>
        <c:axId val="19413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6528"/>
        <c:crosses val="autoZero"/>
        <c:auto val="1"/>
        <c:lblAlgn val="ctr"/>
        <c:lblOffset val="100"/>
        <c:noMultiLvlLbl val="0"/>
      </c:catAx>
      <c:valAx>
        <c:axId val="19413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Intervals By Maternal</a:t>
            </a:r>
            <a:r>
              <a:rPr lang="en-US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</a:t>
            </a:r>
            <a:endParaRPr 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489911417322832E-2"/>
          <c:y val="0.10320711717475903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  <c:pt idx="3">
                  <c:v>BT4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82-4DD9-967A-644D3999A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  <c:pt idx="3">
                  <c:v>BT4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83</c:v>
                </c:pt>
                <c:pt idx="1">
                  <c:v>62</c:v>
                </c:pt>
                <c:pt idx="2">
                  <c:v>75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82-4DD9-967A-644D3999AC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  <c:pt idx="3">
                  <c:v>BT4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79</c:v>
                </c:pt>
                <c:pt idx="1">
                  <c:v>89</c:v>
                </c:pt>
                <c:pt idx="2">
                  <c:v>164</c:v>
                </c:pt>
                <c:pt idx="3">
                  <c:v>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82-4DD9-967A-644D3999AC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Age4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  <c:pt idx="3">
                  <c:v>BT4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38</c:v>
                </c:pt>
                <c:pt idx="3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82-4DD9-967A-644D3999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134176"/>
        <c:axId val="194136920"/>
      </c:barChart>
      <c:catAx>
        <c:axId val="1941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6920"/>
        <c:crosses val="autoZero"/>
        <c:auto val="1"/>
        <c:lblAlgn val="ctr"/>
        <c:lblOffset val="100"/>
        <c:noMultiLvlLbl val="0"/>
      </c:catAx>
      <c:valAx>
        <c:axId val="19413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45227940941936"/>
          <c:y val="0.93084583035688961"/>
          <c:w val="0.54909520664506428"/>
          <c:h val="6.2997264055379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Defects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E6-4ECF-8DAF-D4AA02419D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636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E6-4ECF-8DAF-D4AA02419D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826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E6-4ECF-8DAF-D4AA02419D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E6-4ECF-8DAF-D4AA02419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80904"/>
        <c:axId val="193081296"/>
      </c:barChart>
      <c:catAx>
        <c:axId val="19308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1296"/>
        <c:crosses val="autoZero"/>
        <c:auto val="1"/>
        <c:lblAlgn val="ctr"/>
        <c:lblOffset val="100"/>
        <c:noMultiLvlLbl val="0"/>
      </c:catAx>
      <c:valAx>
        <c:axId val="1930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 Admission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6-4C9E-A7F6-EEA82EAA0F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563</c:v>
                </c:pt>
                <c:pt idx="1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6-4C9E-A7F6-EEA82EAA0F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712</c:v>
                </c:pt>
                <c:pt idx="1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6-4C9E-A7F6-EEA82EAA0F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167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36-4C9E-A7F6-EEA82EAA0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214120"/>
        <c:axId val="137212944"/>
      </c:barChart>
      <c:catAx>
        <c:axId val="13721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944"/>
        <c:crosses val="autoZero"/>
        <c:auto val="1"/>
        <c:lblAlgn val="ctr"/>
        <c:lblOffset val="100"/>
        <c:noMultiLvlLbl val="0"/>
      </c:catAx>
      <c:valAx>
        <c:axId val="13721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b="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Gestation by Age</a:t>
            </a:r>
            <a:endParaRPr 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09939301972686"/>
          <c:y val="1.6107353228982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F0-457B-831B-B89DBD32D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537</c:v>
                </c:pt>
                <c:pt idx="1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F0-457B-831B-B89DBD32D4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674</c:v>
                </c:pt>
                <c:pt idx="1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F0-457B-831B-B89DBD32D4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178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F0-457B-831B-B89DBD32D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82472"/>
        <c:axId val="193082864"/>
      </c:barChart>
      <c:catAx>
        <c:axId val="19308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2864"/>
        <c:crosses val="autoZero"/>
        <c:auto val="1"/>
        <c:lblAlgn val="ctr"/>
        <c:lblOffset val="100"/>
        <c:noMultiLvlLbl val="0"/>
      </c:catAx>
      <c:valAx>
        <c:axId val="1930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8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F7C84-E80E-482A-9EAB-5E90C1DFB6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0B51A3-CF89-4C08-821D-817DAC4DD965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Birth Defects</a:t>
          </a:r>
        </a:p>
      </dgm:t>
    </dgm:pt>
    <dgm:pt modelId="{9E59A4AD-941D-42B4-98D4-106E41FD37F0}" type="parTrans" cxnId="{5AC35B7A-27AA-497A-ADE7-8171C6D59BFA}">
      <dgm:prSet/>
      <dgm:spPr/>
      <dgm:t>
        <a:bodyPr/>
        <a:lstStyle/>
        <a:p>
          <a:endParaRPr lang="en-US"/>
        </a:p>
      </dgm:t>
    </dgm:pt>
    <dgm:pt modelId="{28583C08-87FC-4EA4-9218-240FD3359472}" type="sibTrans" cxnId="{5AC35B7A-27AA-497A-ADE7-8171C6D59BFA}">
      <dgm:prSet/>
      <dgm:spPr/>
      <dgm:t>
        <a:bodyPr/>
        <a:lstStyle/>
        <a:p>
          <a:endParaRPr lang="en-US"/>
        </a:p>
      </dgm:t>
    </dgm:pt>
    <dgm:pt modelId="{6CB02B7D-8B50-4BB7-9E90-A74E21000713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Low Birth Weight and Prematurity</a:t>
          </a:r>
        </a:p>
      </dgm:t>
    </dgm:pt>
    <dgm:pt modelId="{A40BEBC7-1895-45CA-A736-D7707166E7EC}" type="parTrans" cxnId="{B94A3369-9E9F-4320-A15F-8E31B178370D}">
      <dgm:prSet/>
      <dgm:spPr/>
      <dgm:t>
        <a:bodyPr/>
        <a:lstStyle/>
        <a:p>
          <a:endParaRPr lang="en-US"/>
        </a:p>
      </dgm:t>
    </dgm:pt>
    <dgm:pt modelId="{DEF63B27-8FD2-4218-A772-1F55B95A0BC1}" type="sibTrans" cxnId="{B94A3369-9E9F-4320-A15F-8E31B178370D}">
      <dgm:prSet/>
      <dgm:spPr/>
      <dgm:t>
        <a:bodyPr/>
        <a:lstStyle/>
        <a:p>
          <a:endParaRPr lang="en-US"/>
        </a:p>
      </dgm:t>
    </dgm:pt>
    <dgm:pt modelId="{2C9BF0EC-CC30-4B4C-8099-E64973415238}">
      <dgm:prSet/>
      <dgm:spPr/>
      <dgm:t>
        <a:bodyPr/>
        <a:lstStyle/>
        <a:p>
          <a:r>
            <a:rPr lang="en-US" dirty="0"/>
            <a:t>Sudden Infant Death Syndrome</a:t>
          </a:r>
        </a:p>
      </dgm:t>
    </dgm:pt>
    <dgm:pt modelId="{055D2AC7-FE1A-45D0-BAFD-ED814D0C8635}" type="parTrans" cxnId="{4C1FC197-EC54-415B-8B1E-295FD5D55EA4}">
      <dgm:prSet/>
      <dgm:spPr/>
      <dgm:t>
        <a:bodyPr/>
        <a:lstStyle/>
        <a:p>
          <a:endParaRPr lang="en-US"/>
        </a:p>
      </dgm:t>
    </dgm:pt>
    <dgm:pt modelId="{26F6EBC8-6832-454C-A385-B5586CE04E6E}" type="sibTrans" cxnId="{4C1FC197-EC54-415B-8B1E-295FD5D55EA4}">
      <dgm:prSet/>
      <dgm:spPr/>
      <dgm:t>
        <a:bodyPr/>
        <a:lstStyle/>
        <a:p>
          <a:endParaRPr lang="en-US"/>
        </a:p>
      </dgm:t>
    </dgm:pt>
    <dgm:pt modelId="{B7663DD7-80C3-4963-AD2B-8191B8132118}">
      <dgm:prSet/>
      <dgm:spPr/>
      <dgm:t>
        <a:bodyPr/>
        <a:lstStyle/>
        <a:p>
          <a:r>
            <a:rPr lang="en-US" dirty="0"/>
            <a:t>Maternal Complications</a:t>
          </a:r>
        </a:p>
      </dgm:t>
    </dgm:pt>
    <dgm:pt modelId="{474F1D6A-5CB3-4E32-8BBF-369D14D645EF}" type="parTrans" cxnId="{1676648D-6058-4BD4-A5EC-214443127A76}">
      <dgm:prSet/>
      <dgm:spPr/>
      <dgm:t>
        <a:bodyPr/>
        <a:lstStyle/>
        <a:p>
          <a:endParaRPr lang="en-US"/>
        </a:p>
      </dgm:t>
    </dgm:pt>
    <dgm:pt modelId="{A15E2269-3278-413D-8145-21DFA444358B}" type="sibTrans" cxnId="{1676648D-6058-4BD4-A5EC-214443127A76}">
      <dgm:prSet/>
      <dgm:spPr/>
      <dgm:t>
        <a:bodyPr/>
        <a:lstStyle/>
        <a:p>
          <a:endParaRPr lang="en-US"/>
        </a:p>
      </dgm:t>
    </dgm:pt>
    <dgm:pt modelId="{1FDAB342-F32D-4C8A-8B7A-CC0F4050EFEB}">
      <dgm:prSet/>
      <dgm:spPr/>
      <dgm:t>
        <a:bodyPr/>
        <a:lstStyle/>
        <a:p>
          <a:r>
            <a:rPr lang="en-US" dirty="0"/>
            <a:t>Accidents (Unintentional Injuries)</a:t>
          </a:r>
        </a:p>
      </dgm:t>
    </dgm:pt>
    <dgm:pt modelId="{2CFA7ECB-4D01-4F75-924B-1DF91AEB7127}" type="parTrans" cxnId="{9E087F0B-0E47-4CAD-A44A-C4FD017C7A32}">
      <dgm:prSet/>
      <dgm:spPr/>
      <dgm:t>
        <a:bodyPr/>
        <a:lstStyle/>
        <a:p>
          <a:endParaRPr lang="en-US"/>
        </a:p>
      </dgm:t>
    </dgm:pt>
    <dgm:pt modelId="{CBDF74E8-4268-4B5E-9391-39CB6ECFC00D}" type="sibTrans" cxnId="{9E087F0B-0E47-4CAD-A44A-C4FD017C7A32}">
      <dgm:prSet/>
      <dgm:spPr/>
      <dgm:t>
        <a:bodyPr/>
        <a:lstStyle/>
        <a:p>
          <a:endParaRPr lang="en-US"/>
        </a:p>
      </dgm:t>
    </dgm:pt>
    <dgm:pt modelId="{9D67F14C-1551-4A60-BF17-D6260748D0D7}" type="pres">
      <dgm:prSet presAssocID="{0ECF7C84-E80E-482A-9EAB-5E90C1DFB6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C2589-4296-4E11-965C-1FD5D6E8C091}" type="pres">
      <dgm:prSet presAssocID="{F00B51A3-CF89-4C08-821D-817DAC4DD9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C032B-F4F9-4376-A78B-2C3FD22017A4}" type="pres">
      <dgm:prSet presAssocID="{28583C08-87FC-4EA4-9218-240FD3359472}" presName="sibTrans" presStyleCnt="0"/>
      <dgm:spPr/>
    </dgm:pt>
    <dgm:pt modelId="{3FF9AE08-E277-4504-B80C-86789CE4D689}" type="pres">
      <dgm:prSet presAssocID="{6CB02B7D-8B50-4BB7-9E90-A74E210007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92CD-DF4D-48AA-8550-AC679AA6B1CB}" type="pres">
      <dgm:prSet presAssocID="{DEF63B27-8FD2-4218-A772-1F55B95A0BC1}" presName="sibTrans" presStyleCnt="0"/>
      <dgm:spPr/>
    </dgm:pt>
    <dgm:pt modelId="{94E28FA7-80FD-4399-B503-1ABD74F6E81C}" type="pres">
      <dgm:prSet presAssocID="{B7663DD7-80C3-4963-AD2B-8191B81321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EEA39-46A6-4F8C-852D-A5E08DEFEB2A}" type="pres">
      <dgm:prSet presAssocID="{A15E2269-3278-413D-8145-21DFA444358B}" presName="sibTrans" presStyleCnt="0"/>
      <dgm:spPr/>
    </dgm:pt>
    <dgm:pt modelId="{6C2EA2B2-603C-45BB-8BA1-361B8274478F}" type="pres">
      <dgm:prSet presAssocID="{2C9BF0EC-CC30-4B4C-8099-E649734152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E59AD-992E-40BC-B8EB-16CDFD2AF994}" type="pres">
      <dgm:prSet presAssocID="{26F6EBC8-6832-454C-A385-B5586CE04E6E}" presName="sibTrans" presStyleCnt="0"/>
      <dgm:spPr/>
    </dgm:pt>
    <dgm:pt modelId="{8717134B-911C-4DF9-B369-B105FF59B288}" type="pres">
      <dgm:prSet presAssocID="{1FDAB342-F32D-4C8A-8B7A-CC0F4050EF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35B7A-27AA-497A-ADE7-8171C6D59BFA}" srcId="{0ECF7C84-E80E-482A-9EAB-5E90C1DFB613}" destId="{F00B51A3-CF89-4C08-821D-817DAC4DD965}" srcOrd="0" destOrd="0" parTransId="{9E59A4AD-941D-42B4-98D4-106E41FD37F0}" sibTransId="{28583C08-87FC-4EA4-9218-240FD3359472}"/>
    <dgm:cxn modelId="{5A2EF700-360E-4B68-BA5B-38F4AD13617E}" type="presOf" srcId="{0ECF7C84-E80E-482A-9EAB-5E90C1DFB613}" destId="{9D67F14C-1551-4A60-BF17-D6260748D0D7}" srcOrd="0" destOrd="0" presId="urn:microsoft.com/office/officeart/2005/8/layout/default"/>
    <dgm:cxn modelId="{66E8C9A4-7884-4063-AB94-DCEAF5210F2A}" type="presOf" srcId="{1FDAB342-F32D-4C8A-8B7A-CC0F4050EFEB}" destId="{8717134B-911C-4DF9-B369-B105FF59B288}" srcOrd="0" destOrd="0" presId="urn:microsoft.com/office/officeart/2005/8/layout/default"/>
    <dgm:cxn modelId="{55483EB2-969C-4A24-941E-A47EE72B16FD}" type="presOf" srcId="{B7663DD7-80C3-4963-AD2B-8191B8132118}" destId="{94E28FA7-80FD-4399-B503-1ABD74F6E81C}" srcOrd="0" destOrd="0" presId="urn:microsoft.com/office/officeart/2005/8/layout/default"/>
    <dgm:cxn modelId="{4C1FC197-EC54-415B-8B1E-295FD5D55EA4}" srcId="{0ECF7C84-E80E-482A-9EAB-5E90C1DFB613}" destId="{2C9BF0EC-CC30-4B4C-8099-E64973415238}" srcOrd="3" destOrd="0" parTransId="{055D2AC7-FE1A-45D0-BAFD-ED814D0C8635}" sibTransId="{26F6EBC8-6832-454C-A385-B5586CE04E6E}"/>
    <dgm:cxn modelId="{1676648D-6058-4BD4-A5EC-214443127A76}" srcId="{0ECF7C84-E80E-482A-9EAB-5E90C1DFB613}" destId="{B7663DD7-80C3-4963-AD2B-8191B8132118}" srcOrd="2" destOrd="0" parTransId="{474F1D6A-5CB3-4E32-8BBF-369D14D645EF}" sibTransId="{A15E2269-3278-413D-8145-21DFA444358B}"/>
    <dgm:cxn modelId="{B94A3369-9E9F-4320-A15F-8E31B178370D}" srcId="{0ECF7C84-E80E-482A-9EAB-5E90C1DFB613}" destId="{6CB02B7D-8B50-4BB7-9E90-A74E21000713}" srcOrd="1" destOrd="0" parTransId="{A40BEBC7-1895-45CA-A736-D7707166E7EC}" sibTransId="{DEF63B27-8FD2-4218-A772-1F55B95A0BC1}"/>
    <dgm:cxn modelId="{C55B24EC-0E93-4225-9195-A9140BE6CE81}" type="presOf" srcId="{6CB02B7D-8B50-4BB7-9E90-A74E21000713}" destId="{3FF9AE08-E277-4504-B80C-86789CE4D689}" srcOrd="0" destOrd="0" presId="urn:microsoft.com/office/officeart/2005/8/layout/default"/>
    <dgm:cxn modelId="{9E087F0B-0E47-4CAD-A44A-C4FD017C7A32}" srcId="{0ECF7C84-E80E-482A-9EAB-5E90C1DFB613}" destId="{1FDAB342-F32D-4C8A-8B7A-CC0F4050EFEB}" srcOrd="4" destOrd="0" parTransId="{2CFA7ECB-4D01-4F75-924B-1DF91AEB7127}" sibTransId="{CBDF74E8-4268-4B5E-9391-39CB6ECFC00D}"/>
    <dgm:cxn modelId="{4C6AE7CF-6FEF-40D8-89B3-8BF3BF8B6BBF}" type="presOf" srcId="{2C9BF0EC-CC30-4B4C-8099-E64973415238}" destId="{6C2EA2B2-603C-45BB-8BA1-361B8274478F}" srcOrd="0" destOrd="0" presId="urn:microsoft.com/office/officeart/2005/8/layout/default"/>
    <dgm:cxn modelId="{D679F6D5-B22F-4764-A8DA-B90FBFBC525F}" type="presOf" srcId="{F00B51A3-CF89-4C08-821D-817DAC4DD965}" destId="{947C2589-4296-4E11-965C-1FD5D6E8C091}" srcOrd="0" destOrd="0" presId="urn:microsoft.com/office/officeart/2005/8/layout/default"/>
    <dgm:cxn modelId="{802EA36E-1728-40D6-90E6-A070102FBFEF}" type="presParOf" srcId="{9D67F14C-1551-4A60-BF17-D6260748D0D7}" destId="{947C2589-4296-4E11-965C-1FD5D6E8C091}" srcOrd="0" destOrd="0" presId="urn:microsoft.com/office/officeart/2005/8/layout/default"/>
    <dgm:cxn modelId="{911DA774-394B-480E-B9AB-586DA8900EDC}" type="presParOf" srcId="{9D67F14C-1551-4A60-BF17-D6260748D0D7}" destId="{351C032B-F4F9-4376-A78B-2C3FD22017A4}" srcOrd="1" destOrd="0" presId="urn:microsoft.com/office/officeart/2005/8/layout/default"/>
    <dgm:cxn modelId="{A6854D13-2951-4966-B695-56566BF6A9C7}" type="presParOf" srcId="{9D67F14C-1551-4A60-BF17-D6260748D0D7}" destId="{3FF9AE08-E277-4504-B80C-86789CE4D689}" srcOrd="2" destOrd="0" presId="urn:microsoft.com/office/officeart/2005/8/layout/default"/>
    <dgm:cxn modelId="{F70A2BA7-D220-4DA2-9919-4C76B26A4CE8}" type="presParOf" srcId="{9D67F14C-1551-4A60-BF17-D6260748D0D7}" destId="{474292CD-DF4D-48AA-8550-AC679AA6B1CB}" srcOrd="3" destOrd="0" presId="urn:microsoft.com/office/officeart/2005/8/layout/default"/>
    <dgm:cxn modelId="{32B0298D-27E4-4EF5-A5CA-18F5D8E41496}" type="presParOf" srcId="{9D67F14C-1551-4A60-BF17-D6260748D0D7}" destId="{94E28FA7-80FD-4399-B503-1ABD74F6E81C}" srcOrd="4" destOrd="0" presId="urn:microsoft.com/office/officeart/2005/8/layout/default"/>
    <dgm:cxn modelId="{ABFC55C7-4EE9-4E4A-8FFE-A165818B1268}" type="presParOf" srcId="{9D67F14C-1551-4A60-BF17-D6260748D0D7}" destId="{585EEA39-46A6-4F8C-852D-A5E08DEFEB2A}" srcOrd="5" destOrd="0" presId="urn:microsoft.com/office/officeart/2005/8/layout/default"/>
    <dgm:cxn modelId="{522FEFF7-1692-4E43-A289-E8AFF377D52C}" type="presParOf" srcId="{9D67F14C-1551-4A60-BF17-D6260748D0D7}" destId="{6C2EA2B2-603C-45BB-8BA1-361B8274478F}" srcOrd="6" destOrd="0" presId="urn:microsoft.com/office/officeart/2005/8/layout/default"/>
    <dgm:cxn modelId="{0A2966C9-C335-48B3-ADBE-7B8E7C8AC9BA}" type="presParOf" srcId="{9D67F14C-1551-4A60-BF17-D6260748D0D7}" destId="{60AE59AD-992E-40BC-B8EB-16CDFD2AF994}" srcOrd="7" destOrd="0" presId="urn:microsoft.com/office/officeart/2005/8/layout/default"/>
    <dgm:cxn modelId="{0B3F4618-72BF-43FE-A3AE-D5BF9AD4773C}" type="presParOf" srcId="{9D67F14C-1551-4A60-BF17-D6260748D0D7}" destId="{8717134B-911C-4DF9-B369-B105FF59B288}" srcOrd="8" destOrd="0" presId="urn:microsoft.com/office/officeart/2005/8/layout/default"/>
  </dgm:cxnLst>
  <dgm:bg>
    <a:solidFill>
      <a:srgbClr val="EDEFF3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280F6-A599-41F4-B00E-DAB8AE2204E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E4CD-1A16-4B41-9094-D996D299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447-CEAA-44ED-B7F5-F0FF9479960D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53F5-DDC5-432E-83C8-7AB4B4E4A64E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90EA-DB9D-4DBF-99EC-B1DAE06CEE6A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662-8ED7-4423-80B9-D219FD779290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196F-A37D-4E38-91A1-8FABD7D5A8AB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B164-C492-4AFD-A5E7-A89732ACAFD4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74B8-D423-4CF9-81C4-4FB4EA14E926}" type="datetime1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6D8-AEC2-422A-BFDB-C88232BCF7FC}" type="datetime1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93A7-0CEB-4AE9-B236-23EA8C63FA4A}" type="datetime1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DAC-A076-47AC-84FE-77810B562EB9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66E1-C2AC-4BF9-99E8-B1A73A5D906B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Georgia Southern University Research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749F-568A-4366-BDD3-AB5295D512C6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Georgia Southern University Research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8996-39DE-48FD-A144-A980C45F9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products/databriefs/db240.htm#ref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1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76" y="725296"/>
            <a:ext cx="8017565" cy="17907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between Birth Spacing and Neonatal Health Outcomes in Georgia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8473" y="6492875"/>
            <a:ext cx="3728572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anose="02020502060506020403" pitchFamily="18" charset="0"/>
              </a:rPr>
              <a:t>Georgia Southern University Research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6822" y="6404848"/>
            <a:ext cx="2057400" cy="365125"/>
          </a:xfrm>
        </p:spPr>
        <p:txBody>
          <a:bodyPr/>
          <a:lstStyle/>
          <a:p>
            <a:fld id="{33968996-39DE-48FD-A144-A980C45F931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anose="02020502060506020403" pitchFamily="18" charset="0"/>
              </a:rPr>
              <a:t>1</a:t>
            </a:fld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dobe Garamond Pro" panose="020205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31" y="2632864"/>
            <a:ext cx="461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Victor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Chukwu, MBBS, 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MPH</a:t>
            </a:r>
          </a:p>
          <a:p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Gulzar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 Shah, PhD,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Mstat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, 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MS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 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Adobe Garamond Pro Bold" panose="02020702060506020403" pitchFamily="18" charset="0"/>
            </a:endParaRPr>
          </a:p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Kavita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Gohil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, BDS, MPH</a:t>
            </a:r>
          </a:p>
          <a:p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Uche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Okoro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, MBBS, MPH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285750" y="3882264"/>
            <a:ext cx="7772400" cy="228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90000"/>
              </a:lnSpc>
              <a:defRPr/>
            </a:pP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600" b="1" i="1" spc="200" dirty="0">
                <a:solidFill>
                  <a:srgbClr val="FFFF00"/>
                </a:solidFill>
                <a:cs typeface="Calibri" pitchFamily="34" charset="0"/>
              </a:rPr>
              <a:t>Annual Research Symposium,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b="1" i="1" spc="200" dirty="0">
                <a:solidFill>
                  <a:srgbClr val="FFFF00"/>
                </a:solidFill>
                <a:cs typeface="Calibri" pitchFamily="34" charset="0"/>
              </a:rPr>
              <a:t>April 14</a:t>
            </a:r>
            <a:r>
              <a:rPr lang="en-US" sz="1600" b="1" i="1" spc="200" baseline="30000" dirty="0">
                <a:solidFill>
                  <a:srgbClr val="FFFF00"/>
                </a:solidFill>
                <a:cs typeface="Calibri" pitchFamily="34" charset="0"/>
              </a:rPr>
              <a:t>th</a:t>
            </a:r>
            <a:r>
              <a:rPr lang="en-US" sz="1600" b="1" i="1" spc="200" dirty="0">
                <a:solidFill>
                  <a:srgbClr val="FFFF00"/>
                </a:solidFill>
                <a:cs typeface="Calibri" pitchFamily="34" charset="0"/>
              </a:rPr>
              <a:t>, 2017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b="1" i="1" spc="200" dirty="0">
                <a:solidFill>
                  <a:srgbClr val="FFFF00"/>
                </a:solidFill>
                <a:cs typeface="Calibri" pitchFamily="34" charset="0"/>
              </a:rPr>
              <a:t>Georgia Southern University</a:t>
            </a:r>
          </a:p>
          <a:p>
            <a:pPr lvl="1">
              <a:lnSpc>
                <a:spcPct val="90000"/>
              </a:lnSpc>
              <a:defRPr/>
            </a:pPr>
            <a:endParaRPr lang="en-US" sz="1600" b="1" i="1" spc="200" dirty="0">
              <a:solidFill>
                <a:srgbClr val="FFFF00"/>
              </a:solidFill>
              <a:cs typeface="Calibri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600" b="1" i="1" spc="200" dirty="0">
                <a:solidFill>
                  <a:srgbClr val="FFFF00"/>
                </a:solidFill>
                <a:cs typeface="Calibri" pitchFamily="34" charset="0"/>
              </a:rPr>
              <a:t>Presented By Victor Chukwu</a:t>
            </a:r>
          </a:p>
          <a:p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4"/>
            <a:ext cx="3444586" cy="1911925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Intervals were grouped as: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1 – 0 to 1 year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2 – 2 years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3 – 3 to 4 years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4 – 5 to 8 years. </a:t>
            </a:r>
          </a:p>
          <a:p>
            <a:pPr marL="0" indent="0">
              <a:buNone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67196" y="3405334"/>
            <a:ext cx="3444586" cy="1911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Age Grouped as: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1: 13 – 17 years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2: 18 – 24 years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3: 25 – 35 years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4: above 35 years</a:t>
            </a:r>
          </a:p>
          <a:p>
            <a:pPr marL="0" indent="0">
              <a:buNone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4772123"/>
              </p:ext>
            </p:extLst>
          </p:nvPr>
        </p:nvGraphicFramePr>
        <p:xfrm>
          <a:off x="4461164" y="1163784"/>
          <a:ext cx="4263736" cy="412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04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– Descriptive Statistics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69846756"/>
              </p:ext>
            </p:extLst>
          </p:nvPr>
        </p:nvGraphicFramePr>
        <p:xfrm>
          <a:off x="628650" y="1446489"/>
          <a:ext cx="2945130" cy="327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81980973"/>
              </p:ext>
            </p:extLst>
          </p:nvPr>
        </p:nvGraphicFramePr>
        <p:xfrm>
          <a:off x="3338532" y="1352191"/>
          <a:ext cx="2590800" cy="336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08444"/>
              </p:ext>
            </p:extLst>
          </p:nvPr>
        </p:nvGraphicFramePr>
        <p:xfrm>
          <a:off x="6004560" y="1352191"/>
          <a:ext cx="2510790" cy="336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716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Bivariate Analysis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spacing interval of 2-4 years was associated with a lower rate of admission in the intensive care unit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interval of 2 years or greater was associated with a shorter length of stay in the hospital after delivery.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658500" y="2293648"/>
            <a:ext cx="5616624" cy="432048"/>
          </a:xfrm>
          <a:prstGeom prst="parallelogram">
            <a:avLst/>
          </a:prstGeom>
          <a:solidFill>
            <a:srgbClr val="EDEFF3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OR=0.616, P=0.043, 95% CI (0.386,0.985)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1372504" y="3620034"/>
            <a:ext cx="6522855" cy="637310"/>
          </a:xfrm>
          <a:prstGeom prst="parallelogram">
            <a:avLst/>
          </a:prstGeom>
          <a:solidFill>
            <a:srgbClr val="EDEFF3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years: OR=0.619, P = 0.017, 95% CI=0.417, 0.918;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3-4years: OR= 0.628, P = 0.008, CI = 0.446,0.884</a:t>
            </a:r>
          </a:p>
        </p:txBody>
      </p:sp>
    </p:spTree>
    <p:extLst>
      <p:ext uri="{BB962C8B-B14F-4D97-AF65-F5344CB8AC3E}">
        <p14:creationId xmlns:p14="http://schemas.microsoft.com/office/powerpoint/2010/main" val="385925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Multivariate Analysis (with Controls):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spacing interval of less than 1 year was associated with increase rate of admission in the Intensive Care Unit (P=0.0381), while controlling for birthweight and maternal diabetes.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spacing interval of 2-4 has lower odds of longer hospital stay after birth when compared to birth spacing interval of less than 1.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controlling for history of maternal diabetes and maternal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history of hypertension.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825620" y="3568267"/>
            <a:ext cx="5616624" cy="432048"/>
          </a:xfrm>
          <a:prstGeom prst="parallelogram">
            <a:avLst/>
          </a:prstGeom>
          <a:solidFill>
            <a:srgbClr val="EDEFF3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= 0.617, P= 0.0273, 95% CI 0.402, 0.947)</a:t>
            </a:r>
          </a:p>
        </p:txBody>
      </p:sp>
    </p:spTree>
    <p:extLst>
      <p:ext uri="{BB962C8B-B14F-4D97-AF65-F5344CB8AC3E}">
        <p14:creationId xmlns:p14="http://schemas.microsoft.com/office/powerpoint/2010/main" val="204628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Multivariate Analysis (Cont’d):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spacing interval of 2 - 4 years have lower odds of having small for gestation babies than those with birth spacing interval of less than 1, though result were not statistically significant.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controlling for smoking during pregnancy</a:t>
            </a:r>
            <a:endParaRPr lang="en-US" sz="1800" i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870026" y="2614273"/>
            <a:ext cx="5616624" cy="432048"/>
          </a:xfrm>
          <a:prstGeom prst="parallelogram">
            <a:avLst/>
          </a:prstGeom>
          <a:solidFill>
            <a:srgbClr val="EDEFF3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OR=0.787, P =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0.5115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95% CI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0.384, 1.611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718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studies have showed the relationship between birth spacing and maternal adverse outcomes, but very few studies have showed how these are related to the newborn and infants.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a recent study (2010,California) had similar results, concluding that women with birth spacing interval of less than 1 year were at higher risk for preterm birth [3].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129153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7" y="1163783"/>
            <a:ext cx="3875142" cy="4239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the 2015 National Vital Statistics Report and the National Survey of Family Growth also demonstrated that in the United States 30% of women have a birth spacing interval of less than 18 months. Short birth spacing intervals in the U.S. are inversely associated with maternal age, with more than two thirds (67%) of teenagers between ages 15–19 having less than 18 months birth spacing interval [4].</a:t>
            </a:r>
          </a:p>
          <a:p>
            <a:pPr marL="0" indent="0">
              <a:buNone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47" y="1163783"/>
            <a:ext cx="3320406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should postpartum contraception be actively initiated in such a way that it does not hinder breastfeeding and cause adverse maternal health effects? And what is the best contraception method that can balance these goals?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women would opt for the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non-hormonal options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few and associated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high failure rates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healthcare providers should communicate with women about the failure rate of these options.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can occur any time in a woman’s reproductive life,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contraception counselling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 major part of a woman’s healthcare. (5). Mothers should also be aware of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neonatal outcomes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short interpregnancy intervals.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286759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4024612" cy="3979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constraints; as values for birth spacing interval was given in years rather than months. (zero years could be 2 months or 9 months). That would have given a better illustration of the association between the birth spacing intervals and the neonatal outcomes.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pic>
        <p:nvPicPr>
          <p:cNvPr id="7" name="Picture 2" descr="Image result for a thinking 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69" y="1203597"/>
            <a:ext cx="3870403" cy="37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5270" y="4958862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http://jgdiaries.com/wordpress/?cat=5</a:t>
            </a:r>
          </a:p>
        </p:txBody>
      </p:sp>
    </p:spTree>
    <p:extLst>
      <p:ext uri="{BB962C8B-B14F-4D97-AF65-F5344CB8AC3E}">
        <p14:creationId xmlns:p14="http://schemas.microsoft.com/office/powerpoint/2010/main" val="401655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agencies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identify women who are pregnant after a short interval and follow them closely to avoid adverse effects. (6)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of great public health importance to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awareness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results and also provide community counselling centers where these issues can be discussed.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390455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850" y="1338470"/>
            <a:ext cx="7886700" cy="3821700"/>
          </a:xfrm>
          <a:noFill/>
          <a:ln>
            <a:noFill/>
          </a:ln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9154" y="6492875"/>
            <a:ext cx="3685887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anose="02020502060506020403" pitchFamily="18" charset="0"/>
              </a:rPr>
              <a:t>Georgia Southern University Research Symposium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35041" y="6492875"/>
            <a:ext cx="2057400" cy="365125"/>
          </a:xfrm>
        </p:spPr>
        <p:txBody>
          <a:bodyPr/>
          <a:lstStyle/>
          <a:p>
            <a:fld id="{33968996-39DE-48FD-A144-A980C45F9315}" type="slidenum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Garamond Pro" panose="02020502060506020403" pitchFamily="18" charset="0"/>
              </a:rPr>
              <a:t>2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7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4647932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Centers for Disease Control and  Prevention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https://www.cdc.gov/chronicdisease/resources/publications/aag/pdf/2016/aag-infant-health.pdf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ME, Copen CE,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Kirmeyer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SE. Short interpregnancy intervals in 2014: Differences by maternal demographic characteristics. NCHS data brief, no 240. Hyattsville, MD: National Center for Health Statistics. 2016.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Shachar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BZ, Mayo JA, Lyell DJ, Baer RJ,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Jeliffe-Pawlowski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LL, Stevenson DK, Shaw GM. Interpregnancy interval after live birth or pregnancy termination and estimated risk of preterm birth: a retrospective cohort study. BJOG. 2016;123(12). doi:10.1111/1471-0528.14165. [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print].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Copen CE,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Kirmeyer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Interpregnancy intervals in the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UnitedStates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data from the birth certificate and the national survey of family growth. Natl Vital Stat Rep. 2015;64(3):1–10.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Sridhar, A., &amp; Salcedo, J. (2017). Maternal Health, Neonatology and Perinatology. Optimizing maternal and neonatal outcomes with postpartum contraception: impact on breastfeeding and birth spacing.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Zhu , B., Rolfs, R. T.,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E., &amp; Horan, J. M. (1999). Effect Of The Interval Between Pregnancies On Perinatal Outcomes. The New England Journal Of Medicine, 340(9)</a:t>
            </a:r>
          </a:p>
          <a:p>
            <a:pPr marL="0" indent="0">
              <a:buNone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3216810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21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pic>
        <p:nvPicPr>
          <p:cNvPr id="7" name="Picture 2" descr="kids grat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7"/>
            <a:ext cx="4067058" cy="40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thank you +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96" y="1484424"/>
            <a:ext cx="4486804" cy="35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4" y="275097"/>
            <a:ext cx="7886700" cy="6525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~Definitions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328" y="936811"/>
            <a:ext cx="3729081" cy="207015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Spacing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known as the interpregnancy interval) is the time between (or number of months) between a live birth and the conception of the next pregnancy.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667414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56592" y="84974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47669" y="3224544"/>
            <a:ext cx="3729081" cy="2070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Interpregnancy interval: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conception of a live birth occurring less than 18 months from the preceding live birth (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7670" y="936812"/>
            <a:ext cx="3729081" cy="2070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baby within the first 28 days of life.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baby within the first year of life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23327" y="3224544"/>
            <a:ext cx="3729081" cy="207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interpregnancy intervals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categorized as less than 6 months, 6–11 months, and 12–17 months.</a:t>
            </a:r>
          </a:p>
        </p:txBody>
      </p:sp>
    </p:spTree>
    <p:extLst>
      <p:ext uri="{BB962C8B-B14F-4D97-AF65-F5344CB8AC3E}">
        <p14:creationId xmlns:p14="http://schemas.microsoft.com/office/powerpoint/2010/main" val="138149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4" y="275097"/>
            <a:ext cx="7886700" cy="6525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~Definitions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2" y="940904"/>
            <a:ext cx="3729081" cy="207015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Birth Weight: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weight of less than 5.5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2500 grams. (CDC).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667414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56592" y="84974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690292" y="3159966"/>
            <a:ext cx="3729081" cy="2070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for Gestation: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Birthweight at or below the 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for a given gestational age (CDC).</a:t>
            </a:r>
          </a:p>
        </p:txBody>
      </p:sp>
    </p:spTree>
    <p:extLst>
      <p:ext uri="{BB962C8B-B14F-4D97-AF65-F5344CB8AC3E}">
        <p14:creationId xmlns:p14="http://schemas.microsoft.com/office/powerpoint/2010/main" val="400310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Centers for Disease Prevention and Control (CDC), there were about 4million live births in 2014, of which 23000 died before their first birthday.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 infants die for every 1000 live births.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infant mortality rate has declined by 13% since it recently peaked in 2005, there is still a two times higher death rate among the blacks infants than the white infants.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379678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976582"/>
            <a:ext cx="2891686" cy="334467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0311219"/>
              </p:ext>
            </p:extLst>
          </p:nvPr>
        </p:nvGraphicFramePr>
        <p:xfrm>
          <a:off x="628650" y="1976582"/>
          <a:ext cx="5486400" cy="334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7196" y="487942"/>
            <a:ext cx="7886700" cy="5763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1269663"/>
            <a:ext cx="788670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leading causes of Infant Mortality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1261053"/>
            <a:ext cx="788670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leading causes of Infant Mortality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162361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932" y="1435307"/>
            <a:ext cx="3812321" cy="247842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61" y="3505459"/>
            <a:ext cx="4159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82802516"/>
              </p:ext>
            </p:extLst>
          </p:nvPr>
        </p:nvGraphicFramePr>
        <p:xfrm>
          <a:off x="2133601" y="3951746"/>
          <a:ext cx="4645890" cy="22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45156" y="705566"/>
            <a:ext cx="7886700" cy="576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6046" y="1281923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645156" y="1435307"/>
            <a:ext cx="3729081" cy="207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Georgia, the infant mortality rate has remain consistently higher than the national rate over the recent years. In 2015, the infant mortality rate was 7.8 per 1000 infants. (6.0 National)</a:t>
            </a: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95452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rgbClr val="EDEFF3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inter-pregnancy care can play a big role in reducing some of these leading causes of infant mortality, especially preterm births, low birthweight, birth defects and maternal complications of pregnancy.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National Vital Statistics System; about 29% of US mothers had births with a short interpregnancy interval of less than 18 months.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intervals were common among mothers aged 35 years and above, non-Hispanic black mothers and low educational status.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our study is to analyze the association between birth spacing and neonatal outcomes in Georgia.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398843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8996-39DE-48FD-A144-A980C45F9315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7196" y="1163783"/>
            <a:ext cx="7992888" cy="3979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research the 2013 Pregnancy Risk Assessment Monitoring System (PRAMS) data for the state of Georgia was used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dependent variables included: length of infant intensive care unit stay at birth, length of hospital stay, birth weight and small for gestational age based on 10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percentile.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variable included: years since last live birth. 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was done using SAS, Version 9.4. Multivariate analysis was done using logistic regression. 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o-KR" altLang="en-US" sz="1800" dirty="0">
              <a:solidFill>
                <a:srgbClr val="470A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7196" y="1080655"/>
            <a:ext cx="7733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2800225" y="6356351"/>
            <a:ext cx="3667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 Research Symposium</a:t>
            </a:r>
          </a:p>
        </p:txBody>
      </p:sp>
    </p:spTree>
    <p:extLst>
      <p:ext uri="{BB962C8B-B14F-4D97-AF65-F5344CB8AC3E}">
        <p14:creationId xmlns:p14="http://schemas.microsoft.com/office/powerpoint/2010/main" val="351058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1565</Words>
  <Application>Microsoft Office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맑은 고딕</vt:lpstr>
      <vt:lpstr>Adobe Garamond Pro</vt:lpstr>
      <vt:lpstr>Adobe Garamond Pro Bold</vt:lpstr>
      <vt:lpstr>Arial</vt:lpstr>
      <vt:lpstr>Calibri</vt:lpstr>
      <vt:lpstr>Calibri Light</vt:lpstr>
      <vt:lpstr>Times New Roman</vt:lpstr>
      <vt:lpstr>Wingdings</vt:lpstr>
      <vt:lpstr>Office Theme</vt:lpstr>
      <vt:lpstr>Association between Birth Spacing and Neonatal Health Outcomes in Georgia </vt:lpstr>
      <vt:lpstr>Outline</vt:lpstr>
      <vt:lpstr>Introduction ~Definitions</vt:lpstr>
      <vt:lpstr>Introduction ~Definitions</vt:lpstr>
      <vt:lpstr>Background</vt:lpstr>
      <vt:lpstr>Background</vt:lpstr>
      <vt:lpstr>PowerPoint Presentation</vt:lpstr>
      <vt:lpstr>Background</vt:lpstr>
      <vt:lpstr>Methods</vt:lpstr>
      <vt:lpstr>Result</vt:lpstr>
      <vt:lpstr>Result – Descriptive Statistics</vt:lpstr>
      <vt:lpstr>Results </vt:lpstr>
      <vt:lpstr>Results</vt:lpstr>
      <vt:lpstr>Results</vt:lpstr>
      <vt:lpstr>Discussion</vt:lpstr>
      <vt:lpstr>Discussion</vt:lpstr>
      <vt:lpstr>Discussion</vt:lpstr>
      <vt:lpstr>Limitations of Study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between Birth Spacing and Neonatal Health Outcomes in Georgia </dc:title>
  <dc:creator>vc00765@georgiasouthern.edu</dc:creator>
  <cp:lastModifiedBy>Automatic Logon Account</cp:lastModifiedBy>
  <cp:revision>115</cp:revision>
  <dcterms:created xsi:type="dcterms:W3CDTF">2017-04-05T18:32:24Z</dcterms:created>
  <dcterms:modified xsi:type="dcterms:W3CDTF">2017-04-14T17:29:04Z</dcterms:modified>
</cp:coreProperties>
</file>