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2.xml" ContentType="application/vnd.openxmlformats-officedocument.presentationml.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comment3.xml" ContentType="application/vnd.openxmlformats-officedocument.presentationml.comments+xml"/>
  <Override PartName="/ppt/notesSlides/notesSlide10.xml" ContentType="application/vnd.openxmlformats-officedocument.presentationml.notesSlide+xml"/>
  <Override PartName="/ppt/comments/comment4.xml" ContentType="application/vnd.openxmlformats-officedocument.presentationml.comments+xml"/>
  <Override PartName="/ppt/notesSlides/notesSlide11.xml" ContentType="application/vnd.openxmlformats-officedocument.presentationml.notesSlide+xml"/>
  <Override PartName="/ppt/comments/comment5.xml" ContentType="application/vnd.openxmlformats-officedocument.presentationml.comments+xml"/>
  <Override PartName="/ppt/notesSlides/notesSlide1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omments/comment6.xml" ContentType="application/vnd.openxmlformats-officedocument.presentationml.comments+xml"/>
  <Override PartName="/ppt/notesSlides/notesSlide13.xml" ContentType="application/vnd.openxmlformats-officedocument.presentationml.notesSlide+xml"/>
  <Override PartName="/ppt/comments/comment7.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5"/>
  </p:notesMasterIdLst>
  <p:sldIdLst>
    <p:sldId id="256" r:id="rId2"/>
    <p:sldId id="257" r:id="rId3"/>
    <p:sldId id="258" r:id="rId4"/>
    <p:sldId id="259" r:id="rId5"/>
    <p:sldId id="264" r:id="rId6"/>
    <p:sldId id="260" r:id="rId7"/>
    <p:sldId id="271" r:id="rId8"/>
    <p:sldId id="266" r:id="rId9"/>
    <p:sldId id="265" r:id="rId10"/>
    <p:sldId id="268" r:id="rId11"/>
    <p:sldId id="269" r:id="rId12"/>
    <p:sldId id="270" r:id="rId13"/>
    <p:sldId id="261" r:id="rId14"/>
  </p:sldIdLst>
  <p:sldSz cx="12192000" cy="6858000"/>
  <p:notesSz cx="7077075" cy="9363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ven Charlier" initials="SC" lastIdx="7" clrIdx="0">
    <p:extLst>
      <p:ext uri="{19B8F6BF-5375-455C-9EA6-DF929625EA0E}">
        <p15:presenceInfo xmlns:p15="http://schemas.microsoft.com/office/powerpoint/2012/main" userId="S-1-5-21-3967622639-3500968970-2579820684-2055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03" autoAdjust="0"/>
    <p:restoredTop sz="46570" autoAdjust="0"/>
  </p:normalViewPr>
  <p:slideViewPr>
    <p:cSldViewPr snapToGrid="0">
      <p:cViewPr varScale="1">
        <p:scale>
          <a:sx n="36" d="100"/>
          <a:sy n="36" d="100"/>
        </p:scale>
        <p:origin x="172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Sheet1!$F$1</c:f>
              <c:strCache>
                <c:ptCount val="1"/>
                <c:pt idx="0">
                  <c:v>Gender #</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FDA1-4D04-B333-3084027E3A6E}"/>
              </c:ext>
            </c:extLst>
          </c:dPt>
          <c:dPt>
            <c:idx val="1"/>
            <c:bubble3D val="0"/>
            <c:spPr>
              <a:solidFill>
                <a:schemeClr val="accent4"/>
              </a:solidFill>
              <a:ln w="19050" cap="flat" cmpd="sng" algn="ctr">
                <a:solidFill>
                  <a:schemeClr val="lt1"/>
                </a:solidFill>
                <a:prstDash val="solid"/>
                <a:miter lim="800000"/>
              </a:ln>
              <a:effectLst/>
            </c:spPr>
            <c:extLst xmlns:c16r2="http://schemas.microsoft.com/office/drawing/2015/06/chart">
              <c:ext xmlns:c16="http://schemas.microsoft.com/office/drawing/2014/chart" uri="{C3380CC4-5D6E-409C-BE32-E72D297353CC}">
                <c16:uniqueId val="{00000003-FDA1-4D04-B333-3084027E3A6E}"/>
              </c:ext>
            </c:extLst>
          </c:dPt>
          <c:cat>
            <c:strRef>
              <c:f>Sheet1!$E$2:$E$3</c:f>
              <c:strCache>
                <c:ptCount val="2"/>
                <c:pt idx="0">
                  <c:v>Male</c:v>
                </c:pt>
                <c:pt idx="1">
                  <c:v>Female</c:v>
                </c:pt>
              </c:strCache>
            </c:strRef>
          </c:cat>
          <c:val>
            <c:numRef>
              <c:f>Sheet1!$F$2:$F$3</c:f>
              <c:numCache>
                <c:formatCode>General</c:formatCode>
                <c:ptCount val="2"/>
                <c:pt idx="0">
                  <c:v>66</c:v>
                </c:pt>
                <c:pt idx="1">
                  <c:v>71</c:v>
                </c:pt>
              </c:numCache>
            </c:numRef>
          </c:val>
          <c:extLst xmlns:c16r2="http://schemas.microsoft.com/office/drawing/2015/06/chart">
            <c:ext xmlns:c16="http://schemas.microsoft.com/office/drawing/2014/chart" uri="{C3380CC4-5D6E-409C-BE32-E72D297353CC}">
              <c16:uniqueId val="{00000004-FDA1-4D04-B333-3084027E3A6E}"/>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34729770068749777"/>
          <c:y val="0.91347921180445024"/>
          <c:w val="0.33007298389808698"/>
          <c:h val="6.3114304994638118E-2"/>
        </c:manualLayout>
      </c:layout>
      <c:overlay val="0"/>
      <c:spPr>
        <a:noFill/>
        <a:ln>
          <a:noFill/>
        </a:ln>
        <a:effectLst/>
      </c:spPr>
      <c:txPr>
        <a:bodyPr rot="0" spcFirstLastPara="1" vertOverflow="ellipsis" vert="horz" wrap="square" anchor="ctr" anchorCtr="1"/>
        <a:lstStyle/>
        <a:p>
          <a:pPr rtl="0">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FF0000"/>
            </a:solidFill>
            <a:ln>
              <a:noFill/>
            </a:ln>
            <a:effectLst/>
          </c:spPr>
          <c:invertIfNegative val="0"/>
          <c:cat>
            <c:strRef>
              <c:f>Data!$S$145:$S$150</c:f>
              <c:strCache>
                <c:ptCount val="6"/>
                <c:pt idx="0">
                  <c:v>Ethics</c:v>
                </c:pt>
                <c:pt idx="1">
                  <c:v>HRM/OB</c:v>
                </c:pt>
                <c:pt idx="2">
                  <c:v>Finance</c:v>
                </c:pt>
                <c:pt idx="3">
                  <c:v>Negotiations</c:v>
                </c:pt>
                <c:pt idx="4">
                  <c:v>Risk</c:v>
                </c:pt>
                <c:pt idx="5">
                  <c:v>Purchasing</c:v>
                </c:pt>
              </c:strCache>
            </c:strRef>
          </c:cat>
          <c:val>
            <c:numRef>
              <c:f>Data!$T$145:$T$150</c:f>
              <c:numCache>
                <c:formatCode>0.00</c:formatCode>
                <c:ptCount val="6"/>
                <c:pt idx="0">
                  <c:v>5.8029197080291972</c:v>
                </c:pt>
                <c:pt idx="1">
                  <c:v>5.4598540145985401</c:v>
                </c:pt>
                <c:pt idx="2">
                  <c:v>5.4160583941605838</c:v>
                </c:pt>
                <c:pt idx="3">
                  <c:v>5.3284671532846719</c:v>
                </c:pt>
                <c:pt idx="4">
                  <c:v>5.0437956204379564</c:v>
                </c:pt>
                <c:pt idx="5">
                  <c:v>4.9197080291970803</c:v>
                </c:pt>
              </c:numCache>
            </c:numRef>
          </c:val>
          <c:extLst xmlns:c16r2="http://schemas.microsoft.com/office/drawing/2015/06/chart">
            <c:ext xmlns:c16="http://schemas.microsoft.com/office/drawing/2014/chart" uri="{C3380CC4-5D6E-409C-BE32-E72D297353CC}">
              <c16:uniqueId val="{00000000-494E-457D-B83D-C145D2C3D528}"/>
            </c:ext>
          </c:extLst>
        </c:ser>
        <c:dLbls>
          <c:showLegendKey val="0"/>
          <c:showVal val="0"/>
          <c:showCatName val="0"/>
          <c:showSerName val="0"/>
          <c:showPercent val="0"/>
          <c:showBubbleSize val="0"/>
        </c:dLbls>
        <c:gapWidth val="182"/>
        <c:axId val="136803320"/>
        <c:axId val="136751328"/>
      </c:barChart>
      <c:catAx>
        <c:axId val="13680332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36751328"/>
        <c:crosses val="autoZero"/>
        <c:auto val="1"/>
        <c:lblAlgn val="ctr"/>
        <c:lblOffset val="100"/>
        <c:noMultiLvlLbl val="0"/>
      </c:catAx>
      <c:valAx>
        <c:axId val="136751328"/>
        <c:scaling>
          <c:orientation val="minMax"/>
          <c:min val="4"/>
        </c:scaling>
        <c:delete val="0"/>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36803320"/>
        <c:crosses val="autoZero"/>
        <c:crossBetween val="between"/>
      </c:valAx>
      <c:spPr>
        <a:noFill/>
        <a:ln>
          <a:noFill/>
        </a:ln>
        <a:effectLst/>
      </c:spPr>
    </c:plotArea>
    <c:plotVisOnly val="1"/>
    <c:dispBlanksAs val="gap"/>
    <c:showDLblsOverMax val="0"/>
  </c:chart>
  <c:spPr>
    <a:noFill/>
    <a:ln>
      <a:solidFill>
        <a:schemeClr val="tx1"/>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17-04-11T08:45:54.895" idx="1">
    <p:pos x="608" y="1148"/>
    <p:text>Need to clean up the text on this slide!</p:text>
    <p:extLst>
      <p:ext uri="{C676402C-5697-4E1C-873F-D02D1690AC5C}">
        <p15:threadingInfo xmlns:p15="http://schemas.microsoft.com/office/powerpoint/2012/main" timeZoneBias="24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7-04-11T08:46:40.553" idx="2">
    <p:pos x="586" y="1083"/>
    <p:text>Need to clean up the text on this slide!</p:text>
    <p:extLst>
      <p:ext uri="{C676402C-5697-4E1C-873F-D02D1690AC5C}">
        <p15:threadingInfo xmlns:p15="http://schemas.microsoft.com/office/powerpoint/2012/main" timeZoneBias="24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7-04-11T08:53:21.338" idx="4">
    <p:pos x="10" y="10"/>
    <p:text>Main point here is that although means appear to be different, there are no statistically significant differences between the two groups (overlapping confidence intervals).  Although, it is interesting that Nebraska was lower than Georgia and "other", even though the Nebraska school offered a MD/MBA</p:text>
    <p:extLst>
      <p:ext uri="{C676402C-5697-4E1C-873F-D02D1690AC5C}">
        <p15:threadingInfo xmlns:p15="http://schemas.microsoft.com/office/powerpoint/2012/main" timeZoneBias="24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17-04-11T08:54:47.570" idx="5">
    <p:pos x="10" y="10"/>
    <p:text>Main point - as students progress through their medical training, the importance of business education seems to increase.  Perhaps realities of becoming a medical pracittioner are bringing to light the need for this type of training?</p:text>
    <p:extLst>
      <p:ext uri="{C676402C-5697-4E1C-873F-D02D1690AC5C}">
        <p15:threadingInfo xmlns:p15="http://schemas.microsoft.com/office/powerpoint/2012/main" timeZoneBias="24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17-04-11T08:56:08.790" idx="6">
    <p:pos x="10" y="10"/>
    <p:text>Main point - undergrad business education does not seem to have much impact on overall attitudes towards business education during med school (marginal relationship with finance - can talk to this being one of the more rigorous areas of business education; hence, students who took finance as an undergrad may be more attuned/interested in business in general).  Still, all areas are positive (UG business education in general seems to align with viewing bus ed in medical school as important...may just be an issue with low base rate of UG bus ed in sample).</p:text>
    <p:extLst>
      <p:ext uri="{C676402C-5697-4E1C-873F-D02D1690AC5C}">
        <p15:threadingInfo xmlns:p15="http://schemas.microsoft.com/office/powerpoint/2012/main" timeZoneBias="24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17-04-11T08:59:29.503" idx="7">
    <p:pos x="10" y="10"/>
    <p:text>* Ethics significantly higher than 1st three
* HRM/OB and Finance significantly higher than purchasing</p:text>
    <p:extLst>
      <p:ext uri="{C676402C-5697-4E1C-873F-D02D1690AC5C}">
        <p15:threadingInfo xmlns:p15="http://schemas.microsoft.com/office/powerpoint/2012/main" timeZoneBias="24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17-04-11T08:46:52.605" idx="3">
    <p:pos x="10" y="10"/>
    <p:text>Limitations:
* Relatively small samples across locations
* Geocoding may be invalid
* Low base rate for undergrad business education (may not be able to detect effects)
Implications:
* Clear need for business education of medical students - are MD/MBA programs the best option?  Less structured but mandatory coursework may better serve this student population
* Timing of training - late in med school curriculum (student perceived need is higher as they progress through the program)
* Preferred emphasis on soft skills (ethics, HRM/OB) and finance</p:text>
    <p:extLst>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780"/>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5" y="0"/>
            <a:ext cx="3066733" cy="469780"/>
          </a:xfrm>
          <a:prstGeom prst="rect">
            <a:avLst/>
          </a:prstGeom>
        </p:spPr>
        <p:txBody>
          <a:bodyPr vert="horz" lIns="93936" tIns="46968" rIns="93936" bIns="46968" rtlCol="0"/>
          <a:lstStyle>
            <a:lvl1pPr algn="r">
              <a:defRPr sz="1200"/>
            </a:lvl1pPr>
          </a:lstStyle>
          <a:p>
            <a:fld id="{CA12636C-1B5A-4CDF-9585-06236F7CEBE1}" type="datetimeFigureOut">
              <a:rPr lang="en-US" smtClean="0"/>
              <a:t>4/14/2017</a:t>
            </a:fld>
            <a:endParaRPr lang="en-US"/>
          </a:p>
        </p:txBody>
      </p:sp>
      <p:sp>
        <p:nvSpPr>
          <p:cNvPr id="4" name="Slide Image Placeholder 3"/>
          <p:cNvSpPr>
            <a:spLocks noGrp="1" noRot="1" noChangeAspect="1"/>
          </p:cNvSpPr>
          <p:nvPr>
            <p:ph type="sldImg" idx="2"/>
          </p:nvPr>
        </p:nvSpPr>
        <p:spPr>
          <a:xfrm>
            <a:off x="728663" y="1169988"/>
            <a:ext cx="5619750" cy="3160712"/>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505980"/>
            <a:ext cx="5661660" cy="3686711"/>
          </a:xfrm>
          <a:prstGeom prst="rect">
            <a:avLst/>
          </a:prstGeom>
        </p:spPr>
        <p:txBody>
          <a:bodyPr vert="horz" lIns="93936" tIns="46968" rIns="93936" bIns="4696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297"/>
            <a:ext cx="3066733" cy="469779"/>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7"/>
            <a:ext cx="3066733" cy="469779"/>
          </a:xfrm>
          <a:prstGeom prst="rect">
            <a:avLst/>
          </a:prstGeom>
        </p:spPr>
        <p:txBody>
          <a:bodyPr vert="horz" lIns="93936" tIns="46968" rIns="93936" bIns="46968" rtlCol="0" anchor="b"/>
          <a:lstStyle>
            <a:lvl1pPr algn="r">
              <a:defRPr sz="1200"/>
            </a:lvl1pPr>
          </a:lstStyle>
          <a:p>
            <a:fld id="{E084E9A9-7BF6-4A30-B326-F3959FD1BBF6}" type="slidenum">
              <a:rPr lang="en-US" smtClean="0"/>
              <a:t>‹#›</a:t>
            </a:fld>
            <a:endParaRPr lang="en-US"/>
          </a:p>
        </p:txBody>
      </p:sp>
    </p:spTree>
    <p:extLst>
      <p:ext uri="{BB962C8B-B14F-4D97-AF65-F5344CB8AC3E}">
        <p14:creationId xmlns:p14="http://schemas.microsoft.com/office/powerpoint/2010/main" val="2901412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84E9A9-7BF6-4A30-B326-F3959FD1BBF6}" type="slidenum">
              <a:rPr lang="en-US" smtClean="0"/>
              <a:t>1</a:t>
            </a:fld>
            <a:endParaRPr lang="en-US"/>
          </a:p>
        </p:txBody>
      </p:sp>
    </p:spTree>
    <p:extLst>
      <p:ext uri="{BB962C8B-B14F-4D97-AF65-F5344CB8AC3E}">
        <p14:creationId xmlns:p14="http://schemas.microsoft.com/office/powerpoint/2010/main" val="2865507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correlation matrix. Independent variables: demographics. Dependent variables: importance of Business education. </a:t>
            </a:r>
          </a:p>
          <a:p>
            <a:endParaRPr lang="en-US" dirty="0"/>
          </a:p>
          <a:p>
            <a:r>
              <a:rPr lang="en-US" dirty="0"/>
              <a:t>As students progress through their medical training, there is a positive relationship between how they rated business education and its importance which is shown by this .16*.  </a:t>
            </a:r>
          </a:p>
          <a:p>
            <a:endParaRPr lang="en-US" dirty="0"/>
          </a:p>
          <a:p>
            <a:r>
              <a:rPr lang="en-US" dirty="0"/>
              <a:t>This makes sense because a third year, fourth year, or even residency student is more future driven than say a first or second year med student. This is because the third and fourth years have passed their USLME’s and are thinking about whether or not they want to own their own practice or work for a hospital or HMO. </a:t>
            </a:r>
          </a:p>
        </p:txBody>
      </p:sp>
      <p:sp>
        <p:nvSpPr>
          <p:cNvPr id="4" name="Slide Number Placeholder 3"/>
          <p:cNvSpPr>
            <a:spLocks noGrp="1"/>
          </p:cNvSpPr>
          <p:nvPr>
            <p:ph type="sldNum" sz="quarter" idx="10"/>
          </p:nvPr>
        </p:nvSpPr>
        <p:spPr/>
        <p:txBody>
          <a:bodyPr/>
          <a:lstStyle/>
          <a:p>
            <a:fld id="{E084E9A9-7BF6-4A30-B326-F3959FD1BBF6}" type="slidenum">
              <a:rPr lang="en-US" smtClean="0"/>
              <a:t>10</a:t>
            </a:fld>
            <a:endParaRPr lang="en-US"/>
          </a:p>
        </p:txBody>
      </p:sp>
    </p:spTree>
    <p:extLst>
      <p:ext uri="{BB962C8B-B14F-4D97-AF65-F5344CB8AC3E}">
        <p14:creationId xmlns:p14="http://schemas.microsoft.com/office/powerpoint/2010/main" val="21909405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-Positive trend between people who had business education in undergrad </a:t>
            </a:r>
          </a:p>
          <a:p>
            <a:r>
              <a:rPr lang="en-US" dirty="0"/>
              <a:t>-Finance in particular had a marginal statistical significance </a:t>
            </a:r>
          </a:p>
          <a:p>
            <a:r>
              <a:rPr lang="en-US" dirty="0"/>
              <a:t>First column was “did you take a business course” </a:t>
            </a:r>
          </a:p>
          <a:p>
            <a:endParaRPr lang="en-US" dirty="0"/>
          </a:p>
          <a:p>
            <a:r>
              <a:rPr lang="en-US" dirty="0"/>
              <a:t>In this result, we found that students who took Finance in their undergraduate degree rated business education more important in comparison to students who did not take business courses in their undergrad. This positive relationship is shown by .15. When looking at the two groups of students (those who took undergrad business courses vs. those who didn’t) there really isn’t much of a difference in the medical students’ attitudes towards business education and training. </a:t>
            </a:r>
          </a:p>
          <a:p>
            <a:endParaRPr lang="en-US" dirty="0"/>
          </a:p>
          <a:p>
            <a:r>
              <a:rPr lang="en-US" dirty="0"/>
              <a:t>Main point - undergrad business education does not seem to have much impact on overall attitudes towards business education during med school (marginal relationship with finance - can talk to this being one of the more rigorous areas of business education; hence, students who took finance as an undergrad may be more attuned/interested in business in general).  Still, all areas are positive (UG business education in general seems to align with viewing bus </a:t>
            </a:r>
            <a:r>
              <a:rPr lang="en-US" dirty="0" err="1"/>
              <a:t>ed</a:t>
            </a:r>
            <a:r>
              <a:rPr lang="en-US" dirty="0"/>
              <a:t> in medical school as important...may just be an issue with low base rate of UG bus </a:t>
            </a:r>
            <a:r>
              <a:rPr lang="en-US" dirty="0" err="1"/>
              <a:t>ed</a:t>
            </a:r>
            <a:r>
              <a:rPr lang="en-US" dirty="0"/>
              <a:t> in sample).</a:t>
            </a:r>
          </a:p>
        </p:txBody>
      </p:sp>
      <p:sp>
        <p:nvSpPr>
          <p:cNvPr id="4" name="Slide Number Placeholder 3"/>
          <p:cNvSpPr>
            <a:spLocks noGrp="1"/>
          </p:cNvSpPr>
          <p:nvPr>
            <p:ph type="sldNum" sz="quarter" idx="10"/>
          </p:nvPr>
        </p:nvSpPr>
        <p:spPr/>
        <p:txBody>
          <a:bodyPr/>
          <a:lstStyle/>
          <a:p>
            <a:fld id="{E084E9A9-7BF6-4A30-B326-F3959FD1BBF6}" type="slidenum">
              <a:rPr lang="en-US" smtClean="0"/>
              <a:t>11</a:t>
            </a:fld>
            <a:endParaRPr lang="en-US"/>
          </a:p>
        </p:txBody>
      </p:sp>
    </p:spTree>
    <p:extLst>
      <p:ext uri="{BB962C8B-B14F-4D97-AF65-F5344CB8AC3E}">
        <p14:creationId xmlns:p14="http://schemas.microsoft.com/office/powerpoint/2010/main" val="30433263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Ethics significantly higher than 1st three</a:t>
            </a:r>
          </a:p>
          <a:p>
            <a:r>
              <a:rPr lang="en-US" dirty="0"/>
              <a:t>* HRM/OB and Finance significantly higher than purchasing</a:t>
            </a:r>
          </a:p>
        </p:txBody>
      </p:sp>
      <p:sp>
        <p:nvSpPr>
          <p:cNvPr id="4" name="Slide Number Placeholder 3"/>
          <p:cNvSpPr>
            <a:spLocks noGrp="1"/>
          </p:cNvSpPr>
          <p:nvPr>
            <p:ph type="sldNum" sz="quarter" idx="10"/>
          </p:nvPr>
        </p:nvSpPr>
        <p:spPr/>
        <p:txBody>
          <a:bodyPr/>
          <a:lstStyle/>
          <a:p>
            <a:fld id="{E084E9A9-7BF6-4A30-B326-F3959FD1BBF6}" type="slidenum">
              <a:rPr lang="en-US" smtClean="0"/>
              <a:t>12</a:t>
            </a:fld>
            <a:endParaRPr lang="en-US"/>
          </a:p>
        </p:txBody>
      </p:sp>
    </p:spTree>
    <p:extLst>
      <p:ext uri="{BB962C8B-B14F-4D97-AF65-F5344CB8AC3E}">
        <p14:creationId xmlns:p14="http://schemas.microsoft.com/office/powerpoint/2010/main" val="30106366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Limitations:</a:t>
            </a:r>
          </a:p>
          <a:p>
            <a:r>
              <a:rPr lang="en-US" dirty="0"/>
              <a:t>* Relatively small samples across locations</a:t>
            </a:r>
          </a:p>
          <a:p>
            <a:r>
              <a:rPr lang="en-US" dirty="0"/>
              <a:t>* Geocoding may be invalid as IP addresses are not 100% accurate </a:t>
            </a:r>
          </a:p>
          <a:p>
            <a:r>
              <a:rPr lang="en-US" dirty="0"/>
              <a:t>* Low base rate for undergrad business education being less than 15% of participants (may not be able to detect effects)</a:t>
            </a:r>
          </a:p>
          <a:p>
            <a:endParaRPr lang="en-US" dirty="0"/>
          </a:p>
          <a:p>
            <a:r>
              <a:rPr lang="en-US" dirty="0"/>
              <a:t>Implications:</a:t>
            </a:r>
          </a:p>
          <a:p>
            <a:pPr marL="0" indent="0">
              <a:buFont typeface="Arial" panose="020B0604020202020204" pitchFamily="34" charset="0"/>
              <a:buNone/>
            </a:pPr>
            <a:r>
              <a:rPr lang="en-US" dirty="0"/>
              <a:t>* Clear need for business education of medical students. However, MD/MBA programs may not be the best option. </a:t>
            </a:r>
          </a:p>
          <a:p>
            <a:pPr marL="0" indent="0">
              <a:buFont typeface="Arial" panose="020B0604020202020204" pitchFamily="34" charset="0"/>
              <a:buNone/>
            </a:pPr>
            <a:r>
              <a:rPr lang="en-US" dirty="0"/>
              <a:t>* Timing of training - late in med school curriculum (student perceived need is higher as they progress through the program)</a:t>
            </a:r>
          </a:p>
          <a:p>
            <a:pPr marL="171450" indent="-171450">
              <a:buFont typeface="Arial" panose="020B0604020202020204" pitchFamily="34" charset="0"/>
              <a:buChar char="•"/>
            </a:pPr>
            <a:r>
              <a:rPr lang="en-US" dirty="0"/>
              <a:t>Preferred emphasis on soft skills (ethics, HRM/OB) and finance. </a:t>
            </a:r>
          </a:p>
          <a:p>
            <a:pPr marL="171450" indent="-171450">
              <a:buFont typeface="Arial" panose="020B0604020202020204" pitchFamily="34" charset="0"/>
              <a:buChar char="•"/>
            </a:pPr>
            <a:r>
              <a:rPr lang="en-US" dirty="0"/>
              <a:t>Ethics is hugely important to future doctors, but there are different types of ethics taught by a business school in comparison to a medical school.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MD/MBA programs may not be meeting the need of students wanting some soft business skills. </a:t>
            </a:r>
          </a:p>
        </p:txBody>
      </p:sp>
      <p:sp>
        <p:nvSpPr>
          <p:cNvPr id="4" name="Slide Number Placeholder 3"/>
          <p:cNvSpPr>
            <a:spLocks noGrp="1"/>
          </p:cNvSpPr>
          <p:nvPr>
            <p:ph type="sldNum" sz="quarter" idx="10"/>
          </p:nvPr>
        </p:nvSpPr>
        <p:spPr/>
        <p:txBody>
          <a:bodyPr/>
          <a:lstStyle/>
          <a:p>
            <a:fld id="{E084E9A9-7BF6-4A30-B326-F3959FD1BBF6}" type="slidenum">
              <a:rPr lang="en-US" smtClean="0"/>
              <a:t>13</a:t>
            </a:fld>
            <a:endParaRPr lang="en-US"/>
          </a:p>
        </p:txBody>
      </p:sp>
    </p:spTree>
    <p:extLst>
      <p:ext uri="{BB962C8B-B14F-4D97-AF65-F5344CB8AC3E}">
        <p14:creationId xmlns:p14="http://schemas.microsoft.com/office/powerpoint/2010/main" val="3954428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FOURTH BULLET POINT-- Medical schools and business schools have perceived that there is a need/demand, but there has been limited research done to see what medical students actually perceive is important. Because of this lack of research, it is hard to gauge the actual value of business education or any other sort of higher level education. </a:t>
            </a:r>
          </a:p>
        </p:txBody>
      </p:sp>
      <p:sp>
        <p:nvSpPr>
          <p:cNvPr id="4" name="Slide Number Placeholder 3"/>
          <p:cNvSpPr>
            <a:spLocks noGrp="1"/>
          </p:cNvSpPr>
          <p:nvPr>
            <p:ph type="sldNum" sz="quarter" idx="10"/>
          </p:nvPr>
        </p:nvSpPr>
        <p:spPr/>
        <p:txBody>
          <a:bodyPr/>
          <a:lstStyle/>
          <a:p>
            <a:fld id="{E084E9A9-7BF6-4A30-B326-F3959FD1BBF6}" type="slidenum">
              <a:rPr lang="en-US" smtClean="0"/>
              <a:t>2</a:t>
            </a:fld>
            <a:endParaRPr lang="en-US"/>
          </a:p>
        </p:txBody>
      </p:sp>
    </p:spTree>
    <p:extLst>
      <p:ext uri="{BB962C8B-B14F-4D97-AF65-F5344CB8AC3E}">
        <p14:creationId xmlns:p14="http://schemas.microsoft.com/office/powerpoint/2010/main" val="3075269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84E9A9-7BF6-4A30-B326-F3959FD1BBF6}" type="slidenum">
              <a:rPr lang="en-US" smtClean="0"/>
              <a:t>3</a:t>
            </a:fld>
            <a:endParaRPr lang="en-US"/>
          </a:p>
        </p:txBody>
      </p:sp>
    </p:spTree>
    <p:extLst>
      <p:ext uri="{BB962C8B-B14F-4D97-AF65-F5344CB8AC3E}">
        <p14:creationId xmlns:p14="http://schemas.microsoft.com/office/powerpoint/2010/main" val="29017715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Creighton, Nebraska is the school that offers the MD/MBA program</a:t>
            </a:r>
          </a:p>
          <a:p>
            <a:endParaRPr lang="en-US" dirty="0"/>
          </a:p>
          <a:p>
            <a:r>
              <a:rPr lang="en-US" dirty="0"/>
              <a:t>Others we are not sure about. </a:t>
            </a:r>
          </a:p>
        </p:txBody>
      </p:sp>
      <p:sp>
        <p:nvSpPr>
          <p:cNvPr id="4" name="Slide Number Placeholder 3"/>
          <p:cNvSpPr>
            <a:spLocks noGrp="1"/>
          </p:cNvSpPr>
          <p:nvPr>
            <p:ph type="sldNum" sz="quarter" idx="10"/>
          </p:nvPr>
        </p:nvSpPr>
        <p:spPr/>
        <p:txBody>
          <a:bodyPr/>
          <a:lstStyle/>
          <a:p>
            <a:fld id="{E084E9A9-7BF6-4A30-B326-F3959FD1BBF6}" type="slidenum">
              <a:rPr lang="en-US" smtClean="0"/>
              <a:t>4</a:t>
            </a:fld>
            <a:endParaRPr lang="en-US"/>
          </a:p>
        </p:txBody>
      </p:sp>
    </p:spTree>
    <p:extLst>
      <p:ext uri="{BB962C8B-B14F-4D97-AF65-F5344CB8AC3E}">
        <p14:creationId xmlns:p14="http://schemas.microsoft.com/office/powerpoint/2010/main" val="28662972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Ratings of business areas were taken from a journal survey and were slightly altered to fit our survey. </a:t>
            </a:r>
          </a:p>
        </p:txBody>
      </p:sp>
      <p:sp>
        <p:nvSpPr>
          <p:cNvPr id="4" name="Slide Number Placeholder 3"/>
          <p:cNvSpPr>
            <a:spLocks noGrp="1"/>
          </p:cNvSpPr>
          <p:nvPr>
            <p:ph type="sldNum" sz="quarter" idx="10"/>
          </p:nvPr>
        </p:nvSpPr>
        <p:spPr/>
        <p:txBody>
          <a:bodyPr/>
          <a:lstStyle/>
          <a:p>
            <a:fld id="{E084E9A9-7BF6-4A30-B326-F3959FD1BBF6}" type="slidenum">
              <a:rPr lang="en-US" smtClean="0"/>
              <a:t>5</a:t>
            </a:fld>
            <a:endParaRPr lang="en-US"/>
          </a:p>
        </p:txBody>
      </p:sp>
    </p:spTree>
    <p:extLst>
      <p:ext uri="{BB962C8B-B14F-4D97-AF65-F5344CB8AC3E}">
        <p14:creationId xmlns:p14="http://schemas.microsoft.com/office/powerpoint/2010/main" val="3157422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084E9A9-7BF6-4A30-B326-F3959FD1BBF6}" type="slidenum">
              <a:rPr lang="en-US" smtClean="0"/>
              <a:t>6</a:t>
            </a:fld>
            <a:endParaRPr lang="en-US"/>
          </a:p>
        </p:txBody>
      </p:sp>
    </p:spTree>
    <p:extLst>
      <p:ext uri="{BB962C8B-B14F-4D97-AF65-F5344CB8AC3E}">
        <p14:creationId xmlns:p14="http://schemas.microsoft.com/office/powerpoint/2010/main" val="2008659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Mainly had first and second year students, but our range was first year students to residency students. </a:t>
            </a:r>
          </a:p>
        </p:txBody>
      </p:sp>
      <p:sp>
        <p:nvSpPr>
          <p:cNvPr id="4" name="Slide Number Placeholder 3"/>
          <p:cNvSpPr>
            <a:spLocks noGrp="1"/>
          </p:cNvSpPr>
          <p:nvPr>
            <p:ph type="sldNum" sz="quarter" idx="10"/>
          </p:nvPr>
        </p:nvSpPr>
        <p:spPr/>
        <p:txBody>
          <a:bodyPr/>
          <a:lstStyle/>
          <a:p>
            <a:fld id="{E084E9A9-7BF6-4A30-B326-F3959FD1BBF6}" type="slidenum">
              <a:rPr lang="en-US" smtClean="0"/>
              <a:t>7</a:t>
            </a:fld>
            <a:endParaRPr lang="en-US"/>
          </a:p>
        </p:txBody>
      </p:sp>
    </p:spTree>
    <p:extLst>
      <p:ext uri="{BB962C8B-B14F-4D97-AF65-F5344CB8AC3E}">
        <p14:creationId xmlns:p14="http://schemas.microsoft.com/office/powerpoint/2010/main" val="28882985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Mean= 3.8 on a scale of 1-5. This mean is in between moderately important and very important. No students </a:t>
            </a:r>
            <a:r>
              <a:rPr lang="en-US" dirty="0" err="1"/>
              <a:t>makred</a:t>
            </a:r>
            <a:r>
              <a:rPr lang="en-US" dirty="0"/>
              <a:t> that business education was “not at all important”. </a:t>
            </a:r>
          </a:p>
        </p:txBody>
      </p:sp>
      <p:sp>
        <p:nvSpPr>
          <p:cNvPr id="4" name="Slide Number Placeholder 3"/>
          <p:cNvSpPr>
            <a:spLocks noGrp="1"/>
          </p:cNvSpPr>
          <p:nvPr>
            <p:ph type="sldNum" sz="quarter" idx="10"/>
          </p:nvPr>
        </p:nvSpPr>
        <p:spPr/>
        <p:txBody>
          <a:bodyPr/>
          <a:lstStyle/>
          <a:p>
            <a:fld id="{E084E9A9-7BF6-4A30-B326-F3959FD1BBF6}" type="slidenum">
              <a:rPr lang="en-US" smtClean="0"/>
              <a:t>8</a:t>
            </a:fld>
            <a:endParaRPr lang="en-US"/>
          </a:p>
        </p:txBody>
      </p:sp>
    </p:spTree>
    <p:extLst>
      <p:ext uri="{BB962C8B-B14F-4D97-AF65-F5344CB8AC3E}">
        <p14:creationId xmlns:p14="http://schemas.microsoft.com/office/powerpoint/2010/main" val="9356904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a slight difference between the means, but statistically speaking, there is no significant differences between the means as they are almost identical. Creighton was slightly lower than the other two groups which is interesting considering that Creighton offers an MD/MBA program while the other schools do not. </a:t>
            </a:r>
          </a:p>
        </p:txBody>
      </p:sp>
      <p:sp>
        <p:nvSpPr>
          <p:cNvPr id="4" name="Slide Number Placeholder 3"/>
          <p:cNvSpPr>
            <a:spLocks noGrp="1"/>
          </p:cNvSpPr>
          <p:nvPr>
            <p:ph type="sldNum" sz="quarter" idx="10"/>
          </p:nvPr>
        </p:nvSpPr>
        <p:spPr/>
        <p:txBody>
          <a:bodyPr/>
          <a:lstStyle/>
          <a:p>
            <a:fld id="{E084E9A9-7BF6-4A30-B326-F3959FD1BBF6}" type="slidenum">
              <a:rPr lang="en-US" smtClean="0"/>
              <a:t>9</a:t>
            </a:fld>
            <a:endParaRPr lang="en-US"/>
          </a:p>
        </p:txBody>
      </p:sp>
    </p:spTree>
    <p:extLst>
      <p:ext uri="{BB962C8B-B14F-4D97-AF65-F5344CB8AC3E}">
        <p14:creationId xmlns:p14="http://schemas.microsoft.com/office/powerpoint/2010/main" val="23933172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4/14/2017</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4/14/2017</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4/14/2017</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4/14/2017</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4/14/2017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4/14/2017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4/14/2017</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4/14/2017</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4/14/2017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4/14/2017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4/14/2017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4/14/2017</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omments" Target="../comments/comment5.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comments" Target="../comments/comment6.xml"/></Relationships>
</file>

<file path=ppt/slides/_rels/slide13.xml.rels><?xml version="1.0" encoding="UTF-8" standalone="yes"?>
<Relationships xmlns="http://schemas.openxmlformats.org/package/2006/relationships"><Relationship Id="rId3" Type="http://schemas.openxmlformats.org/officeDocument/2006/relationships/comments" Target="../comments/comment7.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052886"/>
            <a:ext cx="9448800" cy="2472656"/>
          </a:xfrm>
        </p:spPr>
        <p:txBody>
          <a:bodyPr>
            <a:noAutofit/>
          </a:bodyPr>
          <a:lstStyle/>
          <a:p>
            <a:r>
              <a:rPr lang="en-US" sz="4000" dirty="0"/>
              <a:t>Attitudes and Behaviors of medical students Towards Business Education and Training </a:t>
            </a:r>
          </a:p>
        </p:txBody>
      </p:sp>
      <p:sp>
        <p:nvSpPr>
          <p:cNvPr id="3" name="Subtitle 2"/>
          <p:cNvSpPr>
            <a:spLocks noGrp="1"/>
          </p:cNvSpPr>
          <p:nvPr>
            <p:ph type="subTitle" idx="1"/>
          </p:nvPr>
        </p:nvSpPr>
        <p:spPr>
          <a:xfrm>
            <a:off x="1371600" y="3853092"/>
            <a:ext cx="9448800" cy="685800"/>
          </a:xfrm>
        </p:spPr>
        <p:txBody>
          <a:bodyPr>
            <a:normAutofit fontScale="92500" lnSpcReduction="10000"/>
          </a:bodyPr>
          <a:lstStyle/>
          <a:p>
            <a:r>
              <a:rPr lang="en-US" dirty="0" err="1"/>
              <a:t>Alea</a:t>
            </a:r>
            <a:r>
              <a:rPr lang="en-US" dirty="0"/>
              <a:t> Simmons, Undergraduate Honors Student </a:t>
            </a:r>
          </a:p>
          <a:p>
            <a:r>
              <a:rPr lang="en-US" dirty="0"/>
              <a:t>Dr. Steve Charlier, Department of Management</a:t>
            </a:r>
          </a:p>
        </p:txBody>
      </p:sp>
    </p:spTree>
    <p:extLst>
      <p:ext uri="{BB962C8B-B14F-4D97-AF65-F5344CB8AC3E}">
        <p14:creationId xmlns:p14="http://schemas.microsoft.com/office/powerpoint/2010/main" val="1462212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a:t>
            </a:r>
          </a:p>
        </p:txBody>
      </p:sp>
      <p:graphicFrame>
        <p:nvGraphicFramePr>
          <p:cNvPr id="6" name="Table 5"/>
          <p:cNvGraphicFramePr>
            <a:graphicFrameLocks noGrp="1"/>
          </p:cNvGraphicFramePr>
          <p:nvPr>
            <p:extLst>
              <p:ext uri="{D42A27DB-BD31-4B8C-83A1-F6EECF244321}">
                <p14:modId xmlns:p14="http://schemas.microsoft.com/office/powerpoint/2010/main" val="1391395030"/>
              </p:ext>
            </p:extLst>
          </p:nvPr>
        </p:nvGraphicFramePr>
        <p:xfrm>
          <a:off x="2321531" y="3159204"/>
          <a:ext cx="7548936" cy="2154581"/>
        </p:xfrm>
        <a:graphic>
          <a:graphicData uri="http://schemas.openxmlformats.org/drawingml/2006/table">
            <a:tbl>
              <a:tblPr firstRow="1" firstCol="1" bandRow="1">
                <a:tableStyleId>{5C22544A-7EE6-4342-B048-85BDC9FD1C3A}</a:tableStyleId>
              </a:tblPr>
              <a:tblGrid>
                <a:gridCol w="2618604">
                  <a:extLst>
                    <a:ext uri="{9D8B030D-6E8A-4147-A177-3AD203B41FA5}">
                      <a16:colId xmlns:a16="http://schemas.microsoft.com/office/drawing/2014/main" xmlns="" val="1647942156"/>
                    </a:ext>
                  </a:extLst>
                </a:gridCol>
                <a:gridCol w="1643444">
                  <a:extLst>
                    <a:ext uri="{9D8B030D-6E8A-4147-A177-3AD203B41FA5}">
                      <a16:colId xmlns:a16="http://schemas.microsoft.com/office/drawing/2014/main" xmlns="" val="1991957092"/>
                    </a:ext>
                  </a:extLst>
                </a:gridCol>
                <a:gridCol w="1643444">
                  <a:extLst>
                    <a:ext uri="{9D8B030D-6E8A-4147-A177-3AD203B41FA5}">
                      <a16:colId xmlns:a16="http://schemas.microsoft.com/office/drawing/2014/main" xmlns="" val="1844925648"/>
                    </a:ext>
                  </a:extLst>
                </a:gridCol>
                <a:gridCol w="1643444">
                  <a:extLst>
                    <a:ext uri="{9D8B030D-6E8A-4147-A177-3AD203B41FA5}">
                      <a16:colId xmlns:a16="http://schemas.microsoft.com/office/drawing/2014/main" xmlns="" val="1367566252"/>
                    </a:ext>
                  </a:extLst>
                </a:gridCol>
              </a:tblGrid>
              <a:tr h="448239">
                <a:tc>
                  <a:txBody>
                    <a:bodyPr/>
                    <a:lstStyle/>
                    <a:p>
                      <a:pPr marL="0" marR="0" algn="ctr">
                        <a:lnSpc>
                          <a:spcPct val="107000"/>
                        </a:lnSpc>
                        <a:spcBef>
                          <a:spcPts val="0"/>
                        </a:spcBef>
                        <a:spcAft>
                          <a:spcPts val="0"/>
                        </a:spcAft>
                      </a:pPr>
                      <a:r>
                        <a:rPr lang="en-US" sz="1600" dirty="0">
                          <a:effectLst/>
                        </a:rPr>
                        <a:t>Variable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dirty="0">
                          <a:effectLst/>
                        </a:rPr>
                        <a:t>Gender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Age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Yr of School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982857987"/>
                  </a:ext>
                </a:extLst>
              </a:tr>
              <a:tr h="422734">
                <a:tc>
                  <a:txBody>
                    <a:bodyPr/>
                    <a:lstStyle/>
                    <a:p>
                      <a:pPr marL="0" marR="0">
                        <a:lnSpc>
                          <a:spcPct val="107000"/>
                        </a:lnSpc>
                        <a:spcBef>
                          <a:spcPts val="0"/>
                        </a:spcBef>
                        <a:spcAft>
                          <a:spcPts val="0"/>
                        </a:spcAft>
                      </a:pPr>
                      <a:r>
                        <a:rPr lang="en-US" sz="1600">
                          <a:effectLst/>
                        </a:rPr>
                        <a:t>Gender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814385897"/>
                  </a:ext>
                </a:extLst>
              </a:tr>
              <a:tr h="422734">
                <a:tc>
                  <a:txBody>
                    <a:bodyPr/>
                    <a:lstStyle/>
                    <a:p>
                      <a:pPr marL="0" marR="0">
                        <a:lnSpc>
                          <a:spcPct val="107000"/>
                        </a:lnSpc>
                        <a:spcBef>
                          <a:spcPts val="0"/>
                        </a:spcBef>
                        <a:spcAft>
                          <a:spcPts val="0"/>
                        </a:spcAft>
                      </a:pPr>
                      <a:r>
                        <a:rPr lang="en-US" sz="1600">
                          <a:effectLst/>
                        </a:rPr>
                        <a:t>Age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-.14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913894585"/>
                  </a:ext>
                </a:extLst>
              </a:tr>
              <a:tr h="409461">
                <a:tc>
                  <a:txBody>
                    <a:bodyPr/>
                    <a:lstStyle/>
                    <a:p>
                      <a:pPr marL="0" marR="0">
                        <a:lnSpc>
                          <a:spcPct val="107000"/>
                        </a:lnSpc>
                        <a:spcBef>
                          <a:spcPts val="0"/>
                        </a:spcBef>
                        <a:spcAft>
                          <a:spcPts val="0"/>
                        </a:spcAft>
                      </a:pPr>
                      <a:r>
                        <a:rPr lang="en-US" sz="1600">
                          <a:effectLst/>
                        </a:rPr>
                        <a:t>Year of School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-.07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.35**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50031959"/>
                  </a:ext>
                </a:extLst>
              </a:tr>
              <a:tr h="451413">
                <a:tc>
                  <a:txBody>
                    <a:bodyPr/>
                    <a:lstStyle/>
                    <a:p>
                      <a:pPr marL="0" marR="0">
                        <a:lnSpc>
                          <a:spcPct val="107000"/>
                        </a:lnSpc>
                        <a:spcBef>
                          <a:spcPts val="0"/>
                        </a:spcBef>
                        <a:spcAft>
                          <a:spcPts val="0"/>
                        </a:spcAft>
                      </a:pPr>
                      <a:r>
                        <a:rPr lang="en-US" sz="1600">
                          <a:effectLst/>
                        </a:rPr>
                        <a:t>Bus Ed Importance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dirty="0">
                          <a:effectLst/>
                        </a:rPr>
                        <a:t>-.06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          .12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dirty="0">
                          <a:effectLst/>
                        </a:rPr>
                        <a:t>.16*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226315652"/>
                  </a:ext>
                </a:extLst>
              </a:tr>
            </a:tbl>
          </a:graphicData>
        </a:graphic>
      </p:graphicFrame>
      <p:sp>
        <p:nvSpPr>
          <p:cNvPr id="7" name="Rectangle 1"/>
          <p:cNvSpPr>
            <a:spLocks noChangeArrowheads="1"/>
          </p:cNvSpPr>
          <p:nvPr/>
        </p:nvSpPr>
        <p:spPr bwMode="auto">
          <a:xfrm rot="10800000" flipV="1">
            <a:off x="2321532" y="5385848"/>
            <a:ext cx="569836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kumimoji="0" lang="en-US" altLang="en-US" sz="14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t>
            </a:r>
            <a:r>
              <a:rPr kumimoji="0" lang="en-US" altLang="en-U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&lt; .05; ** </a:t>
            </a:r>
            <a:r>
              <a:rPr kumimoji="0" lang="en-US" altLang="en-US" sz="14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t>
            </a:r>
            <a:r>
              <a:rPr kumimoji="0" lang="en-US" altLang="en-US"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&lt; .01</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8" name="Content Placeholder 2"/>
          <p:cNvSpPr>
            <a:spLocks noGrp="1"/>
          </p:cNvSpPr>
          <p:nvPr>
            <p:ph idx="1"/>
          </p:nvPr>
        </p:nvSpPr>
        <p:spPr>
          <a:xfrm>
            <a:off x="685800" y="1824167"/>
            <a:ext cx="10820400" cy="4057265"/>
          </a:xfrm>
        </p:spPr>
        <p:txBody>
          <a:bodyPr>
            <a:normAutofit/>
          </a:bodyPr>
          <a:lstStyle/>
          <a:p>
            <a:pPr marL="0" lvl="0" indent="0">
              <a:buNone/>
            </a:pPr>
            <a:r>
              <a:rPr lang="en-US" sz="2400" dirty="0"/>
              <a:t>3. Do demographics and stage of medical schooling influence medical student attitudes towards business education?</a:t>
            </a:r>
          </a:p>
          <a:p>
            <a:pPr marL="0" indent="0">
              <a:buNone/>
            </a:pPr>
            <a:endParaRPr lang="en-US" dirty="0"/>
          </a:p>
        </p:txBody>
      </p:sp>
    </p:spTree>
    <p:extLst>
      <p:ext uri="{BB962C8B-B14F-4D97-AF65-F5344CB8AC3E}">
        <p14:creationId xmlns:p14="http://schemas.microsoft.com/office/powerpoint/2010/main" val="1694839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a:t>
            </a:r>
          </a:p>
        </p:txBody>
      </p:sp>
      <p:graphicFrame>
        <p:nvGraphicFramePr>
          <p:cNvPr id="4" name="Table 3"/>
          <p:cNvGraphicFramePr>
            <a:graphicFrameLocks noGrp="1"/>
          </p:cNvGraphicFramePr>
          <p:nvPr>
            <p:extLst>
              <p:ext uri="{D42A27DB-BD31-4B8C-83A1-F6EECF244321}">
                <p14:modId xmlns:p14="http://schemas.microsoft.com/office/powerpoint/2010/main" val="1496868214"/>
              </p:ext>
            </p:extLst>
          </p:nvPr>
        </p:nvGraphicFramePr>
        <p:xfrm>
          <a:off x="1213630" y="2680697"/>
          <a:ext cx="9784398" cy="3489592"/>
        </p:xfrm>
        <a:graphic>
          <a:graphicData uri="http://schemas.openxmlformats.org/drawingml/2006/table">
            <a:tbl>
              <a:tblPr firstRow="1" firstCol="1" bandRow="1">
                <a:tableStyleId>{5C22544A-7EE6-4342-B048-85BDC9FD1C3A}</a:tableStyleId>
              </a:tblPr>
              <a:tblGrid>
                <a:gridCol w="1814205">
                  <a:extLst>
                    <a:ext uri="{9D8B030D-6E8A-4147-A177-3AD203B41FA5}">
                      <a16:colId xmlns:a16="http://schemas.microsoft.com/office/drawing/2014/main" xmlns="" val="3425031826"/>
                    </a:ext>
                  </a:extLst>
                </a:gridCol>
                <a:gridCol w="1138599">
                  <a:extLst>
                    <a:ext uri="{9D8B030D-6E8A-4147-A177-3AD203B41FA5}">
                      <a16:colId xmlns:a16="http://schemas.microsoft.com/office/drawing/2014/main" xmlns="" val="1161728897"/>
                    </a:ext>
                  </a:extLst>
                </a:gridCol>
                <a:gridCol w="1138599">
                  <a:extLst>
                    <a:ext uri="{9D8B030D-6E8A-4147-A177-3AD203B41FA5}">
                      <a16:colId xmlns:a16="http://schemas.microsoft.com/office/drawing/2014/main" xmlns="" val="3131262170"/>
                    </a:ext>
                  </a:extLst>
                </a:gridCol>
                <a:gridCol w="1138599">
                  <a:extLst>
                    <a:ext uri="{9D8B030D-6E8A-4147-A177-3AD203B41FA5}">
                      <a16:colId xmlns:a16="http://schemas.microsoft.com/office/drawing/2014/main" xmlns="" val="1293030781"/>
                    </a:ext>
                  </a:extLst>
                </a:gridCol>
                <a:gridCol w="1138599">
                  <a:extLst>
                    <a:ext uri="{9D8B030D-6E8A-4147-A177-3AD203B41FA5}">
                      <a16:colId xmlns:a16="http://schemas.microsoft.com/office/drawing/2014/main" xmlns="" val="1704020277"/>
                    </a:ext>
                  </a:extLst>
                </a:gridCol>
                <a:gridCol w="1138599">
                  <a:extLst>
                    <a:ext uri="{9D8B030D-6E8A-4147-A177-3AD203B41FA5}">
                      <a16:colId xmlns:a16="http://schemas.microsoft.com/office/drawing/2014/main" xmlns="" val="1587640558"/>
                    </a:ext>
                  </a:extLst>
                </a:gridCol>
                <a:gridCol w="1138599">
                  <a:extLst>
                    <a:ext uri="{9D8B030D-6E8A-4147-A177-3AD203B41FA5}">
                      <a16:colId xmlns:a16="http://schemas.microsoft.com/office/drawing/2014/main" xmlns="" val="1152677027"/>
                    </a:ext>
                  </a:extLst>
                </a:gridCol>
                <a:gridCol w="1138599">
                  <a:extLst>
                    <a:ext uri="{9D8B030D-6E8A-4147-A177-3AD203B41FA5}">
                      <a16:colId xmlns:a16="http://schemas.microsoft.com/office/drawing/2014/main" xmlns="" val="3377894843"/>
                    </a:ext>
                  </a:extLst>
                </a:gridCol>
              </a:tblGrid>
              <a:tr h="629663">
                <a:tc>
                  <a:txBody>
                    <a:bodyPr/>
                    <a:lstStyle/>
                    <a:p>
                      <a:pPr marL="0" marR="0" algn="ctr">
                        <a:lnSpc>
                          <a:spcPct val="107000"/>
                        </a:lnSpc>
                        <a:spcBef>
                          <a:spcPts val="0"/>
                        </a:spcBef>
                        <a:spcAft>
                          <a:spcPts val="0"/>
                        </a:spcAft>
                      </a:pPr>
                      <a:r>
                        <a:rPr lang="en-US" sz="1600" dirty="0">
                          <a:effectLst/>
                        </a:rPr>
                        <a:t>Variable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dirty="0">
                          <a:effectLst/>
                        </a:rPr>
                        <a:t>UG Bus Ed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UG – Acctg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UG – Fin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UG – Mktg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UG – Mgnt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UG – Econ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UG – MIS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928444860"/>
                  </a:ext>
                </a:extLst>
              </a:tr>
              <a:tr h="335343">
                <a:tc>
                  <a:txBody>
                    <a:bodyPr/>
                    <a:lstStyle/>
                    <a:p>
                      <a:pPr marL="0" marR="0">
                        <a:lnSpc>
                          <a:spcPct val="107000"/>
                        </a:lnSpc>
                        <a:spcBef>
                          <a:spcPts val="0"/>
                        </a:spcBef>
                        <a:spcAft>
                          <a:spcPts val="0"/>
                        </a:spcAft>
                      </a:pPr>
                      <a:r>
                        <a:rPr lang="en-US" sz="1600" dirty="0">
                          <a:effectLst/>
                        </a:rPr>
                        <a:t>UG Bus Ed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716718636"/>
                  </a:ext>
                </a:extLst>
              </a:tr>
              <a:tr h="335343">
                <a:tc>
                  <a:txBody>
                    <a:bodyPr/>
                    <a:lstStyle/>
                    <a:p>
                      <a:pPr marL="0" marR="0">
                        <a:lnSpc>
                          <a:spcPct val="107000"/>
                        </a:lnSpc>
                        <a:spcBef>
                          <a:spcPts val="0"/>
                        </a:spcBef>
                        <a:spcAft>
                          <a:spcPts val="0"/>
                        </a:spcAft>
                      </a:pPr>
                      <a:r>
                        <a:rPr lang="en-US" sz="1600">
                          <a:effectLst/>
                        </a:rPr>
                        <a:t>UG – Acctg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.44**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300862422"/>
                  </a:ext>
                </a:extLst>
              </a:tr>
              <a:tr h="335343">
                <a:tc>
                  <a:txBody>
                    <a:bodyPr/>
                    <a:lstStyle/>
                    <a:p>
                      <a:pPr marL="0" marR="0">
                        <a:lnSpc>
                          <a:spcPct val="107000"/>
                        </a:lnSpc>
                        <a:spcBef>
                          <a:spcPts val="0"/>
                        </a:spcBef>
                        <a:spcAft>
                          <a:spcPts val="0"/>
                        </a:spcAft>
                      </a:pPr>
                      <a:r>
                        <a:rPr lang="en-US" sz="1600">
                          <a:effectLst/>
                        </a:rPr>
                        <a:t>UG – Fin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.41**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.31**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776536484"/>
                  </a:ext>
                </a:extLst>
              </a:tr>
              <a:tr h="335343">
                <a:tc>
                  <a:txBody>
                    <a:bodyPr/>
                    <a:lstStyle/>
                    <a:p>
                      <a:pPr marL="0" marR="0">
                        <a:lnSpc>
                          <a:spcPct val="107000"/>
                        </a:lnSpc>
                        <a:spcBef>
                          <a:spcPts val="0"/>
                        </a:spcBef>
                        <a:spcAft>
                          <a:spcPts val="0"/>
                        </a:spcAft>
                      </a:pPr>
                      <a:r>
                        <a:rPr lang="en-US" sz="1600">
                          <a:effectLst/>
                        </a:rPr>
                        <a:t>UG – Mktg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.49**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.90**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.54**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832711019"/>
                  </a:ext>
                </a:extLst>
              </a:tr>
              <a:tr h="336957">
                <a:tc>
                  <a:txBody>
                    <a:bodyPr/>
                    <a:lstStyle/>
                    <a:p>
                      <a:pPr marL="0" marR="0">
                        <a:lnSpc>
                          <a:spcPct val="107000"/>
                        </a:lnSpc>
                        <a:spcBef>
                          <a:spcPts val="0"/>
                        </a:spcBef>
                        <a:spcAft>
                          <a:spcPts val="0"/>
                        </a:spcAft>
                      </a:pPr>
                      <a:r>
                        <a:rPr lang="en-US" sz="1600">
                          <a:effectLst/>
                        </a:rPr>
                        <a:t>UG – Mgnt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.38**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      .14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.23**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      .16Ϯ</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743744589"/>
                  </a:ext>
                </a:extLst>
              </a:tr>
              <a:tr h="335343">
                <a:tc>
                  <a:txBody>
                    <a:bodyPr/>
                    <a:lstStyle/>
                    <a:p>
                      <a:pPr marL="0" marR="0">
                        <a:lnSpc>
                          <a:spcPct val="107000"/>
                        </a:lnSpc>
                        <a:spcBef>
                          <a:spcPts val="0"/>
                        </a:spcBef>
                        <a:spcAft>
                          <a:spcPts val="0"/>
                        </a:spcAft>
                      </a:pPr>
                      <a:r>
                        <a:rPr lang="en-US" sz="1600">
                          <a:effectLst/>
                        </a:rPr>
                        <a:t>UG – Econ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.77**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.57**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.46**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.51**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.35**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496307903"/>
                  </a:ext>
                </a:extLst>
              </a:tr>
              <a:tr h="324414">
                <a:tc>
                  <a:txBody>
                    <a:bodyPr/>
                    <a:lstStyle/>
                    <a:p>
                      <a:pPr marL="0" marR="0">
                        <a:lnSpc>
                          <a:spcPct val="107000"/>
                        </a:lnSpc>
                        <a:spcBef>
                          <a:spcPts val="0"/>
                        </a:spcBef>
                        <a:spcAft>
                          <a:spcPts val="0"/>
                        </a:spcAft>
                      </a:pPr>
                      <a:r>
                        <a:rPr lang="en-US" sz="1600">
                          <a:effectLst/>
                        </a:rPr>
                        <a:t>UG – MIS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.36**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.51**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.30**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.37**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      .19*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.38**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162429220"/>
                  </a:ext>
                </a:extLst>
              </a:tr>
              <a:tr h="503016">
                <a:tc>
                  <a:txBody>
                    <a:bodyPr/>
                    <a:lstStyle/>
                    <a:p>
                      <a:pPr marL="0" marR="0">
                        <a:lnSpc>
                          <a:spcPct val="107000"/>
                        </a:lnSpc>
                        <a:spcBef>
                          <a:spcPts val="0"/>
                        </a:spcBef>
                        <a:spcAft>
                          <a:spcPts val="0"/>
                        </a:spcAft>
                      </a:pPr>
                      <a:r>
                        <a:rPr lang="en-US" sz="1600">
                          <a:effectLst/>
                        </a:rPr>
                        <a:t>Bus Ed Importance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      .07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      .07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      .15Ϯ</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      .08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      .07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      .11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dirty="0">
                          <a:effectLst/>
                        </a:rPr>
                        <a:t>.09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52810671"/>
                  </a:ext>
                </a:extLst>
              </a:tr>
            </a:tbl>
          </a:graphicData>
        </a:graphic>
      </p:graphicFrame>
      <p:sp>
        <p:nvSpPr>
          <p:cNvPr id="6" name="Rectangle 5"/>
          <p:cNvSpPr/>
          <p:nvPr/>
        </p:nvSpPr>
        <p:spPr>
          <a:xfrm>
            <a:off x="1213630" y="6170289"/>
            <a:ext cx="3260829" cy="369332"/>
          </a:xfrm>
          <a:prstGeom prst="rect">
            <a:avLst/>
          </a:prstGeom>
        </p:spPr>
        <p:txBody>
          <a:bodyPr wrap="none">
            <a:spAutoFit/>
          </a:bodyPr>
          <a:lstStyle/>
          <a:p>
            <a:pPr lvl="0" defTabSz="914400" eaLnBrk="0" fontAlgn="base" hangingPunct="0">
              <a:spcBef>
                <a:spcPct val="0"/>
              </a:spcBef>
              <a:spcAft>
                <a:spcPct val="0"/>
              </a:spcAft>
            </a:pPr>
            <a:r>
              <a:rPr lang="en-US" altLang="en-US" dirty="0">
                <a:latin typeface="Calibri" panose="020F0502020204030204" pitchFamily="34" charset="0"/>
                <a:ea typeface="Calibri" panose="020F0502020204030204" pitchFamily="34" charset="0"/>
                <a:cs typeface="Calibri" panose="020F0502020204030204" pitchFamily="34" charset="0"/>
              </a:rPr>
              <a:t>Ϯ =</a:t>
            </a:r>
            <a:r>
              <a:rPr lang="en-US" altLang="en-US" i="1" dirty="0">
                <a:latin typeface="Calibri" panose="020F0502020204030204" pitchFamily="34" charset="0"/>
                <a:ea typeface="Calibri" panose="020F0502020204030204" pitchFamily="34" charset="0"/>
                <a:cs typeface="Times New Roman" panose="02020603050405020304" pitchFamily="18" charset="0"/>
              </a:rPr>
              <a:t> p </a:t>
            </a:r>
            <a:r>
              <a:rPr lang="en-US" altLang="en-US" dirty="0">
                <a:latin typeface="Calibri" panose="020F0502020204030204" pitchFamily="34" charset="0"/>
                <a:ea typeface="Calibri" panose="020F0502020204030204" pitchFamily="34" charset="0"/>
                <a:cs typeface="Times New Roman" panose="02020603050405020304" pitchFamily="18" charset="0"/>
              </a:rPr>
              <a:t>&lt; .10; * = </a:t>
            </a:r>
            <a:r>
              <a:rPr lang="en-US" altLang="en-US" i="1" dirty="0">
                <a:latin typeface="Calibri" panose="020F0502020204030204" pitchFamily="34" charset="0"/>
                <a:ea typeface="Calibri" panose="020F0502020204030204" pitchFamily="34" charset="0"/>
                <a:cs typeface="Times New Roman" panose="02020603050405020304" pitchFamily="18" charset="0"/>
              </a:rPr>
              <a:t>p</a:t>
            </a:r>
            <a:r>
              <a:rPr lang="en-US" altLang="en-US" dirty="0">
                <a:latin typeface="Calibri" panose="020F0502020204030204" pitchFamily="34" charset="0"/>
                <a:ea typeface="Calibri" panose="020F0502020204030204" pitchFamily="34" charset="0"/>
                <a:cs typeface="Times New Roman" panose="02020603050405020304" pitchFamily="18" charset="0"/>
              </a:rPr>
              <a:t> &lt; .05; ** </a:t>
            </a:r>
            <a:r>
              <a:rPr lang="en-US" altLang="en-US" i="1" dirty="0">
                <a:latin typeface="Calibri" panose="020F0502020204030204" pitchFamily="34" charset="0"/>
                <a:ea typeface="Calibri" panose="020F0502020204030204" pitchFamily="34" charset="0"/>
                <a:cs typeface="Times New Roman" panose="02020603050405020304" pitchFamily="18" charset="0"/>
              </a:rPr>
              <a:t>p</a:t>
            </a:r>
            <a:r>
              <a:rPr lang="en-US" altLang="en-US" dirty="0">
                <a:latin typeface="Calibri" panose="020F0502020204030204" pitchFamily="34" charset="0"/>
                <a:ea typeface="Calibri" panose="020F0502020204030204" pitchFamily="34" charset="0"/>
                <a:cs typeface="Times New Roman" panose="02020603050405020304" pitchFamily="18" charset="0"/>
              </a:rPr>
              <a:t> &lt; .01</a:t>
            </a:r>
            <a:endParaRPr lang="en-US" altLang="en-US" sz="3200" dirty="0">
              <a:latin typeface="Arial" panose="020B0604020202020204" pitchFamily="34" charset="0"/>
            </a:endParaRPr>
          </a:p>
        </p:txBody>
      </p:sp>
      <p:sp>
        <p:nvSpPr>
          <p:cNvPr id="7" name="Content Placeholder 2"/>
          <p:cNvSpPr txBox="1">
            <a:spLocks/>
          </p:cNvSpPr>
          <p:nvPr/>
        </p:nvSpPr>
        <p:spPr>
          <a:xfrm>
            <a:off x="685800" y="1824167"/>
            <a:ext cx="10820400" cy="405726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pPr marL="0" lvl="0" indent="0">
              <a:buNone/>
            </a:pPr>
            <a:r>
              <a:rPr lang="en-US" sz="2400" dirty="0"/>
              <a:t>4. Does prior undergraduate experience in business education influence medical student attitudes towards business education?</a:t>
            </a:r>
          </a:p>
        </p:txBody>
      </p:sp>
    </p:spTree>
    <p:extLst>
      <p:ext uri="{BB962C8B-B14F-4D97-AF65-F5344CB8AC3E}">
        <p14:creationId xmlns:p14="http://schemas.microsoft.com/office/powerpoint/2010/main" val="18085700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a:t>
            </a:r>
          </a:p>
        </p:txBody>
      </p:sp>
      <p:sp>
        <p:nvSpPr>
          <p:cNvPr id="5" name="Content Placeholder 2"/>
          <p:cNvSpPr txBox="1">
            <a:spLocks/>
          </p:cNvSpPr>
          <p:nvPr/>
        </p:nvSpPr>
        <p:spPr>
          <a:xfrm>
            <a:off x="685800" y="1824168"/>
            <a:ext cx="10820400" cy="80328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pPr marL="0" lvl="0" indent="0">
              <a:buNone/>
            </a:pPr>
            <a:r>
              <a:rPr lang="en-US" sz="2400" dirty="0"/>
              <a:t>5. Are there facets of business education that are deemed more important than others to current medical students?</a:t>
            </a:r>
          </a:p>
        </p:txBody>
      </p:sp>
      <p:graphicFrame>
        <p:nvGraphicFramePr>
          <p:cNvPr id="6" name="Chart 5"/>
          <p:cNvGraphicFramePr>
            <a:graphicFrameLocks/>
          </p:cNvGraphicFramePr>
          <p:nvPr>
            <p:extLst>
              <p:ext uri="{D42A27DB-BD31-4B8C-83A1-F6EECF244321}">
                <p14:modId xmlns:p14="http://schemas.microsoft.com/office/powerpoint/2010/main" val="139083347"/>
              </p:ext>
            </p:extLst>
          </p:nvPr>
        </p:nvGraphicFramePr>
        <p:xfrm>
          <a:off x="2429598" y="2743200"/>
          <a:ext cx="7332803" cy="38791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47878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a:t>
            </a:r>
          </a:p>
        </p:txBody>
      </p:sp>
      <p:sp>
        <p:nvSpPr>
          <p:cNvPr id="3" name="Content Placeholder 2"/>
          <p:cNvSpPr>
            <a:spLocks noGrp="1"/>
          </p:cNvSpPr>
          <p:nvPr>
            <p:ph idx="1"/>
          </p:nvPr>
        </p:nvSpPr>
        <p:spPr>
          <a:xfrm>
            <a:off x="685800" y="2057402"/>
            <a:ext cx="10820400" cy="4753302"/>
          </a:xfrm>
        </p:spPr>
        <p:txBody>
          <a:bodyPr>
            <a:noAutofit/>
          </a:bodyPr>
          <a:lstStyle/>
          <a:p>
            <a:r>
              <a:rPr lang="en-US" sz="2400" dirty="0"/>
              <a:t>Major findings:</a:t>
            </a:r>
          </a:p>
          <a:p>
            <a:pPr lvl="1"/>
            <a:r>
              <a:rPr lang="en-US" sz="2400" dirty="0"/>
              <a:t>&gt;90% of sample rated business education as “moderately important” or higher</a:t>
            </a:r>
          </a:p>
          <a:p>
            <a:pPr lvl="1"/>
            <a:r>
              <a:rPr lang="en-US" sz="2400" dirty="0"/>
              <a:t>No significant differences between medical students at schools that offer an MD/MBA vs. schools that do not</a:t>
            </a:r>
          </a:p>
          <a:p>
            <a:pPr lvl="1"/>
            <a:r>
              <a:rPr lang="en-US" sz="2400" dirty="0"/>
              <a:t>Importance of business education increases as students move further into their medical school training</a:t>
            </a:r>
          </a:p>
          <a:p>
            <a:pPr lvl="1"/>
            <a:r>
              <a:rPr lang="en-US" sz="2400" dirty="0"/>
              <a:t>Minimal impact of undergraduate business education on medical student attitudes towards business education in general (exception of Finance)</a:t>
            </a:r>
          </a:p>
          <a:p>
            <a:pPr lvl="1"/>
            <a:r>
              <a:rPr lang="en-US" sz="2400" dirty="0"/>
              <a:t>Ethics very important; HRM/OB and finance also important</a:t>
            </a:r>
          </a:p>
          <a:p>
            <a:r>
              <a:rPr lang="en-US" sz="2400" dirty="0"/>
              <a:t>Limitations and Implications</a:t>
            </a:r>
          </a:p>
        </p:txBody>
      </p:sp>
    </p:spTree>
    <p:extLst>
      <p:ext uri="{BB962C8B-B14F-4D97-AF65-F5344CB8AC3E}">
        <p14:creationId xmlns:p14="http://schemas.microsoft.com/office/powerpoint/2010/main" val="87921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a:t>
            </a:r>
          </a:p>
        </p:txBody>
      </p:sp>
      <p:sp>
        <p:nvSpPr>
          <p:cNvPr id="3" name="Content Placeholder 2"/>
          <p:cNvSpPr>
            <a:spLocks noGrp="1"/>
          </p:cNvSpPr>
          <p:nvPr>
            <p:ph idx="1"/>
          </p:nvPr>
        </p:nvSpPr>
        <p:spPr>
          <a:xfrm>
            <a:off x="685800" y="2194560"/>
            <a:ext cx="10820400" cy="4584612"/>
          </a:xfrm>
        </p:spPr>
        <p:txBody>
          <a:bodyPr>
            <a:normAutofit/>
          </a:bodyPr>
          <a:lstStyle/>
          <a:p>
            <a:r>
              <a:rPr lang="en-US" sz="2400" dirty="0"/>
              <a:t>Healthcare and health spending is a huge part of our economy/ big business and lots of money involved. </a:t>
            </a:r>
          </a:p>
          <a:p>
            <a:r>
              <a:rPr lang="en-US" sz="2400" dirty="0"/>
              <a:t>Medical schools have started to adapt to this by increasing the number of MD/MBA programs. Currently, there are 61 MD/MBA programs offered in the USA. </a:t>
            </a:r>
          </a:p>
          <a:p>
            <a:r>
              <a:rPr lang="en-US" sz="2400" dirty="0"/>
              <a:t>MD/MBA are all optional- no requirement for Bus. Ed. </a:t>
            </a:r>
          </a:p>
          <a:p>
            <a:r>
              <a:rPr lang="en-US" sz="2400" dirty="0"/>
              <a:t>There is a perceived demand for Business Education among some medical students, but there is no definitive value of how important this knowledge is to medical students</a:t>
            </a:r>
          </a:p>
          <a:p>
            <a:r>
              <a:rPr lang="en-US" sz="2400" dirty="0"/>
              <a:t>Trying to gauge medical student perceptions of the value of business education during their medical school training  </a:t>
            </a:r>
          </a:p>
        </p:txBody>
      </p:sp>
    </p:spTree>
    <p:extLst>
      <p:ext uri="{BB962C8B-B14F-4D97-AF65-F5344CB8AC3E}">
        <p14:creationId xmlns:p14="http://schemas.microsoft.com/office/powerpoint/2010/main" val="1196104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Questions </a:t>
            </a:r>
          </a:p>
        </p:txBody>
      </p:sp>
      <p:sp>
        <p:nvSpPr>
          <p:cNvPr id="3" name="Content Placeholder 2"/>
          <p:cNvSpPr>
            <a:spLocks noGrp="1"/>
          </p:cNvSpPr>
          <p:nvPr>
            <p:ph idx="1"/>
          </p:nvPr>
        </p:nvSpPr>
        <p:spPr>
          <a:xfrm>
            <a:off x="685800" y="2194560"/>
            <a:ext cx="10820400" cy="4534163"/>
          </a:xfrm>
        </p:spPr>
        <p:txBody>
          <a:bodyPr>
            <a:normAutofit/>
          </a:bodyPr>
          <a:lstStyle/>
          <a:p>
            <a:pPr marL="0" indent="0">
              <a:buNone/>
            </a:pPr>
            <a:r>
              <a:rPr lang="en-US" sz="2400" dirty="0"/>
              <a:t>1. What are the attitudes and behaviors of medical students towards business education and training?</a:t>
            </a:r>
          </a:p>
          <a:p>
            <a:pPr marL="0" indent="0">
              <a:buNone/>
            </a:pPr>
            <a:r>
              <a:rPr lang="en-US" sz="2400" dirty="0"/>
              <a:t>2. Are there different opinions between students whose school offers MD/MBA program vs. just MD program?</a:t>
            </a:r>
          </a:p>
          <a:p>
            <a:pPr marL="0" lvl="0" indent="0">
              <a:buNone/>
            </a:pPr>
            <a:r>
              <a:rPr lang="en-US" sz="2400" dirty="0"/>
              <a:t>3. Do demographics and stage of medical schooling influence medical student attitudes towards business education?</a:t>
            </a:r>
          </a:p>
          <a:p>
            <a:pPr marL="0" lvl="0" indent="0">
              <a:buNone/>
            </a:pPr>
            <a:r>
              <a:rPr lang="en-US" sz="2400" dirty="0"/>
              <a:t>4. Does prior undergraduate experience in business education influence medical student attitudes towards business education?</a:t>
            </a:r>
          </a:p>
          <a:p>
            <a:pPr marL="0" lvl="0" indent="0">
              <a:buNone/>
            </a:pPr>
            <a:r>
              <a:rPr lang="en-US" sz="2400" dirty="0"/>
              <a:t>5. Are there facets of business education that are deemed more important than others to current medical students?</a:t>
            </a:r>
          </a:p>
          <a:p>
            <a:endParaRPr lang="en-US" dirty="0"/>
          </a:p>
        </p:txBody>
      </p:sp>
    </p:spTree>
    <p:extLst>
      <p:ext uri="{BB962C8B-B14F-4D97-AF65-F5344CB8AC3E}">
        <p14:creationId xmlns:p14="http://schemas.microsoft.com/office/powerpoint/2010/main" val="4281569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Methods </a:t>
            </a:r>
          </a:p>
        </p:txBody>
      </p:sp>
      <p:sp>
        <p:nvSpPr>
          <p:cNvPr id="3" name="Content Placeholder 2"/>
          <p:cNvSpPr>
            <a:spLocks noGrp="1"/>
          </p:cNvSpPr>
          <p:nvPr>
            <p:ph idx="1"/>
          </p:nvPr>
        </p:nvSpPr>
        <p:spPr>
          <a:xfrm>
            <a:off x="685800" y="1980149"/>
            <a:ext cx="10820400" cy="4780105"/>
          </a:xfrm>
        </p:spPr>
        <p:txBody>
          <a:bodyPr>
            <a:normAutofit lnSpcReduction="10000"/>
          </a:bodyPr>
          <a:lstStyle/>
          <a:p>
            <a:r>
              <a:rPr lang="en-US" sz="2800" dirty="0"/>
              <a:t>Sample/Data Collection</a:t>
            </a:r>
          </a:p>
          <a:p>
            <a:pPr lvl="1"/>
            <a:r>
              <a:rPr lang="en-US" sz="2400" dirty="0"/>
              <a:t>Participants recruited from multiple medical schools- Creighton, Mercer, MCG, FSU </a:t>
            </a:r>
          </a:p>
          <a:p>
            <a:pPr lvl="1"/>
            <a:r>
              <a:rPr lang="en-US" sz="2400" dirty="0"/>
              <a:t>62 from Georgia Schools; 62 from private university in Nebraska; 13 from unknown </a:t>
            </a:r>
          </a:p>
          <a:p>
            <a:pPr lvl="1"/>
            <a:r>
              <a:rPr lang="en-US" sz="2400" dirty="0"/>
              <a:t>Asked participants to recruit others and had a few from other institutions (California, Missouri, Maryland, Wisconsin)</a:t>
            </a:r>
          </a:p>
          <a:p>
            <a:pPr lvl="1"/>
            <a:r>
              <a:rPr lang="en-US" sz="2400" dirty="0"/>
              <a:t>Data was collected in first quarter of 2017 </a:t>
            </a:r>
          </a:p>
          <a:p>
            <a:pPr lvl="1"/>
            <a:r>
              <a:rPr lang="en-US" sz="2400" dirty="0"/>
              <a:t>Participants were anonymous, but location was geo-coded via IP address </a:t>
            </a:r>
          </a:p>
          <a:p>
            <a:pPr lvl="1"/>
            <a:r>
              <a:rPr lang="en-US" sz="2400" dirty="0"/>
              <a:t>Survey distributed via Qualtrics. No incentives or tangible benefits were provided to participants </a:t>
            </a:r>
          </a:p>
          <a:p>
            <a:pPr lvl="1"/>
            <a:r>
              <a:rPr lang="en-US" sz="2400" dirty="0"/>
              <a:t>153 started the survey; usable data from 137</a:t>
            </a:r>
          </a:p>
          <a:p>
            <a:pPr lvl="1"/>
            <a:endParaRPr lang="en-US" dirty="0"/>
          </a:p>
          <a:p>
            <a:pPr lvl="1"/>
            <a:endParaRPr lang="en-US" dirty="0"/>
          </a:p>
        </p:txBody>
      </p:sp>
    </p:spTree>
    <p:extLst>
      <p:ext uri="{BB962C8B-B14F-4D97-AF65-F5344CB8AC3E}">
        <p14:creationId xmlns:p14="http://schemas.microsoft.com/office/powerpoint/2010/main" val="3706182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Methods </a:t>
            </a:r>
          </a:p>
        </p:txBody>
      </p:sp>
      <p:sp>
        <p:nvSpPr>
          <p:cNvPr id="3" name="Content Placeholder 2"/>
          <p:cNvSpPr>
            <a:spLocks noGrp="1"/>
          </p:cNvSpPr>
          <p:nvPr>
            <p:ph idx="1"/>
          </p:nvPr>
        </p:nvSpPr>
        <p:spPr/>
        <p:txBody>
          <a:bodyPr>
            <a:normAutofit/>
          </a:bodyPr>
          <a:lstStyle/>
          <a:p>
            <a:r>
              <a:rPr lang="en-US" sz="2800" dirty="0"/>
              <a:t>Measures</a:t>
            </a:r>
          </a:p>
          <a:p>
            <a:pPr lvl="1"/>
            <a:r>
              <a:rPr lang="en-US" sz="2400" dirty="0"/>
              <a:t>Demographics (e.g., gender, age) </a:t>
            </a:r>
          </a:p>
          <a:p>
            <a:pPr lvl="1"/>
            <a:r>
              <a:rPr lang="en-US" sz="2400" dirty="0"/>
              <a:t>Year of medical school (e.g., first year through residency)</a:t>
            </a:r>
          </a:p>
          <a:p>
            <a:pPr lvl="1"/>
            <a:r>
              <a:rPr lang="en-US" sz="2400" dirty="0"/>
              <a:t>Location of medical school (e.g., Georgia, Nebraska, other)</a:t>
            </a:r>
          </a:p>
          <a:p>
            <a:pPr lvl="1"/>
            <a:r>
              <a:rPr lang="en-US" sz="2400" dirty="0"/>
              <a:t>Prior undergraduate business education</a:t>
            </a:r>
          </a:p>
          <a:p>
            <a:pPr lvl="1"/>
            <a:r>
              <a:rPr lang="en-US" sz="2400" dirty="0"/>
              <a:t>Overall rating of importance of business education</a:t>
            </a:r>
          </a:p>
          <a:p>
            <a:pPr lvl="1"/>
            <a:r>
              <a:rPr lang="en-US" sz="2400" dirty="0"/>
              <a:t>Ratings of facets of business areas</a:t>
            </a:r>
          </a:p>
        </p:txBody>
      </p:sp>
    </p:spTree>
    <p:extLst>
      <p:ext uri="{BB962C8B-B14F-4D97-AF65-F5344CB8AC3E}">
        <p14:creationId xmlns:p14="http://schemas.microsoft.com/office/powerpoint/2010/main" val="1913834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Demographics </a:t>
            </a:r>
          </a:p>
        </p:txBody>
      </p:sp>
      <p:sp>
        <p:nvSpPr>
          <p:cNvPr id="4" name="Text Placeholder 3"/>
          <p:cNvSpPr>
            <a:spLocks noGrp="1"/>
          </p:cNvSpPr>
          <p:nvPr>
            <p:ph type="body" idx="1"/>
          </p:nvPr>
        </p:nvSpPr>
        <p:spPr>
          <a:xfrm>
            <a:off x="613867" y="2183802"/>
            <a:ext cx="5079991" cy="823912"/>
          </a:xfrm>
        </p:spPr>
        <p:txBody>
          <a:bodyPr/>
          <a:lstStyle/>
          <a:p>
            <a:pPr algn="ctr"/>
            <a:r>
              <a:rPr lang="en-US" dirty="0"/>
              <a:t>Gender</a:t>
            </a:r>
          </a:p>
        </p:txBody>
      </p:sp>
      <p:sp>
        <p:nvSpPr>
          <p:cNvPr id="5" name="Text Placeholder 4"/>
          <p:cNvSpPr>
            <a:spLocks noGrp="1"/>
          </p:cNvSpPr>
          <p:nvPr>
            <p:ph type="body" sz="quarter" idx="3"/>
          </p:nvPr>
        </p:nvSpPr>
        <p:spPr>
          <a:xfrm>
            <a:off x="6538730" y="2252152"/>
            <a:ext cx="5105400" cy="823912"/>
          </a:xfrm>
        </p:spPr>
        <p:txBody>
          <a:bodyPr/>
          <a:lstStyle/>
          <a:p>
            <a:pPr algn="ctr"/>
            <a:r>
              <a:rPr lang="en-US" dirty="0"/>
              <a:t>Age</a:t>
            </a:r>
          </a:p>
        </p:txBody>
      </p:sp>
      <p:graphicFrame>
        <p:nvGraphicFramePr>
          <p:cNvPr id="7" name="Content Placeholder 6">
            <a:extLst>
              <a:ext uri="{FF2B5EF4-FFF2-40B4-BE49-F238E27FC236}">
                <a16:creationId xmlns:a16="http://schemas.microsoft.com/office/drawing/2014/main" xmlns="" id="{B3564D03-78A5-4734-A1A4-8CFC61069DCF}"/>
              </a:ext>
            </a:extLst>
          </p:cNvPr>
          <p:cNvGraphicFramePr>
            <a:graphicFrameLocks noGrp="1"/>
          </p:cNvGraphicFramePr>
          <p:nvPr>
            <p:ph sz="half" idx="2"/>
            <p:extLst>
              <p:ext uri="{D42A27DB-BD31-4B8C-83A1-F6EECF244321}">
                <p14:modId xmlns:p14="http://schemas.microsoft.com/office/powerpoint/2010/main" val="2398289233"/>
              </p:ext>
            </p:extLst>
          </p:nvPr>
        </p:nvGraphicFramePr>
        <p:xfrm>
          <a:off x="135526" y="3132138"/>
          <a:ext cx="6036674" cy="3494165"/>
        </p:xfrm>
        <a:graphic>
          <a:graphicData uri="http://schemas.openxmlformats.org/drawingml/2006/chart">
            <c:chart xmlns:c="http://schemas.openxmlformats.org/drawingml/2006/chart" xmlns:r="http://schemas.openxmlformats.org/officeDocument/2006/relationships" r:id="rId3"/>
          </a:graphicData>
        </a:graphic>
      </p:graphicFrame>
      <p:pic>
        <p:nvPicPr>
          <p:cNvPr id="6" name="Content Placeholder 5"/>
          <p:cNvPicPr>
            <a:picLocks noGrp="1" noChangeAspect="1"/>
          </p:cNvPicPr>
          <p:nvPr>
            <p:ph sz="quarter" idx="4"/>
          </p:nvPr>
        </p:nvPicPr>
        <p:blipFill>
          <a:blip r:embed="rId4"/>
          <a:stretch>
            <a:fillRect/>
          </a:stretch>
        </p:blipFill>
        <p:spPr>
          <a:xfrm>
            <a:off x="6438637" y="3267084"/>
            <a:ext cx="5412958" cy="3253534"/>
          </a:xfrm>
          <a:prstGeom prst="rect">
            <a:avLst/>
          </a:prstGeom>
        </p:spPr>
      </p:pic>
    </p:spTree>
    <p:extLst>
      <p:ext uri="{BB962C8B-B14F-4D97-AF65-F5344CB8AC3E}">
        <p14:creationId xmlns:p14="http://schemas.microsoft.com/office/powerpoint/2010/main" val="1598772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Year of study</a:t>
            </a:r>
          </a:p>
        </p:txBody>
      </p:sp>
      <p:pic>
        <p:nvPicPr>
          <p:cNvPr id="5" name="Content Placeholder 4"/>
          <p:cNvPicPr>
            <a:picLocks noGrp="1" noChangeAspect="1"/>
          </p:cNvPicPr>
          <p:nvPr>
            <p:ph idx="1"/>
          </p:nvPr>
        </p:nvPicPr>
        <p:blipFill>
          <a:blip r:embed="rId3"/>
          <a:stretch>
            <a:fillRect/>
          </a:stretch>
        </p:blipFill>
        <p:spPr>
          <a:xfrm>
            <a:off x="1472818" y="2057401"/>
            <a:ext cx="9051692" cy="4137916"/>
          </a:xfrm>
        </p:spPr>
      </p:pic>
    </p:spTree>
    <p:extLst>
      <p:ext uri="{BB962C8B-B14F-4D97-AF65-F5344CB8AC3E}">
        <p14:creationId xmlns:p14="http://schemas.microsoft.com/office/powerpoint/2010/main" val="2849464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a:t>
            </a:r>
          </a:p>
        </p:txBody>
      </p:sp>
      <p:pic>
        <p:nvPicPr>
          <p:cNvPr id="5" name="Content Placeholder 4"/>
          <p:cNvPicPr>
            <a:picLocks noGrp="1" noChangeAspect="1"/>
          </p:cNvPicPr>
          <p:nvPr>
            <p:ph idx="1"/>
          </p:nvPr>
        </p:nvPicPr>
        <p:blipFill>
          <a:blip r:embed="rId3"/>
          <a:stretch>
            <a:fillRect/>
          </a:stretch>
        </p:blipFill>
        <p:spPr>
          <a:xfrm>
            <a:off x="1721342" y="2550561"/>
            <a:ext cx="8868257" cy="4307439"/>
          </a:xfrm>
        </p:spPr>
      </p:pic>
      <p:sp>
        <p:nvSpPr>
          <p:cNvPr id="4" name="Content Placeholder 2"/>
          <p:cNvSpPr txBox="1">
            <a:spLocks/>
          </p:cNvSpPr>
          <p:nvPr/>
        </p:nvSpPr>
        <p:spPr>
          <a:xfrm>
            <a:off x="685800" y="1789446"/>
            <a:ext cx="10820400" cy="405726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pPr marL="0" indent="0">
              <a:buFont typeface="Arial" panose="020B0604020202020204" pitchFamily="34" charset="0"/>
              <a:buNone/>
            </a:pPr>
            <a:r>
              <a:rPr lang="en-US" sz="2400" dirty="0"/>
              <a:t>1. What are the attitudes and behaviors of medical students towards business education and training?</a:t>
            </a:r>
          </a:p>
          <a:p>
            <a:endParaRPr lang="en-US" dirty="0"/>
          </a:p>
        </p:txBody>
      </p:sp>
    </p:spTree>
    <p:extLst>
      <p:ext uri="{BB962C8B-B14F-4D97-AF65-F5344CB8AC3E}">
        <p14:creationId xmlns:p14="http://schemas.microsoft.com/office/powerpoint/2010/main" val="36509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a:t>
            </a:r>
          </a:p>
        </p:txBody>
      </p:sp>
      <p:sp>
        <p:nvSpPr>
          <p:cNvPr id="4" name="Content Placeholder 2"/>
          <p:cNvSpPr txBox="1">
            <a:spLocks/>
          </p:cNvSpPr>
          <p:nvPr/>
        </p:nvSpPr>
        <p:spPr>
          <a:xfrm>
            <a:off x="685800" y="1789446"/>
            <a:ext cx="10820400" cy="405726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pPr marL="0" indent="0">
              <a:buFont typeface="Arial" panose="020B0604020202020204" pitchFamily="34" charset="0"/>
              <a:buNone/>
            </a:pPr>
            <a:r>
              <a:rPr lang="en-US" sz="2400" dirty="0"/>
              <a:t>2. Are there different opinions between students whose school offers MD/MBA program vs. just MD program?</a:t>
            </a:r>
          </a:p>
          <a:p>
            <a:endParaRPr lang="en-US" dirty="0"/>
          </a:p>
        </p:txBody>
      </p:sp>
      <p:sp>
        <p:nvSpPr>
          <p:cNvPr id="5" name="Content Placeholder 2"/>
          <p:cNvSpPr txBox="1">
            <a:spLocks/>
          </p:cNvSpPr>
          <p:nvPr/>
        </p:nvSpPr>
        <p:spPr>
          <a:xfrm>
            <a:off x="685800" y="2908135"/>
            <a:ext cx="3456432" cy="6173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pPr marL="0" indent="0">
              <a:buNone/>
            </a:pPr>
            <a:r>
              <a:rPr lang="en-US" sz="2800" u="sng" dirty="0"/>
              <a:t>Georgia</a:t>
            </a:r>
            <a:r>
              <a:rPr lang="en-US" sz="2800" dirty="0"/>
              <a:t>	</a:t>
            </a:r>
          </a:p>
        </p:txBody>
      </p:sp>
      <p:sp>
        <p:nvSpPr>
          <p:cNvPr id="6" name="Text Placeholder 5"/>
          <p:cNvSpPr txBox="1">
            <a:spLocks/>
          </p:cNvSpPr>
          <p:nvPr/>
        </p:nvSpPr>
        <p:spPr>
          <a:xfrm>
            <a:off x="685799" y="3610620"/>
            <a:ext cx="3456432" cy="331413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r>
              <a:rPr lang="en-US" sz="2000"/>
              <a:t>Mean: 3.81</a:t>
            </a:r>
          </a:p>
          <a:p>
            <a:r>
              <a:rPr lang="en-US" sz="2000"/>
              <a:t>N= 62</a:t>
            </a:r>
          </a:p>
          <a:p>
            <a:r>
              <a:rPr lang="en-US" sz="2000"/>
              <a:t>95% CI: [3.58, 4.04]</a:t>
            </a:r>
            <a:endParaRPr lang="en-US" sz="2000" dirty="0"/>
          </a:p>
        </p:txBody>
      </p:sp>
      <p:sp>
        <p:nvSpPr>
          <p:cNvPr id="7" name="Text Placeholder 3"/>
          <p:cNvSpPr txBox="1">
            <a:spLocks/>
          </p:cNvSpPr>
          <p:nvPr/>
        </p:nvSpPr>
        <p:spPr>
          <a:xfrm>
            <a:off x="4368800" y="2907388"/>
            <a:ext cx="3456432" cy="62653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pPr marL="0" indent="0">
              <a:buNone/>
            </a:pPr>
            <a:r>
              <a:rPr lang="en-US" sz="2800" u="sng" dirty="0"/>
              <a:t>Nebraska</a:t>
            </a:r>
            <a:r>
              <a:rPr lang="en-US" sz="2800" dirty="0"/>
              <a:t>	</a:t>
            </a:r>
          </a:p>
        </p:txBody>
      </p:sp>
      <p:sp>
        <p:nvSpPr>
          <p:cNvPr id="8" name="Text Placeholder 6"/>
          <p:cNvSpPr txBox="1">
            <a:spLocks/>
          </p:cNvSpPr>
          <p:nvPr/>
        </p:nvSpPr>
        <p:spPr>
          <a:xfrm>
            <a:off x="4366858" y="3610122"/>
            <a:ext cx="3456432" cy="331461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r>
              <a:rPr lang="en-US" sz="2000"/>
              <a:t>Mean: 3.68</a:t>
            </a:r>
          </a:p>
          <a:p>
            <a:r>
              <a:rPr lang="en-US" sz="2000"/>
              <a:t>N= 62</a:t>
            </a:r>
          </a:p>
          <a:p>
            <a:r>
              <a:rPr lang="en-US" sz="2000"/>
              <a:t>95% CI: [3.45, 3.88]</a:t>
            </a:r>
          </a:p>
          <a:p>
            <a:endParaRPr lang="en-US" sz="2000" dirty="0"/>
          </a:p>
        </p:txBody>
      </p:sp>
      <p:sp>
        <p:nvSpPr>
          <p:cNvPr id="9" name="Text Placeholder 4"/>
          <p:cNvSpPr txBox="1">
            <a:spLocks/>
          </p:cNvSpPr>
          <p:nvPr/>
        </p:nvSpPr>
        <p:spPr>
          <a:xfrm>
            <a:off x="8051800" y="2898921"/>
            <a:ext cx="3456432" cy="62653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pPr marL="0" indent="0">
              <a:buNone/>
            </a:pPr>
            <a:r>
              <a:rPr lang="en-US" sz="2800" u="sng" dirty="0"/>
              <a:t>Other</a:t>
            </a:r>
          </a:p>
        </p:txBody>
      </p:sp>
      <p:sp>
        <p:nvSpPr>
          <p:cNvPr id="10" name="Text Placeholder 7"/>
          <p:cNvSpPr txBox="1">
            <a:spLocks/>
          </p:cNvSpPr>
          <p:nvPr/>
        </p:nvSpPr>
        <p:spPr>
          <a:xfrm>
            <a:off x="8051801" y="3610620"/>
            <a:ext cx="3456432" cy="331413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r>
              <a:rPr lang="en-US" sz="2000"/>
              <a:t>Mean: 4.23</a:t>
            </a:r>
          </a:p>
          <a:p>
            <a:r>
              <a:rPr lang="en-US" sz="2000"/>
              <a:t>N= 13</a:t>
            </a:r>
          </a:p>
          <a:p>
            <a:r>
              <a:rPr lang="en-US" sz="2000"/>
              <a:t>95% CI: [3.77, 4.65]</a:t>
            </a:r>
          </a:p>
          <a:p>
            <a:endParaRPr lang="en-US" sz="2000" dirty="0"/>
          </a:p>
        </p:txBody>
      </p:sp>
    </p:spTree>
    <p:extLst>
      <p:ext uri="{BB962C8B-B14F-4D97-AF65-F5344CB8AC3E}">
        <p14:creationId xmlns:p14="http://schemas.microsoft.com/office/powerpoint/2010/main" val="933080864"/>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TM04033937[[fn=Vapor Trail]]</Template>
  <TotalTime>11528</TotalTime>
  <Words>1484</Words>
  <Application>Microsoft Office PowerPoint</Application>
  <PresentationFormat>Widescreen</PresentationFormat>
  <Paragraphs>207</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Century Gothic</vt:lpstr>
      <vt:lpstr>Times New Roman</vt:lpstr>
      <vt:lpstr>Vapor Trail</vt:lpstr>
      <vt:lpstr>Attitudes and Behaviors of medical students Towards Business Education and Training </vt:lpstr>
      <vt:lpstr>Background </vt:lpstr>
      <vt:lpstr>Research Questions </vt:lpstr>
      <vt:lpstr>Methods </vt:lpstr>
      <vt:lpstr>Methods </vt:lpstr>
      <vt:lpstr>Demographics </vt:lpstr>
      <vt:lpstr>Year of study</vt:lpstr>
      <vt:lpstr>Results</vt:lpstr>
      <vt:lpstr>Results </vt:lpstr>
      <vt:lpstr>Results</vt:lpstr>
      <vt:lpstr>Results</vt:lpstr>
      <vt:lpstr>Results</vt:lpstr>
      <vt:lpstr>Discussion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Attitudes and Behaviors of Future Physicians Towards Business Education and Training</dc:title>
  <dc:creator>Alea Simmons</dc:creator>
  <cp:lastModifiedBy>Automatic Logon Account</cp:lastModifiedBy>
  <cp:revision>48</cp:revision>
  <cp:lastPrinted>2017-04-14T04:24:06Z</cp:lastPrinted>
  <dcterms:created xsi:type="dcterms:W3CDTF">2017-04-04T17:10:08Z</dcterms:created>
  <dcterms:modified xsi:type="dcterms:W3CDTF">2017-04-14T13:51:09Z</dcterms:modified>
</cp:coreProperties>
</file>