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62" r:id="rId3"/>
    <p:sldId id="363" r:id="rId4"/>
    <p:sldId id="364" r:id="rId5"/>
    <p:sldId id="380" r:id="rId6"/>
    <p:sldId id="365" r:id="rId7"/>
    <p:sldId id="366" r:id="rId8"/>
    <p:sldId id="367" r:id="rId9"/>
    <p:sldId id="374" r:id="rId10"/>
    <p:sldId id="369" r:id="rId11"/>
    <p:sldId id="378" r:id="rId12"/>
    <p:sldId id="376" r:id="rId13"/>
    <p:sldId id="377" r:id="rId14"/>
    <p:sldId id="372" r:id="rId15"/>
    <p:sldId id="371" r:id="rId16"/>
    <p:sldId id="382" r:id="rId17"/>
    <p:sldId id="373" r:id="rId18"/>
    <p:sldId id="375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DA63AB-9874-49AB-9100-CD68A6C4687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37D0E4-30FB-4F6E-8561-C30B6824B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2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99EEC0-0775-4E40-AF2D-41A83503B61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D842BD-D4AF-495F-A870-E491DE5C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842BD-D4AF-495F-A870-E491DE5C5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94692"/>
            <a:ext cx="9144000" cy="5059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139132"/>
            <a:ext cx="7772400" cy="326368"/>
          </a:xfrm>
        </p:spPr>
        <p:txBody>
          <a:bodyPr/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i="1" dirty="0">
                <a:solidFill>
                  <a:schemeClr val="bg1"/>
                </a:solidFill>
                <a:latin typeface="Georgia"/>
                <a:cs typeface="Georgia"/>
              </a:rPr>
              <a:t>Attributions and Credits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2" descr="C:\Users\rhaddad\Google Drive\Rami Documents\Flash Backup_August\32G Flash Drive\ONSmart Lab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01" y="6126163"/>
            <a:ext cx="1057099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367862"/>
            <a:ext cx="8229600" cy="5758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C:\Users\rhaddad\Google Drive\Rami Documents\Flash Backup_August\32G Flash Drive\ONSmart Lab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901" y="6126163"/>
            <a:ext cx="1057099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57200" y="378372"/>
            <a:ext cx="8229600" cy="5747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C:\Users\rhaddad\Google Drive\Rami Documents\Flash Backup_August\32G Flash Drive\ONSmart Lab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1057099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9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33400" y="5833722"/>
            <a:ext cx="8077200" cy="617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 Electrical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 Southern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4973444"/>
            <a:ext cx="7772400" cy="860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Ananya Nag </a:t>
            </a:r>
          </a:p>
          <a:p>
            <a:r>
              <a:rPr lang="en-US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Advisor: Dr. Rami Haddad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296" y="3917384"/>
            <a:ext cx="9115131" cy="105606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Centralized Storage Model for Distributed Solar Generation System</a:t>
            </a:r>
          </a:p>
        </p:txBody>
      </p:sp>
      <p:pic>
        <p:nvPicPr>
          <p:cNvPr id="2" name="Picture 2" descr="C:\Users\rhaddad\Google Drive\Rami Documents\Flash Backup_August\32G Flash Drive\ONSmart Lab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39" y="362607"/>
            <a:ext cx="2238233" cy="15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6468" y="1708"/>
            <a:ext cx="394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Networks &amp; Smart Grid Lab.</a:t>
            </a:r>
          </a:p>
        </p:txBody>
      </p:sp>
    </p:spTree>
    <p:extLst>
      <p:ext uri="{BB962C8B-B14F-4D97-AF65-F5344CB8AC3E}">
        <p14:creationId xmlns:p14="http://schemas.microsoft.com/office/powerpoint/2010/main" val="108547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161" y="1418198"/>
            <a:ext cx="8471210" cy="325044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Hourly load profiles from sixty different locations have been obtained over a year.</a:t>
            </a:r>
          </a:p>
          <a:p>
            <a:pPr marL="0" indent="0">
              <a:buNone/>
            </a:pPr>
            <a:endParaRPr lang="en-US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irradiation and temperature data.</a:t>
            </a:r>
          </a:p>
          <a:p>
            <a:pPr marL="0" indent="0">
              <a:buNone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variations of the load profiles at every hour is quiet different from place to place.</a:t>
            </a:r>
          </a:p>
          <a:p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load profiles can be considered as a single load data.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7657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394352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Hourly Load Profile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443" y="5200211"/>
            <a:ext cx="284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hourly load profile for Abilene residential house (loc#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7676" y="5200211"/>
            <a:ext cx="3501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hourly load profile for San Antonio-Stinson residential house (loc# 27)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3" y="1875453"/>
            <a:ext cx="3487504" cy="34056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75453"/>
            <a:ext cx="3525467" cy="33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60746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Load For Individual Area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796" y="5363112"/>
            <a:ext cx="5363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Load for every individual area over a year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848" y="1212980"/>
            <a:ext cx="6311173" cy="40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51118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 Power Consumption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51" y="4304978"/>
            <a:ext cx="843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batteries are 900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grid power dependency over a year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509.06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 (Centralized storage model)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grid power dependency over a year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611.93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kW (Decentralized storage model)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 in grid dependency between the two model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102.87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kW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16.8%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279" y="1023909"/>
            <a:ext cx="4143170" cy="311044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27" y="2215244"/>
            <a:ext cx="146864" cy="61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2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511181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Hourly Centralized Load Power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9728" y="4882551"/>
            <a:ext cx="802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variability for the centralized system aggregated load profile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503" y="1070217"/>
            <a:ext cx="4157437" cy="32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60746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Coefficient of Variability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114" y="1269517"/>
            <a:ext cx="4963886" cy="3042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9972" y="5432368"/>
            <a:ext cx="84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288925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variability values ranges from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0.47 to 0.83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average of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92852" y="4518351"/>
                <a:ext cx="3968907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𝐿𝑜𝑎𝑑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𝐿𝑜𝑎𝑑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rad>
                      </m:num>
                      <m:den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𝐿𝑜𝑎𝑑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52" y="4518351"/>
                <a:ext cx="3968907" cy="848566"/>
              </a:xfrm>
              <a:prstGeom prst="rect">
                <a:avLst/>
              </a:prstGeom>
              <a:blipFill>
                <a:blip r:embed="rId3"/>
                <a:stretch>
                  <a:fillRect l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60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Grid-Dependency and the battery number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95" y="1390261"/>
            <a:ext cx="5024091" cy="39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8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5109"/>
            <a:ext cx="8018585" cy="336824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study, we proposed a photovoltaic system with a centralized storage.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is able to reduce the dependency on grid power.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study was implemented using 60 different residential housing locations in the State of Texas.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centralized solar storage system reduced the dependency on the grid power by 16.8% compared to the decentralized system.</a:t>
            </a:r>
          </a:p>
          <a:p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677801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827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1c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9707"/>
            <a:ext cx="7939825" cy="183309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Any Questions?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5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107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9442" y="1893849"/>
            <a:ext cx="6967654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2575" indent="-282575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2575" indent="-282575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Centralized vs. Decentralized System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2575" indent="-282575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Proposed Approach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282575" indent="-282575"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en-US" sz="10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4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51" y="1505300"/>
            <a:ext cx="8467492" cy="3906759"/>
          </a:xfrm>
        </p:spPr>
        <p:txBody>
          <a:bodyPr>
            <a:noAutofit/>
          </a:bodyPr>
          <a:lstStyle/>
          <a:p>
            <a:pPr defTabSz="9144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To use the solar power in the most optimal way.</a:t>
            </a:r>
          </a:p>
          <a:p>
            <a:pPr marL="0" indent="0" defTabSz="914400">
              <a:lnSpc>
                <a:spcPct val="160000"/>
              </a:lnSpc>
              <a:buNone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defTabSz="91440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To employ a centralized and decentralized storage system for distributed PV.</a:t>
            </a:r>
          </a:p>
          <a:p>
            <a:pPr lvl="0" defTabSz="914400">
              <a:lnSpc>
                <a:spcPct val="110000"/>
              </a:lnSpc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 defTabSz="9144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To make a comparison of  the grid power dependency between centralized and decentralized storage PV systems.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62183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02186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677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039" y="1510412"/>
            <a:ext cx="4781194" cy="3573821"/>
          </a:xfrm>
        </p:spPr>
      </p:pic>
    </p:spTree>
    <p:extLst>
      <p:ext uri="{BB962C8B-B14F-4D97-AF65-F5344CB8AC3E}">
        <p14:creationId xmlns:p14="http://schemas.microsoft.com/office/powerpoint/2010/main" val="417074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485108"/>
            <a:ext cx="7824159" cy="3895784"/>
          </a:xfrm>
        </p:spPr>
        <p:txBody>
          <a:bodyPr>
            <a:normAutofit fontScale="85000" lnSpcReduction="20000"/>
          </a:bodyPr>
          <a:lstStyle/>
          <a:p>
            <a:pPr marL="51435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growing demand for solar power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One of the most valuable source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electrical energy production </a:t>
            </a:r>
          </a:p>
          <a:p>
            <a:pPr marL="51435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Unavailability</a:t>
            </a:r>
          </a:p>
          <a:p>
            <a:pPr marL="1371600" lvl="2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During night</a:t>
            </a:r>
          </a:p>
          <a:p>
            <a:pPr marL="1371600" lvl="2" indent="-4572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Bad weather conditions</a:t>
            </a:r>
          </a:p>
          <a:p>
            <a:pPr marL="51435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Battery storage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store surplus solar power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Back-up power during unavailability of sunlight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677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78554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7481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Vs. Centralized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107" y="1742673"/>
            <a:ext cx="354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for decentralized storage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9446" y="1721785"/>
            <a:ext cx="354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for centralized storage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79" y="2473176"/>
            <a:ext cx="3821564" cy="260869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41" y="2234590"/>
            <a:ext cx="3474103" cy="28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485108"/>
                <a:ext cx="8255479" cy="3526507"/>
              </a:xfrm>
            </p:spPr>
            <p:txBody>
              <a:bodyPr/>
              <a:lstStyle/>
              <a:p>
                <a:pPr marL="57150" indent="0" algn="just" defTabSz="91440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expected output power of any solar panel is</a:t>
                </a:r>
              </a:p>
              <a:p>
                <a:pPr lvl="2" algn="just" defTabSz="91440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𝒐𝒆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𝒈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𝑵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 algn="just" defTabSz="914400">
                  <a:lnSpc>
                    <a:spcPct val="150000"/>
                  </a:lnSpc>
                </a:pPr>
                <a:r>
                  <a:rPr lang="en-US" sz="2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𝒈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𝜼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×[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×(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sub>
                    </m:sSub>
                    <m:r>
                      <a:rPr lang="en-US" sz="2000" b="1" i="1" dirty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)]</a:t>
                </a:r>
              </a:p>
              <a:p>
                <a:pPr lvl="1" algn="just" defTabSz="914400"/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 algn="just" defTabSz="914400"/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is 0.0025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485108"/>
                <a:ext cx="8255479" cy="3526507"/>
              </a:xfrm>
              <a:blipFill>
                <a:blip r:embed="rId2"/>
                <a:stretch>
                  <a:fillRect l="-443" t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81847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PV Module</a:t>
            </a:r>
          </a:p>
        </p:txBody>
      </p:sp>
    </p:spTree>
    <p:extLst>
      <p:ext uri="{BB962C8B-B14F-4D97-AF65-F5344CB8AC3E}">
        <p14:creationId xmlns:p14="http://schemas.microsoft.com/office/powerpoint/2010/main" val="201467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5108"/>
                <a:ext cx="8229600" cy="3897775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1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Lead-acid battery</a:t>
                </a:r>
              </a:p>
              <a:p>
                <a:pPr algn="just">
                  <a:lnSpc>
                    <a:spcPct val="11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Charging mode</a:t>
                </a:r>
              </a:p>
              <a:p>
                <a:pPr algn="just">
                  <a:lnSpc>
                    <a:spcPct val="11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State of charge of the battery</a:t>
                </a:r>
                <a:r>
                  <a:rPr lang="en-US" sz="31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457200" lvl="1" indent="0" algn="just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𝑺𝑶𝑪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𝑺𝑶𝑪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en-US" sz="24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)×∆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𝒄𝒉</m:t>
                              </m:r>
                            </m:sub>
                          </m:s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0000"/>
                  </a:lnSpc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Battery  Current</a:t>
                </a:r>
              </a:p>
              <a:p>
                <a:pPr marL="457200" lvl="1" indent="0" algn="just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𝒃𝒂𝒕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𝒑𝒗</m:t>
                              </m:r>
                            </m:sub>
                          </m:s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r>
                        <a:rPr lang="en-US" sz="24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𝒍𝒐𝒂𝒅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𝒕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𝒊𝒏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𝒕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5108"/>
                <a:ext cx="8229600" cy="3897775"/>
              </a:xfrm>
              <a:blipFill rotWithShape="0">
                <a:blip r:embed="rId2"/>
                <a:stretch>
                  <a:fillRect l="-1111" t="-2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7481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Storage Device</a:t>
            </a:r>
          </a:p>
        </p:txBody>
      </p:sp>
    </p:spTree>
    <p:extLst>
      <p:ext uri="{BB962C8B-B14F-4D97-AF65-F5344CB8AC3E}">
        <p14:creationId xmlns:p14="http://schemas.microsoft.com/office/powerpoint/2010/main" val="232376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5108"/>
                <a:ext cx="8229600" cy="363898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Discharging mode, Battery current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2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2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𝒃𝒂𝒕</m:t>
                          </m:r>
                        </m:sub>
                      </m:sSub>
                      <m:d>
                        <m:dPr>
                          <m:ctrlPr>
                            <a:rPr lang="en-US" sz="22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𝒍𝒐𝒂𝒅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𝒕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𝜼</m:t>
                                  </m:r>
                                </m:e>
                                <m:sub>
                                  <m: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𝒊𝒏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𝒕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sSub>
                            <m:sSub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  <m:r>
                        <a:rPr lang="en-US" sz="2200" b="1" i="1" dirty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𝒑𝒗</m:t>
                              </m:r>
                            </m:sub>
                          </m:sSub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914400" lvl="2" indent="0">
                  <a:spcBef>
                    <a:spcPts val="1200"/>
                  </a:spcBef>
                  <a:buNone/>
                </a:pPr>
                <a:endParaRPr lang="en-US" sz="22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  <a:buFont typeface="Wingdings" panose="05000000000000000000" pitchFamily="2" charset="2"/>
                  <a:buChar char="ü"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State of charge of the battery: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𝑺𝑶𝑪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𝑺𝑶𝑪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𝝈</m:t>
                          </m:r>
                          <m:d>
                            <m:d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</m:d>
                      <m:r>
                        <a:rPr lang="en-US" sz="2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)×∆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𝜼</m:t>
                              </m:r>
                            </m:e>
                            <m:sub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𝒄𝒉</m:t>
                              </m:r>
                            </m:sub>
                          </m:sSub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𝒕</m:t>
                          </m:r>
                          <m:r>
                            <a:rPr lang="en-US" sz="22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2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𝒃𝒂𝒕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5108"/>
                <a:ext cx="8229600" cy="3638983"/>
              </a:xfrm>
              <a:blipFill>
                <a:blip r:embed="rId2"/>
                <a:stretch>
                  <a:fillRect l="-1111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0" y="342107"/>
            <a:ext cx="9144000" cy="74813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Storage Device</a:t>
            </a:r>
          </a:p>
        </p:txBody>
      </p:sp>
    </p:spTree>
    <p:extLst>
      <p:ext uri="{BB962C8B-B14F-4D97-AF65-F5344CB8AC3E}">
        <p14:creationId xmlns:p14="http://schemas.microsoft.com/office/powerpoint/2010/main" val="340901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F5DE1DA-F369-448F-9A35-98DEB870332E}" vid="{1E4B2513-4847-40A8-918A-384AE2BE4A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Georgia Southern University PowerPoint Template (1)</Template>
  <TotalTime>2322</TotalTime>
  <Words>432</Words>
  <Application>Microsoft Office PowerPoint</Application>
  <PresentationFormat>On-screen Show (4:3)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Times New Roman</vt:lpstr>
      <vt:lpstr>Wingdings</vt:lpstr>
      <vt:lpstr>Office Theme</vt:lpstr>
      <vt:lpstr>A Centralized Storage Model for Distributed Solar Generation System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  Any Questions?</vt:lpstr>
    </vt:vector>
  </TitlesOfParts>
  <Company>Georgia Southern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Sustainability: Energy Harvesting Using a Wind Turbine</dc:title>
  <dc:creator>Jordan Hill Rice</dc:creator>
  <cp:lastModifiedBy>Ananya Nag</cp:lastModifiedBy>
  <cp:revision>237</cp:revision>
  <cp:lastPrinted>2015-12-02T18:10:25Z</cp:lastPrinted>
  <dcterms:created xsi:type="dcterms:W3CDTF">2015-12-02T17:54:49Z</dcterms:created>
  <dcterms:modified xsi:type="dcterms:W3CDTF">2017-04-14T11:58:41Z</dcterms:modified>
  <cp:version>1.0</cp:version>
</cp:coreProperties>
</file>