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85" r:id="rId6"/>
    <p:sldId id="257" r:id="rId7"/>
    <p:sldId id="282" r:id="rId8"/>
    <p:sldId id="284" r:id="rId9"/>
    <p:sldId id="287" r:id="rId10"/>
    <p:sldId id="294" r:id="rId11"/>
    <p:sldId id="290" r:id="rId12"/>
    <p:sldId id="283" r:id="rId13"/>
    <p:sldId id="288" r:id="rId14"/>
    <p:sldId id="277" r:id="rId15"/>
    <p:sldId id="258" r:id="rId16"/>
    <p:sldId id="278" r:id="rId17"/>
    <p:sldId id="292" r:id="rId18"/>
    <p:sldId id="259" r:id="rId19"/>
    <p:sldId id="266" r:id="rId20"/>
    <p:sldId id="276" r:id="rId21"/>
    <p:sldId id="291" r:id="rId22"/>
    <p:sldId id="279" r:id="rId23"/>
    <p:sldId id="29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showGuides="1">
      <p:cViewPr varScale="1">
        <p:scale>
          <a:sx n="109" d="100"/>
          <a:sy n="109" d="100"/>
        </p:scale>
        <p:origin x="61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7/8/2019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7/8/2019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Key Ideas:  </a:t>
            </a:r>
          </a:p>
          <a:p>
            <a:pPr marL="232943" indent="-232943">
              <a:buFont typeface="+mj-lt"/>
              <a:buAutoNum type="arabicPeriod"/>
            </a:pPr>
            <a:r>
              <a:rPr lang="en-US" dirty="0" smtClean="0"/>
              <a:t>even among</a:t>
            </a:r>
            <a:r>
              <a:rPr lang="en-US" baseline="0" dirty="0" smtClean="0"/>
              <a:t> this middle class, educated, white population, typically not thought of as high risk for trauma exposure, ACE and trauma exposure was notable</a:t>
            </a:r>
          </a:p>
          <a:p>
            <a:pPr marL="232943" indent="-232943">
              <a:buFont typeface="+mj-lt"/>
              <a:buAutoNum type="arabicPeriod"/>
            </a:pPr>
            <a:r>
              <a:rPr lang="en-US" baseline="0" dirty="0" smtClean="0"/>
              <a:t>ACEs are inter-related:  having one ACE increases the risk of having more</a:t>
            </a:r>
            <a:endParaRPr lang="en-US" dirty="0"/>
          </a:p>
        </p:txBody>
      </p:sp>
      <p:sp>
        <p:nvSpPr>
          <p:cNvPr id="4" name="Header Placeholder 3"/>
          <p:cNvSpPr>
            <a:spLocks noGrp="1"/>
          </p:cNvSpPr>
          <p:nvPr>
            <p:ph type="hdr" sz="quarter" idx="10"/>
          </p:nvPr>
        </p:nvSpPr>
        <p:spPr/>
        <p:txBody>
          <a:bodyPr/>
          <a:lstStyle/>
          <a:p>
            <a:r>
              <a:rPr lang="en-US" smtClean="0"/>
              <a:t>Trauma Informed Care for Educators Train the Trainer Learning Collaborative</a:t>
            </a:r>
            <a:endParaRPr lang="en-US" dirty="0"/>
          </a:p>
        </p:txBody>
      </p:sp>
      <p:sp>
        <p:nvSpPr>
          <p:cNvPr id="5" name="Date Placeholder 4"/>
          <p:cNvSpPr>
            <a:spLocks noGrp="1"/>
          </p:cNvSpPr>
          <p:nvPr>
            <p:ph type="dt" idx="11"/>
          </p:nvPr>
        </p:nvSpPr>
        <p:spPr/>
        <p:txBody>
          <a:bodyPr/>
          <a:lstStyle/>
          <a:p>
            <a:r>
              <a:rPr lang="en-US" smtClean="0"/>
              <a:t>November 15 - 16 2017</a:t>
            </a:r>
            <a:endParaRPr lang="en-US" dirty="0"/>
          </a:p>
        </p:txBody>
      </p:sp>
      <p:sp>
        <p:nvSpPr>
          <p:cNvPr id="6" name="Slide Number Placeholder 5"/>
          <p:cNvSpPr>
            <a:spLocks noGrp="1"/>
          </p:cNvSpPr>
          <p:nvPr>
            <p:ph type="sldNum" sz="quarter" idx="12"/>
          </p:nvPr>
        </p:nvSpPr>
        <p:spPr/>
        <p:txBody>
          <a:bodyPr/>
          <a:lstStyle/>
          <a:p>
            <a:fld id="{63364B93-563F-40A9-9E14-9AA80973311E}" type="slidenum">
              <a:rPr lang="en-US" smtClean="0"/>
              <a:pPr/>
              <a:t>11</a:t>
            </a:fld>
            <a:endParaRPr lang="en-US" dirty="0"/>
          </a:p>
        </p:txBody>
      </p:sp>
    </p:spTree>
    <p:extLst>
      <p:ext uri="{BB962C8B-B14F-4D97-AF65-F5344CB8AC3E}">
        <p14:creationId xmlns:p14="http://schemas.microsoft.com/office/powerpoint/2010/main" val="260571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400685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288941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240161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66650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1.You can help young children build resilience by becoming more understanding or able to see the view od someone else by using children’s literature.</a:t>
            </a:r>
          </a:p>
          <a:p>
            <a:endParaRPr lang="en-US" dirty="0" smtClean="0"/>
          </a:p>
          <a:p>
            <a:r>
              <a:rPr lang="en-US" dirty="0" smtClean="0"/>
              <a:t>In adolescents:</a:t>
            </a:r>
          </a:p>
          <a:p>
            <a:r>
              <a:rPr lang="en-US" dirty="0" smtClean="0"/>
              <a:t>A. By helping</a:t>
            </a:r>
            <a:r>
              <a:rPr lang="en-US" baseline="0" dirty="0" smtClean="0"/>
              <a:t> them recognize the rise and fall of our thoughts and emotions i.e. shaking a “Mind-Body Jar” or glitter globe</a:t>
            </a:r>
          </a:p>
          <a:p>
            <a:r>
              <a:rPr lang="en-US" baseline="0" dirty="0" smtClean="0"/>
              <a:t>B. Act out emotions together-emotional charades</a:t>
            </a:r>
          </a:p>
          <a:p>
            <a:r>
              <a:rPr lang="en-US" baseline="0" dirty="0" smtClean="0"/>
              <a:t>C. Supportive attitudes during teamwork-Pass a bell in a circle without allowing it to ring</a:t>
            </a:r>
          </a:p>
          <a:p>
            <a:r>
              <a:rPr lang="en-US" baseline="0" dirty="0" smtClean="0"/>
              <a:t>D. Caring or kindness cards-may you experience the joy of feeling safe, happy and calm</a:t>
            </a:r>
          </a:p>
          <a:p>
            <a:r>
              <a:rPr lang="en-US" baseline="0" dirty="0" smtClean="0"/>
              <a:t>E. Compassion circles-Have you ever been bullied</a:t>
            </a:r>
          </a:p>
          <a:p>
            <a:endParaRPr lang="en-US" baseline="0" dirty="0" smtClean="0"/>
          </a:p>
          <a:p>
            <a:pPr algn="l" fontAlgn="base"/>
            <a:r>
              <a:rPr lang="en-US" baseline="0" dirty="0" smtClean="0"/>
              <a:t>2. Rule of 5-</a:t>
            </a:r>
            <a:r>
              <a:rPr lang="en-US" b="0" i="0" dirty="0" smtClean="0">
                <a:solidFill>
                  <a:srgbClr val="000000"/>
                </a:solidFill>
                <a:effectLst/>
                <a:latin typeface="Lucida Grande"/>
              </a:rPr>
              <a:t>Every child/youth needs to have and maintain at least five positive, caring adults ("anchors") in his or her life who have and communicate high expectations for them.</a:t>
            </a:r>
          </a:p>
          <a:p>
            <a:pPr algn="l" fontAlgn="base"/>
            <a:r>
              <a:rPr lang="en-US" b="0" dirty="0" smtClean="0">
                <a:solidFill>
                  <a:srgbClr val="333333"/>
                </a:solidFill>
                <a:effectLst/>
                <a:latin typeface="Arial" panose="020B0604020202020204" pitchFamily="34" charset="0"/>
              </a:rPr>
              <a:t>Based on research from America's Promise; Hard Wired to Connect - Commission on Children at Risk; Derek Peterson, and Alaska ICE.</a:t>
            </a:r>
          </a:p>
          <a:p>
            <a:endParaRPr lang="en-US" baseline="0" dirty="0" smtClean="0"/>
          </a:p>
          <a:p>
            <a:endParaRPr lang="en-US" baseline="0" dirty="0" smtClean="0"/>
          </a:p>
          <a:p>
            <a:r>
              <a:rPr lang="en-US" baseline="0" dirty="0" smtClean="0"/>
              <a:t>3. You may be listening but not hearing</a:t>
            </a:r>
          </a:p>
          <a:p>
            <a:endParaRPr lang="en-US" baseline="0" dirty="0" smtClean="0"/>
          </a:p>
          <a:p>
            <a:r>
              <a:rPr lang="en-US" baseline="0" dirty="0" smtClean="0"/>
              <a:t>4. The light at the end of the tunnel</a:t>
            </a:r>
          </a:p>
          <a:p>
            <a:endParaRPr lang="en-US" baseline="0" dirty="0" smtClean="0"/>
          </a:p>
          <a:p>
            <a:r>
              <a:rPr lang="en-US" baseline="0" dirty="0" smtClean="0"/>
              <a:t>8. Chores-a pet, a job in the classroom</a:t>
            </a:r>
          </a:p>
          <a:p>
            <a:endParaRPr lang="en-US" baseline="0" dirty="0" smtClean="0"/>
          </a:p>
          <a:p>
            <a:r>
              <a:rPr lang="en-US" baseline="0" dirty="0" smtClean="0"/>
              <a:t>9. Help develop classroom rules, decide on snacks or educational videos</a:t>
            </a:r>
          </a:p>
          <a:p>
            <a:endParaRPr lang="en-US" baseline="0" dirty="0" smtClean="0"/>
          </a:p>
          <a:p>
            <a:r>
              <a:rPr lang="en-US" baseline="0" dirty="0" smtClean="0"/>
              <a:t>10. Teach Problem Solving</a:t>
            </a:r>
          </a:p>
          <a:p>
            <a:r>
              <a:rPr lang="en-US" baseline="0" dirty="0" smtClean="0"/>
              <a:t>A. Identify the problem</a:t>
            </a:r>
          </a:p>
          <a:p>
            <a:r>
              <a:rPr lang="en-US" baseline="0" dirty="0" smtClean="0"/>
              <a:t>B. Think of 2 or 3 ways to solve the problem that all can agree upon</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405452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65410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176424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08833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38793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83052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44277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73272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124652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364513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17991064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7/8/2019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7/8/2019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7/8/2019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7/8/2019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7/8/2019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7/8/2019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7/8/2019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raumasensitiveschools.org/tlpi-publications/download-a-free-copy-of-a-guide-to-creating-trauma-sensitive-schools/"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chadcoren.com/drchadcoren/Addiction_&amp;_Mental_Health_Articles_&amp;_Resources_files/Suicide%20Coping.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child-encyclopedia.com/resilience/introduction"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mailto:jamie.like@Henderson.kyschools.u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tsn.org/what-is-child-trauma/trauma-types/complex-trau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tsn.org/what-is-child-trauma/trauma-types/complex-traum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2800" dirty="0" smtClean="0"/>
              <a:t>A Girl </a:t>
            </a:r>
            <a:r>
              <a:rPr lang="en-US" sz="2800" dirty="0"/>
              <a:t>Named </a:t>
            </a:r>
            <a:r>
              <a:rPr lang="en-US" sz="2800" dirty="0" smtClean="0"/>
              <a:t>Sue:</a:t>
            </a:r>
            <a:r>
              <a:rPr lang="en-US" sz="2800" dirty="0"/>
              <a:t/>
            </a:r>
            <a:br>
              <a:rPr lang="en-US" sz="2800" dirty="0"/>
            </a:br>
            <a:r>
              <a:rPr lang="en-US" sz="2800" dirty="0"/>
              <a:t>A Child’s Journey From Complex Trauma to Hope, Healing and Recovery</a:t>
            </a:r>
          </a:p>
        </p:txBody>
      </p:sp>
      <p:sp>
        <p:nvSpPr>
          <p:cNvPr id="7" name="Subtitle 6"/>
          <p:cNvSpPr>
            <a:spLocks noGrp="1"/>
          </p:cNvSpPr>
          <p:nvPr>
            <p:ph type="subTitle" idx="1"/>
          </p:nvPr>
        </p:nvSpPr>
        <p:spPr/>
        <p:txBody>
          <a:bodyPr>
            <a:normAutofit fontScale="92500" lnSpcReduction="10000"/>
          </a:bodyPr>
          <a:lstStyle/>
          <a:p>
            <a:r>
              <a:rPr lang="en-US" dirty="0" smtClean="0"/>
              <a:t>Jamie Like, District Social Worker</a:t>
            </a:r>
          </a:p>
          <a:p>
            <a:r>
              <a:rPr lang="en-US" dirty="0" smtClean="0"/>
              <a:t>Henderson County Schools</a:t>
            </a:r>
          </a:p>
          <a:p>
            <a:r>
              <a:rPr lang="en-US" dirty="0" smtClean="0"/>
              <a:t>270-831-8769</a:t>
            </a:r>
          </a:p>
          <a:p>
            <a:r>
              <a:rPr lang="en-US" dirty="0"/>
              <a:t>j</a:t>
            </a:r>
            <a:r>
              <a:rPr lang="en-US" dirty="0" smtClean="0"/>
              <a:t>amie.like@Henderson.kyschools.us</a:t>
            </a:r>
            <a:endParaRPr lang="en-US" dirty="0"/>
          </a:p>
        </p:txBody>
      </p:sp>
      <p:pic>
        <p:nvPicPr>
          <p:cNvPr id="4" name="Picture Placeholder 3"/>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8806" t="15948" r="18603" b="9596"/>
          <a:stretch/>
        </p:blipFill>
        <p:spPr>
          <a:xfrm>
            <a:off x="7104186" y="1321229"/>
            <a:ext cx="1872760" cy="4269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That Complex Trauma Affects Children</a:t>
            </a:r>
            <a:endParaRPr lang="en-US" dirty="0"/>
          </a:p>
        </p:txBody>
      </p:sp>
      <p:sp>
        <p:nvSpPr>
          <p:cNvPr id="3" name="Content Placeholder 2"/>
          <p:cNvSpPr>
            <a:spLocks noGrp="1"/>
          </p:cNvSpPr>
          <p:nvPr>
            <p:ph idx="1"/>
          </p:nvPr>
        </p:nvSpPr>
        <p:spPr/>
        <p:txBody>
          <a:bodyPr>
            <a:normAutofit/>
          </a:bodyPr>
          <a:lstStyle/>
          <a:p>
            <a:pPr lvl="0">
              <a:lnSpc>
                <a:spcPct val="100000"/>
              </a:lnSpc>
              <a:defRPr/>
            </a:pPr>
            <a:r>
              <a:rPr lang="en-US" sz="1800" dirty="0">
                <a:solidFill>
                  <a:srgbClr val="514843"/>
                </a:solidFill>
              </a:rPr>
              <a:t>Economic Impact</a:t>
            </a:r>
          </a:p>
          <a:p>
            <a:pPr lvl="0">
              <a:lnSpc>
                <a:spcPct val="100000"/>
              </a:lnSpc>
              <a:buFont typeface="Courier New" panose="02070309020205020404" pitchFamily="49" charset="0"/>
              <a:buChar char="o"/>
              <a:defRPr/>
            </a:pPr>
            <a:r>
              <a:rPr lang="en-US" sz="1400" dirty="0">
                <a:solidFill>
                  <a:srgbClr val="000000"/>
                </a:solidFill>
                <a:latin typeface="Roboto"/>
              </a:rPr>
              <a:t>The cumulative economic and social burden of complex trauma in childhood is extremely high. Based upon data from a variety of sources, a conservative annual cost of child abuse and neglect is an estimated $103.8 billion, or $284.3 million per day (in 2007 values).</a:t>
            </a:r>
            <a:endParaRPr lang="en-US" sz="1400" dirty="0">
              <a:solidFill>
                <a:srgbClr val="514843"/>
              </a:solidFill>
            </a:endParaRPr>
          </a:p>
          <a:p>
            <a:pPr lvl="0">
              <a:lnSpc>
                <a:spcPct val="100000"/>
              </a:lnSpc>
              <a:buFont typeface="Courier New" panose="02070309020205020404" pitchFamily="49" charset="0"/>
              <a:buChar char="o"/>
              <a:defRPr/>
            </a:pPr>
            <a:r>
              <a:rPr lang="en-US" sz="1400" dirty="0">
                <a:solidFill>
                  <a:srgbClr val="000000"/>
                </a:solidFill>
                <a:latin typeface="Roboto"/>
              </a:rPr>
              <a:t>The estimated average lifetime cost per victim of child maltreatment was $210,012, which includes costs relating to health care throughout the lifespan, productivity losses, child welfare, criminal justice, and special education.</a:t>
            </a:r>
            <a:endParaRPr lang="en-US" sz="1400" dirty="0">
              <a:solidFill>
                <a:srgbClr val="514843"/>
              </a:solidFill>
            </a:endParaRPr>
          </a:p>
          <a:p>
            <a:pPr lvl="0">
              <a:lnSpc>
                <a:spcPct val="100000"/>
              </a:lnSpc>
              <a:defRPr/>
            </a:pPr>
            <a:r>
              <a:rPr lang="en-US" sz="1800" dirty="0" smtClean="0">
                <a:solidFill>
                  <a:srgbClr val="514843"/>
                </a:solidFill>
              </a:rPr>
              <a:t>Long Term Health Consequences</a:t>
            </a:r>
          </a:p>
          <a:p>
            <a:pPr lvl="0">
              <a:lnSpc>
                <a:spcPct val="100000"/>
              </a:lnSpc>
              <a:buFont typeface="Courier New" panose="02070309020205020404" pitchFamily="49" charset="0"/>
              <a:buChar char="o"/>
              <a:defRPr/>
            </a:pPr>
            <a:r>
              <a:rPr lang="en-US" sz="1400" dirty="0">
                <a:solidFill>
                  <a:srgbClr val="000000"/>
                </a:solidFill>
                <a:latin typeface="Roboto"/>
              </a:rPr>
              <a:t>Traumatic experiences in childhood have been linked to increased medical conditions throughout the individuals’ lives. The Adverse Childhood Experiences (ACE) Study is a longitudinal study that explores the long-lasting impact of childhood trauma into adulthood. The ACE Study includes over 17,000 participants ranging in age from 19 to 90. Researchers gathered medical histories over time while also collecting data on the subjects’ childhood exposure to abuse, violence, and impaired caregivers. Results indicated that nearly 64% of participants experienced at least one exposure, and of those, 69% reported two or more incidents of childhood trauma. Results demonstrated the connection between childhood trauma exposure, high-risk behaviors (e.g., smoking, unprotected sex), chronic illness such as heart disease and cancer, and early death.</a:t>
            </a:r>
            <a:endParaRPr lang="en-US" sz="1400" dirty="0">
              <a:solidFill>
                <a:srgbClr val="514843"/>
              </a:solidFill>
            </a:endParaRPr>
          </a:p>
          <a:p>
            <a:endParaRPr lang="en-US" dirty="0"/>
          </a:p>
        </p:txBody>
      </p:sp>
    </p:spTree>
    <p:extLst>
      <p:ext uri="{BB962C8B-B14F-4D97-AF65-F5344CB8AC3E}">
        <p14:creationId xmlns:p14="http://schemas.microsoft.com/office/powerpoint/2010/main" val="102787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77874"/>
          </a:xfrm>
        </p:spPr>
        <p:txBody>
          <a:bodyPr>
            <a:normAutofit/>
          </a:bodyPr>
          <a:lstStyle/>
          <a:p>
            <a:pPr algn="ctr"/>
            <a:r>
              <a:rPr lang="en-US" b="1" dirty="0" smtClean="0"/>
              <a:t>My ACE Score is what???</a:t>
            </a:r>
            <a:endParaRPr lang="en-US" b="1" dirty="0"/>
          </a:p>
        </p:txBody>
      </p:sp>
      <p:pic>
        <p:nvPicPr>
          <p:cNvPr id="10" name="Content Placeholder 9" descr="H&amp;M | Setting The Bar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5544" y="2381250"/>
            <a:ext cx="2238375" cy="3009900"/>
          </a:xfrm>
        </p:spPr>
      </p:pic>
      <p:sp>
        <p:nvSpPr>
          <p:cNvPr id="3" name="TextBox 2"/>
          <p:cNvSpPr txBox="1"/>
          <p:nvPr/>
        </p:nvSpPr>
        <p:spPr>
          <a:xfrm>
            <a:off x="3549534" y="5893723"/>
            <a:ext cx="5544589" cy="369332"/>
          </a:xfrm>
          <a:prstGeom prst="rect">
            <a:avLst/>
          </a:prstGeom>
          <a:noFill/>
        </p:spPr>
        <p:txBody>
          <a:bodyPr wrap="square" rtlCol="0">
            <a:spAutoFit/>
          </a:bodyPr>
          <a:lstStyle/>
          <a:p>
            <a:r>
              <a:rPr lang="en-US" dirty="0" smtClean="0"/>
              <a:t>Kids/Adults with high ACE Scores are not doomed!</a:t>
            </a:r>
            <a:endParaRPr lang="en-US" dirty="0"/>
          </a:p>
        </p:txBody>
      </p:sp>
    </p:spTree>
    <p:extLst>
      <p:ext uri="{BB962C8B-B14F-4D97-AF65-F5344CB8AC3E}">
        <p14:creationId xmlns:p14="http://schemas.microsoft.com/office/powerpoint/2010/main" val="71316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524000"/>
          </a:xfrm>
        </p:spPr>
        <p:txBody>
          <a:bodyPr>
            <a:normAutofit fontScale="90000"/>
          </a:bodyPr>
          <a:lstStyle/>
          <a:p>
            <a:pPr lvl="0">
              <a:spcBef>
                <a:spcPts val="1200"/>
              </a:spcBef>
              <a:spcAft>
                <a:spcPts val="1200"/>
              </a:spcAft>
              <a:defRPr/>
            </a:pPr>
            <a:r>
              <a:rPr lang="en-US" dirty="0"/>
              <a:t/>
            </a:r>
            <a:br>
              <a:rPr lang="en-US" dirty="0"/>
            </a:br>
            <a:r>
              <a:rPr lang="en-US" sz="3100" dirty="0" smtClean="0">
                <a:solidFill>
                  <a:prstClr val="black"/>
                </a:solidFill>
              </a:rPr>
              <a:t>The </a:t>
            </a:r>
            <a:r>
              <a:rPr lang="en-US" sz="3100" dirty="0">
                <a:solidFill>
                  <a:prstClr val="black"/>
                </a:solidFill>
              </a:rPr>
              <a:t>B</a:t>
            </a:r>
            <a:r>
              <a:rPr lang="en-US" sz="3100" dirty="0" smtClean="0">
                <a:solidFill>
                  <a:prstClr val="black"/>
                </a:solidFill>
              </a:rPr>
              <a:t>rain </a:t>
            </a:r>
            <a:r>
              <a:rPr lang="en-US" sz="3100" dirty="0">
                <a:solidFill>
                  <a:prstClr val="black"/>
                </a:solidFill>
              </a:rPr>
              <a:t>is </a:t>
            </a:r>
            <a:r>
              <a:rPr lang="en-US" sz="3100" dirty="0" smtClean="0">
                <a:solidFill>
                  <a:prstClr val="black"/>
                </a:solidFill>
              </a:rPr>
              <a:t>Malleable</a:t>
            </a:r>
            <a:r>
              <a:rPr lang="en-US" sz="3100" dirty="0">
                <a:solidFill>
                  <a:prstClr val="black"/>
                </a:solidFill>
              </a:rPr>
              <a:t>. </a:t>
            </a:r>
            <a:r>
              <a:rPr lang="en-US" sz="3100" i="1" u="sng" dirty="0">
                <a:solidFill>
                  <a:prstClr val="black"/>
                </a:solidFill>
              </a:rPr>
              <a:t>Corrective </a:t>
            </a:r>
            <a:r>
              <a:rPr lang="en-US" sz="3100" i="1" u="sng" dirty="0" smtClean="0">
                <a:solidFill>
                  <a:prstClr val="black"/>
                </a:solidFill>
              </a:rPr>
              <a:t>Relationships</a:t>
            </a:r>
            <a:r>
              <a:rPr lang="en-US" sz="3100" dirty="0" smtClean="0">
                <a:solidFill>
                  <a:prstClr val="black"/>
                </a:solidFill>
              </a:rPr>
              <a:t> </a:t>
            </a:r>
            <a:r>
              <a:rPr lang="en-US" sz="3100" dirty="0">
                <a:solidFill>
                  <a:prstClr val="black"/>
                </a:solidFill>
              </a:rPr>
              <a:t>C</a:t>
            </a:r>
            <a:r>
              <a:rPr lang="en-US" sz="3100" dirty="0" smtClean="0">
                <a:solidFill>
                  <a:prstClr val="black"/>
                </a:solidFill>
              </a:rPr>
              <a:t>an </a:t>
            </a:r>
            <a:r>
              <a:rPr lang="en-US" sz="3100" dirty="0">
                <a:solidFill>
                  <a:prstClr val="black"/>
                </a:solidFill>
              </a:rPr>
              <a:t>A</a:t>
            </a:r>
            <a:r>
              <a:rPr lang="en-US" sz="3100" dirty="0" smtClean="0">
                <a:solidFill>
                  <a:prstClr val="black"/>
                </a:solidFill>
              </a:rPr>
              <a:t>ct </a:t>
            </a:r>
            <a:r>
              <a:rPr lang="en-US" sz="3100" dirty="0">
                <a:solidFill>
                  <a:prstClr val="black"/>
                </a:solidFill>
              </a:rPr>
              <a:t>A</a:t>
            </a:r>
            <a:r>
              <a:rPr lang="en-US" sz="3100" dirty="0" smtClean="0">
                <a:solidFill>
                  <a:prstClr val="black"/>
                </a:solidFill>
              </a:rPr>
              <a:t>s </a:t>
            </a:r>
            <a:r>
              <a:rPr lang="en-US" sz="3100" dirty="0">
                <a:solidFill>
                  <a:prstClr val="black"/>
                </a:solidFill>
              </a:rPr>
              <a:t>an </a:t>
            </a:r>
            <a:r>
              <a:rPr lang="en-US" sz="3100" dirty="0" smtClean="0">
                <a:solidFill>
                  <a:prstClr val="black"/>
                </a:solidFill>
              </a:rPr>
              <a:t>Essential </a:t>
            </a:r>
            <a:r>
              <a:rPr lang="en-US" sz="3100" dirty="0">
                <a:solidFill>
                  <a:prstClr val="black"/>
                </a:solidFill>
              </a:rPr>
              <a:t>T</a:t>
            </a:r>
            <a:r>
              <a:rPr lang="en-US" sz="3100" dirty="0" smtClean="0">
                <a:solidFill>
                  <a:prstClr val="black"/>
                </a:solidFill>
              </a:rPr>
              <a:t>ool </a:t>
            </a:r>
            <a:r>
              <a:rPr lang="en-US" sz="3100" dirty="0">
                <a:solidFill>
                  <a:prstClr val="black"/>
                </a:solidFill>
              </a:rPr>
              <a:t>in </a:t>
            </a:r>
            <a:r>
              <a:rPr lang="en-US" sz="3100" dirty="0" smtClean="0">
                <a:solidFill>
                  <a:prstClr val="black"/>
                </a:solidFill>
              </a:rPr>
              <a:t>Rewiring </a:t>
            </a:r>
            <a:r>
              <a:rPr lang="en-US" sz="3100" dirty="0">
                <a:solidFill>
                  <a:prstClr val="black"/>
                </a:solidFill>
              </a:rPr>
              <a:t>and </a:t>
            </a:r>
            <a:r>
              <a:rPr lang="en-US" sz="3100" dirty="0" smtClean="0">
                <a:solidFill>
                  <a:prstClr val="black"/>
                </a:solidFill>
              </a:rPr>
              <a:t>Restructuring </a:t>
            </a:r>
            <a:r>
              <a:rPr lang="en-US" sz="3100" dirty="0">
                <a:solidFill>
                  <a:prstClr val="black"/>
                </a:solidFill>
              </a:rPr>
              <a:t>T</a:t>
            </a:r>
            <a:r>
              <a:rPr lang="en-US" sz="3100" dirty="0" smtClean="0">
                <a:solidFill>
                  <a:prstClr val="black"/>
                </a:solidFill>
              </a:rPr>
              <a:t>he </a:t>
            </a:r>
            <a:r>
              <a:rPr lang="en-US" sz="3100" dirty="0">
                <a:solidFill>
                  <a:prstClr val="black"/>
                </a:solidFill>
              </a:rPr>
              <a:t>B</a:t>
            </a:r>
            <a:r>
              <a:rPr lang="en-US" sz="3100" dirty="0" smtClean="0">
                <a:solidFill>
                  <a:prstClr val="black"/>
                </a:solidFill>
              </a:rPr>
              <a:t>rain</a:t>
            </a:r>
            <a:r>
              <a:rPr lang="en-US" sz="3100" dirty="0">
                <a:solidFill>
                  <a:prstClr val="black"/>
                </a:solidFill>
              </a:rPr>
              <a:t>.  </a:t>
            </a:r>
            <a:r>
              <a:rPr lang="en-US" dirty="0">
                <a:solidFill>
                  <a:prstClr val="black"/>
                </a:solidFill>
                <a:latin typeface="Calibri"/>
              </a:rPr>
              <a:t/>
            </a:r>
            <a:br>
              <a:rPr lang="en-US" dirty="0">
                <a:solidFill>
                  <a:prstClr val="black"/>
                </a:solidFill>
                <a:latin typeface="Calibri"/>
              </a:rPr>
            </a:br>
            <a:r>
              <a:rPr lang="en-US" sz="1400" dirty="0">
                <a:solidFill>
                  <a:schemeClr val="tx2"/>
                </a:solidFill>
              </a:rPr>
              <a:t/>
            </a:r>
            <a:br>
              <a:rPr lang="en-US" sz="1400" dirty="0">
                <a:solidFill>
                  <a:schemeClr val="tx2"/>
                </a:solidFill>
              </a:rPr>
            </a:b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922983946"/>
              </p:ext>
            </p:extLst>
          </p:nvPr>
        </p:nvGraphicFramePr>
        <p:xfrm>
          <a:off x="1104899" y="1359131"/>
          <a:ext cx="9980683" cy="5093208"/>
        </p:xfrm>
        <a:graphic>
          <a:graphicData uri="http://schemas.openxmlformats.org/drawingml/2006/table">
            <a:tbl>
              <a:tblPr firstRow="1" bandRow="1">
                <a:tableStyleId>{5C22544A-7EE6-4342-B048-85BDC9FD1C3A}</a:tableStyleId>
              </a:tblPr>
              <a:tblGrid>
                <a:gridCol w="9980683">
                  <a:extLst>
                    <a:ext uri="{9D8B030D-6E8A-4147-A177-3AD203B41FA5}">
                      <a16:colId xmlns:a16="http://schemas.microsoft.com/office/drawing/2014/main" val="866324502"/>
                    </a:ext>
                  </a:extLst>
                </a:gridCol>
              </a:tblGrid>
              <a:tr h="2739044">
                <a:tc>
                  <a:txBody>
                    <a:bodyPr/>
                    <a:lstStyle/>
                    <a:p>
                      <a:pPr algn="l"/>
                      <a:endParaRPr lang="en-US" sz="1400" b="0" i="0" dirty="0" smtClean="0">
                        <a:solidFill>
                          <a:schemeClr val="accent5">
                            <a:lumMod val="75000"/>
                          </a:schemeClr>
                        </a:solidFill>
                        <a:effectLst/>
                        <a:latin typeface="Proxima Nova Regular"/>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endParaRPr lang="en-US" sz="2000" b="0" i="0" dirty="0" smtClean="0">
                        <a:solidFill>
                          <a:schemeClr val="tx2"/>
                        </a:solidFill>
                        <a:effectLst/>
                        <a:latin typeface="+mn-lt"/>
                      </a:endParaRPr>
                    </a:p>
                    <a:p>
                      <a:pPr algn="l"/>
                      <a:r>
                        <a:rPr lang="en-US" sz="1800" b="0" i="0" dirty="0" smtClean="0">
                          <a:solidFill>
                            <a:schemeClr val="tx2"/>
                          </a:solidFill>
                          <a:effectLst/>
                          <a:latin typeface="+mn-lt"/>
                        </a:rPr>
                        <a:t>Over time, the traumatized person develops – after much testing – enough trust in the constancy and accepting, respectful response by the important other to their psychological needs that they feel safe in exposing their deepest feelings. When emotional situations similar to childhood occur, they can now be processed in a new, healthier way. This experience helps repair the damage produced by the traumas of the past. It can help the stunted </a:t>
                      </a:r>
                      <a:r>
                        <a:rPr lang="en-US" sz="1800" b="0" i="0" u="none" strike="noStrike" dirty="0" smtClean="0">
                          <a:solidFill>
                            <a:schemeClr val="tx2"/>
                          </a:solidFill>
                          <a:effectLst/>
                          <a:latin typeface="+mn-lt"/>
                        </a:rPr>
                        <a:t>personality</a:t>
                      </a:r>
                      <a:r>
                        <a:rPr lang="en-US" sz="1800" b="0" i="0" dirty="0" smtClean="0">
                          <a:solidFill>
                            <a:schemeClr val="tx2"/>
                          </a:solidFill>
                          <a:effectLst/>
                          <a:latin typeface="+mn-lt"/>
                        </a:rPr>
                        <a:t> become unstuck, grow and mature.</a:t>
                      </a:r>
                    </a:p>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txBody>
                  <a:tcPr>
                    <a:noFill/>
                  </a:tcPr>
                </a:tc>
                <a:extLst>
                  <a:ext uri="{0D108BD9-81ED-4DB2-BD59-A6C34878D82A}">
                    <a16:rowId xmlns:a16="http://schemas.microsoft.com/office/drawing/2014/main" val="3878783053"/>
                  </a:ext>
                </a:extLst>
              </a:tr>
            </a:tbl>
          </a:graphicData>
        </a:graphic>
      </p:graphicFrame>
      <p:pic>
        <p:nvPicPr>
          <p:cNvPr id="5" name="Picture 4"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297" y="1600200"/>
            <a:ext cx="3419301" cy="2689138"/>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rPr>
              <a:t>Who </a:t>
            </a:r>
            <a:r>
              <a:rPr lang="en-US" b="1" dirty="0" smtClean="0">
                <a:solidFill>
                  <a:prstClr val="black"/>
                </a:solidFill>
              </a:rPr>
              <a:t>Can </a:t>
            </a:r>
            <a:r>
              <a:rPr lang="en-US" b="1" dirty="0">
                <a:solidFill>
                  <a:prstClr val="black"/>
                </a:solidFill>
              </a:rPr>
              <a:t>H</a:t>
            </a:r>
            <a:r>
              <a:rPr lang="en-US" b="1" dirty="0" smtClean="0">
                <a:solidFill>
                  <a:prstClr val="black"/>
                </a:solidFill>
              </a:rPr>
              <a:t>elp </a:t>
            </a:r>
            <a:r>
              <a:rPr lang="en-US" b="1" dirty="0">
                <a:solidFill>
                  <a:prstClr val="black"/>
                </a:solidFill>
              </a:rPr>
              <a:t>F</a:t>
            </a:r>
            <a:r>
              <a:rPr lang="en-US" b="1" dirty="0" smtClean="0">
                <a:solidFill>
                  <a:prstClr val="black"/>
                </a:solidFill>
              </a:rPr>
              <a:t>orm </a:t>
            </a:r>
            <a:r>
              <a:rPr lang="en-US" b="1" dirty="0">
                <a:solidFill>
                  <a:prstClr val="black"/>
                </a:solidFill>
              </a:rPr>
              <a:t>T</a:t>
            </a:r>
            <a:r>
              <a:rPr lang="en-US" b="1" dirty="0" smtClean="0">
                <a:solidFill>
                  <a:prstClr val="black"/>
                </a:solidFill>
              </a:rPr>
              <a:t>hese </a:t>
            </a:r>
            <a:r>
              <a:rPr lang="en-US" b="1" dirty="0">
                <a:solidFill>
                  <a:prstClr val="black"/>
                </a:solidFill>
              </a:rPr>
              <a:t>C</a:t>
            </a:r>
            <a:r>
              <a:rPr lang="en-US" b="1" dirty="0" smtClean="0">
                <a:solidFill>
                  <a:prstClr val="black"/>
                </a:solidFill>
              </a:rPr>
              <a:t>orrective </a:t>
            </a:r>
            <a:r>
              <a:rPr lang="en-US" b="1" dirty="0">
                <a:solidFill>
                  <a:prstClr val="black"/>
                </a:solidFill>
              </a:rPr>
              <a:t>R</a:t>
            </a:r>
            <a:r>
              <a:rPr lang="en-US" b="1" dirty="0" smtClean="0">
                <a:solidFill>
                  <a:prstClr val="black"/>
                </a:solidFill>
              </a:rPr>
              <a:t>elationships</a:t>
            </a:r>
            <a:r>
              <a:rPr lang="en-US" b="1" dirty="0">
                <a:solidFill>
                  <a:prstClr val="black"/>
                </a:solidFill>
              </a:rPr>
              <a:t>?</a:t>
            </a:r>
            <a:r>
              <a:rPr lang="en-US" b="1" dirty="0">
                <a:solidFill>
                  <a:prstClr val="black"/>
                </a:solidFill>
                <a:latin typeface="Calibri"/>
              </a:rPr>
              <a:t/>
            </a:r>
            <a:br>
              <a:rPr lang="en-US" b="1" dirty="0">
                <a:solidFill>
                  <a:prstClr val="black"/>
                </a:solidFill>
                <a:latin typeface="Calibri"/>
              </a:rPr>
            </a:br>
            <a:endParaRPr lang="en-US" dirty="0"/>
          </a:p>
        </p:txBody>
      </p:sp>
      <p:sp>
        <p:nvSpPr>
          <p:cNvPr id="3" name="Content Placeholder 2"/>
          <p:cNvSpPr>
            <a:spLocks noGrp="1"/>
          </p:cNvSpPr>
          <p:nvPr>
            <p:ph idx="1"/>
          </p:nvPr>
        </p:nvSpPr>
        <p:spPr/>
        <p:txBody>
          <a:bodyPr/>
          <a:lstStyle/>
          <a:p>
            <a:r>
              <a:rPr lang="en-US" dirty="0" smtClean="0"/>
              <a:t>Teachers and other school staff (teachers aides, bus drivers, cafeteria workers, etc…</a:t>
            </a:r>
          </a:p>
          <a:p>
            <a:r>
              <a:rPr lang="en-US" dirty="0" smtClean="0"/>
              <a:t>Counselors/Therapists</a:t>
            </a:r>
          </a:p>
          <a:p>
            <a:r>
              <a:rPr lang="en-US" dirty="0" smtClean="0"/>
              <a:t>Neighbors</a:t>
            </a:r>
          </a:p>
          <a:p>
            <a:r>
              <a:rPr lang="en-US" dirty="0" smtClean="0"/>
              <a:t>Clergy/Youth group leaders</a:t>
            </a:r>
          </a:p>
          <a:p>
            <a:r>
              <a:rPr lang="en-US" dirty="0" smtClean="0"/>
              <a:t>Other youth serving programs(Big Brothers/Big Sisters, Boys &amp; Girls Club, 4-H, Scouts athletic programs, etc…)</a:t>
            </a:r>
          </a:p>
          <a:p>
            <a:r>
              <a:rPr lang="en-US" dirty="0" smtClean="0"/>
              <a:t>Any positive, emotionally healthy adult</a:t>
            </a:r>
          </a:p>
          <a:p>
            <a:endParaRPr lang="en-US" dirty="0"/>
          </a:p>
        </p:txBody>
      </p:sp>
    </p:spTree>
    <p:extLst>
      <p:ext uri="{BB962C8B-B14F-4D97-AF65-F5344CB8AC3E}">
        <p14:creationId xmlns:p14="http://schemas.microsoft.com/office/powerpoint/2010/main" val="428165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Trauma Sensitive Schools</a:t>
            </a:r>
            <a:endParaRPr lang="en-US" b="1" dirty="0"/>
          </a:p>
        </p:txBody>
      </p:sp>
      <p:sp>
        <p:nvSpPr>
          <p:cNvPr id="3" name="Text Placeholder 2"/>
          <p:cNvSpPr>
            <a:spLocks noGrp="1"/>
          </p:cNvSpPr>
          <p:nvPr>
            <p:ph type="body" sz="half" idx="2"/>
          </p:nvPr>
        </p:nvSpPr>
        <p:spPr>
          <a:xfrm>
            <a:off x="1104900" y="1422917"/>
            <a:ext cx="10063843" cy="5173825"/>
          </a:xfrm>
        </p:spPr>
        <p:txBody>
          <a:bodyPr>
            <a:normAutofit/>
          </a:bodyPr>
          <a:lstStyle/>
          <a:p>
            <a:r>
              <a:rPr lang="en-US" dirty="0"/>
              <a:t> </a:t>
            </a:r>
            <a:r>
              <a:rPr lang="en-US" sz="1900" dirty="0"/>
              <a:t>A trauma-sensitive school is one in which all students </a:t>
            </a:r>
            <a:r>
              <a:rPr lang="en-US" sz="1900" dirty="0" smtClean="0"/>
              <a:t>feel safe</a:t>
            </a:r>
            <a:r>
              <a:rPr lang="en-US" sz="1900" dirty="0"/>
              <a:t>, welcomed, and supported and where addressing </a:t>
            </a:r>
            <a:r>
              <a:rPr lang="en-US" sz="1900" dirty="0" smtClean="0"/>
              <a:t>trauma’s impact </a:t>
            </a:r>
            <a:r>
              <a:rPr lang="en-US" sz="1900" dirty="0"/>
              <a:t>on learning on a school-wide basis is at the center </a:t>
            </a:r>
            <a:r>
              <a:rPr lang="en-US" sz="1900" dirty="0" smtClean="0"/>
              <a:t>of its </a:t>
            </a:r>
            <a:r>
              <a:rPr lang="en-US" sz="1900" dirty="0"/>
              <a:t>educational mission. </a:t>
            </a:r>
            <a:endParaRPr lang="en-US" sz="1900" dirty="0" smtClean="0"/>
          </a:p>
          <a:p>
            <a:r>
              <a:rPr lang="en-US" sz="1900" dirty="0" smtClean="0"/>
              <a:t>In Trauma Sensitive Schools, Adults:</a:t>
            </a:r>
          </a:p>
          <a:p>
            <a:pPr marL="285750" indent="-285750">
              <a:buFont typeface="Wingdings" panose="05000000000000000000" pitchFamily="2" charset="2"/>
              <a:buChar char="§"/>
            </a:pPr>
            <a:r>
              <a:rPr lang="en-US" sz="1500" b="1" dirty="0" smtClean="0"/>
              <a:t>Share an understanding </a:t>
            </a:r>
            <a:r>
              <a:rPr lang="en-US" sz="1500" dirty="0" smtClean="0"/>
              <a:t>of how trauma impacts learning and why a school wide approach is needed for creating a trauma sensitive school.</a:t>
            </a:r>
          </a:p>
          <a:p>
            <a:pPr marL="285750" indent="-285750">
              <a:buFont typeface="Wingdings" panose="05000000000000000000" pitchFamily="2" charset="2"/>
              <a:buChar char="§"/>
            </a:pPr>
            <a:r>
              <a:rPr lang="en-US" sz="1500" b="1" dirty="0" smtClean="0"/>
              <a:t>Supports all students to feel </a:t>
            </a:r>
            <a:r>
              <a:rPr lang="en-US" sz="1500" dirty="0" smtClean="0"/>
              <a:t>safe physically, socially, emotionally and academically</a:t>
            </a:r>
          </a:p>
          <a:p>
            <a:pPr marL="285750" indent="-285750">
              <a:buFont typeface="Wingdings" panose="05000000000000000000" pitchFamily="2" charset="2"/>
              <a:buChar char="§"/>
            </a:pPr>
            <a:r>
              <a:rPr lang="en-US" sz="1500" b="1" dirty="0" smtClean="0"/>
              <a:t>Address students’ needs in holistic ways</a:t>
            </a:r>
            <a:r>
              <a:rPr lang="en-US" sz="1500" dirty="0" smtClean="0"/>
              <a:t>, taking into account their relationships, self regulation, academic competence and physical and emotional well being.</a:t>
            </a:r>
          </a:p>
          <a:p>
            <a:pPr marL="285750" indent="-285750">
              <a:buFont typeface="Wingdings" panose="05000000000000000000" pitchFamily="2" charset="2"/>
              <a:buChar char="§"/>
            </a:pPr>
            <a:r>
              <a:rPr lang="en-US" sz="1500" b="1" dirty="0" smtClean="0"/>
              <a:t>Explicitly connect students to the school community</a:t>
            </a:r>
            <a:r>
              <a:rPr lang="en-US" sz="1500" dirty="0" smtClean="0"/>
              <a:t>, providing them with multiple opportunities to practice newly developing skills</a:t>
            </a:r>
          </a:p>
          <a:p>
            <a:pPr marL="285750" indent="-285750">
              <a:buFont typeface="Wingdings" panose="05000000000000000000" pitchFamily="2" charset="2"/>
              <a:buChar char="§"/>
            </a:pPr>
            <a:r>
              <a:rPr lang="en-US" sz="1500" b="1" dirty="0" smtClean="0"/>
              <a:t>Embrace teamwork </a:t>
            </a:r>
            <a:r>
              <a:rPr lang="en-US" sz="1500" dirty="0" smtClean="0"/>
              <a:t>with a sense of shared responsibility for every sense</a:t>
            </a:r>
          </a:p>
          <a:p>
            <a:pPr marL="285750" indent="-285750">
              <a:buFont typeface="Wingdings" panose="05000000000000000000" pitchFamily="2" charset="2"/>
              <a:buChar char="§"/>
            </a:pPr>
            <a:r>
              <a:rPr lang="en-US" sz="1500" b="1" dirty="0" smtClean="0"/>
              <a:t>Anticipate and adapt </a:t>
            </a:r>
            <a:r>
              <a:rPr lang="en-US" sz="1500" dirty="0" smtClean="0"/>
              <a:t>to the ever-changing needs of students and the surrounding community</a:t>
            </a:r>
          </a:p>
          <a:p>
            <a:pPr marL="285750" indent="-285750">
              <a:buFont typeface="Wingdings" panose="05000000000000000000" pitchFamily="2" charset="2"/>
              <a:buChar char="§"/>
            </a:pPr>
            <a:r>
              <a:rPr lang="en-US" sz="1500" b="1" dirty="0" smtClean="0"/>
              <a:t>Ask what’s happened to child </a:t>
            </a:r>
            <a:r>
              <a:rPr lang="en-US" sz="1500" dirty="0" smtClean="0"/>
              <a:t>instead of what’s wrong with a child</a:t>
            </a:r>
          </a:p>
          <a:p>
            <a:r>
              <a:rPr lang="en-US" sz="1600" dirty="0" smtClean="0"/>
              <a:t>  </a:t>
            </a:r>
          </a:p>
          <a:p>
            <a:r>
              <a:rPr lang="en-US" sz="1400" dirty="0">
                <a:hlinkClick r:id="rId2"/>
              </a:rPr>
              <a:t>https://traumasensitiveschools.org/tlpi-publications/download-a-free-copy-of-a-guide-to-creating-trauma-sensitive-schools/</a:t>
            </a:r>
            <a:endParaRPr lang="en-US" sz="1400" dirty="0"/>
          </a:p>
        </p:txBody>
      </p:sp>
    </p:spTree>
    <p:extLst>
      <p:ext uri="{BB962C8B-B14F-4D97-AF65-F5344CB8AC3E}">
        <p14:creationId xmlns:p14="http://schemas.microsoft.com/office/powerpoint/2010/main" val="31147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Turning Negative </a:t>
            </a:r>
            <a:r>
              <a:rPr lang="en-US" b="1" dirty="0"/>
              <a:t>I</a:t>
            </a:r>
            <a:r>
              <a:rPr lang="en-US" b="1" dirty="0" smtClean="0"/>
              <a:t>nto Positives </a:t>
            </a:r>
            <a:endParaRPr lang="en-US" b="1" dirty="0"/>
          </a:p>
        </p:txBody>
      </p:sp>
      <p:sp>
        <p:nvSpPr>
          <p:cNvPr id="3" name="Content Placeholder 2"/>
          <p:cNvSpPr>
            <a:spLocks noGrp="1"/>
          </p:cNvSpPr>
          <p:nvPr>
            <p:ph sz="half" idx="1"/>
          </p:nvPr>
        </p:nvSpPr>
        <p:spPr>
          <a:xfrm>
            <a:off x="1104899" y="1600200"/>
            <a:ext cx="10158845" cy="5033356"/>
          </a:xfrm>
        </p:spPr>
        <p:txBody>
          <a:bodyPr>
            <a:normAutofit/>
          </a:bodyPr>
          <a:lstStyle/>
          <a:p>
            <a:r>
              <a:rPr lang="en-US" sz="1600" dirty="0" smtClean="0"/>
              <a:t>Research was conducted in the early 1980’s by two psychology professors from The University of North Carolina on Post Traumatic Growth (</a:t>
            </a:r>
            <a:r>
              <a:rPr lang="en-US" sz="1600" dirty="0" err="1" smtClean="0"/>
              <a:t>Tedeschi</a:t>
            </a:r>
            <a:r>
              <a:rPr lang="en-US" sz="1600" dirty="0" smtClean="0"/>
              <a:t> and Calhoun)</a:t>
            </a:r>
            <a:endParaRPr lang="en-US" sz="1600" dirty="0"/>
          </a:p>
          <a:p>
            <a:r>
              <a:rPr lang="en-US" sz="1600" dirty="0" smtClean="0"/>
              <a:t>PTG research showed survivors who experience traumatic events were often spurred towards positive life changes</a:t>
            </a:r>
            <a:endParaRPr lang="en-US" sz="1600" dirty="0"/>
          </a:p>
          <a:p>
            <a:r>
              <a:rPr lang="en-US" i="1" dirty="0" smtClean="0"/>
              <a:t> </a:t>
            </a:r>
            <a:r>
              <a:rPr lang="en-US" sz="1600" dirty="0" smtClean="0"/>
              <a:t>Eventually </a:t>
            </a:r>
            <a:r>
              <a:rPr lang="en-US" sz="1600" dirty="0"/>
              <a:t>they determined that people were reporting positive </a:t>
            </a:r>
            <a:r>
              <a:rPr lang="en-US" sz="1600" dirty="0" smtClean="0"/>
              <a:t>changes </a:t>
            </a:r>
            <a:r>
              <a:rPr lang="en-US" sz="1600" dirty="0"/>
              <a:t>in one or more of the following five distinct areas as a result of their trauma:</a:t>
            </a:r>
          </a:p>
          <a:p>
            <a:pPr lvl="1"/>
            <a:r>
              <a:rPr lang="en-US" i="1" dirty="0"/>
              <a:t>Increased inner strength</a:t>
            </a:r>
            <a:endParaRPr lang="en-US" dirty="0"/>
          </a:p>
          <a:p>
            <a:pPr lvl="1"/>
            <a:r>
              <a:rPr lang="en-US" i="1" dirty="0"/>
              <a:t>An openness to new possibilities in life</a:t>
            </a:r>
            <a:endParaRPr lang="en-US" dirty="0"/>
          </a:p>
          <a:p>
            <a:pPr lvl="1"/>
            <a:r>
              <a:rPr lang="en-US" i="1" dirty="0"/>
              <a:t>Closer and often deeper relationships with friends and family</a:t>
            </a:r>
            <a:endParaRPr lang="en-US" dirty="0"/>
          </a:p>
          <a:p>
            <a:pPr lvl="1"/>
            <a:r>
              <a:rPr lang="en-US" i="1" dirty="0"/>
              <a:t>An enhanced appreciation of life</a:t>
            </a:r>
            <a:endParaRPr lang="en-US" dirty="0"/>
          </a:p>
          <a:p>
            <a:pPr lvl="1"/>
            <a:r>
              <a:rPr lang="en-US" i="1" dirty="0"/>
              <a:t>A stronger sense of spirituality</a:t>
            </a:r>
            <a:endParaRPr lang="en-US" dirty="0"/>
          </a:p>
          <a:p>
            <a:r>
              <a:rPr lang="en-US" sz="1600" dirty="0"/>
              <a:t>Just because individuals experience growth does </a:t>
            </a:r>
            <a:r>
              <a:rPr lang="en-US" sz="1600" u="sng" dirty="0"/>
              <a:t>not</a:t>
            </a:r>
            <a:r>
              <a:rPr lang="en-US" sz="1600" dirty="0"/>
              <a:t> mean that they will </a:t>
            </a:r>
            <a:r>
              <a:rPr lang="en-US" sz="1600" dirty="0" smtClean="0"/>
              <a:t>not suffer</a:t>
            </a:r>
          </a:p>
          <a:p>
            <a:r>
              <a:rPr lang="en-US" sz="1600" dirty="0" smtClean="0"/>
              <a:t>Post Traumatic Growth is not universal</a:t>
            </a:r>
          </a:p>
          <a:p>
            <a:endParaRPr lang="en-US" sz="1600"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Coping Skills</a:t>
            </a:r>
            <a:endParaRPr lang="en-US" sz="2800" b="1" dirty="0"/>
          </a:p>
        </p:txBody>
      </p:sp>
      <p:sp>
        <p:nvSpPr>
          <p:cNvPr id="4" name="Text Placeholder 3"/>
          <p:cNvSpPr>
            <a:spLocks noGrp="1"/>
          </p:cNvSpPr>
          <p:nvPr>
            <p:ph type="body" sz="half" idx="2"/>
          </p:nvPr>
        </p:nvSpPr>
        <p:spPr>
          <a:xfrm>
            <a:off x="1104899" y="1600200"/>
            <a:ext cx="9901151" cy="4572000"/>
          </a:xfrm>
        </p:spPr>
        <p:txBody>
          <a:bodyPr>
            <a:normAutofit/>
          </a:bodyPr>
          <a:lstStyle/>
          <a:p>
            <a:pPr marL="285750" indent="-285750">
              <a:buFont typeface="Arial" panose="020B0604020202020204" pitchFamily="34" charset="0"/>
              <a:buChar char="•"/>
            </a:pPr>
            <a:r>
              <a:rPr lang="en-US" b="1" dirty="0" smtClean="0"/>
              <a:t>Coping</a:t>
            </a:r>
            <a:r>
              <a:rPr lang="en-US" dirty="0" smtClean="0"/>
              <a:t> is defined as the process of managing external and/or internal demand that tax or exceed the resources of the person.  It is a complex and multidimensional process that is sensitive to both the environment and the personality of the individual.</a:t>
            </a:r>
          </a:p>
          <a:p>
            <a:pPr marL="285750" indent="-285750">
              <a:buFont typeface="Arial" panose="020B0604020202020204" pitchFamily="34" charset="0"/>
              <a:buChar char="•"/>
            </a:pPr>
            <a:r>
              <a:rPr lang="en-US" b="1" dirty="0" smtClean="0"/>
              <a:t>Types of Coping</a:t>
            </a:r>
          </a:p>
          <a:p>
            <a:pPr marL="742950" lvl="1" indent="-285750">
              <a:buFont typeface="Wingdings" panose="05000000000000000000" pitchFamily="2" charset="2"/>
              <a:buChar char="q"/>
            </a:pPr>
            <a:r>
              <a:rPr lang="en-US" b="1" dirty="0" smtClean="0"/>
              <a:t>Positive </a:t>
            </a:r>
            <a:r>
              <a:rPr lang="en-US" b="1" dirty="0"/>
              <a:t>a</a:t>
            </a:r>
            <a:r>
              <a:rPr lang="en-US" b="1" dirty="0" smtClean="0"/>
              <a:t>ppraisal </a:t>
            </a:r>
            <a:r>
              <a:rPr lang="en-US" dirty="0" smtClean="0"/>
              <a:t>is the reframing of a situation to see it in a positive light</a:t>
            </a:r>
          </a:p>
          <a:p>
            <a:pPr marL="742950" lvl="1" indent="-285750">
              <a:buFont typeface="Wingdings" panose="05000000000000000000" pitchFamily="2" charset="2"/>
              <a:buChar char="q"/>
            </a:pPr>
            <a:r>
              <a:rPr lang="en-US" b="1" dirty="0" smtClean="0"/>
              <a:t>Problem-focused or approach coping </a:t>
            </a:r>
            <a:r>
              <a:rPr lang="en-US" dirty="0" smtClean="0"/>
              <a:t>happens when efforts are directed at solving or managing the problem that is causing it’s distress</a:t>
            </a:r>
          </a:p>
          <a:p>
            <a:pPr marL="742950" lvl="1" indent="-285750">
              <a:buFont typeface="Wingdings" panose="05000000000000000000" pitchFamily="2" charset="2"/>
              <a:buChar char="q"/>
            </a:pPr>
            <a:r>
              <a:rPr lang="en-US" b="1" dirty="0" smtClean="0"/>
              <a:t>Emotion-focused or avoidant coping </a:t>
            </a:r>
            <a:r>
              <a:rPr lang="en-US" dirty="0" smtClean="0"/>
              <a:t>is coping that is directed at managing or reducing emotional distress such as looking on the bright side or seeking emotional support, having a drink or using drugs.</a:t>
            </a:r>
          </a:p>
          <a:p>
            <a:pPr marL="742950" lvl="1" indent="-285750">
              <a:buFont typeface="Wingdings" panose="05000000000000000000" pitchFamily="2" charset="2"/>
              <a:buChar char="q"/>
            </a:pPr>
            <a:r>
              <a:rPr lang="en-US" b="1" dirty="0" smtClean="0"/>
              <a:t>Meaning-focused coping </a:t>
            </a:r>
            <a:r>
              <a:rPr lang="en-US" dirty="0" smtClean="0"/>
              <a:t>involves searching for meaning in adversity and drawing on values, beliefs and goals to modify the meaning given to and personal response to a stressful situation.</a:t>
            </a:r>
          </a:p>
          <a:p>
            <a:pPr lvl="1"/>
            <a:r>
              <a:rPr lang="en-US" dirty="0" smtClean="0"/>
              <a:t>Research has shown that </a:t>
            </a:r>
            <a:r>
              <a:rPr lang="en-US" u="sng" dirty="0" smtClean="0"/>
              <a:t>in adolescence, problem- focused coping has shown to be more functional (seeking information or advice, accepting social support, making efforts to solve the problem), whereas the emotion-focused or avoidant is dysfunctional and can lead to withdrawal, fatalistic attitudes and avoidance of the problem</a:t>
            </a:r>
          </a:p>
          <a:p>
            <a:pPr marL="742950" lvl="1" indent="-285750">
              <a:buFont typeface="Wingdings" panose="05000000000000000000" pitchFamily="2" charset="2"/>
              <a:buChar char="§"/>
            </a:pPr>
            <a:r>
              <a:rPr lang="en-US" sz="1800" b="1" dirty="0" smtClean="0"/>
              <a:t>Sense of control </a:t>
            </a:r>
            <a:r>
              <a:rPr lang="en-US" dirty="0" smtClean="0"/>
              <a:t>directly reduces psychological disturbances and buffers the effects of stress exposure on physical and mental health.</a:t>
            </a:r>
          </a:p>
          <a:p>
            <a:pPr lvl="1"/>
            <a:r>
              <a:rPr lang="en-US" dirty="0">
                <a:hlinkClick r:id="rId3"/>
              </a:rPr>
              <a:t>https://www.drchadcoren.com/drchadcoren/Addiction_&amp;_Mental_Health_Articles_&amp;_</a:t>
            </a:r>
            <a:r>
              <a:rPr lang="en-US" dirty="0" smtClean="0">
                <a:hlinkClick r:id="rId3"/>
              </a:rPr>
              <a:t>Resources_files/Suicide%20Coping.pdf</a:t>
            </a:r>
            <a:r>
              <a:rPr lang="en-US" dirty="0" smtClean="0"/>
              <a:t> (</a:t>
            </a:r>
            <a:r>
              <a:rPr lang="en-US" b="1" dirty="0" smtClean="0"/>
              <a:t>Kilburn</a:t>
            </a:r>
            <a:r>
              <a:rPr lang="en-US" dirty="0"/>
              <a:t>, E. &amp; </a:t>
            </a:r>
            <a:r>
              <a:rPr lang="en-US" b="1" dirty="0"/>
              <a:t>Whitlock</a:t>
            </a:r>
            <a:r>
              <a:rPr lang="en-US" dirty="0"/>
              <a:t>, J.L. </a:t>
            </a:r>
            <a:r>
              <a:rPr lang="en-US" dirty="0" smtClean="0"/>
              <a:t>)</a:t>
            </a:r>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68" y="134389"/>
            <a:ext cx="10212746" cy="1096962"/>
          </a:xfrm>
        </p:spPr>
        <p:txBody>
          <a:bodyPr/>
          <a:lstStyle/>
          <a:p>
            <a:pPr algn="ctr"/>
            <a:r>
              <a:rPr lang="en-US" b="1" dirty="0" smtClean="0"/>
              <a:t>Building Resilience-Teaching Kids to “Bounce Back”</a:t>
            </a:r>
            <a:endParaRPr lang="en-US" b="1" dirty="0"/>
          </a:p>
        </p:txBody>
      </p:sp>
      <p:sp>
        <p:nvSpPr>
          <p:cNvPr id="3" name="Text Placeholder 2"/>
          <p:cNvSpPr>
            <a:spLocks noGrp="1"/>
          </p:cNvSpPr>
          <p:nvPr>
            <p:ph type="body" sz="half" idx="2"/>
          </p:nvPr>
        </p:nvSpPr>
        <p:spPr>
          <a:xfrm>
            <a:off x="1104900" y="1600200"/>
            <a:ext cx="9980682" cy="4572000"/>
          </a:xfrm>
        </p:spPr>
        <p:txBody>
          <a:bodyPr>
            <a:normAutofit fontScale="92500" lnSpcReduction="20000"/>
          </a:bodyPr>
          <a:lstStyle/>
          <a:p>
            <a:r>
              <a:rPr lang="en-US" b="1" i="1" dirty="0"/>
              <a:t>Resilience </a:t>
            </a:r>
            <a:r>
              <a:rPr lang="en-US" i="1" dirty="0"/>
              <a:t>is “the process of, capacity for, or outcome of successful adaptation despite challenging or threatening circumstances” (</a:t>
            </a:r>
            <a:r>
              <a:rPr lang="en-US" i="1" dirty="0" err="1"/>
              <a:t>Masten</a:t>
            </a:r>
            <a:r>
              <a:rPr lang="en-US" i="1" dirty="0"/>
              <a:t>, Best &amp; </a:t>
            </a:r>
            <a:r>
              <a:rPr lang="en-US" i="1" dirty="0" err="1"/>
              <a:t>Garmezy</a:t>
            </a:r>
            <a:r>
              <a:rPr lang="en-US" i="1" dirty="0"/>
              <a:t>, 1990). Along these lines, children are considered resilient when they experience prosocial development despite adversity (</a:t>
            </a:r>
            <a:r>
              <a:rPr lang="en-US" b="1" i="1" dirty="0" err="1" smtClean="0">
                <a:hlinkClick r:id="rId3"/>
              </a:rPr>
              <a:t>Masten</a:t>
            </a:r>
            <a:r>
              <a:rPr lang="en-US" i="1" dirty="0"/>
              <a:t>, 2013</a:t>
            </a:r>
            <a:r>
              <a:rPr lang="en-US" i="1" dirty="0" smtClean="0"/>
              <a:t>).</a:t>
            </a:r>
          </a:p>
          <a:p>
            <a:endParaRPr lang="en-US" i="1" dirty="0" smtClean="0"/>
          </a:p>
          <a:p>
            <a:pPr algn="ctr"/>
            <a:r>
              <a:rPr lang="en-US" b="1" i="1" dirty="0" smtClean="0"/>
              <a:t>Ten Ways to Foster Resilience In Young Children </a:t>
            </a:r>
            <a:r>
              <a:rPr lang="en-US" i="1" dirty="0" smtClean="0"/>
              <a:t>(Petty</a:t>
            </a:r>
            <a:r>
              <a:rPr lang="en-US" i="1" dirty="0"/>
              <a:t>, 2014)</a:t>
            </a:r>
          </a:p>
          <a:p>
            <a:pPr algn="ctr"/>
            <a:endParaRPr lang="en-US" b="1" i="1" dirty="0" smtClean="0"/>
          </a:p>
          <a:p>
            <a:pPr marL="342900" indent="-342900">
              <a:buFont typeface="+mj-lt"/>
              <a:buAutoNum type="arabicPeriod"/>
            </a:pPr>
            <a:r>
              <a:rPr lang="en-US" i="1" dirty="0" smtClean="0"/>
              <a:t>Build Empathy						8. Develop Responsibility</a:t>
            </a:r>
          </a:p>
          <a:p>
            <a:pPr marL="342900" indent="-342900">
              <a:buFont typeface="+mj-lt"/>
              <a:buAutoNum type="arabicPeriod"/>
            </a:pPr>
            <a:r>
              <a:rPr lang="en-US" i="1" dirty="0" smtClean="0"/>
              <a:t>Identify a Go-To Person					9. Offer Meaningful Participation</a:t>
            </a:r>
          </a:p>
          <a:p>
            <a:pPr marL="342900" indent="-342900">
              <a:buFont typeface="+mj-lt"/>
              <a:buAutoNum type="arabicPeriod"/>
            </a:pPr>
            <a:r>
              <a:rPr lang="en-US" i="1" dirty="0" smtClean="0"/>
              <a:t>Listen						10.Teach Problem Solving</a:t>
            </a:r>
          </a:p>
          <a:p>
            <a:pPr marL="342900" indent="-342900">
              <a:buFont typeface="+mj-lt"/>
              <a:buAutoNum type="arabicPeriod"/>
            </a:pPr>
            <a:r>
              <a:rPr lang="en-US" i="1" dirty="0" smtClean="0"/>
              <a:t>Learn to “See Next”</a:t>
            </a:r>
          </a:p>
          <a:p>
            <a:pPr marL="342900" indent="-342900">
              <a:buFont typeface="+mj-lt"/>
              <a:buAutoNum type="arabicPeriod"/>
            </a:pPr>
            <a:r>
              <a:rPr lang="en-US" i="1" dirty="0" smtClean="0"/>
              <a:t>Accept Children for Who They Are</a:t>
            </a:r>
          </a:p>
          <a:p>
            <a:pPr marL="342900" indent="-342900">
              <a:buFont typeface="+mj-lt"/>
              <a:buAutoNum type="arabicPeriod"/>
            </a:pPr>
            <a:r>
              <a:rPr lang="en-US" i="1" dirty="0" smtClean="0"/>
              <a:t>Identify Strengths </a:t>
            </a:r>
          </a:p>
          <a:p>
            <a:pPr marL="342900" indent="-342900">
              <a:buFont typeface="+mj-lt"/>
              <a:buAutoNum type="arabicPeriod"/>
            </a:pPr>
            <a:r>
              <a:rPr lang="en-US" i="1" dirty="0" smtClean="0"/>
              <a:t>Do-Overs</a:t>
            </a:r>
            <a:endParaRPr lang="en-US" i="1" dirty="0"/>
          </a:p>
          <a:p>
            <a:r>
              <a:rPr lang="en-US" i="1" dirty="0" smtClean="0"/>
              <a:t>			</a:t>
            </a:r>
          </a:p>
        </p:txBody>
      </p:sp>
    </p:spTree>
    <p:extLst>
      <p:ext uri="{BB962C8B-B14F-4D97-AF65-F5344CB8AC3E}">
        <p14:creationId xmlns:p14="http://schemas.microsoft.com/office/powerpoint/2010/main" val="34669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20000" contrast="20000"/>
          </a:blip>
          <a:srcRect l="17449" t="49329" r="64725" b="35346"/>
          <a:stretch/>
        </p:blipFill>
        <p:spPr>
          <a:xfrm>
            <a:off x="1143000" y="1802401"/>
            <a:ext cx="1011174" cy="860601"/>
          </a:xfrm>
          <a:prstGeom prst="rect">
            <a:avLst/>
          </a:prstGeom>
        </p:spPr>
      </p:pic>
      <p:sp>
        <p:nvSpPr>
          <p:cNvPr id="9" name="TextBox 8"/>
          <p:cNvSpPr txBox="1"/>
          <p:nvPr/>
        </p:nvSpPr>
        <p:spPr>
          <a:xfrm>
            <a:off x="1088970" y="540327"/>
            <a:ext cx="9609510" cy="523220"/>
          </a:xfrm>
          <a:prstGeom prst="rect">
            <a:avLst/>
          </a:prstGeom>
          <a:noFill/>
        </p:spPr>
        <p:txBody>
          <a:bodyPr wrap="square" rtlCol="0">
            <a:spAutoFit/>
          </a:bodyPr>
          <a:lstStyle/>
          <a:p>
            <a:r>
              <a:rPr lang="en-US" sz="2800" b="1" dirty="0" smtClean="0">
                <a:latin typeface="+mj-lt"/>
              </a:rPr>
              <a:t>Eyes Are The Windows to The Soul</a:t>
            </a:r>
            <a:endParaRPr lang="en-US" sz="2800" b="1" dirty="0">
              <a:latin typeface="+mj-lt"/>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2207" t="6282" r="20530" b="37392"/>
          <a:stretch/>
        </p:blipFill>
        <p:spPr>
          <a:xfrm>
            <a:off x="6242539" y="2854111"/>
            <a:ext cx="1160584" cy="1310055"/>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6740" t="10306" r="14345" b="9169"/>
          <a:stretch/>
        </p:blipFill>
        <p:spPr>
          <a:xfrm>
            <a:off x="8273563" y="3094008"/>
            <a:ext cx="1245626" cy="1534247"/>
          </a:xfrm>
          <a:prstGeom prst="rect">
            <a:avLst/>
          </a:prstGeom>
        </p:spPr>
      </p:pic>
      <p:grpSp>
        <p:nvGrpSpPr>
          <p:cNvPr id="6" name="Group 4"/>
          <p:cNvGrpSpPr>
            <a:grpSpLocks noChangeAspect="1"/>
          </p:cNvGrpSpPr>
          <p:nvPr/>
        </p:nvGrpSpPr>
        <p:grpSpPr bwMode="auto">
          <a:xfrm>
            <a:off x="2646850" y="2095470"/>
            <a:ext cx="985838" cy="1055688"/>
            <a:chOff x="1700" y="1052"/>
            <a:chExt cx="621" cy="665"/>
          </a:xfrm>
        </p:grpSpPr>
        <p:sp>
          <p:nvSpPr>
            <p:cNvPr id="10" name="AutoShape 3"/>
            <p:cNvSpPr>
              <a:spLocks noChangeAspect="1" noChangeArrowheads="1" noTextEdit="1"/>
            </p:cNvSpPr>
            <p:nvPr/>
          </p:nvSpPr>
          <p:spPr bwMode="auto">
            <a:xfrm>
              <a:off x="1700" y="1135"/>
              <a:ext cx="62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62000"/>
                      </a14:imgEffect>
                      <a14:imgEffect>
                        <a14:brightnessContrast bright="-15000" contrast="25000"/>
                      </a14:imgEffect>
                    </a14:imgLayer>
                  </a14:imgProps>
                </a:ext>
                <a:ext uri="{28A0092B-C50C-407E-A947-70E740481C1C}">
                  <a14:useLocalDpi xmlns:a14="http://schemas.microsoft.com/office/drawing/2010/main" val="0"/>
                </a:ext>
              </a:extLst>
            </a:blip>
            <a:srcRect l="10987" t="28444" r="60930" b="42707"/>
            <a:stretch/>
          </p:blipFill>
          <p:spPr bwMode="auto">
            <a:xfrm>
              <a:off x="1728" y="1052"/>
              <a:ext cx="57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p:cNvGrpSpPr>
            <a:grpSpLocks noChangeAspect="1"/>
          </p:cNvGrpSpPr>
          <p:nvPr/>
        </p:nvGrpSpPr>
        <p:grpSpPr bwMode="auto">
          <a:xfrm>
            <a:off x="4354511" y="2594739"/>
            <a:ext cx="1017588" cy="914400"/>
            <a:chOff x="2715" y="1452"/>
            <a:chExt cx="641" cy="576"/>
          </a:xfrm>
        </p:grpSpPr>
        <p:sp>
          <p:nvSpPr>
            <p:cNvPr id="12" name="AutoShape 7"/>
            <p:cNvSpPr>
              <a:spLocks noChangeAspect="1" noChangeArrowheads="1" noTextEdit="1"/>
            </p:cNvSpPr>
            <p:nvPr/>
          </p:nvSpPr>
          <p:spPr bwMode="auto">
            <a:xfrm>
              <a:off x="2786" y="1495"/>
              <a:ext cx="487"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65000"/>
                      </a14:imgEffect>
                    </a14:imgLayer>
                  </a14:imgProps>
                </a:ext>
                <a:ext uri="{28A0092B-C50C-407E-A947-70E740481C1C}">
                  <a14:useLocalDpi xmlns:a14="http://schemas.microsoft.com/office/drawing/2010/main" val="0"/>
                </a:ext>
              </a:extLst>
            </a:blip>
            <a:srcRect l="22625" t="48748" r="48686" b="26299"/>
            <a:stretch/>
          </p:blipFill>
          <p:spPr bwMode="auto">
            <a:xfrm>
              <a:off x="2715" y="1452"/>
              <a:ext cx="64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43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Questions</a:t>
            </a:r>
            <a:endParaRPr lang="en-US" sz="2800" b="1" dirty="0"/>
          </a:p>
        </p:txBody>
      </p:sp>
      <p:pic>
        <p:nvPicPr>
          <p:cNvPr id="5" name="Picture Placeholder 4" descr="Andrew Fountain - Truth and the Bible | Newlife Church Toronto"/>
          <p:cNvPicPr>
            <a:picLocks noGrp="1" noChangeAspect="1"/>
          </p:cNvPicPr>
          <p:nvPr>
            <p:ph type="pic" idx="1"/>
          </p:nvPr>
        </p:nvPicPr>
        <p:blipFill>
          <a:blip r:embed="rId3">
            <a:extLst>
              <a:ext uri="{28A0092B-C50C-407E-A947-70E740481C1C}">
                <a14:useLocalDpi xmlns:a14="http://schemas.microsoft.com/office/drawing/2010/main" val="0"/>
              </a:ext>
            </a:extLst>
          </a:blip>
          <a:srcRect t="2562" b="2562"/>
          <a:stretch>
            <a:fillRect/>
          </a:stretch>
        </p:blipFill>
        <p:spPr>
          <a:xfrm>
            <a:off x="2784475" y="1592263"/>
            <a:ext cx="6430963" cy="4572000"/>
          </a:xfrm>
        </p:spPr>
      </p:pic>
    </p:spTree>
    <p:extLst>
      <p:ext uri="{BB962C8B-B14F-4D97-AF65-F5344CB8AC3E}">
        <p14:creationId xmlns:p14="http://schemas.microsoft.com/office/powerpoint/2010/main" val="288726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Led </a:t>
            </a:r>
            <a:r>
              <a:rPr lang="en-US" b="1" dirty="0"/>
              <a:t>Y</a:t>
            </a:r>
            <a:r>
              <a:rPr lang="en-US" b="1" dirty="0" smtClean="0"/>
              <a:t>ou to Choose </a:t>
            </a:r>
            <a:r>
              <a:rPr lang="en-US" b="1" dirty="0"/>
              <a:t>T</a:t>
            </a:r>
            <a:r>
              <a:rPr lang="en-US" b="1" dirty="0" smtClean="0"/>
              <a:t>his </a:t>
            </a:r>
            <a:r>
              <a:rPr lang="en-US" b="1" dirty="0"/>
              <a:t>S</a:t>
            </a:r>
            <a:r>
              <a:rPr lang="en-US" b="1" dirty="0" smtClean="0"/>
              <a:t>ession </a:t>
            </a:r>
            <a:r>
              <a:rPr lang="en-US" b="1" dirty="0"/>
              <a:t>T</a:t>
            </a:r>
            <a:r>
              <a:rPr lang="en-US" b="1" dirty="0" smtClean="0"/>
              <a:t>oday?</a:t>
            </a:r>
            <a:endParaRPr lang="en-US" b="1"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Why are You Here? — Bucket Li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69405"/>
            <a:ext cx="10084031" cy="4702795"/>
          </a:xfrm>
          <a:prstGeom prst="rect">
            <a:avLst/>
          </a:prstGeom>
        </p:spPr>
      </p:pic>
    </p:spTree>
    <p:extLst>
      <p:ext uri="{BB962C8B-B14F-4D97-AF65-F5344CB8AC3E}">
        <p14:creationId xmlns:p14="http://schemas.microsoft.com/office/powerpoint/2010/main" val="389971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a:t>
            </a:r>
            <a:r>
              <a:rPr lang="en-US" sz="2800" b="1" dirty="0" smtClean="0"/>
              <a:t>Information</a:t>
            </a:r>
            <a:endParaRPr lang="en-US" sz="2800" b="1" dirty="0"/>
          </a:p>
        </p:txBody>
      </p:sp>
      <p:sp>
        <p:nvSpPr>
          <p:cNvPr id="3" name="Text Placeholder 2"/>
          <p:cNvSpPr>
            <a:spLocks noGrp="1"/>
          </p:cNvSpPr>
          <p:nvPr>
            <p:ph type="body" sz="half" idx="2"/>
          </p:nvPr>
        </p:nvSpPr>
        <p:spPr>
          <a:xfrm>
            <a:off x="1104900" y="1600200"/>
            <a:ext cx="9980682" cy="4572000"/>
          </a:xfrm>
        </p:spPr>
        <p:txBody>
          <a:bodyPr/>
          <a:lstStyle/>
          <a:p>
            <a:r>
              <a:rPr lang="en-US" dirty="0"/>
              <a:t>Jamie Like, District Social Worker</a:t>
            </a:r>
          </a:p>
          <a:p>
            <a:r>
              <a:rPr lang="en-US" dirty="0"/>
              <a:t>Henderson County Schools</a:t>
            </a:r>
          </a:p>
          <a:p>
            <a:r>
              <a:rPr lang="en-US" dirty="0" smtClean="0"/>
              <a:t>Office: 270-831-8769</a:t>
            </a:r>
          </a:p>
          <a:p>
            <a:r>
              <a:rPr lang="en-US" dirty="0" smtClean="0"/>
              <a:t>Cell: 270-823-3465</a:t>
            </a:r>
            <a:endParaRPr lang="en-US" dirty="0"/>
          </a:p>
          <a:p>
            <a:r>
              <a:rPr lang="en-US" dirty="0" smtClean="0">
                <a:hlinkClick r:id="rId2"/>
              </a:rPr>
              <a:t>jamie.like@Henderson.kyschools.us</a:t>
            </a:r>
            <a:endParaRPr lang="en-US" dirty="0" smtClean="0"/>
          </a:p>
          <a:p>
            <a:endParaRPr lang="en-US" dirty="0"/>
          </a:p>
          <a:p>
            <a:endParaRPr lang="en-US" dirty="0"/>
          </a:p>
          <a:p>
            <a:endParaRPr lang="en-US" dirty="0"/>
          </a:p>
        </p:txBody>
      </p:sp>
      <p:sp>
        <p:nvSpPr>
          <p:cNvPr id="5" name="Rectangle 3"/>
          <p:cNvSpPr>
            <a:spLocks noChangeArrowheads="1"/>
          </p:cNvSpPr>
          <p:nvPr/>
        </p:nvSpPr>
        <p:spPr bwMode="auto">
          <a:xfrm>
            <a:off x="970384" y="2827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3"/>
          <a:stretch>
            <a:fillRect/>
          </a:stretch>
        </p:blipFill>
        <p:spPr>
          <a:xfrm>
            <a:off x="1104900" y="3886200"/>
            <a:ext cx="5964844" cy="972400"/>
          </a:xfrm>
          <a:prstGeom prst="rect">
            <a:avLst/>
          </a:prstGeom>
        </p:spPr>
      </p:pic>
    </p:spTree>
    <p:extLst>
      <p:ext uri="{BB962C8B-B14F-4D97-AF65-F5344CB8AC3E}">
        <p14:creationId xmlns:p14="http://schemas.microsoft.com/office/powerpoint/2010/main" val="391599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Core Beliefs</a:t>
            </a:r>
            <a:r>
              <a:rPr lang="en-US" dirty="0"/>
              <a:t/>
            </a:r>
            <a:br>
              <a:rPr lang="en-US" dirty="0"/>
            </a:br>
            <a:endParaRPr lang="en-US" dirty="0"/>
          </a:p>
        </p:txBody>
      </p:sp>
      <p:sp>
        <p:nvSpPr>
          <p:cNvPr id="14" name="Content Placeholder 13"/>
          <p:cNvSpPr>
            <a:spLocks noGrp="1"/>
          </p:cNvSpPr>
          <p:nvPr>
            <p:ph idx="1"/>
          </p:nvPr>
        </p:nvSpPr>
        <p:spPr/>
        <p:txBody>
          <a:bodyPr/>
          <a:lstStyle/>
          <a:p>
            <a:r>
              <a:rPr lang="en-US" dirty="0" smtClean="0"/>
              <a:t>You don’t know what you don’t know</a:t>
            </a:r>
            <a:endParaRPr lang="en-US" dirty="0"/>
          </a:p>
          <a:p>
            <a:r>
              <a:rPr lang="en-US" dirty="0" smtClean="0"/>
              <a:t>Where we come from has everything to do with where we are at but it doesn’t dictate where we are going</a:t>
            </a:r>
          </a:p>
          <a:p>
            <a:r>
              <a:rPr lang="en-US" dirty="0" smtClean="0"/>
              <a:t>Never underestimate the impact you can make in the life of a child</a:t>
            </a:r>
          </a:p>
          <a:p>
            <a:r>
              <a:rPr lang="en-US" dirty="0" smtClean="0"/>
              <a:t>Damage from childhood trauma can be mitigated</a:t>
            </a:r>
          </a:p>
          <a:p>
            <a:r>
              <a:rPr lang="en-US" dirty="0" smtClean="0"/>
              <a:t>Relationships, relationships, relationships is the key to everything!</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Complex Trauma?</a:t>
            </a:r>
            <a:endParaRPr lang="en-US" dirty="0"/>
          </a:p>
        </p:txBody>
      </p:sp>
      <p:sp>
        <p:nvSpPr>
          <p:cNvPr id="3" name="Content Placeholder 2"/>
          <p:cNvSpPr>
            <a:spLocks noGrp="1"/>
          </p:cNvSpPr>
          <p:nvPr>
            <p:ph idx="1"/>
          </p:nvPr>
        </p:nvSpPr>
        <p:spPr/>
        <p:txBody>
          <a:bodyPr/>
          <a:lstStyle/>
          <a:p>
            <a:pPr marL="0" indent="0">
              <a:buNone/>
            </a:pPr>
            <a:r>
              <a:rPr lang="en-US" sz="1800" dirty="0" smtClean="0"/>
              <a:t>Complex </a:t>
            </a:r>
            <a:r>
              <a:rPr lang="en-US" sz="1800" dirty="0"/>
              <a:t>trauma describes both children’s exposure to multiple traumatic events—often of an invasive, interpersonal nature—and the wide-ranging, long-term effects of this exposure. These events are severe and pervasive, such as abuse or profound neglect. They usually occur early in life and can disrupt many aspects of the child’s development and the formation of a sense of self. Since these events often occur with a caregiver, they interfere with the child’s ability to form a secure attachment. Many aspects of a child’s healthy physical and mental development rely on this primary source of safety and stability</a:t>
            </a:r>
            <a:r>
              <a:rPr lang="en-US" sz="1800" dirty="0" smtClean="0"/>
              <a:t>.</a:t>
            </a:r>
          </a:p>
          <a:p>
            <a:endParaRPr lang="en-US" dirty="0"/>
          </a:p>
          <a:p>
            <a:pPr marL="0" indent="0">
              <a:buNone/>
            </a:pPr>
            <a:r>
              <a:rPr lang="en-US" sz="1400" dirty="0">
                <a:hlinkClick r:id="rId3"/>
              </a:rPr>
              <a:t>https://</a:t>
            </a:r>
            <a:r>
              <a:rPr lang="en-US" sz="1400" dirty="0" smtClean="0">
                <a:hlinkClick r:id="rId3"/>
              </a:rPr>
              <a:t>www.nctsn.org/what-is-child-trauma/trauma-types/complex-trauma</a:t>
            </a:r>
            <a:endParaRPr lang="en-US" sz="1400" dirty="0" smtClean="0"/>
          </a:p>
          <a:p>
            <a:endParaRPr lang="en-US" dirty="0"/>
          </a:p>
        </p:txBody>
      </p:sp>
    </p:spTree>
    <p:extLst>
      <p:ext uri="{BB962C8B-B14F-4D97-AF65-F5344CB8AC3E}">
        <p14:creationId xmlns:p14="http://schemas.microsoft.com/office/powerpoint/2010/main" val="397040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Begin at the </a:t>
            </a:r>
            <a:r>
              <a:rPr lang="en-US" b="1" dirty="0" smtClean="0"/>
              <a:t>Beginning: Sue’s Journey</a:t>
            </a:r>
            <a:endParaRPr lang="en-US" b="1" dirty="0"/>
          </a:p>
        </p:txBody>
      </p:sp>
      <p:sp>
        <p:nvSpPr>
          <p:cNvPr id="3" name="Content Placeholder 2"/>
          <p:cNvSpPr>
            <a:spLocks noGrp="1"/>
          </p:cNvSpPr>
          <p:nvPr>
            <p:ph idx="1"/>
          </p:nvPr>
        </p:nvSpPr>
        <p:spPr>
          <a:xfrm>
            <a:off x="1103382" y="1433145"/>
            <a:ext cx="9982200" cy="5161085"/>
          </a:xfrm>
        </p:spPr>
        <p:txBody>
          <a:bodyPr>
            <a:noAutofit/>
          </a:bodyPr>
          <a:lstStyle/>
          <a:p>
            <a:pPr>
              <a:buFont typeface="Wingdings" panose="05000000000000000000" pitchFamily="2" charset="2"/>
              <a:buChar char="q"/>
            </a:pPr>
            <a:r>
              <a:rPr lang="en-US" sz="1800" dirty="0" smtClean="0"/>
              <a:t>Parental Separation at an Early Age and Parental Abandonment/Neglect</a:t>
            </a:r>
          </a:p>
          <a:p>
            <a:pPr>
              <a:buFont typeface="Wingdings" panose="05000000000000000000" pitchFamily="2" charset="2"/>
              <a:buChar char="q"/>
            </a:pPr>
            <a:r>
              <a:rPr lang="en-US" sz="1800" dirty="0" smtClean="0"/>
              <a:t>Other Family Members as Care Takers</a:t>
            </a:r>
          </a:p>
          <a:p>
            <a:pPr>
              <a:buFont typeface="Wingdings" panose="05000000000000000000" pitchFamily="2" charset="2"/>
              <a:buChar char="q"/>
            </a:pPr>
            <a:r>
              <a:rPr lang="en-US" sz="1800" dirty="0" smtClean="0"/>
              <a:t>Re-unification with Mother</a:t>
            </a:r>
          </a:p>
          <a:p>
            <a:pPr>
              <a:buFont typeface="Wingdings" panose="05000000000000000000" pitchFamily="2" charset="2"/>
              <a:buChar char="q"/>
            </a:pPr>
            <a:r>
              <a:rPr lang="en-US" sz="1800" dirty="0" smtClean="0"/>
              <a:t>Witnessed Domestic Violence</a:t>
            </a:r>
          </a:p>
          <a:p>
            <a:pPr>
              <a:buFont typeface="Wingdings" panose="05000000000000000000" pitchFamily="2" charset="2"/>
              <a:buChar char="q"/>
            </a:pPr>
            <a:r>
              <a:rPr lang="en-US" sz="1800" dirty="0" smtClean="0"/>
              <a:t>Experienced Physical Abuse &amp; Emotional Abuse</a:t>
            </a:r>
          </a:p>
          <a:p>
            <a:pPr>
              <a:buFont typeface="Wingdings" panose="05000000000000000000" pitchFamily="2" charset="2"/>
              <a:buChar char="q"/>
            </a:pPr>
            <a:r>
              <a:rPr lang="en-US" sz="1800" dirty="0" smtClean="0"/>
              <a:t>Re-unification with Father</a:t>
            </a:r>
          </a:p>
          <a:p>
            <a:pPr>
              <a:buFont typeface="Wingdings" panose="05000000000000000000" pitchFamily="2" charset="2"/>
              <a:buChar char="q"/>
            </a:pPr>
            <a:r>
              <a:rPr lang="en-US" sz="1800" dirty="0" smtClean="0"/>
              <a:t>Experienced Sexual Abuse</a:t>
            </a:r>
          </a:p>
          <a:p>
            <a:pPr>
              <a:buFont typeface="Wingdings" panose="05000000000000000000" pitchFamily="2" charset="2"/>
              <a:buChar char="q"/>
            </a:pPr>
            <a:r>
              <a:rPr lang="en-US" sz="1800" dirty="0" smtClean="0"/>
              <a:t>Short Term Re-unification with Mother &amp; Transition to Foster Care</a:t>
            </a:r>
          </a:p>
          <a:p>
            <a:pPr>
              <a:buFont typeface="Wingdings" panose="05000000000000000000" pitchFamily="2" charset="2"/>
              <a:buChar char="q"/>
            </a:pPr>
            <a:r>
              <a:rPr lang="en-US" sz="1800" dirty="0" smtClean="0"/>
              <a:t>Suicide Attempt</a:t>
            </a:r>
          </a:p>
          <a:p>
            <a:pPr>
              <a:buFont typeface="Wingdings" panose="05000000000000000000" pitchFamily="2" charset="2"/>
              <a:buChar char="q"/>
            </a:pPr>
            <a:r>
              <a:rPr lang="en-US" sz="1800" dirty="0" smtClean="0"/>
              <a:t>Recovery</a:t>
            </a:r>
          </a:p>
          <a:p>
            <a:pPr>
              <a:buFont typeface="Wingdings" panose="05000000000000000000" pitchFamily="2" charset="2"/>
              <a:buChar char="q"/>
            </a:pPr>
            <a:r>
              <a:rPr lang="en-US" sz="1800" dirty="0" smtClean="0"/>
              <a:t>Purpose</a:t>
            </a:r>
            <a:endParaRPr lang="en-US" sz="1800" dirty="0"/>
          </a:p>
        </p:txBody>
      </p:sp>
    </p:spTree>
    <p:extLst>
      <p:ext uri="{BB962C8B-B14F-4D97-AF65-F5344CB8AC3E}">
        <p14:creationId xmlns:p14="http://schemas.microsoft.com/office/powerpoint/2010/main" val="252360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Reality of Today’s Children </a:t>
            </a:r>
            <a:endParaRPr lang="en-US" b="1" dirty="0"/>
          </a:p>
        </p:txBody>
      </p:sp>
      <p:sp>
        <p:nvSpPr>
          <p:cNvPr id="3" name="Content Placeholder 2"/>
          <p:cNvSpPr>
            <a:spLocks noGrp="1"/>
          </p:cNvSpPr>
          <p:nvPr>
            <p:ph idx="1"/>
          </p:nvPr>
        </p:nvSpPr>
        <p:spPr/>
        <p:txBody>
          <a:bodyPr>
            <a:normAutofit/>
          </a:bodyPr>
          <a:lstStyle/>
          <a:p>
            <a:r>
              <a:rPr lang="en-US" sz="1800" dirty="0" smtClean="0"/>
              <a:t>A </a:t>
            </a:r>
            <a:r>
              <a:rPr lang="en-US" sz="1800" dirty="0"/>
              <a:t>new federal report shows Kentucky and Indiana, respectively, have the highest and second-highest rates of child abuse in the </a:t>
            </a:r>
            <a:r>
              <a:rPr lang="en-US" sz="1800" dirty="0" smtClean="0"/>
              <a:t>country. According </a:t>
            </a:r>
            <a:r>
              <a:rPr lang="en-US" sz="1800" dirty="0"/>
              <a:t>to the "Child Maltreatment" report from the Children's Bureau of the U.S. Department of Health and Human Services, Kentucky had 22,410 victims of child abuse in </a:t>
            </a:r>
            <a:r>
              <a:rPr lang="en-US" sz="1800" dirty="0" smtClean="0"/>
              <a:t>2017. That </a:t>
            </a:r>
            <a:r>
              <a:rPr lang="en-US" sz="1800" dirty="0"/>
              <a:t>represents about 22.2 victims per 1,000 children in Kentucky, first among all states in 2017 and more than double the national average of 9.1 victims per 1,000 </a:t>
            </a:r>
            <a:r>
              <a:rPr lang="en-US" sz="1800" dirty="0" smtClean="0"/>
              <a:t>children. </a:t>
            </a:r>
          </a:p>
          <a:p>
            <a:r>
              <a:rPr lang="en-US" sz="1800" dirty="0" smtClean="0"/>
              <a:t>Indiana </a:t>
            </a:r>
            <a:r>
              <a:rPr lang="en-US" sz="1800" dirty="0"/>
              <a:t>followed up in second nationally with 18.6 victims per 1,000 children in </a:t>
            </a:r>
            <a:r>
              <a:rPr lang="en-US" sz="1800" dirty="0" smtClean="0"/>
              <a:t>2017. </a:t>
            </a:r>
            <a:r>
              <a:rPr lang="en-US" sz="1800" dirty="0"/>
              <a:t>Indiana had an estimated 29,198 child abuse victims in 2017, an uptick of about 34 percent from the 21,755 victims identified in 2013</a:t>
            </a:r>
            <a:r>
              <a:rPr lang="en-US" sz="1800" dirty="0" smtClean="0"/>
              <a:t>.  </a:t>
            </a:r>
          </a:p>
          <a:p>
            <a:r>
              <a:rPr lang="en-US" sz="1800" dirty="0" smtClean="0"/>
              <a:t>The </a:t>
            </a:r>
            <a:r>
              <a:rPr lang="en-US" sz="1800" dirty="0"/>
              <a:t>estimated 22,410 child abuse victims in Kentucky in 2017 marks an increase of about 27.5 percent from 2013, when 17,591 child victims were identified in the commonwealth, according to the report</a:t>
            </a:r>
            <a:r>
              <a:rPr lang="en-US" sz="1800" dirty="0" smtClean="0"/>
              <a:t>. (Louisville Courier Journal Published March 29, 2019)</a:t>
            </a:r>
            <a:endParaRPr lang="en-US" sz="1800" dirty="0"/>
          </a:p>
          <a:p>
            <a:pPr lvl="1">
              <a:buFont typeface="Wingdings" panose="05000000000000000000" pitchFamily="2" charset="2"/>
              <a:buChar char="q"/>
            </a:pPr>
            <a:endParaRPr lang="en-US" sz="1400" dirty="0" smtClean="0"/>
          </a:p>
          <a:p>
            <a:endParaRPr lang="en-US" dirty="0" smtClean="0"/>
          </a:p>
          <a:p>
            <a:endParaRPr lang="en-US" sz="1400" dirty="0"/>
          </a:p>
        </p:txBody>
      </p:sp>
    </p:spTree>
    <p:extLst>
      <p:ext uri="{BB962C8B-B14F-4D97-AF65-F5344CB8AC3E}">
        <p14:creationId xmlns:p14="http://schemas.microsoft.com/office/powerpoint/2010/main" val="257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a:xfrm>
            <a:off x="20513236" y="9502774"/>
            <a:ext cx="6430912" cy="4572001"/>
          </a:xfrm>
        </p:spPr>
      </p:sp>
      <p:pic>
        <p:nvPicPr>
          <p:cNvPr id="1026"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2101" b="10416"/>
          <a:stretch/>
        </p:blipFill>
        <p:spPr bwMode="auto">
          <a:xfrm>
            <a:off x="546847" y="400563"/>
            <a:ext cx="10856259" cy="555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7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Changes a Child’s View of the World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b="1" dirty="0" smtClean="0"/>
              <a:t>“</a:t>
            </a:r>
            <a:r>
              <a:rPr lang="en-US" b="1" dirty="0"/>
              <a:t>The world is a safe place</a:t>
            </a:r>
            <a:r>
              <a:rPr lang="en-US" dirty="0"/>
              <a:t>” </a:t>
            </a:r>
            <a:r>
              <a:rPr lang="en-US" dirty="0" smtClean="0"/>
              <a:t>		</a:t>
            </a:r>
            <a:r>
              <a:rPr lang="en-US" dirty="0" smtClean="0"/>
              <a:t>             </a:t>
            </a:r>
            <a:r>
              <a:rPr lang="en-US" b="1" dirty="0" smtClean="0"/>
              <a:t>“</a:t>
            </a:r>
            <a:r>
              <a:rPr lang="en-US" b="1" dirty="0" smtClean="0"/>
              <a:t>The World is a Dangerous Place”</a:t>
            </a:r>
          </a:p>
          <a:p>
            <a:pPr marL="0" indent="0">
              <a:buNone/>
            </a:pPr>
            <a:r>
              <a:rPr lang="en-US" dirty="0" smtClean="0"/>
              <a:t> Growth/promotion </a:t>
            </a:r>
            <a:r>
              <a:rPr lang="en-US" dirty="0"/>
              <a:t>orientation </a:t>
            </a:r>
            <a:r>
              <a:rPr lang="en-US" dirty="0" smtClean="0"/>
              <a:t>			Survival Orientation</a:t>
            </a:r>
          </a:p>
          <a:p>
            <a:pPr marL="0" indent="0">
              <a:buNone/>
            </a:pPr>
            <a:r>
              <a:rPr lang="en-US" dirty="0" smtClean="0"/>
              <a:t> Trust 						Distrust</a:t>
            </a:r>
          </a:p>
          <a:p>
            <a:pPr marL="0" indent="0">
              <a:buNone/>
            </a:pPr>
            <a:r>
              <a:rPr lang="en-US" dirty="0" smtClean="0"/>
              <a:t> Cooperation  					Manipulation</a:t>
            </a:r>
          </a:p>
          <a:p>
            <a:pPr marL="0" indent="0">
              <a:buNone/>
            </a:pPr>
            <a:r>
              <a:rPr lang="en-US" dirty="0" smtClean="0"/>
              <a:t> Focused </a:t>
            </a:r>
            <a:r>
              <a:rPr lang="en-US" dirty="0"/>
              <a:t>attention </a:t>
            </a:r>
            <a:r>
              <a:rPr lang="en-US" dirty="0" smtClean="0"/>
              <a:t> 				Hypervigilance/distraction</a:t>
            </a:r>
          </a:p>
          <a:p>
            <a:pPr marL="0" indent="0">
              <a:buNone/>
            </a:pPr>
            <a:r>
              <a:rPr lang="en-US" dirty="0" smtClean="0"/>
              <a:t> Self protection	  				Risk Taking</a:t>
            </a:r>
          </a:p>
          <a:p>
            <a:pPr marL="0" indent="0">
              <a:buNone/>
            </a:pPr>
            <a:r>
              <a:rPr lang="en-US" dirty="0" smtClean="0"/>
              <a:t> Long </a:t>
            </a:r>
            <a:r>
              <a:rPr lang="en-US" dirty="0"/>
              <a:t>life expectancy </a:t>
            </a:r>
            <a:r>
              <a:rPr lang="en-US" dirty="0" smtClean="0"/>
              <a:t>				Short Life Expectancy</a:t>
            </a:r>
          </a:p>
          <a:p>
            <a:pPr marL="0" indent="0">
              <a:buNone/>
            </a:pPr>
            <a:endParaRPr lang="en-US" sz="1200" dirty="0" smtClean="0"/>
          </a:p>
          <a:p>
            <a:pPr marL="0" indent="0">
              <a:buNone/>
            </a:pPr>
            <a:r>
              <a:rPr lang="en-US" sz="1200" dirty="0"/>
              <a:t>	</a:t>
            </a:r>
            <a:r>
              <a:rPr lang="en-US" sz="1200" dirty="0" smtClean="0"/>
              <a:t>						COACT </a:t>
            </a:r>
            <a:r>
              <a:rPr lang="en-US" sz="1200" dirty="0"/>
              <a:t>Colorado, Office of Behavioral Health </a:t>
            </a:r>
            <a:endParaRPr lang="en-US" sz="1200" dirty="0" smtClean="0"/>
          </a:p>
          <a:p>
            <a:endParaRPr lang="en-US" dirty="0" smtClean="0"/>
          </a:p>
          <a:p>
            <a:endParaRPr lang="en-US" dirty="0"/>
          </a:p>
        </p:txBody>
      </p:sp>
    </p:spTree>
    <p:extLst>
      <p:ext uri="{BB962C8B-B14F-4D97-AF65-F5344CB8AC3E}">
        <p14:creationId xmlns:p14="http://schemas.microsoft.com/office/powerpoint/2010/main" val="353236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Trauma Can Affect Children In a Multitude of Ways</a:t>
            </a:r>
            <a:endParaRPr lang="en-US" dirty="0"/>
          </a:p>
        </p:txBody>
      </p:sp>
      <p:sp>
        <p:nvSpPr>
          <p:cNvPr id="3" name="Content Placeholder 2"/>
          <p:cNvSpPr>
            <a:spLocks noGrp="1"/>
          </p:cNvSpPr>
          <p:nvPr>
            <p:ph idx="1"/>
          </p:nvPr>
        </p:nvSpPr>
        <p:spPr>
          <a:xfrm>
            <a:off x="1104900" y="1384069"/>
            <a:ext cx="9982200" cy="5141422"/>
          </a:xfrm>
        </p:spPr>
        <p:txBody>
          <a:bodyPr/>
          <a:lstStyle/>
          <a:p>
            <a:pPr marL="0" indent="0">
              <a:buNone/>
            </a:pPr>
            <a:endParaRPr lang="en-US" sz="1200" dirty="0" smtClean="0">
              <a:hlinkClick r:id="rId3"/>
            </a:endParaRPr>
          </a:p>
          <a:p>
            <a:pPr marL="0" indent="0">
              <a:buNone/>
            </a:pPr>
            <a:endParaRPr lang="en-US" sz="1200" dirty="0">
              <a:hlinkClick r:id="rId3"/>
            </a:endParaRPr>
          </a:p>
          <a:p>
            <a:pPr marL="0" indent="0">
              <a:buNone/>
            </a:pPr>
            <a:endParaRPr lang="en-US" sz="1200" dirty="0" smtClean="0">
              <a:hlinkClick r:id="rId3"/>
            </a:endParaRPr>
          </a:p>
          <a:p>
            <a:pPr marL="0" indent="0">
              <a:buNone/>
            </a:pPr>
            <a:endParaRPr lang="en-US" sz="1200" dirty="0">
              <a:hlinkClick r:id="rId3"/>
            </a:endParaRPr>
          </a:p>
          <a:p>
            <a:pPr marL="0" indent="0">
              <a:buNone/>
            </a:pPr>
            <a:endParaRPr lang="en-US" sz="1200" dirty="0" smtClean="0">
              <a:hlinkClick r:id="rId3"/>
            </a:endParaRPr>
          </a:p>
          <a:p>
            <a:pPr marL="0" indent="0">
              <a:buNone/>
            </a:pPr>
            <a:endParaRPr lang="en-US" sz="1200" dirty="0">
              <a:hlinkClick r:id="rId3"/>
            </a:endParaRPr>
          </a:p>
          <a:p>
            <a:pPr marL="0" indent="0">
              <a:buNone/>
            </a:pPr>
            <a:endParaRPr lang="en-US" sz="1200" dirty="0" smtClean="0">
              <a:hlinkClick r:id="rId3"/>
            </a:endParaRPr>
          </a:p>
          <a:p>
            <a:pPr marL="0" indent="0">
              <a:buNone/>
            </a:pPr>
            <a:endParaRPr lang="en-US" sz="1200" dirty="0">
              <a:hlinkClick r:id="rId3"/>
            </a:endParaRPr>
          </a:p>
          <a:p>
            <a:pPr marL="0" indent="0">
              <a:buNone/>
            </a:pPr>
            <a:endParaRPr lang="en-US" sz="1200" dirty="0" smtClean="0">
              <a:hlinkClick r:id="rId3"/>
            </a:endParaRPr>
          </a:p>
          <a:p>
            <a:pPr marL="0" indent="0">
              <a:buNone/>
            </a:pPr>
            <a:endParaRPr lang="en-US" sz="1200" dirty="0">
              <a:hlinkClick r:id="rId3"/>
            </a:endParaRPr>
          </a:p>
          <a:p>
            <a:pPr marL="0" indent="0">
              <a:buNone/>
            </a:pPr>
            <a:endParaRPr lang="en-US" sz="1200" dirty="0" smtClean="0">
              <a:hlinkClick r:id="rId3"/>
            </a:endParaRPr>
          </a:p>
          <a:p>
            <a:pPr marL="0" indent="0">
              <a:buNone/>
            </a:pPr>
            <a:endParaRPr lang="en-US" sz="1200" dirty="0" smtClean="0">
              <a:hlinkClick r:id="rId3"/>
            </a:endParaRPr>
          </a:p>
          <a:p>
            <a:pPr marL="0" indent="0">
              <a:buNone/>
            </a:pPr>
            <a:r>
              <a:rPr lang="en-US" sz="1200" dirty="0" smtClean="0">
                <a:hlinkClick r:id="rId3"/>
              </a:rPr>
              <a:t>https</a:t>
            </a:r>
            <a:r>
              <a:rPr lang="en-US" sz="1200" dirty="0">
                <a:hlinkClick r:id="rId3"/>
              </a:rPr>
              <a:t>://www.nctsn.org/what-is-child-trauma/trauma-types/complex-trauma</a:t>
            </a:r>
            <a:endParaRPr lang="en-US" sz="12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7301550"/>
              </p:ext>
            </p:extLst>
          </p:nvPr>
        </p:nvGraphicFramePr>
        <p:xfrm>
          <a:off x="1104899" y="1484437"/>
          <a:ext cx="9980681" cy="6248400"/>
        </p:xfrm>
        <a:graphic>
          <a:graphicData uri="http://schemas.openxmlformats.org/drawingml/2006/table">
            <a:tbl>
              <a:tblPr firstRow="1" bandRow="1">
                <a:tableStyleId>{5C22544A-7EE6-4342-B048-85BDC9FD1C3A}</a:tableStyleId>
              </a:tblPr>
              <a:tblGrid>
                <a:gridCol w="4921829">
                  <a:extLst>
                    <a:ext uri="{9D8B030D-6E8A-4147-A177-3AD203B41FA5}">
                      <a16:colId xmlns:a16="http://schemas.microsoft.com/office/drawing/2014/main" val="2441384762"/>
                    </a:ext>
                  </a:extLst>
                </a:gridCol>
                <a:gridCol w="5058852">
                  <a:extLst>
                    <a:ext uri="{9D8B030D-6E8A-4147-A177-3AD203B41FA5}">
                      <a16:colId xmlns:a16="http://schemas.microsoft.com/office/drawing/2014/main" val="4276567095"/>
                    </a:ext>
                  </a:extLst>
                </a:gridCol>
              </a:tblGrid>
              <a:tr h="5373563">
                <a:tc>
                  <a:txBody>
                    <a:bodyPr/>
                    <a:lstStyle/>
                    <a:p>
                      <a:pPr marL="285750" indent="-285750">
                        <a:lnSpc>
                          <a:spcPct val="100000"/>
                        </a:lnSpc>
                        <a:buFont typeface="Wingdings" panose="05000000000000000000" pitchFamily="2" charset="2"/>
                        <a:buChar cha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Attachment &amp; Relationships</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Learn that they cannot rely on others to help them</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are more vulnerable to stress</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Experience problems in romantic relationships, friendships and with authority figures</a:t>
                      </a: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Physical Health: Body &amp; Brain</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The immune system and the body’s stress response system may not develop normally</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Impaired development of the brain and nervous system</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Chronic or recurrent physical complaints</a:t>
                      </a: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Emotional Responses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Difficulty identifying, expressing or managing emotions</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Difficulty calming down when upset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Vigilant and guarded in their interactions with others</a:t>
                      </a: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Dissociation</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dissociate or mentally separate themselves from the experience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smtClean="0">
                        <a:ln>
                          <a:noFill/>
                        </a:ln>
                        <a:solidFill>
                          <a:srgbClr val="514843"/>
                        </a:solidFill>
                        <a:effectLst/>
                        <a:uLnTx/>
                        <a:uFillTx/>
                        <a:latin typeface="+mn-lt"/>
                        <a:ea typeface="+mn-ea"/>
                        <a:cs typeface="+mn-cs"/>
                      </a:endParaRP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srgbClr val="514843"/>
                        </a:solidFill>
                        <a:effectLst/>
                        <a:uLnTx/>
                        <a:uFillTx/>
                        <a:latin typeface="+mn-lt"/>
                        <a:ea typeface="+mn-ea"/>
                        <a:cs typeface="+mn-cs"/>
                      </a:endParaRP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srgbClr val="514843"/>
                        </a:solidFill>
                        <a:effectLst/>
                        <a:uLnTx/>
                        <a:uFillTx/>
                        <a:latin typeface="+mn-lt"/>
                        <a:ea typeface="+mn-ea"/>
                        <a:cs typeface="+mn-cs"/>
                      </a:endParaRPr>
                    </a:p>
                    <a:p>
                      <a:pPr marL="0" marR="0" lvl="0" indent="0" algn="l" defTabSz="914400" rtl="0" eaLnBrk="1" fontAlgn="auto" latinLnBrk="0" hangingPunct="1">
                        <a:lnSpc>
                          <a:spcPct val="100000"/>
                        </a:lnSpc>
                        <a:spcBef>
                          <a:spcPts val="18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smtClean="0">
                        <a:ln>
                          <a:noFill/>
                        </a:ln>
                        <a:solidFill>
                          <a:srgbClr val="514843"/>
                        </a:solidFill>
                        <a:effectLst/>
                        <a:uLnTx/>
                        <a:uFillTx/>
                        <a:latin typeface="+mn-lt"/>
                        <a:ea typeface="+mn-ea"/>
                        <a:cs typeface="+mn-cs"/>
                      </a:endParaRPr>
                    </a:p>
                    <a:p>
                      <a:pPr>
                        <a:lnSpc>
                          <a:spcPct val="100000"/>
                        </a:lnSpc>
                      </a:pPr>
                      <a:endParaRPr lang="en-US" dirty="0"/>
                    </a:p>
                  </a:txBody>
                  <a:tcPr>
                    <a:noFill/>
                  </a:tcPr>
                </a:tc>
                <a:tc>
                  <a:txBody>
                    <a:bodyPr/>
                    <a:lstStyle/>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Behavior</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be easily triggered or set off, struggle with self regulation and lack impulse control</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be over controlled, rigid and unusually compliant with adults</a:t>
                      </a: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Cognition: Thinking &amp; Learning</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have problems thinking clearly, reasoning or problem solving</a:t>
                      </a:r>
                    </a:p>
                    <a:p>
                      <a:pPr marL="285750" indent="-285750">
                        <a:lnSpc>
                          <a:spcPct val="100000"/>
                        </a:lnSpc>
                        <a:buFont typeface="Courier New" panose="02070309020205020404" pitchFamily="49" charset="0"/>
                        <a:buChar char="o"/>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struggle with sustaining attention or have learning difficulties</a:t>
                      </a:r>
                    </a:p>
                    <a:p>
                      <a:pPr marL="228600" marR="0" lvl="0" indent="-2286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514843"/>
                          </a:solidFill>
                          <a:effectLst/>
                          <a:uLnTx/>
                          <a:uFillTx/>
                          <a:latin typeface="+mn-lt"/>
                          <a:ea typeface="+mn-ea"/>
                          <a:cs typeface="+mn-cs"/>
                        </a:rPr>
                        <a:t>Self Concept &amp; Future Orientation</a:t>
                      </a:r>
                    </a:p>
                    <a:p>
                      <a:pPr marL="285750" marR="0" lvl="0" indent="-285750" algn="l" defTabSz="914400"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srgbClr val="514843"/>
                          </a:solidFill>
                          <a:effectLst/>
                          <a:uLnTx/>
                          <a:uFillTx/>
                          <a:latin typeface="+mn-lt"/>
                          <a:ea typeface="+mn-ea"/>
                          <a:cs typeface="+mn-cs"/>
                        </a:rPr>
                        <a:t>Children may view themselves as powerless, “damages” and may perceive the world as a meaningless place in which planning and positive action is futile.</a:t>
                      </a:r>
                    </a:p>
                  </a:txBody>
                  <a:tcPr>
                    <a:noFill/>
                  </a:tcPr>
                </a:tc>
                <a:extLst>
                  <a:ext uri="{0D108BD9-81ED-4DB2-BD59-A6C34878D82A}">
                    <a16:rowId xmlns:a16="http://schemas.microsoft.com/office/drawing/2014/main" val="446276739"/>
                  </a:ext>
                </a:extLst>
              </a:tr>
            </a:tbl>
          </a:graphicData>
        </a:graphic>
      </p:graphicFrame>
    </p:spTree>
    <p:extLst>
      <p:ext uri="{BB962C8B-B14F-4D97-AF65-F5344CB8AC3E}">
        <p14:creationId xmlns:p14="http://schemas.microsoft.com/office/powerpoint/2010/main" val="662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purl.org/dc/dcmitype/"/>
    <ds:schemaRef ds:uri="4873beb7-5857-4685-be1f-d57550cc96cc"/>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2015</TotalTime>
  <Words>1948</Words>
  <Application>Microsoft Office PowerPoint</Application>
  <PresentationFormat>Widescreen</PresentationFormat>
  <Paragraphs>216</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Euphemia</vt:lpstr>
      <vt:lpstr>Lucida Grande</vt:lpstr>
      <vt:lpstr>Plantagenet Cherokee</vt:lpstr>
      <vt:lpstr>Proxima Nova Regular</vt:lpstr>
      <vt:lpstr>Roboto</vt:lpstr>
      <vt:lpstr>Wingdings</vt:lpstr>
      <vt:lpstr>Academic Literature 16x9</vt:lpstr>
      <vt:lpstr>A Girl Named Sue: A Child’s Journey From Complex Trauma to Hope, Healing and Recovery</vt:lpstr>
      <vt:lpstr>What Led You to Choose This Session Today?</vt:lpstr>
      <vt:lpstr>Core Beliefs </vt:lpstr>
      <vt:lpstr>What is Complex Trauma?</vt:lpstr>
      <vt:lpstr>Let’s Begin at the Beginning: Sue’s Journey</vt:lpstr>
      <vt:lpstr>The Reality of Today’s Children </vt:lpstr>
      <vt:lpstr>PowerPoint Presentation</vt:lpstr>
      <vt:lpstr>Trauma Changes a Child’s View of the World</vt:lpstr>
      <vt:lpstr>Complex Trauma Can Affect Children In a Multitude of Ways</vt:lpstr>
      <vt:lpstr>Other Ways That Complex Trauma Affects Children</vt:lpstr>
      <vt:lpstr>My ACE Score is what???</vt:lpstr>
      <vt:lpstr> The Brain is Malleable. Corrective Relationships Can Act As an Essential Tool in Rewiring and Restructuring The Brain.    </vt:lpstr>
      <vt:lpstr>Who Can Help Form These Corrective Relationships? </vt:lpstr>
      <vt:lpstr>Trauma Sensitive Schools</vt:lpstr>
      <vt:lpstr>Turning Negative Into Positives </vt:lpstr>
      <vt:lpstr>Coping Skills</vt:lpstr>
      <vt:lpstr>Building Resilience-Teaching Kids to “Bounce Back”</vt:lpstr>
      <vt:lpstr>PowerPoint Presentation</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Girl Named Sue: A Child’s Journey From Complex Trauma to Hope, Healing and Recovery</dc:title>
  <dc:creator>Like, Jamie - CSS, Social Worker-District Wide</dc:creator>
  <cp:lastModifiedBy>Like, Jamie - CSS, Social Worker-District Wide</cp:lastModifiedBy>
  <cp:revision>78</cp:revision>
  <cp:lastPrinted>2019-06-10T15:45:45Z</cp:lastPrinted>
  <dcterms:created xsi:type="dcterms:W3CDTF">2019-05-30T14:40:32Z</dcterms:created>
  <dcterms:modified xsi:type="dcterms:W3CDTF">2019-07-08T13:48:24Z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