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7010400" cy="9296400"/>
  <p:embeddedFontLst>
    <p:embeddedFont>
      <p:font typeface="Book Antiqua" panose="02040602050305030304" pitchFamily="18" charset="0"/>
      <p:regular r:id="rId13"/>
      <p:bold r:id="rId14"/>
      <p:italic r:id="rId15"/>
      <p:boldItalic r:id="rId16"/>
    </p:embeddedFont>
    <p:embeddedFont>
      <p:font typeface="Comic Sans MS" panose="030F0702030302020204" pitchFamily="66" charset="0"/>
      <p:regular r:id="rId17"/>
      <p:bold r:id="rId18"/>
    </p:embeddedFont>
    <p:embeddedFont>
      <p:font typeface="Short Stack" panose="020B0604020202020204" charset="0"/>
      <p:regular r:id="rId19"/>
    </p:embeddedFont>
    <p:embeddedFont>
      <p:font typeface="Impact" panose="020B0806030902050204" pitchFamily="34" charset="0"/>
      <p:regular r:id="rId20"/>
    </p:embeddedFont>
    <p:embeddedFont>
      <p:font typeface="Aparajita" panose="020B0604020202020204" pitchFamily="34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7956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249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74093e090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74093e090_1_8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55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35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1948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197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6495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0096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3598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66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106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 descr="Brickwork-HD-R1a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 extrusionOk="0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  <a:effectLst>
            <a:outerShdw blurRad="101600" dist="152400" dir="438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 extrusionOk="0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20" name="Google Shape;20;p2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 extrusionOk="0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21" name="Google Shape;21;p2"/>
          <p:cNvSpPr/>
          <p:nvPr/>
        </p:nvSpPr>
        <p:spPr>
          <a:xfrm rot="-18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 extrusionOk="0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noFill/>
          <a:ln w="825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 rot="-180000">
            <a:off x="891201" y="662656"/>
            <a:ext cx="9755187" cy="27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Impact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 rot="-180000">
            <a:off x="983062" y="3505209"/>
            <a:ext cx="9755187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4480"/>
              <a:buNone/>
              <a:defRPr sz="28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 rot="-180000">
            <a:off x="4948541" y="4578463"/>
            <a:ext cx="6143653" cy="116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>
                <a:solidFill>
                  <a:srgbClr val="5C060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 rot="-180000">
            <a:off x="-5560" y="4883024"/>
            <a:ext cx="4047239" cy="119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 rot="-180000">
            <a:off x="9851758" y="3832648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2"/>
          <p:cNvSpPr/>
          <p:nvPr/>
        </p:nvSpPr>
        <p:spPr>
          <a:xfrm rot="-18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mpac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>
            <a:spLocks noGrp="1"/>
          </p:cNvSpPr>
          <p:nvPr>
            <p:ph type="pic" idx="2"/>
          </p:nvPr>
        </p:nvSpPr>
        <p:spPr>
          <a:xfrm>
            <a:off x="7482362" y="0"/>
            <a:ext cx="3598146" cy="5071533"/>
          </a:xfrm>
          <a:prstGeom prst="rect">
            <a:avLst/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512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44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84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685801" y="2709052"/>
            <a:ext cx="6345301" cy="236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mpac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>
            <a:spLocks noGrp="1"/>
          </p:cNvSpPr>
          <p:nvPr>
            <p:ph type="pic" idx="2"/>
          </p:nvPr>
        </p:nvSpPr>
        <p:spPr>
          <a:xfrm>
            <a:off x="685801" y="685799"/>
            <a:ext cx="10392513" cy="3194903"/>
          </a:xfrm>
          <a:prstGeom prst="rect">
            <a:avLst/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512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44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84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>
            <a:off x="685780" y="4702923"/>
            <a:ext cx="10394728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2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4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5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6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20"/>
              <a:buNone/>
              <a:defRPr sz="2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17"/>
          <p:cNvSpPr>
            <a:spLocks noGrp="1"/>
          </p:cNvSpPr>
          <p:nvPr>
            <p:ph type="pic" idx="2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3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4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20"/>
              <a:buNone/>
              <a:defRPr sz="2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7"/>
          <p:cNvSpPr>
            <a:spLocks noGrp="1"/>
          </p:cNvSpPr>
          <p:nvPr>
            <p:ph type="pic" idx="5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6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7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20"/>
              <a:buNone/>
              <a:defRPr sz="2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Google Shape;133;p17"/>
          <p:cNvSpPr>
            <a:spLocks noGrp="1"/>
          </p:cNvSpPr>
          <p:nvPr>
            <p:ph type="pic" idx="8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9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 rot="5400000">
            <a:off x="4227558" y="-1478363"/>
            <a:ext cx="3311190" cy="1039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 rot="5400000">
            <a:off x="7603792" y="1897870"/>
            <a:ext cx="4688785" cy="226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body" idx="1"/>
          </p:nvPr>
        </p:nvSpPr>
        <p:spPr>
          <a:xfrm rot="5400000">
            <a:off x="2293623" y="-922023"/>
            <a:ext cx="4688785" cy="790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160"/>
              <a:buNone/>
              <a:defRPr sz="26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160"/>
              <a:buNone/>
              <a:defRPr sz="26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mpac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5046132" y="685800"/>
            <a:ext cx="6034375" cy="468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2"/>
          </p:nvPr>
        </p:nvSpPr>
        <p:spPr>
          <a:xfrm>
            <a:off x="693642" y="2709052"/>
            <a:ext cx="4126861" cy="266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Brickwork-HD-R1a.jpg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1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>
          <p:nvSpPr>
            <p:cNvPr id="8" name="Google Shape;8;p1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blipFill rotWithShape="1">
              <a:blip r:embed="rId20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98425" dist="76200" dir="4380000" algn="tl" rotWithShape="0">
                <a:srgbClr val="000000">
                  <a:alpha val="6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 extrusionOk="0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5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100000">
                  <a:srgbClr val="5C06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 sz="5400" b="0" i="0" u="none" strike="noStrike" cap="non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4318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1148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1371600" marR="0" lvl="2" indent="-39116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1828800" marR="0" lvl="3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2286000" marR="0" lvl="4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2743200" marR="0" lvl="5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3200400" marR="0" lvl="6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3657600" marR="0" lvl="7" indent="-3708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4114800" marR="0" lvl="8" indent="-3708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5lovelanguages.com/quizze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ctrTitle"/>
          </p:nvPr>
        </p:nvSpPr>
        <p:spPr>
          <a:xfrm>
            <a:off x="569167" y="261249"/>
            <a:ext cx="7320354" cy="248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rPr lang="en-US" sz="6000"/>
              <a:t>THE 5 LOVE LANGUAGES </a:t>
            </a:r>
            <a:br>
              <a:rPr lang="en-US" sz="6000"/>
            </a:br>
            <a:r>
              <a:rPr lang="en-US" sz="6000"/>
              <a:t>OF CHILDREN</a:t>
            </a:r>
            <a:endParaRPr sz="6000"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 rot="-180000">
            <a:off x="147559" y="2969435"/>
            <a:ext cx="9755187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2400"/>
              <a:t>LATIFAH J. POTTER, MILLER ELEMENTARY SCHOOL  PRINCIPAL</a:t>
            </a:r>
            <a:endParaRPr sz="24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sz="2400"/>
              <a:t>JOAN C. DAY, MILLER ELEMENTARY SCHOOL ASSISTANT PRINCIPAL</a:t>
            </a:r>
            <a:endParaRPr sz="2400"/>
          </a:p>
        </p:txBody>
      </p:sp>
      <p:pic>
        <p:nvPicPr>
          <p:cNvPr id="156" name="Google Shape;156;p20" descr="Image result for 5 love languages of children" title="The 5 Love Languages of Childr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9521" y="261250"/>
            <a:ext cx="2621018" cy="404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 descr="Image of The 5 Love Languages " title="The 5 Love Languages"/>
          <p:cNvPicPr preferRelativeResize="0"/>
          <p:nvPr/>
        </p:nvPicPr>
        <p:blipFill rotWithShape="1">
          <a:blip r:embed="rId4">
            <a:alphaModFix/>
          </a:blip>
          <a:srcRect t="24038" r="2308" b="8213"/>
          <a:stretch/>
        </p:blipFill>
        <p:spPr>
          <a:xfrm rot="-159411">
            <a:off x="3683000" y="4633759"/>
            <a:ext cx="3625849" cy="134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10396800" cy="15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Thank You!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1"/>
          </p:nvPr>
        </p:nvSpPr>
        <p:spPr>
          <a:xfrm>
            <a:off x="761700" y="1683796"/>
            <a:ext cx="10396800" cy="331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Any </a:t>
            </a:r>
            <a:r>
              <a:rPr lang="en-US" sz="3200" dirty="0" smtClean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Questions </a:t>
            </a:r>
            <a:r>
              <a:rPr lang="en-US" sz="32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 </a:t>
            </a:r>
            <a:r>
              <a:rPr lang="en-US" sz="3200" dirty="0" smtClean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Comments</a:t>
            </a:r>
            <a:r>
              <a:rPr lang="en-US" sz="32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2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2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Please 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take a moment to complete the </a:t>
            </a:r>
            <a:endParaRPr lang="en-US" sz="2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NJDOE </a:t>
            </a:r>
            <a:r>
              <a:rPr lang="en-US" sz="3200" i="1" dirty="0">
                <a:latin typeface="Aparajita" panose="020B0604020202020204" pitchFamily="34" charset="0"/>
                <a:ea typeface="Comic Sans MS"/>
                <a:cs typeface="Aparajita" panose="020B0604020202020204" pitchFamily="34" charset="0"/>
                <a:sym typeface="Comic Sans MS"/>
              </a:rPr>
              <a:t>Equity for All </a:t>
            </a:r>
            <a:endParaRPr lang="en-US" sz="3200" i="1" dirty="0" smtClean="0">
              <a:latin typeface="Aparajita" panose="020B0604020202020204" pitchFamily="34" charset="0"/>
              <a:ea typeface="Comic Sans MS"/>
              <a:cs typeface="Aparajita" panose="020B0604020202020204" pitchFamily="34" charset="0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session 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evaluation.</a:t>
            </a: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606779" y="324413"/>
            <a:ext cx="10113379" cy="81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60"/>
              <a:buFont typeface="Impact"/>
              <a:buNone/>
            </a:pPr>
            <a:r>
              <a:rPr lang="en-US" sz="4860" dirty="0"/>
              <a:t>THE 5 LOVE LANGUAGES </a:t>
            </a:r>
            <a:endParaRPr dirty="0"/>
          </a:p>
        </p:txBody>
      </p:sp>
      <p:pic>
        <p:nvPicPr>
          <p:cNvPr id="164" name="Google Shape;164;p21" descr="Image of The 5 Love Languages of Teenagers " title="The 5 Love Languages of Teenager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38316">
            <a:off x="1473524" y="1561569"/>
            <a:ext cx="1500992" cy="214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 descr="Image of The 5 Love Languages " title=" The 5 Love Languages 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04468">
            <a:off x="2406645" y="3484926"/>
            <a:ext cx="1701296" cy="223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 descr="Image of The 5 Love Languages Military Edition " title="The 5 Love Languages Military Edit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157137">
            <a:off x="6320845" y="1319616"/>
            <a:ext cx="1697796" cy="260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 descr="Image of The 5 Love Languages Singles Edition" title="The 5 Love Languages Singles Editon 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8610">
            <a:off x="4741996" y="3401566"/>
            <a:ext cx="1697796" cy="23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 descr="Image of The 5 Love Languages of Your Family" title="The 5 Love Languages of Your Family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230247">
            <a:off x="7606905" y="3573402"/>
            <a:ext cx="1675224" cy="234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 descr="Image of A Perfect Pet for Peyton" title="A Perfect Pet for Peyton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299911">
            <a:off x="9155196" y="1332228"/>
            <a:ext cx="1548817" cy="212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of The 5 Love Languages of Men" title="The 5 Love Languages of Teenagers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93" y="1461570"/>
            <a:ext cx="1342671" cy="21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5 love languages at school" title=" 5 love languages at schoo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4" y="3364090"/>
            <a:ext cx="1699481" cy="220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5 love languages to apologies" title="The 5 Love Languages to Apologie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604" y="3297481"/>
            <a:ext cx="1551817" cy="23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1706050" y="-10"/>
            <a:ext cx="103968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dirty="0"/>
              <a:t>WHAT IS A “LOVE LANGUAGE”?</a:t>
            </a:r>
            <a:endParaRPr dirty="0"/>
          </a:p>
        </p:txBody>
      </p:sp>
      <p:pic>
        <p:nvPicPr>
          <p:cNvPr id="175" name="Google Shape;175;p22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1911" y="982069"/>
            <a:ext cx="4376689" cy="446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title"/>
          </p:nvPr>
        </p:nvSpPr>
        <p:spPr>
          <a:xfrm>
            <a:off x="1126663" y="166053"/>
            <a:ext cx="10031332" cy="6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60"/>
              <a:buFont typeface="Impact"/>
              <a:buNone/>
            </a:pPr>
            <a:r>
              <a:rPr lang="en-US" sz="4860" dirty="0"/>
              <a:t>THE 5 LOVE </a:t>
            </a:r>
            <a:r>
              <a:rPr lang="en-US" sz="4860" dirty="0" smtClean="0"/>
              <a:t>LANGUAGES</a:t>
            </a:r>
            <a:endParaRPr dirty="0"/>
          </a:p>
        </p:txBody>
      </p:sp>
      <p:pic>
        <p:nvPicPr>
          <p:cNvPr id="190" name="Google Shape;190;p24" descr="Words of Affirmation" title="Words of Affirm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206" y="959868"/>
            <a:ext cx="159802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 descr="Image of Acts of Service" title="Acts of Servi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9682" y="959868"/>
            <a:ext cx="1685099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702069" y="2819400"/>
            <a:ext cx="47701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93" name="Google Shape;193;p24"/>
          <p:cNvSpPr/>
          <p:nvPr/>
        </p:nvSpPr>
        <p:spPr>
          <a:xfrm>
            <a:off x="390163" y="2621028"/>
            <a:ext cx="5397179" cy="34778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Words of Affirmation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Expressing verbal appreciation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Encouraging words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Compliments/Kind words/Confidence booster</a:t>
            </a:r>
            <a:endParaRPr dirty="0"/>
          </a:p>
          <a:p>
            <a:pPr marL="2857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Be straightforward and explain “why</a:t>
            </a:r>
            <a:r>
              <a:rPr lang="en-US" sz="2200" dirty="0">
                <a:latin typeface="Book Antiqua"/>
                <a:ea typeface="Book Antiqua"/>
                <a:cs typeface="Book Antiqua"/>
                <a:sym typeface="Book Antiqua"/>
              </a:rPr>
              <a:t>”</a:t>
            </a:r>
            <a:endParaRPr dirty="0"/>
          </a:p>
          <a:p>
            <a:pPr marL="2857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Examples: </a:t>
            </a:r>
            <a:r>
              <a:rPr lang="en-US" sz="2200" b="0" i="0" u="none" strike="noStrike" cap="none" dirty="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rPr>
              <a:t>Great job on knowing math facts, I love how you are improving in writing, post-it notes of encouragement, etc.</a:t>
            </a:r>
            <a:endParaRPr sz="22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6099248" y="2621028"/>
            <a:ext cx="4954576" cy="34778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Acts of Service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Expressing out of love not obligation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Kindness of your heart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Effort, energy, and time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Actions speak louder than words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Random acts of kindness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Examples: </a:t>
            </a:r>
            <a:r>
              <a:rPr lang="en-US" sz="2200" b="0" i="0" u="none" strike="noStrike" cap="none" dirty="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rPr>
              <a:t>Doing things without being asked, picking up papers, organizing agenda, etc.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 descr="Image result for words of affirm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6846" y="931140"/>
            <a:ext cx="1726971" cy="1659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0048" y="931140"/>
            <a:ext cx="1679618" cy="165921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/>
          <p:nvPr/>
        </p:nvSpPr>
        <p:spPr>
          <a:xfrm>
            <a:off x="492750" y="2741375"/>
            <a:ext cx="5518800" cy="347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Physical Touch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Transferring love to the heart of a child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“Safe touch” in schools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Most children whose primary love language is physical touch are very touchy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Keep in mind barriers that may exist (insecurities, past experiences, trauma, etc.)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Examples: </a:t>
            </a:r>
            <a:r>
              <a:rPr lang="en-US" sz="2000" b="0" i="0" u="none" strike="noStrike" cap="none" dirty="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rPr>
              <a:t>fist bump, high fives, pat on the back, etc.</a:t>
            </a:r>
            <a:endParaRPr dirty="0"/>
          </a:p>
        </p:txBody>
      </p:sp>
      <p:sp>
        <p:nvSpPr>
          <p:cNvPr id="183" name="Google Shape;183;p23"/>
          <p:cNvSpPr/>
          <p:nvPr/>
        </p:nvSpPr>
        <p:spPr>
          <a:xfrm>
            <a:off x="6293708" y="2741371"/>
            <a:ext cx="5130506" cy="34778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Quality Time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Undivided attention; being “present” in the moment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More than just proximity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Meaningful conversations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Quality activities that interests both you and child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No distractions, no cance</a:t>
            </a:r>
            <a:r>
              <a:rPr lang="en-US" sz="2000" dirty="0">
                <a:latin typeface="Book Antiqua"/>
                <a:ea typeface="Book Antiqua"/>
                <a:cs typeface="Book Antiqua"/>
                <a:sym typeface="Book Antiqua"/>
              </a:rPr>
              <a:t>l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lations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Active listening and participation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Examples: </a:t>
            </a:r>
            <a:r>
              <a:rPr lang="en-US" sz="2000" b="0" i="0" u="none" strike="noStrike" cap="none" dirty="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rPr>
              <a:t>lunch with teacher/principal, quality conversations, one-one time </a:t>
            </a:r>
            <a:endParaRPr dirty="0"/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1126663" y="166053"/>
            <a:ext cx="10031332" cy="6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60"/>
              <a:buFont typeface="Impact"/>
              <a:buNone/>
            </a:pPr>
            <a:r>
              <a:rPr lang="en-US" sz="4860" dirty="0"/>
              <a:t>THE 5 LOVE </a:t>
            </a:r>
            <a:r>
              <a:rPr lang="en-US" sz="4860" dirty="0" smtClean="0"/>
              <a:t>LANGUAGES</a:t>
            </a:r>
            <a:endParaRPr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>
            <a:spLocks noGrp="1"/>
          </p:cNvSpPr>
          <p:nvPr>
            <p:ph type="title"/>
          </p:nvPr>
        </p:nvSpPr>
        <p:spPr>
          <a:xfrm>
            <a:off x="685800" y="156072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en-US" dirty="0"/>
              <a:t>THE 5 LOVE </a:t>
            </a:r>
            <a:r>
              <a:rPr lang="en-US" dirty="0" smtClean="0"/>
              <a:t>LANGUAGES</a:t>
            </a:r>
            <a:endParaRPr dirty="0"/>
          </a:p>
        </p:txBody>
      </p:sp>
      <p:pic>
        <p:nvPicPr>
          <p:cNvPr id="200" name="Google Shape;200;p25" descr="Image of Receiving Gifts" title="Receiving Gif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769" y="1314212"/>
            <a:ext cx="1433671" cy="143367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/>
          <p:nvPr/>
        </p:nvSpPr>
        <p:spPr>
          <a:xfrm>
            <a:off x="3031691" y="2946166"/>
            <a:ext cx="5705100" cy="267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Receiving Gifts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Gifts and</a:t>
            </a:r>
            <a:r>
              <a:rPr lang="en-US" sz="2400" dirty="0">
                <a:latin typeface="Book Antiqua"/>
                <a:ea typeface="Book Antiqua"/>
                <a:cs typeface="Book Antiqua"/>
                <a:sym typeface="Book Antiqua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or gestures to show love, care, and concern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Thoughtfulness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Visual expression</a:t>
            </a:r>
            <a:endParaRPr dirty="0"/>
          </a:p>
          <a:p>
            <a:pPr marL="2857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Examples: </a:t>
            </a:r>
            <a:r>
              <a:rPr lang="en-US" sz="2400" b="0" i="0" u="none" strike="noStrike" cap="none" dirty="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rPr>
              <a:t>pencils, erasers, theme parties, birthday hat, awards</a:t>
            </a:r>
            <a:endParaRPr sz="24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2246" y="414866"/>
            <a:ext cx="10396882" cy="1151965"/>
          </a:xfrm>
        </p:spPr>
        <p:txBody>
          <a:bodyPr/>
          <a:lstStyle/>
          <a:p>
            <a:pPr algn="ctr"/>
            <a:r>
              <a:rPr lang="en-US" dirty="0" smtClean="0"/>
              <a:t>How does the love tank get filled?</a:t>
            </a:r>
            <a:endParaRPr lang="en-US" dirty="0"/>
          </a:p>
        </p:txBody>
      </p:sp>
      <p:pic>
        <p:nvPicPr>
          <p:cNvPr id="206" name="Google Shape;206;p26" descr="Image result for filling the love tank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31516" y="1659467"/>
            <a:ext cx="6001195" cy="46284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sz="4400" b="1">
                <a:latin typeface="Arial Rounded"/>
                <a:ea typeface="Arial Rounded"/>
                <a:cs typeface="Arial Rounded"/>
                <a:sym typeface="Arial Rounded"/>
              </a:rPr>
              <a:t>LET’S FIND OUT WHAT YOUR LOVE LANGUAGE IS…</a:t>
            </a:r>
            <a:endParaRPr sz="4400" b="1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2" name="Google Shape;212;p27"/>
          <p:cNvSpPr txBox="1">
            <a:spLocks noGrp="1"/>
          </p:cNvSpPr>
          <p:nvPr>
            <p:ph type="body" idx="1"/>
          </p:nvPr>
        </p:nvSpPr>
        <p:spPr>
          <a:xfrm>
            <a:off x="685838" y="1930625"/>
            <a:ext cx="10396800" cy="3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68"/>
              <a:buChar char="►"/>
            </a:pPr>
            <a:r>
              <a:rPr lang="en-US" sz="1960" dirty="0">
                <a:latin typeface="Short Stack"/>
                <a:ea typeface="Short Stack"/>
                <a:cs typeface="Short Stack"/>
                <a:sym typeface="Short Stack"/>
              </a:rPr>
              <a:t>THE </a:t>
            </a:r>
            <a:r>
              <a:rPr lang="en-US" sz="1960" dirty="0" smtClean="0">
                <a:latin typeface="Short Stack"/>
                <a:ea typeface="Short Stack"/>
                <a:cs typeface="Short Stack"/>
                <a:sym typeface="Short Stack"/>
              </a:rPr>
              <a:t>QUIZ…Electronic device needed</a:t>
            </a:r>
            <a:r>
              <a:rPr lang="en-US" sz="1960" dirty="0">
                <a:latin typeface="Short Stack"/>
                <a:ea typeface="Short Stack"/>
                <a:cs typeface="Short Stack"/>
                <a:sym typeface="Short Stack"/>
              </a:rPr>
              <a:t/>
            </a:r>
            <a:br>
              <a:rPr lang="en-US" sz="1960" dirty="0">
                <a:latin typeface="Short Stack"/>
                <a:ea typeface="Short Stack"/>
                <a:cs typeface="Short Stack"/>
                <a:sym typeface="Short Stack"/>
              </a:rPr>
            </a:br>
            <a:r>
              <a:rPr lang="en-US" sz="1800" u="sng" dirty="0">
                <a:solidFill>
                  <a:schemeClr val="hlink"/>
                </a:solidFill>
                <a:hlinkClick r:id="rId3"/>
              </a:rPr>
              <a:t>HTTPS://WWW.5LOVELANGUAGES.COM/QUIZZES/</a:t>
            </a:r>
            <a:endParaRPr sz="1800" dirty="0"/>
          </a:p>
          <a:p>
            <a:pPr marL="342900" lvl="0" indent="-24333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68"/>
              <a:buNone/>
            </a:pPr>
            <a:endParaRPr sz="1960" dirty="0">
              <a:latin typeface="Short Stack"/>
              <a:ea typeface="Short Stack"/>
              <a:cs typeface="Short Stack"/>
              <a:sym typeface="Short Stack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68"/>
              <a:buChar char="►"/>
            </a:pPr>
            <a:r>
              <a:rPr lang="en-US" sz="1960" dirty="0">
                <a:latin typeface="Short Stack"/>
                <a:ea typeface="Short Stack"/>
                <a:cs typeface="Short Stack"/>
                <a:sym typeface="Short Stack"/>
              </a:rPr>
              <a:t>BREAKOUT DISCUSSION BY LOVE LANGUAGE</a:t>
            </a:r>
            <a:endParaRPr dirty="0">
              <a:latin typeface="Short Stack"/>
              <a:ea typeface="Short Stack"/>
              <a:cs typeface="Short Stack"/>
              <a:sym typeface="Short Stack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568"/>
              <a:buChar char="►"/>
            </a:pPr>
            <a:r>
              <a:rPr lang="en-US" sz="1960" dirty="0">
                <a:latin typeface="Short Stack"/>
                <a:ea typeface="Short Stack"/>
                <a:cs typeface="Short Stack"/>
                <a:sym typeface="Short Stack"/>
              </a:rPr>
              <a:t>ACTIVITY</a:t>
            </a:r>
            <a:endParaRPr dirty="0">
              <a:latin typeface="Short Stack"/>
              <a:ea typeface="Short Stack"/>
              <a:cs typeface="Short Stack"/>
              <a:sym typeface="Short Stack"/>
            </a:endParaRPr>
          </a:p>
          <a:p>
            <a:pPr marL="514350" lvl="0" indent="-5143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568"/>
              <a:buAutoNum type="arabicPeriod"/>
            </a:pPr>
            <a:r>
              <a:rPr lang="en-US" sz="1960" dirty="0">
                <a:latin typeface="Short Stack"/>
                <a:ea typeface="Short Stack"/>
                <a:cs typeface="Short Stack"/>
                <a:sym typeface="Short Stack"/>
              </a:rPr>
              <a:t>WE MUST CONSIDER OUR STUDENTS LOVE LANGUAGE EVERY SINGLE DAY. </a:t>
            </a:r>
            <a:endParaRPr dirty="0">
              <a:latin typeface="Short Stack"/>
              <a:ea typeface="Short Stack"/>
              <a:cs typeface="Short Stack"/>
              <a:sym typeface="Short Stack"/>
            </a:endParaRPr>
          </a:p>
          <a:p>
            <a:pPr marL="514350" lvl="0" indent="-5143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568"/>
              <a:buAutoNum type="arabicPeriod"/>
            </a:pPr>
            <a:r>
              <a:rPr lang="en-US" sz="1960" dirty="0">
                <a:latin typeface="Short Stack"/>
                <a:ea typeface="Short Stack"/>
                <a:cs typeface="Short Stack"/>
                <a:sym typeface="Short Stack"/>
              </a:rPr>
              <a:t>YOU NEVER WANT TO MISS AN OPPORTUNITY FOR YOUR STUDENTS TO FEEL LOVED.</a:t>
            </a:r>
            <a:endParaRPr dirty="0">
              <a:latin typeface="Short Stack"/>
              <a:ea typeface="Short Stack"/>
              <a:cs typeface="Short Stack"/>
              <a:sym typeface="Short Stack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568"/>
              <a:buChar char="►"/>
            </a:pPr>
            <a:r>
              <a:rPr lang="en-US" sz="1960" dirty="0">
                <a:latin typeface="Short Stack"/>
                <a:ea typeface="Short Stack"/>
                <a:cs typeface="Short Stack"/>
                <a:sym typeface="Short Stack"/>
              </a:rPr>
              <a:t>DISCUSSION</a:t>
            </a:r>
            <a:endParaRPr sz="1820" dirty="0">
              <a:latin typeface="Short Stack"/>
              <a:ea typeface="Short Stack"/>
              <a:cs typeface="Short Stack"/>
              <a:sym typeface="Short Stack"/>
            </a:endParaRPr>
          </a:p>
          <a:p>
            <a:pPr marL="514350" lvl="0" indent="-5143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56"/>
              <a:buFont typeface="Century Gothic"/>
              <a:buAutoNum type="arabicPeriod"/>
            </a:pPr>
            <a:r>
              <a:rPr lang="en-US" sz="1820" dirty="0">
                <a:latin typeface="Short Stack"/>
                <a:ea typeface="Short Stack"/>
                <a:cs typeface="Short Stack"/>
                <a:sym typeface="Short Stack"/>
              </a:rPr>
              <a:t>DOES A CHILD’S LOVE LANGUAGE CHANGE OVER TIME? </a:t>
            </a:r>
            <a:endParaRPr sz="1960" dirty="0"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>
                <a:latin typeface="Arial Rounded"/>
                <a:ea typeface="Arial Rounded"/>
                <a:cs typeface="Arial Rounded"/>
                <a:sym typeface="Arial Rounded"/>
              </a:rPr>
              <a:t>SO WHAT…NOW WHAT?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ic Sans MS"/>
              <a:buChar char="►"/>
            </a:pPr>
            <a: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  <a:t>IMPORTANT TO FIND OUT YOUR 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STUDENTS’</a:t>
            </a:r>
            <a: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  <a:t> LOVE LANGUAGE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omic Sans MS"/>
              <a:buChar char="►"/>
            </a:pPr>
            <a: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  <a:t>GIVE YOUR STUDENTS THE QUIZ!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omic Sans MS"/>
              <a:buChar char="►"/>
            </a:pPr>
            <a: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  <a:t>USE THE HANDOUT PROVIDED AS A GUIDE WHEN ASSESSING YOUR STUDENTS’ LOVE LANGUAGE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omic Sans MS"/>
              <a:buChar char="►"/>
            </a:pPr>
            <a: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  <a:t>SHARE WITH YOUR 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STUDENTS </a:t>
            </a:r>
            <a: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  <a:t>YOUR LOVE LANGUAGE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omic Sans MS"/>
              <a:buChar char="►"/>
            </a:pPr>
            <a: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  <a:t>HELPS BUILD A STRONGER RELATIONSHIPS BETWEEN ALL STUDENTS IN CLASSROOM/SCHOOL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1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in Event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363</Words>
  <Application>Microsoft Office PowerPoint</Application>
  <PresentationFormat>Widescreen</PresentationFormat>
  <Paragraphs>63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Book Antiqua</vt:lpstr>
      <vt:lpstr>Comic Sans MS</vt:lpstr>
      <vt:lpstr>Arial Rounded</vt:lpstr>
      <vt:lpstr>Short Stack</vt:lpstr>
      <vt:lpstr>Impact</vt:lpstr>
      <vt:lpstr>Aparajita</vt:lpstr>
      <vt:lpstr>Arial</vt:lpstr>
      <vt:lpstr>Century Gothic</vt:lpstr>
      <vt:lpstr>Main Event</vt:lpstr>
      <vt:lpstr>THE 5 LOVE LANGUAGES  OF CHILDREN</vt:lpstr>
      <vt:lpstr>THE 5 LOVE LANGUAGES </vt:lpstr>
      <vt:lpstr>WHAT IS A “LOVE LANGUAGE”?</vt:lpstr>
      <vt:lpstr>THE 5 LOVE LANGUAGES</vt:lpstr>
      <vt:lpstr>THE 5 LOVE LANGUAGES</vt:lpstr>
      <vt:lpstr>THE 5 LOVE LANGUAGES</vt:lpstr>
      <vt:lpstr>How does the love tank get filled?</vt:lpstr>
      <vt:lpstr>LET’S FIND OUT WHAT YOUR LOVE LANGUAGE IS…</vt:lpstr>
      <vt:lpstr>SO WHAT…NOW WHAT?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5 LOVE LANGUAGES  OF CHILDREN</dc:title>
  <dc:creator>Latifah Potter</dc:creator>
  <cp:lastModifiedBy>Latifah Potter</cp:lastModifiedBy>
  <cp:revision>6</cp:revision>
  <dcterms:modified xsi:type="dcterms:W3CDTF">2019-05-08T18:15:55Z</dcterms:modified>
</cp:coreProperties>
</file>