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96" r:id="rId5"/>
    <p:sldId id="298" r:id="rId6"/>
    <p:sldId id="262" r:id="rId7"/>
    <p:sldId id="263" r:id="rId8"/>
    <p:sldId id="264" r:id="rId9"/>
    <p:sldId id="266" r:id="rId10"/>
    <p:sldId id="268" r:id="rId11"/>
    <p:sldId id="269" r:id="rId12"/>
    <p:sldId id="270" r:id="rId13"/>
    <p:sldId id="326" r:id="rId14"/>
    <p:sldId id="324" r:id="rId15"/>
    <p:sldId id="325" r:id="rId16"/>
    <p:sldId id="314" r:id="rId17"/>
    <p:sldId id="316" r:id="rId18"/>
    <p:sldId id="318" r:id="rId19"/>
    <p:sldId id="319" r:id="rId20"/>
    <p:sldId id="317" r:id="rId21"/>
    <p:sldId id="323" r:id="rId22"/>
    <p:sldId id="327" r:id="rId23"/>
    <p:sldId id="308" r:id="rId24"/>
    <p:sldId id="310" r:id="rId25"/>
    <p:sldId id="311" r:id="rId26"/>
    <p:sldId id="312" r:id="rId27"/>
    <p:sldId id="313" r:id="rId28"/>
    <p:sldId id="309" r:id="rId29"/>
    <p:sldId id="271" r:id="rId30"/>
    <p:sldId id="272" r:id="rId31"/>
    <p:sldId id="273" r:id="rId32"/>
    <p:sldId id="299" r:id="rId33"/>
    <p:sldId id="274" r:id="rId34"/>
    <p:sldId id="276" r:id="rId35"/>
    <p:sldId id="278" r:id="rId36"/>
    <p:sldId id="280" r:id="rId37"/>
    <p:sldId id="281" r:id="rId38"/>
    <p:sldId id="282" r:id="rId39"/>
    <p:sldId id="284" r:id="rId40"/>
    <p:sldId id="285" r:id="rId41"/>
    <p:sldId id="286" r:id="rId42"/>
    <p:sldId id="287" r:id="rId43"/>
    <p:sldId id="301" r:id="rId44"/>
    <p:sldId id="335" r:id="rId45"/>
    <p:sldId id="289" r:id="rId46"/>
    <p:sldId id="290" r:id="rId47"/>
    <p:sldId id="303" r:id="rId48"/>
    <p:sldId id="332" r:id="rId49"/>
    <p:sldId id="333" r:id="rId50"/>
    <p:sldId id="331" r:id="rId51"/>
    <p:sldId id="291" r:id="rId52"/>
    <p:sldId id="292" r:id="rId53"/>
    <p:sldId id="304" r:id="rId54"/>
    <p:sldId id="330" r:id="rId55"/>
    <p:sldId id="294" r:id="rId56"/>
    <p:sldId id="305" r:id="rId57"/>
    <p:sldId id="307" r:id="rId58"/>
    <p:sldId id="329" r:id="rId59"/>
    <p:sldId id="334" r:id="rId60"/>
    <p:sldId id="328" r:id="rId61"/>
    <p:sldId id="297" r:id="rId62"/>
    <p:sldId id="306" r:id="rId63"/>
    <p:sldId id="293" r:id="rId64"/>
    <p:sldId id="295" r:id="rId65"/>
    <p:sldId id="302"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autoAdjust="0"/>
  </p:normalViewPr>
  <p:slideViewPr>
    <p:cSldViewPr snapToGrid="0">
      <p:cViewPr varScale="1">
        <p:scale>
          <a:sx n="78" d="100"/>
          <a:sy n="78" d="100"/>
        </p:scale>
        <p:origin x="180" y="44"/>
      </p:cViewPr>
      <p:guideLst>
        <p:guide orient="horz" pos="2160"/>
        <p:guide pos="3840"/>
      </p:guideLst>
    </p:cSldViewPr>
  </p:slideViewPr>
  <p:outlineViewPr>
    <p:cViewPr>
      <p:scale>
        <a:sx n="33" d="100"/>
        <a:sy n="33" d="100"/>
      </p:scale>
      <p:origin x="0" y="2760"/>
    </p:cViewPr>
  </p:outlineViewPr>
  <p:notesTextViewPr>
    <p:cViewPr>
      <p:scale>
        <a:sx n="1" d="1"/>
        <a:sy n="1" d="1"/>
      </p:scale>
      <p:origin x="0" y="0"/>
    </p:cViewPr>
  </p:notesTextViewPr>
  <p:sorterViewPr>
    <p:cViewPr>
      <p:scale>
        <a:sx n="114" d="100"/>
        <a:sy n="114" d="100"/>
      </p:scale>
      <p:origin x="0" y="81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B28228-3664-4FEC-A4D1-6EE20010145D}" type="doc">
      <dgm:prSet loTypeId="urn:microsoft.com/office/officeart/2005/8/layout/cycle8" loCatId="cycle" qsTypeId="urn:microsoft.com/office/officeart/2005/8/quickstyle/simple1" qsCatId="simple" csTypeId="urn:microsoft.com/office/officeart/2005/8/colors/colorful4" csCatId="colorful" phldr="1"/>
      <dgm:spPr/>
    </dgm:pt>
    <dgm:pt modelId="{67500984-84CA-4BC0-A0A8-A7820E6EE69C}" type="pres">
      <dgm:prSet presAssocID="{50B28228-3664-4FEC-A4D1-6EE20010145D}" presName="compositeShape" presStyleCnt="0">
        <dgm:presLayoutVars>
          <dgm:chMax val="7"/>
          <dgm:dir/>
          <dgm:resizeHandles val="exact"/>
        </dgm:presLayoutVars>
      </dgm:prSet>
      <dgm:spPr/>
    </dgm:pt>
  </dgm:ptLst>
  <dgm:cxnLst>
    <dgm:cxn modelId="{9279BDF8-8C42-4645-BFAB-F11DC7C496E9}" type="presOf" srcId="{50B28228-3664-4FEC-A4D1-6EE20010145D}" destId="{67500984-84CA-4BC0-A0A8-A7820E6EE69C}" srcOrd="0"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2283DD-C781-4468-9ECE-B30888DE719F}" type="doc">
      <dgm:prSet loTypeId="urn:microsoft.com/office/officeart/2005/8/layout/cycle8" loCatId="cycle" qsTypeId="urn:microsoft.com/office/officeart/2005/8/quickstyle/simple1" qsCatId="simple" csTypeId="urn:microsoft.com/office/officeart/2005/8/colors/accent1_2" csCatId="accent1" phldr="1"/>
      <dgm:spPr/>
    </dgm:pt>
    <dgm:pt modelId="{11330930-6BCA-4E6B-8AEA-A7F38EF8D79B}">
      <dgm:prSet phldrT="[Text]"/>
      <dgm:spPr>
        <a:solidFill>
          <a:schemeClr val="accent6">
            <a:lumMod val="75000"/>
          </a:schemeClr>
        </a:solidFill>
      </dgm:spPr>
      <dgm:t>
        <a:bodyPr/>
        <a:lstStyle/>
        <a:p>
          <a:r>
            <a:rPr lang="en-US" dirty="0" smtClean="0">
              <a:solidFill>
                <a:srgbClr val="FF0000"/>
              </a:solidFill>
            </a:rPr>
            <a:t>A</a:t>
          </a:r>
          <a:r>
            <a:rPr lang="en-US" dirty="0" smtClean="0"/>
            <a:t>ffordable</a:t>
          </a:r>
          <a:endParaRPr lang="en-US" dirty="0"/>
        </a:p>
      </dgm:t>
    </dgm:pt>
    <dgm:pt modelId="{656A6183-B33F-472E-B765-3DF603EFD29E}" type="parTrans" cxnId="{EFDA0D11-AF5D-488A-8E84-09F86A11B9DC}">
      <dgm:prSet/>
      <dgm:spPr/>
      <dgm:t>
        <a:bodyPr/>
        <a:lstStyle/>
        <a:p>
          <a:endParaRPr lang="en-US"/>
        </a:p>
      </dgm:t>
    </dgm:pt>
    <dgm:pt modelId="{9F0B4CAF-5B61-4D05-873C-BFBD1AFAF5B6}" type="sibTrans" cxnId="{EFDA0D11-AF5D-488A-8E84-09F86A11B9DC}">
      <dgm:prSet/>
      <dgm:spPr/>
      <dgm:t>
        <a:bodyPr/>
        <a:lstStyle/>
        <a:p>
          <a:endParaRPr lang="en-US"/>
        </a:p>
      </dgm:t>
    </dgm:pt>
    <dgm:pt modelId="{7C4CEBE7-B167-484E-8D30-C4074FFEC1E8}">
      <dgm:prSet phldrT="[Text]"/>
      <dgm:spPr>
        <a:solidFill>
          <a:srgbClr val="0070C0"/>
        </a:solidFill>
      </dgm:spPr>
      <dgm:t>
        <a:bodyPr/>
        <a:lstStyle/>
        <a:p>
          <a:r>
            <a:rPr lang="en-US" dirty="0" smtClean="0">
              <a:solidFill>
                <a:srgbClr val="FF0000"/>
              </a:solidFill>
            </a:rPr>
            <a:t>A</a:t>
          </a:r>
          <a:r>
            <a:rPr lang="en-US" dirty="0" smtClean="0"/>
            <a:t>nonymous</a:t>
          </a:r>
          <a:endParaRPr lang="en-US" dirty="0"/>
        </a:p>
      </dgm:t>
    </dgm:pt>
    <dgm:pt modelId="{EFEC6069-949F-4FFC-845B-68D1032D67E2}" type="parTrans" cxnId="{2BDCA1BF-5136-4B7D-84CB-1600713E8D63}">
      <dgm:prSet/>
      <dgm:spPr/>
      <dgm:t>
        <a:bodyPr/>
        <a:lstStyle/>
        <a:p>
          <a:endParaRPr lang="en-US"/>
        </a:p>
      </dgm:t>
    </dgm:pt>
    <dgm:pt modelId="{DC784B50-8CC7-442E-A67B-92417E330B83}" type="sibTrans" cxnId="{2BDCA1BF-5136-4B7D-84CB-1600713E8D63}">
      <dgm:prSet/>
      <dgm:spPr/>
      <dgm:t>
        <a:bodyPr/>
        <a:lstStyle/>
        <a:p>
          <a:endParaRPr lang="en-US"/>
        </a:p>
      </dgm:t>
    </dgm:pt>
    <dgm:pt modelId="{0B28005E-8461-4DBD-94D0-CC351217A6E0}">
      <dgm:prSet phldrT="[Text]"/>
      <dgm:spPr>
        <a:solidFill>
          <a:srgbClr val="FFC000"/>
        </a:solidFill>
      </dgm:spPr>
      <dgm:t>
        <a:bodyPr/>
        <a:lstStyle/>
        <a:p>
          <a:r>
            <a:rPr lang="en-US" dirty="0" smtClean="0">
              <a:solidFill>
                <a:srgbClr val="FF0000"/>
              </a:solidFill>
            </a:rPr>
            <a:t>A</a:t>
          </a:r>
          <a:r>
            <a:rPr lang="en-US" dirty="0" smtClean="0"/>
            <a:t>vailable</a:t>
          </a:r>
          <a:endParaRPr lang="en-US" dirty="0"/>
        </a:p>
      </dgm:t>
    </dgm:pt>
    <dgm:pt modelId="{658CFEF4-860B-4E3D-BB2E-811CB034C038}" type="parTrans" cxnId="{13CBCF06-CCD3-4DE5-8BD8-027AFDA13CE6}">
      <dgm:prSet/>
      <dgm:spPr/>
      <dgm:t>
        <a:bodyPr/>
        <a:lstStyle/>
        <a:p>
          <a:endParaRPr lang="en-US"/>
        </a:p>
      </dgm:t>
    </dgm:pt>
    <dgm:pt modelId="{2FDE785D-3919-49BD-9C81-0AA78FA6D955}" type="sibTrans" cxnId="{13CBCF06-CCD3-4DE5-8BD8-027AFDA13CE6}">
      <dgm:prSet/>
      <dgm:spPr/>
      <dgm:t>
        <a:bodyPr/>
        <a:lstStyle/>
        <a:p>
          <a:endParaRPr lang="en-US"/>
        </a:p>
      </dgm:t>
    </dgm:pt>
    <dgm:pt modelId="{0B50565C-1214-4956-AD2F-6CFF3D6124C2}" type="pres">
      <dgm:prSet presAssocID="{7A2283DD-C781-4468-9ECE-B30888DE719F}" presName="compositeShape" presStyleCnt="0">
        <dgm:presLayoutVars>
          <dgm:chMax val="7"/>
          <dgm:dir/>
          <dgm:resizeHandles val="exact"/>
        </dgm:presLayoutVars>
      </dgm:prSet>
      <dgm:spPr/>
    </dgm:pt>
    <dgm:pt modelId="{8268BBA3-E597-40F8-920A-9D8B049361ED}" type="pres">
      <dgm:prSet presAssocID="{7A2283DD-C781-4468-9ECE-B30888DE719F}" presName="wedge1" presStyleLbl="node1" presStyleIdx="0" presStyleCnt="3"/>
      <dgm:spPr/>
      <dgm:t>
        <a:bodyPr/>
        <a:lstStyle/>
        <a:p>
          <a:endParaRPr lang="en-US"/>
        </a:p>
      </dgm:t>
    </dgm:pt>
    <dgm:pt modelId="{CFDEF45B-194C-440E-A398-633C3CF8FDED}" type="pres">
      <dgm:prSet presAssocID="{7A2283DD-C781-4468-9ECE-B30888DE719F}" presName="dummy1a" presStyleCnt="0"/>
      <dgm:spPr/>
    </dgm:pt>
    <dgm:pt modelId="{EB833FF8-B37D-4684-98DF-DE5846E9C46F}" type="pres">
      <dgm:prSet presAssocID="{7A2283DD-C781-4468-9ECE-B30888DE719F}" presName="dummy1b" presStyleCnt="0"/>
      <dgm:spPr/>
    </dgm:pt>
    <dgm:pt modelId="{B4787303-B561-40AC-B19D-3EDE2C16BCA1}" type="pres">
      <dgm:prSet presAssocID="{7A2283DD-C781-4468-9ECE-B30888DE719F}" presName="wedge1Tx" presStyleLbl="node1" presStyleIdx="0" presStyleCnt="3">
        <dgm:presLayoutVars>
          <dgm:chMax val="0"/>
          <dgm:chPref val="0"/>
          <dgm:bulletEnabled val="1"/>
        </dgm:presLayoutVars>
      </dgm:prSet>
      <dgm:spPr/>
      <dgm:t>
        <a:bodyPr/>
        <a:lstStyle/>
        <a:p>
          <a:endParaRPr lang="en-US"/>
        </a:p>
      </dgm:t>
    </dgm:pt>
    <dgm:pt modelId="{7B6A30E2-6C22-4E6E-A32C-B4AF66418119}" type="pres">
      <dgm:prSet presAssocID="{7A2283DD-C781-4468-9ECE-B30888DE719F}" presName="wedge2" presStyleLbl="node1" presStyleIdx="1" presStyleCnt="3"/>
      <dgm:spPr/>
      <dgm:t>
        <a:bodyPr/>
        <a:lstStyle/>
        <a:p>
          <a:endParaRPr lang="en-US"/>
        </a:p>
      </dgm:t>
    </dgm:pt>
    <dgm:pt modelId="{EC0EC375-08BE-4251-A73A-618D40E6FA57}" type="pres">
      <dgm:prSet presAssocID="{7A2283DD-C781-4468-9ECE-B30888DE719F}" presName="dummy2a" presStyleCnt="0"/>
      <dgm:spPr/>
    </dgm:pt>
    <dgm:pt modelId="{BF28F1F7-E641-481B-B10B-46EB58BEC4DA}" type="pres">
      <dgm:prSet presAssocID="{7A2283DD-C781-4468-9ECE-B30888DE719F}" presName="dummy2b" presStyleCnt="0"/>
      <dgm:spPr/>
    </dgm:pt>
    <dgm:pt modelId="{48B9B9DB-9D64-40DD-9E9A-CDDBE470E089}" type="pres">
      <dgm:prSet presAssocID="{7A2283DD-C781-4468-9ECE-B30888DE719F}" presName="wedge2Tx" presStyleLbl="node1" presStyleIdx="1" presStyleCnt="3">
        <dgm:presLayoutVars>
          <dgm:chMax val="0"/>
          <dgm:chPref val="0"/>
          <dgm:bulletEnabled val="1"/>
        </dgm:presLayoutVars>
      </dgm:prSet>
      <dgm:spPr/>
      <dgm:t>
        <a:bodyPr/>
        <a:lstStyle/>
        <a:p>
          <a:endParaRPr lang="en-US"/>
        </a:p>
      </dgm:t>
    </dgm:pt>
    <dgm:pt modelId="{0FDC4180-91D9-4F61-81FF-0BF444AF81C5}" type="pres">
      <dgm:prSet presAssocID="{7A2283DD-C781-4468-9ECE-B30888DE719F}" presName="wedge3" presStyleLbl="node1" presStyleIdx="2" presStyleCnt="3" custLinFactNeighborX="179" custLinFactNeighborY="46"/>
      <dgm:spPr/>
      <dgm:t>
        <a:bodyPr/>
        <a:lstStyle/>
        <a:p>
          <a:endParaRPr lang="en-US"/>
        </a:p>
      </dgm:t>
    </dgm:pt>
    <dgm:pt modelId="{F0B27804-7B84-4E10-A370-FF05DE07ACB6}" type="pres">
      <dgm:prSet presAssocID="{7A2283DD-C781-4468-9ECE-B30888DE719F}" presName="dummy3a" presStyleCnt="0"/>
      <dgm:spPr/>
    </dgm:pt>
    <dgm:pt modelId="{853A5D36-DD6D-4199-B448-996191D3B96D}" type="pres">
      <dgm:prSet presAssocID="{7A2283DD-C781-4468-9ECE-B30888DE719F}" presName="dummy3b" presStyleCnt="0"/>
      <dgm:spPr/>
    </dgm:pt>
    <dgm:pt modelId="{49D1761D-64B8-46AC-8F24-531D0A4F5266}" type="pres">
      <dgm:prSet presAssocID="{7A2283DD-C781-4468-9ECE-B30888DE719F}" presName="wedge3Tx" presStyleLbl="node1" presStyleIdx="2" presStyleCnt="3">
        <dgm:presLayoutVars>
          <dgm:chMax val="0"/>
          <dgm:chPref val="0"/>
          <dgm:bulletEnabled val="1"/>
        </dgm:presLayoutVars>
      </dgm:prSet>
      <dgm:spPr/>
      <dgm:t>
        <a:bodyPr/>
        <a:lstStyle/>
        <a:p>
          <a:endParaRPr lang="en-US"/>
        </a:p>
      </dgm:t>
    </dgm:pt>
    <dgm:pt modelId="{EF937E1B-93D9-4B30-A68A-16624585BEF9}" type="pres">
      <dgm:prSet presAssocID="{9F0B4CAF-5B61-4D05-873C-BFBD1AFAF5B6}" presName="arrowWedge1" presStyleLbl="fgSibTrans2D1" presStyleIdx="0" presStyleCnt="3"/>
      <dgm:spPr/>
    </dgm:pt>
    <dgm:pt modelId="{CC60A7DB-3456-4DCA-83AB-06BB04B008EA}" type="pres">
      <dgm:prSet presAssocID="{DC784B50-8CC7-442E-A67B-92417E330B83}" presName="arrowWedge2" presStyleLbl="fgSibTrans2D1" presStyleIdx="1" presStyleCnt="3"/>
      <dgm:spPr/>
    </dgm:pt>
    <dgm:pt modelId="{18F4DE56-129C-4472-A498-811670A43B7F}" type="pres">
      <dgm:prSet presAssocID="{2FDE785D-3919-49BD-9C81-0AA78FA6D955}" presName="arrowWedge3" presStyleLbl="fgSibTrans2D1" presStyleIdx="2" presStyleCnt="3"/>
      <dgm:spPr/>
    </dgm:pt>
  </dgm:ptLst>
  <dgm:cxnLst>
    <dgm:cxn modelId="{0B904074-B5E5-4874-963B-7457ABBF16DF}" type="presOf" srcId="{0B28005E-8461-4DBD-94D0-CC351217A6E0}" destId="{49D1761D-64B8-46AC-8F24-531D0A4F5266}" srcOrd="1" destOrd="0" presId="urn:microsoft.com/office/officeart/2005/8/layout/cycle8"/>
    <dgm:cxn modelId="{884F38FB-D874-4CD8-B960-AF62B4730307}" type="presOf" srcId="{0B28005E-8461-4DBD-94D0-CC351217A6E0}" destId="{0FDC4180-91D9-4F61-81FF-0BF444AF81C5}" srcOrd="0" destOrd="0" presId="urn:microsoft.com/office/officeart/2005/8/layout/cycle8"/>
    <dgm:cxn modelId="{2BDCA1BF-5136-4B7D-84CB-1600713E8D63}" srcId="{7A2283DD-C781-4468-9ECE-B30888DE719F}" destId="{7C4CEBE7-B167-484E-8D30-C4074FFEC1E8}" srcOrd="1" destOrd="0" parTransId="{EFEC6069-949F-4FFC-845B-68D1032D67E2}" sibTransId="{DC784B50-8CC7-442E-A67B-92417E330B83}"/>
    <dgm:cxn modelId="{C6785E6F-E111-4AB3-A1A9-3581FD520830}" type="presOf" srcId="{7C4CEBE7-B167-484E-8D30-C4074FFEC1E8}" destId="{48B9B9DB-9D64-40DD-9E9A-CDDBE470E089}" srcOrd="1" destOrd="0" presId="urn:microsoft.com/office/officeart/2005/8/layout/cycle8"/>
    <dgm:cxn modelId="{EFDA0D11-AF5D-488A-8E84-09F86A11B9DC}" srcId="{7A2283DD-C781-4468-9ECE-B30888DE719F}" destId="{11330930-6BCA-4E6B-8AEA-A7F38EF8D79B}" srcOrd="0" destOrd="0" parTransId="{656A6183-B33F-472E-B765-3DF603EFD29E}" sibTransId="{9F0B4CAF-5B61-4D05-873C-BFBD1AFAF5B6}"/>
    <dgm:cxn modelId="{A5281EAD-AA07-4C04-9D46-623B9FB1FA5E}" type="presOf" srcId="{11330930-6BCA-4E6B-8AEA-A7F38EF8D79B}" destId="{B4787303-B561-40AC-B19D-3EDE2C16BCA1}" srcOrd="1" destOrd="0" presId="urn:microsoft.com/office/officeart/2005/8/layout/cycle8"/>
    <dgm:cxn modelId="{E9F27782-0558-4026-815F-9F05673EED57}" type="presOf" srcId="{7A2283DD-C781-4468-9ECE-B30888DE719F}" destId="{0B50565C-1214-4956-AD2F-6CFF3D6124C2}" srcOrd="0" destOrd="0" presId="urn:microsoft.com/office/officeart/2005/8/layout/cycle8"/>
    <dgm:cxn modelId="{440B6A3D-94A7-4291-BDD2-6F93947011B5}" type="presOf" srcId="{11330930-6BCA-4E6B-8AEA-A7F38EF8D79B}" destId="{8268BBA3-E597-40F8-920A-9D8B049361ED}" srcOrd="0" destOrd="0" presId="urn:microsoft.com/office/officeart/2005/8/layout/cycle8"/>
    <dgm:cxn modelId="{13CBCF06-CCD3-4DE5-8BD8-027AFDA13CE6}" srcId="{7A2283DD-C781-4468-9ECE-B30888DE719F}" destId="{0B28005E-8461-4DBD-94D0-CC351217A6E0}" srcOrd="2" destOrd="0" parTransId="{658CFEF4-860B-4E3D-BB2E-811CB034C038}" sibTransId="{2FDE785D-3919-49BD-9C81-0AA78FA6D955}"/>
    <dgm:cxn modelId="{FEE2219E-73E3-41EE-81F2-D2AE1D5F510F}" type="presOf" srcId="{7C4CEBE7-B167-484E-8D30-C4074FFEC1E8}" destId="{7B6A30E2-6C22-4E6E-A32C-B4AF66418119}" srcOrd="0" destOrd="0" presId="urn:microsoft.com/office/officeart/2005/8/layout/cycle8"/>
    <dgm:cxn modelId="{50778ECD-B125-46A5-A2D9-8667DD84EF4C}" type="presParOf" srcId="{0B50565C-1214-4956-AD2F-6CFF3D6124C2}" destId="{8268BBA3-E597-40F8-920A-9D8B049361ED}" srcOrd="0" destOrd="0" presId="urn:microsoft.com/office/officeart/2005/8/layout/cycle8"/>
    <dgm:cxn modelId="{9B92AFC2-2EF5-43DB-BA92-6A2592565854}" type="presParOf" srcId="{0B50565C-1214-4956-AD2F-6CFF3D6124C2}" destId="{CFDEF45B-194C-440E-A398-633C3CF8FDED}" srcOrd="1" destOrd="0" presId="urn:microsoft.com/office/officeart/2005/8/layout/cycle8"/>
    <dgm:cxn modelId="{F17C1DF4-A2C7-43EB-9D9F-6D6C953E30BD}" type="presParOf" srcId="{0B50565C-1214-4956-AD2F-6CFF3D6124C2}" destId="{EB833FF8-B37D-4684-98DF-DE5846E9C46F}" srcOrd="2" destOrd="0" presId="urn:microsoft.com/office/officeart/2005/8/layout/cycle8"/>
    <dgm:cxn modelId="{1023F3AD-15E8-47B7-8AF0-0020C608B4B5}" type="presParOf" srcId="{0B50565C-1214-4956-AD2F-6CFF3D6124C2}" destId="{B4787303-B561-40AC-B19D-3EDE2C16BCA1}" srcOrd="3" destOrd="0" presId="urn:microsoft.com/office/officeart/2005/8/layout/cycle8"/>
    <dgm:cxn modelId="{51C3F61E-E04D-4F61-B08B-116AA152857E}" type="presParOf" srcId="{0B50565C-1214-4956-AD2F-6CFF3D6124C2}" destId="{7B6A30E2-6C22-4E6E-A32C-B4AF66418119}" srcOrd="4" destOrd="0" presId="urn:microsoft.com/office/officeart/2005/8/layout/cycle8"/>
    <dgm:cxn modelId="{60801B5D-07FD-4E88-AF7A-F90671C276A8}" type="presParOf" srcId="{0B50565C-1214-4956-AD2F-6CFF3D6124C2}" destId="{EC0EC375-08BE-4251-A73A-618D40E6FA57}" srcOrd="5" destOrd="0" presId="urn:microsoft.com/office/officeart/2005/8/layout/cycle8"/>
    <dgm:cxn modelId="{D5F148C9-CFFA-47E1-9F55-9A0175B0150D}" type="presParOf" srcId="{0B50565C-1214-4956-AD2F-6CFF3D6124C2}" destId="{BF28F1F7-E641-481B-B10B-46EB58BEC4DA}" srcOrd="6" destOrd="0" presId="urn:microsoft.com/office/officeart/2005/8/layout/cycle8"/>
    <dgm:cxn modelId="{625F7B61-1310-427C-B5FD-04EFFE3FEC68}" type="presParOf" srcId="{0B50565C-1214-4956-AD2F-6CFF3D6124C2}" destId="{48B9B9DB-9D64-40DD-9E9A-CDDBE470E089}" srcOrd="7" destOrd="0" presId="urn:microsoft.com/office/officeart/2005/8/layout/cycle8"/>
    <dgm:cxn modelId="{1EB1C0DF-922D-4F8F-B1B6-D379C323FE28}" type="presParOf" srcId="{0B50565C-1214-4956-AD2F-6CFF3D6124C2}" destId="{0FDC4180-91D9-4F61-81FF-0BF444AF81C5}" srcOrd="8" destOrd="0" presId="urn:microsoft.com/office/officeart/2005/8/layout/cycle8"/>
    <dgm:cxn modelId="{3112BD86-734A-4126-92CA-3C969B6A92DC}" type="presParOf" srcId="{0B50565C-1214-4956-AD2F-6CFF3D6124C2}" destId="{F0B27804-7B84-4E10-A370-FF05DE07ACB6}" srcOrd="9" destOrd="0" presId="urn:microsoft.com/office/officeart/2005/8/layout/cycle8"/>
    <dgm:cxn modelId="{0FF870ED-743A-4E0F-BB9B-E8D1A73E5A66}" type="presParOf" srcId="{0B50565C-1214-4956-AD2F-6CFF3D6124C2}" destId="{853A5D36-DD6D-4199-B448-996191D3B96D}" srcOrd="10" destOrd="0" presId="urn:microsoft.com/office/officeart/2005/8/layout/cycle8"/>
    <dgm:cxn modelId="{BA07A0AA-0E9A-45BB-B5FF-8DA26705AFAD}" type="presParOf" srcId="{0B50565C-1214-4956-AD2F-6CFF3D6124C2}" destId="{49D1761D-64B8-46AC-8F24-531D0A4F5266}" srcOrd="11" destOrd="0" presId="urn:microsoft.com/office/officeart/2005/8/layout/cycle8"/>
    <dgm:cxn modelId="{0E1482FB-23B6-4287-94F2-84C0ADD51F3D}" type="presParOf" srcId="{0B50565C-1214-4956-AD2F-6CFF3D6124C2}" destId="{EF937E1B-93D9-4B30-A68A-16624585BEF9}" srcOrd="12" destOrd="0" presId="urn:microsoft.com/office/officeart/2005/8/layout/cycle8"/>
    <dgm:cxn modelId="{0C57864C-F27C-4E88-A032-72EFF8DADF9D}" type="presParOf" srcId="{0B50565C-1214-4956-AD2F-6CFF3D6124C2}" destId="{CC60A7DB-3456-4DCA-83AB-06BB04B008EA}" srcOrd="13" destOrd="0" presId="urn:microsoft.com/office/officeart/2005/8/layout/cycle8"/>
    <dgm:cxn modelId="{D132A38E-4CC2-4B3B-8F04-51EF4D7B93A5}" type="presParOf" srcId="{0B50565C-1214-4956-AD2F-6CFF3D6124C2}" destId="{18F4DE56-129C-4472-A498-811670A43B7F}" srcOrd="14" destOrd="0" presId="urn:microsoft.com/office/officeart/2005/8/layout/cycle8"/>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8BBA3-E597-40F8-920A-9D8B049361ED}">
      <dsp:nvSpPr>
        <dsp:cNvPr id="0" name=""/>
        <dsp:cNvSpPr/>
      </dsp:nvSpPr>
      <dsp:spPr>
        <a:xfrm>
          <a:off x="1881902" y="352213"/>
          <a:ext cx="4551680" cy="4551680"/>
        </a:xfrm>
        <a:prstGeom prst="pie">
          <a:avLst>
            <a:gd name="adj1" fmla="val 16200000"/>
            <a:gd name="adj2" fmla="val 180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rgbClr val="FF0000"/>
              </a:solidFill>
            </a:rPr>
            <a:t>A</a:t>
          </a:r>
          <a:r>
            <a:rPr lang="en-US" sz="2800" kern="1200" dirty="0" smtClean="0"/>
            <a:t>ffordable</a:t>
          </a:r>
          <a:endParaRPr lang="en-US" sz="2800" kern="1200" dirty="0"/>
        </a:p>
      </dsp:txBody>
      <dsp:txXfrm>
        <a:off x="4280746" y="1316736"/>
        <a:ext cx="1625600" cy="1354666"/>
      </dsp:txXfrm>
    </dsp:sp>
    <dsp:sp modelId="{7B6A30E2-6C22-4E6E-A32C-B4AF66418119}">
      <dsp:nvSpPr>
        <dsp:cNvPr id="0" name=""/>
        <dsp:cNvSpPr/>
      </dsp:nvSpPr>
      <dsp:spPr>
        <a:xfrm>
          <a:off x="1788159" y="514773"/>
          <a:ext cx="4551680" cy="4551680"/>
        </a:xfrm>
        <a:prstGeom prst="pie">
          <a:avLst>
            <a:gd name="adj1" fmla="val 1800000"/>
            <a:gd name="adj2" fmla="val 900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rgbClr val="FF0000"/>
              </a:solidFill>
            </a:rPr>
            <a:t>A</a:t>
          </a:r>
          <a:r>
            <a:rPr lang="en-US" sz="2800" kern="1200" dirty="0" smtClean="0"/>
            <a:t>nonymous</a:t>
          </a:r>
          <a:endParaRPr lang="en-US" sz="2800" kern="1200" dirty="0"/>
        </a:p>
      </dsp:txBody>
      <dsp:txXfrm>
        <a:off x="2871893" y="3467946"/>
        <a:ext cx="2438400" cy="1192106"/>
      </dsp:txXfrm>
    </dsp:sp>
    <dsp:sp modelId="{0FDC4180-91D9-4F61-81FF-0BF444AF81C5}">
      <dsp:nvSpPr>
        <dsp:cNvPr id="0" name=""/>
        <dsp:cNvSpPr/>
      </dsp:nvSpPr>
      <dsp:spPr>
        <a:xfrm>
          <a:off x="1702564" y="354307"/>
          <a:ext cx="4551680" cy="4551680"/>
        </a:xfrm>
        <a:prstGeom prst="pie">
          <a:avLst>
            <a:gd name="adj1" fmla="val 9000000"/>
            <a:gd name="adj2" fmla="val 1620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rgbClr val="FF0000"/>
              </a:solidFill>
            </a:rPr>
            <a:t>A</a:t>
          </a:r>
          <a:r>
            <a:rPr lang="en-US" sz="2800" kern="1200" dirty="0" smtClean="0"/>
            <a:t>vailable</a:t>
          </a:r>
          <a:endParaRPr lang="en-US" sz="2800" kern="1200" dirty="0"/>
        </a:p>
      </dsp:txBody>
      <dsp:txXfrm>
        <a:off x="2229800" y="1318829"/>
        <a:ext cx="1625600" cy="1354666"/>
      </dsp:txXfrm>
    </dsp:sp>
    <dsp:sp modelId="{EF937E1B-93D9-4B30-A68A-16624585BEF9}">
      <dsp:nvSpPr>
        <dsp:cNvPr id="0" name=""/>
        <dsp:cNvSpPr/>
      </dsp:nvSpPr>
      <dsp:spPr>
        <a:xfrm>
          <a:off x="1600507" y="70442"/>
          <a:ext cx="5115221" cy="511522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60A7DB-3456-4DCA-83AB-06BB04B008EA}">
      <dsp:nvSpPr>
        <dsp:cNvPr id="0" name=""/>
        <dsp:cNvSpPr/>
      </dsp:nvSpPr>
      <dsp:spPr>
        <a:xfrm>
          <a:off x="1506389" y="232714"/>
          <a:ext cx="5115221" cy="511522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F4DE56-129C-4472-A498-811670A43B7F}">
      <dsp:nvSpPr>
        <dsp:cNvPr id="0" name=""/>
        <dsp:cNvSpPr/>
      </dsp:nvSpPr>
      <dsp:spPr>
        <a:xfrm>
          <a:off x="1420418" y="72536"/>
          <a:ext cx="5115221" cy="511522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CBD013-7D5A-4BDC-8352-6ED3395ACCC2}"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16686-D360-4F85-83AD-F41A51BE175F}" type="slidenum">
              <a:rPr lang="en-US" smtClean="0"/>
              <a:pPr/>
              <a:t>‹#›</a:t>
            </a:fld>
            <a:endParaRPr lang="en-US"/>
          </a:p>
        </p:txBody>
      </p:sp>
    </p:spTree>
    <p:extLst>
      <p:ext uri="{BB962C8B-B14F-4D97-AF65-F5344CB8AC3E}">
        <p14:creationId xmlns:p14="http://schemas.microsoft.com/office/powerpoint/2010/main" val="1615174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CBD013-7D5A-4BDC-8352-6ED3395ACCC2}"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16686-D360-4F85-83AD-F41A51BE175F}" type="slidenum">
              <a:rPr lang="en-US" smtClean="0"/>
              <a:pPr/>
              <a:t>‹#›</a:t>
            </a:fld>
            <a:endParaRPr lang="en-US"/>
          </a:p>
        </p:txBody>
      </p:sp>
    </p:spTree>
    <p:extLst>
      <p:ext uri="{BB962C8B-B14F-4D97-AF65-F5344CB8AC3E}">
        <p14:creationId xmlns:p14="http://schemas.microsoft.com/office/powerpoint/2010/main" val="1438618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CBD013-7D5A-4BDC-8352-6ED3395ACCC2}"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16686-D360-4F85-83AD-F41A51BE175F}" type="slidenum">
              <a:rPr lang="en-US" smtClean="0"/>
              <a:pPr/>
              <a:t>‹#›</a:t>
            </a:fld>
            <a:endParaRPr lang="en-US"/>
          </a:p>
        </p:txBody>
      </p:sp>
    </p:spTree>
    <p:extLst>
      <p:ext uri="{BB962C8B-B14F-4D97-AF65-F5344CB8AC3E}">
        <p14:creationId xmlns:p14="http://schemas.microsoft.com/office/powerpoint/2010/main" val="327768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CBD013-7D5A-4BDC-8352-6ED3395ACCC2}"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16686-D360-4F85-83AD-F41A51BE175F}" type="slidenum">
              <a:rPr lang="en-US" smtClean="0"/>
              <a:pPr/>
              <a:t>‹#›</a:t>
            </a:fld>
            <a:endParaRPr lang="en-US"/>
          </a:p>
        </p:txBody>
      </p:sp>
    </p:spTree>
    <p:extLst>
      <p:ext uri="{BB962C8B-B14F-4D97-AF65-F5344CB8AC3E}">
        <p14:creationId xmlns:p14="http://schemas.microsoft.com/office/powerpoint/2010/main" val="2987069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CBD013-7D5A-4BDC-8352-6ED3395ACCC2}"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16686-D360-4F85-83AD-F41A51BE175F}" type="slidenum">
              <a:rPr lang="en-US" smtClean="0"/>
              <a:pPr/>
              <a:t>‹#›</a:t>
            </a:fld>
            <a:endParaRPr lang="en-US"/>
          </a:p>
        </p:txBody>
      </p:sp>
    </p:spTree>
    <p:extLst>
      <p:ext uri="{BB962C8B-B14F-4D97-AF65-F5344CB8AC3E}">
        <p14:creationId xmlns:p14="http://schemas.microsoft.com/office/powerpoint/2010/main" val="907441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CBD013-7D5A-4BDC-8352-6ED3395ACCC2}" type="datetimeFigureOut">
              <a:rPr lang="en-US" smtClean="0"/>
              <a:pPr/>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16686-D360-4F85-83AD-F41A51BE175F}" type="slidenum">
              <a:rPr lang="en-US" smtClean="0"/>
              <a:pPr/>
              <a:t>‹#›</a:t>
            </a:fld>
            <a:endParaRPr lang="en-US"/>
          </a:p>
        </p:txBody>
      </p:sp>
    </p:spTree>
    <p:extLst>
      <p:ext uri="{BB962C8B-B14F-4D97-AF65-F5344CB8AC3E}">
        <p14:creationId xmlns:p14="http://schemas.microsoft.com/office/powerpoint/2010/main" val="4190451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CBD013-7D5A-4BDC-8352-6ED3395ACCC2}" type="datetimeFigureOut">
              <a:rPr lang="en-US" smtClean="0"/>
              <a:pPr/>
              <a:t>3/19/2019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16686-D360-4F85-83AD-F41A51BE175F}" type="slidenum">
              <a:rPr lang="en-US" smtClean="0"/>
              <a:pPr/>
              <a:t>‹#›</a:t>
            </a:fld>
            <a:endParaRPr lang="en-US"/>
          </a:p>
        </p:txBody>
      </p:sp>
    </p:spTree>
    <p:extLst>
      <p:ext uri="{BB962C8B-B14F-4D97-AF65-F5344CB8AC3E}">
        <p14:creationId xmlns:p14="http://schemas.microsoft.com/office/powerpoint/2010/main" val="1366348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CBD013-7D5A-4BDC-8352-6ED3395ACCC2}" type="datetimeFigureOut">
              <a:rPr lang="en-US" smtClean="0"/>
              <a:pPr/>
              <a:t>3/19/2019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16686-D360-4F85-83AD-F41A51BE175F}" type="slidenum">
              <a:rPr lang="en-US" smtClean="0"/>
              <a:pPr/>
              <a:t>‹#›</a:t>
            </a:fld>
            <a:endParaRPr lang="en-US"/>
          </a:p>
        </p:txBody>
      </p:sp>
    </p:spTree>
    <p:extLst>
      <p:ext uri="{BB962C8B-B14F-4D97-AF65-F5344CB8AC3E}">
        <p14:creationId xmlns:p14="http://schemas.microsoft.com/office/powerpoint/2010/main" val="3206907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CBD013-7D5A-4BDC-8352-6ED3395ACCC2}" type="datetimeFigureOut">
              <a:rPr lang="en-US" smtClean="0"/>
              <a:pPr/>
              <a:t>3/19/2019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16686-D360-4F85-83AD-F41A51BE175F}" type="slidenum">
              <a:rPr lang="en-US" smtClean="0"/>
              <a:pPr/>
              <a:t>‹#›</a:t>
            </a:fld>
            <a:endParaRPr lang="en-US"/>
          </a:p>
        </p:txBody>
      </p:sp>
    </p:spTree>
    <p:extLst>
      <p:ext uri="{BB962C8B-B14F-4D97-AF65-F5344CB8AC3E}">
        <p14:creationId xmlns:p14="http://schemas.microsoft.com/office/powerpoint/2010/main" val="3065729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CBD013-7D5A-4BDC-8352-6ED3395ACCC2}" type="datetimeFigureOut">
              <a:rPr lang="en-US" smtClean="0"/>
              <a:pPr/>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16686-D360-4F85-83AD-F41A51BE175F}" type="slidenum">
              <a:rPr lang="en-US" smtClean="0"/>
              <a:pPr/>
              <a:t>‹#›</a:t>
            </a:fld>
            <a:endParaRPr lang="en-US"/>
          </a:p>
        </p:txBody>
      </p:sp>
    </p:spTree>
    <p:extLst>
      <p:ext uri="{BB962C8B-B14F-4D97-AF65-F5344CB8AC3E}">
        <p14:creationId xmlns:p14="http://schemas.microsoft.com/office/powerpoint/2010/main" val="450238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CBD013-7D5A-4BDC-8352-6ED3395ACCC2}" type="datetimeFigureOut">
              <a:rPr lang="en-US" smtClean="0"/>
              <a:pPr/>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16686-D360-4F85-83AD-F41A51BE175F}" type="slidenum">
              <a:rPr lang="en-US" smtClean="0"/>
              <a:pPr/>
              <a:t>‹#›</a:t>
            </a:fld>
            <a:endParaRPr lang="en-US"/>
          </a:p>
        </p:txBody>
      </p:sp>
    </p:spTree>
    <p:extLst>
      <p:ext uri="{BB962C8B-B14F-4D97-AF65-F5344CB8AC3E}">
        <p14:creationId xmlns:p14="http://schemas.microsoft.com/office/powerpoint/2010/main" val="1415409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CBD013-7D5A-4BDC-8352-6ED3395ACCC2}" type="datetimeFigureOut">
              <a:rPr lang="en-US" smtClean="0"/>
              <a:pPr/>
              <a:t>3/19/2019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16686-D360-4F85-83AD-F41A51BE175F}" type="slidenum">
              <a:rPr lang="en-US" smtClean="0"/>
              <a:pPr/>
              <a:t>‹#›</a:t>
            </a:fld>
            <a:endParaRPr lang="en-US"/>
          </a:p>
        </p:txBody>
      </p:sp>
    </p:spTree>
    <p:extLst>
      <p:ext uri="{BB962C8B-B14F-4D97-AF65-F5344CB8AC3E}">
        <p14:creationId xmlns:p14="http://schemas.microsoft.com/office/powerpoint/2010/main" val="1964633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jpeg"/><Relationship Id="rId10" Type="http://schemas.openxmlformats.org/officeDocument/2006/relationships/image" Target="../media/image22.emf"/><Relationship Id="rId4" Type="http://schemas.openxmlformats.org/officeDocument/2006/relationships/image" Target="../media/image16.jpeg"/><Relationship Id="rId9" Type="http://schemas.openxmlformats.org/officeDocument/2006/relationships/image" Target="../media/image21.emf"/></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protectyoungminds.org/category/public-health-crisis/" TargetMode="Externa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pornharmsresearch.com/" TargetMode="External"/><Relationship Id="rId7" Type="http://schemas.openxmlformats.org/officeDocument/2006/relationships/hyperlink" Target="http://www.internetsafety101.org/" TargetMode="External"/><Relationship Id="rId2" Type="http://schemas.openxmlformats.org/officeDocument/2006/relationships/hyperlink" Target="http://endsexualexploitation.org/" TargetMode="External"/><Relationship Id="rId1" Type="http://schemas.openxmlformats.org/officeDocument/2006/relationships/slideLayout" Target="../slideLayouts/slideLayout2.xml"/><Relationship Id="rId6" Type="http://schemas.openxmlformats.org/officeDocument/2006/relationships/hyperlink" Target="http://www.feedtherightwolf.org/" TargetMode="External"/><Relationship Id="rId5" Type="http://schemas.openxmlformats.org/officeDocument/2006/relationships/hyperlink" Target="http://www.fightthenewdrug.org/" TargetMode="External"/><Relationship Id="rId4" Type="http://schemas.openxmlformats.org/officeDocument/2006/relationships/hyperlink" Target="http://www.upsidedownorganization.org/"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mailto:kellycanady@yahoo.com" TargetMode="External"/><Relationship Id="rId2" Type="http://schemas.openxmlformats.org/officeDocument/2006/relationships/hyperlink" Target="mailto:kelly@dcsirish.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83535"/>
            <a:ext cx="9144000" cy="1741049"/>
          </a:xfrm>
          <a:solidFill>
            <a:srgbClr val="FF2F2F"/>
          </a:solidFill>
        </p:spPr>
        <p:txBody>
          <a:bodyPr>
            <a:noAutofit/>
          </a:bodyPr>
          <a:lstStyle/>
          <a:p>
            <a:r>
              <a:rPr lang="en-US" b="1" dirty="0" smtClean="0"/>
              <a:t>Fight the New Drug: </a:t>
            </a:r>
            <a:br>
              <a:rPr lang="en-US" b="1" dirty="0" smtClean="0"/>
            </a:br>
            <a:r>
              <a:rPr lang="en-US" b="1" i="1" dirty="0" smtClean="0">
                <a:latin typeface="Agency FB" panose="020B0503020202020204" pitchFamily="34" charset="0"/>
              </a:rPr>
              <a:t>Pornography</a:t>
            </a:r>
            <a:endParaRPr lang="en-US" b="1" i="1" dirty="0">
              <a:latin typeface="Agency FB" panose="020B0503020202020204" pitchFamily="34" charset="0"/>
            </a:endParaRPr>
          </a:p>
        </p:txBody>
      </p:sp>
      <p:sp>
        <p:nvSpPr>
          <p:cNvPr id="3" name="Subtitle 2"/>
          <p:cNvSpPr>
            <a:spLocks noGrp="1"/>
          </p:cNvSpPr>
          <p:nvPr>
            <p:ph type="subTitle" idx="1"/>
          </p:nvPr>
        </p:nvSpPr>
        <p:spPr/>
        <p:txBody>
          <a:bodyPr>
            <a:normAutofit/>
          </a:bodyPr>
          <a:lstStyle/>
          <a:p>
            <a:r>
              <a:rPr lang="en-US" sz="5400" dirty="0" smtClean="0"/>
              <a:t>Adolescent Brain Development and Addiction</a:t>
            </a:r>
            <a:endParaRPr lang="en-US" sz="5400" dirty="0"/>
          </a:p>
        </p:txBody>
      </p:sp>
    </p:spTree>
    <p:extLst>
      <p:ext uri="{BB962C8B-B14F-4D97-AF65-F5344CB8AC3E}">
        <p14:creationId xmlns:p14="http://schemas.microsoft.com/office/powerpoint/2010/main" val="5233028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awtcelebs.com/wp-content/uploads/2014/08/brooke-burke-in-shape-magazine-september-2014-issu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524" y="2257112"/>
            <a:ext cx="2719930" cy="3848701"/>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justmediakits.com/images.mediakit/8/men_s_health.24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472" y="2598466"/>
            <a:ext cx="3048000" cy="401955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http://scicurious.scientopia.org/wp-content/uploads/sites/3/2011/04/1105-cover.small-preview.jpg"/>
          <p:cNvPicPr>
            <a:picLocks noChangeAspect="1" noChangeArrowheads="1"/>
          </p:cNvPicPr>
          <p:nvPr/>
        </p:nvPicPr>
        <p:blipFill rotWithShape="1">
          <a:blip r:embed="rId4">
            <a:extLst>
              <a:ext uri="{28A0092B-C50C-407E-A947-70E740481C1C}">
                <a14:useLocalDpi xmlns:a14="http://schemas.microsoft.com/office/drawing/2010/main" val="0"/>
              </a:ext>
            </a:extLst>
          </a:blip>
          <a:srcRect l="13393" r="13838" b="-1438"/>
          <a:stretch/>
        </p:blipFill>
        <p:spPr bwMode="auto">
          <a:xfrm>
            <a:off x="6822887" y="297174"/>
            <a:ext cx="1936527" cy="269941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3797136" y="2549308"/>
            <a:ext cx="480951" cy="9516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533559" y="1616698"/>
            <a:ext cx="315181" cy="13950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626379" y="5734280"/>
            <a:ext cx="401384" cy="25889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67393" y="6094796"/>
            <a:ext cx="3146988" cy="584775"/>
          </a:xfrm>
          <a:prstGeom prst="rect">
            <a:avLst/>
          </a:prstGeom>
          <a:noFill/>
        </p:spPr>
        <p:txBody>
          <a:bodyPr wrap="square" rtlCol="0">
            <a:spAutoFit/>
          </a:bodyPr>
          <a:lstStyle/>
          <a:p>
            <a:r>
              <a:rPr lang="en-US" sz="1600" b="1" i="1" dirty="0" smtClean="0">
                <a:solidFill>
                  <a:srgbClr val="FF0000"/>
                </a:solidFill>
              </a:rPr>
              <a:t>SEXIER SEX! </a:t>
            </a:r>
          </a:p>
          <a:p>
            <a:r>
              <a:rPr lang="en-US" sz="1600" b="1" i="1" dirty="0" smtClean="0">
                <a:solidFill>
                  <a:srgbClr val="FF0000"/>
                </a:solidFill>
              </a:rPr>
              <a:t>Turbocharge Your Love Life Tonight</a:t>
            </a:r>
            <a:endParaRPr lang="en-US" sz="1600" b="1" i="1" dirty="0">
              <a:solidFill>
                <a:srgbClr val="FF0000"/>
              </a:solidFill>
            </a:endParaRPr>
          </a:p>
        </p:txBody>
      </p:sp>
      <p:cxnSp>
        <p:nvCxnSpPr>
          <p:cNvPr id="12" name="Straight Arrow Connector 11"/>
          <p:cNvCxnSpPr/>
          <p:nvPr/>
        </p:nvCxnSpPr>
        <p:spPr>
          <a:xfrm flipV="1">
            <a:off x="1649186" y="5221995"/>
            <a:ext cx="1060963" cy="11298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529064" y="1718311"/>
            <a:ext cx="2222619" cy="830997"/>
          </a:xfrm>
          <a:prstGeom prst="rect">
            <a:avLst/>
          </a:prstGeom>
          <a:noFill/>
        </p:spPr>
        <p:txBody>
          <a:bodyPr wrap="square" rtlCol="0">
            <a:spAutoFit/>
          </a:bodyPr>
          <a:lstStyle/>
          <a:p>
            <a:r>
              <a:rPr lang="en-US" sz="1600" b="1" i="1" dirty="0" smtClean="0">
                <a:solidFill>
                  <a:srgbClr val="FF0000"/>
                </a:solidFill>
              </a:rPr>
              <a:t>SEX SO GOOD…</a:t>
            </a:r>
          </a:p>
          <a:p>
            <a:r>
              <a:rPr lang="en-US" sz="1600" b="1" i="1" dirty="0" smtClean="0">
                <a:solidFill>
                  <a:srgbClr val="FF0000"/>
                </a:solidFill>
              </a:rPr>
              <a:t>She’ll Think She’s With Two and a Half Men!</a:t>
            </a:r>
            <a:endParaRPr lang="en-US" sz="1600" b="1" i="1" dirty="0">
              <a:solidFill>
                <a:srgbClr val="FF0000"/>
              </a:solidFill>
            </a:endParaRPr>
          </a:p>
        </p:txBody>
      </p:sp>
      <p:sp>
        <p:nvSpPr>
          <p:cNvPr id="15" name="TextBox 14"/>
          <p:cNvSpPr txBox="1"/>
          <p:nvPr/>
        </p:nvSpPr>
        <p:spPr>
          <a:xfrm>
            <a:off x="5860374" y="584782"/>
            <a:ext cx="1130032" cy="1077218"/>
          </a:xfrm>
          <a:prstGeom prst="rect">
            <a:avLst/>
          </a:prstGeom>
          <a:noFill/>
        </p:spPr>
        <p:txBody>
          <a:bodyPr wrap="square" rtlCol="0">
            <a:spAutoFit/>
          </a:bodyPr>
          <a:lstStyle/>
          <a:p>
            <a:r>
              <a:rPr lang="en-US" sz="1600" b="1" i="1" dirty="0" smtClean="0">
                <a:solidFill>
                  <a:srgbClr val="FF0000"/>
                </a:solidFill>
              </a:rPr>
              <a:t>Make Sex Sizzle- 26 Pleasure Boosters!</a:t>
            </a:r>
            <a:endParaRPr lang="en-US" sz="1600" b="1" i="1" dirty="0">
              <a:solidFill>
                <a:srgbClr val="FF0000"/>
              </a:solidFill>
            </a:endParaRPr>
          </a:p>
        </p:txBody>
      </p:sp>
      <p:sp>
        <p:nvSpPr>
          <p:cNvPr id="16" name="TextBox 15"/>
          <p:cNvSpPr txBox="1"/>
          <p:nvPr/>
        </p:nvSpPr>
        <p:spPr>
          <a:xfrm>
            <a:off x="7111093" y="4674041"/>
            <a:ext cx="991925" cy="1077218"/>
          </a:xfrm>
          <a:prstGeom prst="rect">
            <a:avLst/>
          </a:prstGeom>
          <a:noFill/>
        </p:spPr>
        <p:txBody>
          <a:bodyPr wrap="square" rtlCol="0">
            <a:spAutoFit/>
          </a:bodyPr>
          <a:lstStyle/>
          <a:p>
            <a:r>
              <a:rPr lang="en-US" sz="1600" b="1" i="1" dirty="0" smtClean="0">
                <a:solidFill>
                  <a:srgbClr val="FF0000"/>
                </a:solidFill>
              </a:rPr>
              <a:t>PLUS! A Better SEX Workout!</a:t>
            </a:r>
            <a:endParaRPr lang="en-US" sz="1600" b="1" i="1" dirty="0">
              <a:solidFill>
                <a:srgbClr val="FF0000"/>
              </a:solidFill>
            </a:endParaRPr>
          </a:p>
        </p:txBody>
      </p:sp>
      <p:sp>
        <p:nvSpPr>
          <p:cNvPr id="22" name="TextBox 21"/>
          <p:cNvSpPr txBox="1"/>
          <p:nvPr/>
        </p:nvSpPr>
        <p:spPr>
          <a:xfrm>
            <a:off x="677407" y="740887"/>
            <a:ext cx="1743574" cy="830997"/>
          </a:xfrm>
          <a:prstGeom prst="rect">
            <a:avLst/>
          </a:prstGeom>
          <a:noFill/>
        </p:spPr>
        <p:txBody>
          <a:bodyPr wrap="square" rtlCol="0">
            <a:spAutoFit/>
          </a:bodyPr>
          <a:lstStyle/>
          <a:p>
            <a:r>
              <a:rPr lang="en-US" sz="1600" b="1" i="1" dirty="0" smtClean="0">
                <a:solidFill>
                  <a:srgbClr val="FF0000"/>
                </a:solidFill>
              </a:rPr>
              <a:t>BETTER SEX </a:t>
            </a:r>
          </a:p>
          <a:p>
            <a:r>
              <a:rPr lang="en-US" sz="1600" b="1" i="1" dirty="0" smtClean="0">
                <a:solidFill>
                  <a:srgbClr val="FF0000"/>
                </a:solidFill>
              </a:rPr>
              <a:t>EXERCISE PROGRAM</a:t>
            </a:r>
            <a:endParaRPr lang="en-US" sz="1600" b="1" i="1" dirty="0">
              <a:solidFill>
                <a:srgbClr val="FF0000"/>
              </a:solidFill>
            </a:endParaRPr>
          </a:p>
        </p:txBody>
      </p:sp>
      <p:pic>
        <p:nvPicPr>
          <p:cNvPr id="1028" name="Picture 4" descr="http://www.getbig.com/magazine/fitnessrxmen/fitnessrxmen03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9797" y="2456975"/>
            <a:ext cx="3028950" cy="416104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969943" y="1498107"/>
            <a:ext cx="2222057" cy="830997"/>
          </a:xfrm>
          <a:prstGeom prst="rect">
            <a:avLst/>
          </a:prstGeom>
          <a:noFill/>
        </p:spPr>
        <p:txBody>
          <a:bodyPr wrap="square" rtlCol="0">
            <a:spAutoFit/>
          </a:bodyPr>
          <a:lstStyle/>
          <a:p>
            <a:pPr algn="ctr"/>
            <a:r>
              <a:rPr lang="en-US" sz="1600" b="1" i="1" dirty="0" smtClean="0">
                <a:solidFill>
                  <a:srgbClr val="FF0000"/>
                </a:solidFill>
              </a:rPr>
              <a:t>NEW! FOR MEN!</a:t>
            </a:r>
          </a:p>
          <a:p>
            <a:pPr algn="ctr"/>
            <a:r>
              <a:rPr lang="en-US" sz="1600" b="1" i="1" dirty="0" smtClean="0">
                <a:solidFill>
                  <a:srgbClr val="FF0000"/>
                </a:solidFill>
              </a:rPr>
              <a:t>More Muscle -</a:t>
            </a:r>
          </a:p>
          <a:p>
            <a:pPr algn="ctr"/>
            <a:r>
              <a:rPr lang="en-US" sz="1600" b="1" i="1" dirty="0" smtClean="0">
                <a:solidFill>
                  <a:srgbClr val="FF0000"/>
                </a:solidFill>
              </a:rPr>
              <a:t>Less Fat - Better Sex</a:t>
            </a:r>
            <a:endParaRPr lang="en-US" sz="1600" b="1" i="1" dirty="0">
              <a:solidFill>
                <a:srgbClr val="FF0000"/>
              </a:solidFill>
            </a:endParaRPr>
          </a:p>
        </p:txBody>
      </p:sp>
      <p:cxnSp>
        <p:nvCxnSpPr>
          <p:cNvPr id="19" name="Straight Arrow Connector 18"/>
          <p:cNvCxnSpPr/>
          <p:nvPr/>
        </p:nvCxnSpPr>
        <p:spPr>
          <a:xfrm flipH="1">
            <a:off x="10058400" y="1913605"/>
            <a:ext cx="204107" cy="5433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0" name="Picture 6" descr="http://fitnessrxformen.com/wp-content/uploads/2014/07/FITRX-BETTER-SEX-EXERCISE-PROGRA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8763" y="342994"/>
            <a:ext cx="3231573" cy="1319006"/>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p:cNvCxnSpPr/>
          <p:nvPr/>
        </p:nvCxnSpPr>
        <p:spPr>
          <a:xfrm flipV="1">
            <a:off x="1722664" y="1145755"/>
            <a:ext cx="1791717" cy="7072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9149508" y="167318"/>
            <a:ext cx="2093205" cy="1323439"/>
          </a:xfrm>
          <a:prstGeom prst="rect">
            <a:avLst/>
          </a:prstGeom>
          <a:noFill/>
        </p:spPr>
        <p:txBody>
          <a:bodyPr wrap="square" rtlCol="0">
            <a:spAutoFit/>
          </a:bodyPr>
          <a:lstStyle/>
          <a:p>
            <a:r>
              <a:rPr lang="en-US" sz="1600" b="1" i="1" dirty="0" smtClean="0">
                <a:solidFill>
                  <a:srgbClr val="FF0000"/>
                </a:solidFill>
              </a:rPr>
              <a:t>Look </a:t>
            </a:r>
          </a:p>
          <a:p>
            <a:r>
              <a:rPr lang="en-US" sz="1600" b="1" i="1" dirty="0" smtClean="0">
                <a:solidFill>
                  <a:srgbClr val="FF0000"/>
                </a:solidFill>
              </a:rPr>
              <a:t>Hot From </a:t>
            </a:r>
          </a:p>
          <a:p>
            <a:r>
              <a:rPr lang="en-US" sz="1600" b="1" i="1" dirty="0" smtClean="0">
                <a:solidFill>
                  <a:srgbClr val="FF0000"/>
                </a:solidFill>
              </a:rPr>
              <a:t>Behind! </a:t>
            </a:r>
          </a:p>
          <a:p>
            <a:r>
              <a:rPr lang="en-US" sz="1600" b="1" i="1" dirty="0" smtClean="0">
                <a:solidFill>
                  <a:srgbClr val="FF0000"/>
                </a:solidFill>
              </a:rPr>
              <a:t>15 Minutes to a </a:t>
            </a:r>
          </a:p>
          <a:p>
            <a:r>
              <a:rPr lang="en-US" sz="1600" b="1" i="1" dirty="0" smtClean="0">
                <a:solidFill>
                  <a:srgbClr val="FF0000"/>
                </a:solidFill>
              </a:rPr>
              <a:t>Killer Back &amp; Butt</a:t>
            </a:r>
            <a:endParaRPr lang="en-US" sz="1600" b="1" i="1" dirty="0">
              <a:solidFill>
                <a:srgbClr val="FF0000"/>
              </a:solidFill>
            </a:endParaRPr>
          </a:p>
        </p:txBody>
      </p:sp>
      <p:cxnSp>
        <p:nvCxnSpPr>
          <p:cNvPr id="39" name="Straight Arrow Connector 38"/>
          <p:cNvCxnSpPr/>
          <p:nvPr/>
        </p:nvCxnSpPr>
        <p:spPr>
          <a:xfrm flipH="1">
            <a:off x="8651715" y="1002497"/>
            <a:ext cx="536352" cy="61420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963093"/>
      </p:ext>
    </p:extLst>
  </p:cSld>
  <p:clrMapOvr>
    <a:masterClrMapping/>
  </p:clrMapOvr>
  <p:transition spd="slow">
    <p:plus/>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730" y="324303"/>
            <a:ext cx="10659836" cy="1325563"/>
          </a:xfrm>
        </p:spPr>
        <p:style>
          <a:lnRef idx="2">
            <a:schemeClr val="accent2"/>
          </a:lnRef>
          <a:fillRef idx="1">
            <a:schemeClr val="lt1"/>
          </a:fillRef>
          <a:effectRef idx="0">
            <a:schemeClr val="accent2"/>
          </a:effectRef>
          <a:fontRef idx="minor">
            <a:schemeClr val="dk1"/>
          </a:fontRef>
        </p:style>
        <p:txBody>
          <a:bodyPr/>
          <a:lstStyle/>
          <a:p>
            <a:r>
              <a:rPr lang="en-US" b="1" dirty="0" smtClean="0"/>
              <a:t>Media uses </a:t>
            </a:r>
            <a:r>
              <a:rPr lang="en-US" b="1" i="1" dirty="0" smtClean="0"/>
              <a:t>Soft-Porn</a:t>
            </a:r>
            <a:r>
              <a:rPr lang="en-US" b="1" dirty="0" smtClean="0"/>
              <a:t> to Push the Boundaries</a:t>
            </a:r>
            <a:endParaRPr lang="en-US" b="1" dirty="0"/>
          </a:p>
        </p:txBody>
      </p:sp>
      <p:pic>
        <p:nvPicPr>
          <p:cNvPr id="6" name="Picture 6" descr="http://thesocietypages.org/socimages/files/2008/07/bon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762" y="1869621"/>
            <a:ext cx="3455213" cy="4794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fanmma.com/wp-content/uploads/2014/10/Ronda-Rousey-Buffalo-Pro-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9606" y="1869621"/>
            <a:ext cx="3588084" cy="47942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questgarden.com/85/27/9/110401083643/images/gucci_sho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7321" y="1869621"/>
            <a:ext cx="3411422" cy="4786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89457"/>
      </p:ext>
    </p:extLst>
  </p:cSld>
  <p:clrMapOvr>
    <a:masterClrMapping/>
  </p:clrMapOvr>
  <p:transition spd="slow">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1" t="-339" r="-7821" b="-1"/>
          <a:stretch/>
        </p:blipFill>
        <p:spPr>
          <a:xfrm>
            <a:off x="10116599" y="4098020"/>
            <a:ext cx="2075401" cy="2622272"/>
          </a:xfrm>
          <a:prstGeom prst="rect">
            <a:avLst/>
          </a:prstGeom>
        </p:spPr>
      </p:pic>
      <p:pic>
        <p:nvPicPr>
          <p:cNvPr id="8" name="Picture 2" descr="https://s-media-cache-ak0.pinimg.com/236x/cd/29/39/cd2939705e4ed5c06ad6487cf2d0190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0286" y="0"/>
            <a:ext cx="2216948" cy="31187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papermag.com/uploaded_images/mark-y-marj-nick-jon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465" y="87260"/>
            <a:ext cx="2411272" cy="32420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www.scentstore.co.uk/media/catalog/product/cache/1/image/9df78eab33525d08d6e5fb8d27136e95/d/e/deep-night-advert.jpg"/>
          <p:cNvPicPr>
            <a:picLocks noChangeAspect="1" noChangeArrowheads="1"/>
          </p:cNvPicPr>
          <p:nvPr/>
        </p:nvPicPr>
        <p:blipFill rotWithShape="1">
          <a:blip r:embed="rId5">
            <a:extLst>
              <a:ext uri="{28A0092B-C50C-407E-A947-70E740481C1C}">
                <a14:useLocalDpi xmlns:a14="http://schemas.microsoft.com/office/drawing/2010/main" val="0"/>
              </a:ext>
            </a:extLst>
          </a:blip>
          <a:srcRect l="12810" t="-337" r="11476" b="-377"/>
          <a:stretch/>
        </p:blipFill>
        <p:spPr bwMode="auto">
          <a:xfrm>
            <a:off x="3950755" y="0"/>
            <a:ext cx="3946535" cy="5249635"/>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3"/>
          <p:cNvPicPr>
            <a:picLocks noChangeAspect="1"/>
          </p:cNvPicPr>
          <p:nvPr/>
        </p:nvPicPr>
        <p:blipFill>
          <a:blip r:embed="rId6"/>
          <a:stretch>
            <a:fillRect/>
          </a:stretch>
        </p:blipFill>
        <p:spPr>
          <a:xfrm>
            <a:off x="2653709" y="82946"/>
            <a:ext cx="1770354" cy="2275092"/>
          </a:xfrm>
          <a:prstGeom prst="rect">
            <a:avLst/>
          </a:prstGeom>
        </p:spPr>
      </p:pic>
      <p:pic>
        <p:nvPicPr>
          <p:cNvPr id="2050" name="Picture 2" descr="Related image"/>
          <p:cNvPicPr>
            <a:picLocks noGrp="1" noChangeAspect="1" noChangeArrowheads="1"/>
          </p:cNvPicPr>
          <p:nvPr>
            <p:ph idx="1"/>
          </p:nvPr>
        </p:nvPicPr>
        <p:blipFill rotWithShape="1">
          <a:blip r:embed="rId7">
            <a:extLst>
              <a:ext uri="{28A0092B-C50C-407E-A947-70E740481C1C}">
                <a14:useLocalDpi xmlns:a14="http://schemas.microsoft.com/office/drawing/2010/main" val="0"/>
              </a:ext>
            </a:extLst>
          </a:blip>
          <a:srcRect l="22760" t="1" b="-80"/>
          <a:stretch/>
        </p:blipFill>
        <p:spPr bwMode="auto">
          <a:xfrm>
            <a:off x="7323364" y="1220491"/>
            <a:ext cx="2793235" cy="27236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3.bp.blogspot.com/_4CkmylPqyuU/TAnJXzwQP7I/AAAAAAAAACI/uHksF-xD1nU/s1600/calvin-klein-underwea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7366" y="4028359"/>
            <a:ext cx="3589082" cy="28296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9"/>
          <a:srcRect l="14864" r="111" b="959"/>
          <a:stretch/>
        </p:blipFill>
        <p:spPr>
          <a:xfrm>
            <a:off x="2280047" y="2177486"/>
            <a:ext cx="2659147" cy="4004787"/>
          </a:xfrm>
          <a:prstGeom prst="rect">
            <a:avLst/>
          </a:prstGeom>
        </p:spPr>
      </p:pic>
      <p:pic>
        <p:nvPicPr>
          <p:cNvPr id="9" name="Picture 8"/>
          <p:cNvPicPr>
            <a:picLocks noChangeAspect="1"/>
          </p:cNvPicPr>
          <p:nvPr/>
        </p:nvPicPr>
        <p:blipFill rotWithShape="1">
          <a:blip r:embed="rId10"/>
          <a:srcRect l="6299" t="5744" r="8494" b="856"/>
          <a:stretch/>
        </p:blipFill>
        <p:spPr>
          <a:xfrm>
            <a:off x="122465" y="3420835"/>
            <a:ext cx="2110119" cy="3299457"/>
          </a:xfrm>
          <a:prstGeom prst="rect">
            <a:avLst/>
          </a:prstGeom>
        </p:spPr>
      </p:pic>
    </p:spTree>
    <p:extLst>
      <p:ext uri="{BB962C8B-B14F-4D97-AF65-F5344CB8AC3E}">
        <p14:creationId xmlns:p14="http://schemas.microsoft.com/office/powerpoint/2010/main" val="3155732048"/>
      </p:ext>
    </p:extLst>
  </p:cSld>
  <p:clrMapOvr>
    <a:masterClrMapping/>
  </p:clrMapOvr>
  <p:transition spd="slow">
    <p:checke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Sports Illustrated: </a:t>
            </a:r>
            <a:r>
              <a:rPr lang="en-US" b="1" i="1" dirty="0"/>
              <a:t>Swimsuit Edition!</a:t>
            </a:r>
          </a:p>
        </p:txBody>
      </p:sp>
      <p:pic>
        <p:nvPicPr>
          <p:cNvPr id="4" name="Content Placeholder 3"/>
          <p:cNvPicPr>
            <a:picLocks noGrp="1" noChangeAspect="1"/>
          </p:cNvPicPr>
          <p:nvPr>
            <p:ph idx="1"/>
          </p:nvPr>
        </p:nvPicPr>
        <p:blipFill>
          <a:blip r:embed="rId2"/>
          <a:stretch>
            <a:fillRect/>
          </a:stretch>
        </p:blipFill>
        <p:spPr>
          <a:xfrm>
            <a:off x="3163622" y="2258775"/>
            <a:ext cx="5864756" cy="3750139"/>
          </a:xfrm>
          <a:prstGeom prst="rect">
            <a:avLst/>
          </a:prstGeom>
        </p:spPr>
      </p:pic>
    </p:spTree>
    <p:extLst>
      <p:ext uri="{BB962C8B-B14F-4D97-AF65-F5344CB8AC3E}">
        <p14:creationId xmlns:p14="http://schemas.microsoft.com/office/powerpoint/2010/main" val="2300279856"/>
      </p:ext>
    </p:extLst>
  </p:cSld>
  <p:clrMapOvr>
    <a:masterClrMapping/>
  </p:clrMapOvr>
  <p:transition>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EDGE Shaving Cream Swimsuits!</a:t>
            </a:r>
            <a:br>
              <a:rPr lang="en-US" b="1" dirty="0" smtClean="0"/>
            </a:br>
            <a:r>
              <a:rPr lang="en-US" b="1" i="1" dirty="0" smtClean="0"/>
              <a:t>But, DON’T get near the water!</a:t>
            </a:r>
            <a:endParaRPr lang="en-US" b="1" i="1" dirty="0"/>
          </a:p>
        </p:txBody>
      </p:sp>
      <p:pic>
        <p:nvPicPr>
          <p:cNvPr id="4" name="Content Placeholder 3"/>
          <p:cNvPicPr>
            <a:picLocks noGrp="1" noChangeAspect="1"/>
          </p:cNvPicPr>
          <p:nvPr>
            <p:ph idx="1"/>
          </p:nvPr>
        </p:nvPicPr>
        <p:blipFill>
          <a:blip r:embed="rId2"/>
          <a:stretch>
            <a:fillRect/>
          </a:stretch>
        </p:blipFill>
        <p:spPr>
          <a:xfrm>
            <a:off x="1767916" y="1833978"/>
            <a:ext cx="3267739" cy="4334632"/>
          </a:xfrm>
          <a:prstGeom prst="rect">
            <a:avLst/>
          </a:prstGeom>
        </p:spPr>
      </p:pic>
      <p:pic>
        <p:nvPicPr>
          <p:cNvPr id="5" name="Picture 4"/>
          <p:cNvPicPr>
            <a:picLocks noChangeAspect="1"/>
          </p:cNvPicPr>
          <p:nvPr/>
        </p:nvPicPr>
        <p:blipFill>
          <a:blip r:embed="rId3"/>
          <a:stretch>
            <a:fillRect/>
          </a:stretch>
        </p:blipFill>
        <p:spPr>
          <a:xfrm>
            <a:off x="6750155" y="1833978"/>
            <a:ext cx="3298222" cy="4352921"/>
          </a:xfrm>
          <a:prstGeom prst="rect">
            <a:avLst/>
          </a:prstGeom>
        </p:spPr>
      </p:pic>
    </p:spTree>
    <p:extLst>
      <p:ext uri="{BB962C8B-B14F-4D97-AF65-F5344CB8AC3E}">
        <p14:creationId xmlns:p14="http://schemas.microsoft.com/office/powerpoint/2010/main" val="3157626270"/>
      </p:ext>
    </p:extLst>
  </p:cSld>
  <p:clrMapOvr>
    <a:masterClrMapping/>
  </p:clrMapOvr>
  <p:transition>
    <p:cover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For the ARTIST in YOU!  The Perfect Body Painting!</a:t>
            </a:r>
            <a:br>
              <a:rPr lang="en-US" b="1" dirty="0" smtClean="0"/>
            </a:br>
            <a:r>
              <a:rPr lang="en-US" b="1" dirty="0" smtClean="0"/>
              <a:t>(</a:t>
            </a:r>
            <a:r>
              <a:rPr lang="en-US" sz="3200" b="1" dirty="0" smtClean="0"/>
              <a:t>Is it Waterproof?!)</a:t>
            </a:r>
            <a:endParaRPr lang="en-US" sz="3200" b="1" dirty="0"/>
          </a:p>
        </p:txBody>
      </p:sp>
      <p:pic>
        <p:nvPicPr>
          <p:cNvPr id="4" name="Content Placeholder 3"/>
          <p:cNvPicPr>
            <a:picLocks noGrp="1" noChangeAspect="1"/>
          </p:cNvPicPr>
          <p:nvPr>
            <p:ph idx="1"/>
          </p:nvPr>
        </p:nvPicPr>
        <p:blipFill>
          <a:blip r:embed="rId2"/>
          <a:stretch>
            <a:fillRect/>
          </a:stretch>
        </p:blipFill>
        <p:spPr>
          <a:xfrm>
            <a:off x="838200" y="1939925"/>
            <a:ext cx="3181230" cy="4351338"/>
          </a:xfrm>
          <a:prstGeom prst="rect">
            <a:avLst/>
          </a:prstGeom>
        </p:spPr>
      </p:pic>
      <p:pic>
        <p:nvPicPr>
          <p:cNvPr id="5" name="Picture 4"/>
          <p:cNvPicPr>
            <a:picLocks noChangeAspect="1"/>
          </p:cNvPicPr>
          <p:nvPr/>
        </p:nvPicPr>
        <p:blipFill>
          <a:blip r:embed="rId3"/>
          <a:stretch>
            <a:fillRect/>
          </a:stretch>
        </p:blipFill>
        <p:spPr>
          <a:xfrm>
            <a:off x="4079784" y="1883473"/>
            <a:ext cx="6693988" cy="4407790"/>
          </a:xfrm>
          <a:prstGeom prst="rect">
            <a:avLst/>
          </a:prstGeom>
        </p:spPr>
      </p:pic>
    </p:spTree>
    <p:extLst>
      <p:ext uri="{BB962C8B-B14F-4D97-AF65-F5344CB8AC3E}">
        <p14:creationId xmlns:p14="http://schemas.microsoft.com/office/powerpoint/2010/main" val="2906468417"/>
      </p:ext>
    </p:extLst>
  </p:cSld>
  <p:clrMapOvr>
    <a:masterClrMapping/>
  </p:clrMapOvr>
  <p:transition>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It’s the S.I. Swimsuit Edition, but somebody forgot to issue them a Swimsuit!</a:t>
            </a:r>
            <a:endParaRPr lang="en-US" dirty="0"/>
          </a:p>
        </p:txBody>
      </p:sp>
      <p:pic>
        <p:nvPicPr>
          <p:cNvPr id="4" name="Content Placeholder 3"/>
          <p:cNvPicPr>
            <a:picLocks noGrp="1"/>
          </p:cNvPicPr>
          <p:nvPr>
            <p:ph idx="1"/>
          </p:nvPr>
        </p:nvPicPr>
        <p:blipFill rotWithShape="1">
          <a:blip r:embed="rId2" cstate="print"/>
          <a:srcRect l="9967" t="380" b="4873"/>
          <a:stretch/>
        </p:blipFill>
        <p:spPr bwMode="auto">
          <a:xfrm>
            <a:off x="7794340" y="1915432"/>
            <a:ext cx="3200061" cy="4351338"/>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cstate="print"/>
          <a:srcRect l="13889" t="2467" b="8798"/>
          <a:stretch/>
        </p:blipFill>
        <p:spPr bwMode="auto">
          <a:xfrm>
            <a:off x="4740897" y="1915432"/>
            <a:ext cx="3053443" cy="4351338"/>
          </a:xfrm>
          <a:prstGeom prst="rect">
            <a:avLst/>
          </a:prstGeom>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4"/>
          <a:stretch>
            <a:fillRect/>
          </a:stretch>
        </p:blipFill>
        <p:spPr>
          <a:xfrm>
            <a:off x="1479254" y="1926042"/>
            <a:ext cx="3261643" cy="4340728"/>
          </a:xfrm>
          <a:prstGeom prst="rect">
            <a:avLst/>
          </a:prstGeom>
        </p:spPr>
      </p:pic>
    </p:spTree>
    <p:extLst>
      <p:ext uri="{BB962C8B-B14F-4D97-AF65-F5344CB8AC3E}">
        <p14:creationId xmlns:p14="http://schemas.microsoft.com/office/powerpoint/2010/main" val="680536579"/>
      </p:ext>
    </p:extLst>
  </p:cSld>
  <p:clrMapOvr>
    <a:masterClrMapping/>
  </p:clrMapOvr>
  <p:transition>
    <p:randomBa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69074"/>
            <a:ext cx="10515600" cy="984119"/>
          </a:xfrm>
        </p:spPr>
        <p:txBody>
          <a:bodyPr/>
          <a:lstStyle/>
          <a:p>
            <a:pPr algn="ctr"/>
            <a:r>
              <a:rPr lang="en-US" b="1" dirty="0" smtClean="0"/>
              <a:t>Where LESS is MORE!</a:t>
            </a:r>
            <a:endParaRPr lang="en-US" b="1" dirty="0"/>
          </a:p>
        </p:txBody>
      </p:sp>
      <p:pic>
        <p:nvPicPr>
          <p:cNvPr id="6" name="Picture 5"/>
          <p:cNvPicPr>
            <a:picLocks noChangeAspect="1"/>
          </p:cNvPicPr>
          <p:nvPr/>
        </p:nvPicPr>
        <p:blipFill>
          <a:blip r:embed="rId2" cstate="print"/>
          <a:stretch>
            <a:fillRect/>
          </a:stretch>
        </p:blipFill>
        <p:spPr>
          <a:xfrm>
            <a:off x="197139" y="1053193"/>
            <a:ext cx="3054405" cy="4117497"/>
          </a:xfrm>
          <a:prstGeom prst="rect">
            <a:avLst/>
          </a:prstGeom>
        </p:spPr>
      </p:pic>
      <p:pic>
        <p:nvPicPr>
          <p:cNvPr id="4" name="Content Placeholder 3"/>
          <p:cNvPicPr>
            <a:picLocks noGrp="1" noChangeAspect="1"/>
          </p:cNvPicPr>
          <p:nvPr>
            <p:ph idx="1"/>
          </p:nvPr>
        </p:nvPicPr>
        <p:blipFill>
          <a:blip r:embed="rId3"/>
          <a:stretch>
            <a:fillRect/>
          </a:stretch>
        </p:blipFill>
        <p:spPr>
          <a:xfrm>
            <a:off x="2585496" y="2441914"/>
            <a:ext cx="3292125" cy="4298053"/>
          </a:xfrm>
          <a:prstGeom prst="rect">
            <a:avLst/>
          </a:prstGeom>
        </p:spPr>
      </p:pic>
      <p:pic>
        <p:nvPicPr>
          <p:cNvPr id="5" name="Picture 4"/>
          <p:cNvPicPr>
            <a:picLocks noChangeAspect="1"/>
          </p:cNvPicPr>
          <p:nvPr/>
        </p:nvPicPr>
        <p:blipFill>
          <a:blip r:embed="rId4"/>
          <a:stretch>
            <a:fillRect/>
          </a:stretch>
        </p:blipFill>
        <p:spPr>
          <a:xfrm>
            <a:off x="8747291" y="2426672"/>
            <a:ext cx="3237257" cy="4328535"/>
          </a:xfrm>
          <a:prstGeom prst="rect">
            <a:avLst/>
          </a:prstGeom>
        </p:spPr>
      </p:pic>
      <p:pic>
        <p:nvPicPr>
          <p:cNvPr id="7" name="Picture 6"/>
          <p:cNvPicPr>
            <a:picLocks noChangeAspect="1"/>
          </p:cNvPicPr>
          <p:nvPr/>
        </p:nvPicPr>
        <p:blipFill>
          <a:blip r:embed="rId5"/>
          <a:stretch>
            <a:fillRect/>
          </a:stretch>
        </p:blipFill>
        <p:spPr>
          <a:xfrm>
            <a:off x="5687731" y="1053193"/>
            <a:ext cx="3249450" cy="4346825"/>
          </a:xfrm>
          <a:prstGeom prst="rect">
            <a:avLst/>
          </a:prstGeom>
        </p:spPr>
      </p:pic>
    </p:spTree>
    <p:extLst>
      <p:ext uri="{BB962C8B-B14F-4D97-AF65-F5344CB8AC3E}">
        <p14:creationId xmlns:p14="http://schemas.microsoft.com/office/powerpoint/2010/main" val="3736799992"/>
      </p:ext>
    </p:extLst>
  </p:cSld>
  <p:clrMapOvr>
    <a:masterClrMapping/>
  </p:clrMapOvr>
  <p:transition>
    <p:blinds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stretch>
            <a:fillRect/>
          </a:stretch>
        </p:blipFill>
        <p:spPr>
          <a:xfrm>
            <a:off x="703068" y="1931761"/>
            <a:ext cx="3389022" cy="4351338"/>
          </a:xfrm>
          <a:prstGeom prst="rect">
            <a:avLst/>
          </a:prstGeom>
        </p:spPr>
      </p:pic>
      <p:pic>
        <p:nvPicPr>
          <p:cNvPr id="5" name="Picture 4"/>
          <p:cNvPicPr>
            <a:picLocks noChangeAspect="1"/>
          </p:cNvPicPr>
          <p:nvPr/>
        </p:nvPicPr>
        <p:blipFill>
          <a:blip r:embed="rId3" cstate="print"/>
          <a:stretch>
            <a:fillRect/>
          </a:stretch>
        </p:blipFill>
        <p:spPr>
          <a:xfrm>
            <a:off x="4420297" y="2041072"/>
            <a:ext cx="3024855" cy="4137748"/>
          </a:xfrm>
          <a:prstGeom prst="rect">
            <a:avLst/>
          </a:prstGeom>
        </p:spPr>
      </p:pic>
      <p:pic>
        <p:nvPicPr>
          <p:cNvPr id="6" name="Picture 5"/>
          <p:cNvPicPr>
            <a:picLocks noChangeAspect="1"/>
          </p:cNvPicPr>
          <p:nvPr/>
        </p:nvPicPr>
        <p:blipFill>
          <a:blip r:embed="rId4" cstate="print"/>
          <a:stretch>
            <a:fillRect/>
          </a:stretch>
        </p:blipFill>
        <p:spPr>
          <a:xfrm>
            <a:off x="7773359" y="1931761"/>
            <a:ext cx="3172431" cy="4376056"/>
          </a:xfrm>
          <a:prstGeom prst="rect">
            <a:avLst/>
          </a:prstGeom>
        </p:spPr>
      </p:pic>
    </p:spTree>
    <p:extLst>
      <p:ext uri="{BB962C8B-B14F-4D97-AF65-F5344CB8AC3E}">
        <p14:creationId xmlns:p14="http://schemas.microsoft.com/office/powerpoint/2010/main" val="2127518658"/>
      </p:ext>
    </p:extLst>
  </p:cSld>
  <p:clrMapOvr>
    <a:masterClrMapping/>
  </p:clrMapOvr>
  <p:transition>
    <p:blinds/>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stretch>
            <a:fillRect/>
          </a:stretch>
        </p:blipFill>
        <p:spPr>
          <a:xfrm>
            <a:off x="968336" y="1850118"/>
            <a:ext cx="3185057" cy="4351338"/>
          </a:xfrm>
          <a:prstGeom prst="rect">
            <a:avLst/>
          </a:prstGeom>
        </p:spPr>
      </p:pic>
      <p:pic>
        <p:nvPicPr>
          <p:cNvPr id="5" name="Picture 4"/>
          <p:cNvPicPr>
            <a:picLocks noChangeAspect="1"/>
          </p:cNvPicPr>
          <p:nvPr/>
        </p:nvPicPr>
        <p:blipFill>
          <a:blip r:embed="rId3" cstate="print"/>
          <a:stretch>
            <a:fillRect/>
          </a:stretch>
        </p:blipFill>
        <p:spPr>
          <a:xfrm>
            <a:off x="4347382" y="1975757"/>
            <a:ext cx="2916194" cy="4007530"/>
          </a:xfrm>
          <a:prstGeom prst="rect">
            <a:avLst/>
          </a:prstGeom>
        </p:spPr>
      </p:pic>
      <p:pic>
        <p:nvPicPr>
          <p:cNvPr id="6" name="Picture 5"/>
          <p:cNvPicPr>
            <a:picLocks noChangeAspect="1"/>
          </p:cNvPicPr>
          <p:nvPr/>
        </p:nvPicPr>
        <p:blipFill>
          <a:blip r:embed="rId4" cstate="print"/>
          <a:stretch>
            <a:fillRect/>
          </a:stretch>
        </p:blipFill>
        <p:spPr>
          <a:xfrm>
            <a:off x="7612765" y="1850118"/>
            <a:ext cx="3183160" cy="4395392"/>
          </a:xfrm>
          <a:prstGeom prst="rect">
            <a:avLst/>
          </a:prstGeom>
        </p:spPr>
      </p:pic>
    </p:spTree>
    <p:extLst>
      <p:ext uri="{BB962C8B-B14F-4D97-AF65-F5344CB8AC3E}">
        <p14:creationId xmlns:p14="http://schemas.microsoft.com/office/powerpoint/2010/main" val="40045750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pPr algn="ctr"/>
            <a:r>
              <a:rPr lang="en-US" b="1" dirty="0" smtClean="0"/>
              <a:t>You Will Learn How:</a:t>
            </a:r>
            <a:endParaRPr lang="en-US" b="1" dirty="0"/>
          </a:p>
        </p:txBody>
      </p:sp>
      <p:sp>
        <p:nvSpPr>
          <p:cNvPr id="3" name="Content Placeholder 2"/>
          <p:cNvSpPr>
            <a:spLocks noGrp="1"/>
          </p:cNvSpPr>
          <p:nvPr>
            <p:ph idx="1"/>
          </p:nvPr>
        </p:nvSpPr>
        <p:spPr>
          <a:xfrm>
            <a:off x="1453243" y="2064164"/>
            <a:ext cx="9285514" cy="3471932"/>
          </a:xfrm>
        </p:spPr>
        <p:txBody>
          <a:bodyPr>
            <a:normAutofit/>
          </a:bodyPr>
          <a:lstStyle/>
          <a:p>
            <a:pPr marL="0" indent="0">
              <a:buNone/>
            </a:pPr>
            <a:r>
              <a:rPr lang="en-US" sz="6600" dirty="0" smtClean="0"/>
              <a:t>1-</a:t>
            </a:r>
            <a:r>
              <a:rPr lang="en-US" sz="4000" dirty="0" smtClean="0"/>
              <a:t>Pornography Changes the Brain</a:t>
            </a:r>
          </a:p>
          <a:p>
            <a:pPr marL="0" indent="0">
              <a:buNone/>
            </a:pPr>
            <a:r>
              <a:rPr lang="en-US" sz="6600" dirty="0" smtClean="0"/>
              <a:t>2-</a:t>
            </a:r>
            <a:r>
              <a:rPr lang="en-US" sz="4000" dirty="0" smtClean="0"/>
              <a:t>Pornography Kills </a:t>
            </a:r>
            <a:r>
              <a:rPr lang="en-US" sz="4000" i="1" dirty="0" smtClean="0"/>
              <a:t>REAL</a:t>
            </a:r>
            <a:r>
              <a:rPr lang="en-US" sz="4000" dirty="0" smtClean="0"/>
              <a:t> Love</a:t>
            </a:r>
          </a:p>
          <a:p>
            <a:pPr marL="0" indent="0">
              <a:buNone/>
            </a:pPr>
            <a:r>
              <a:rPr lang="en-US" sz="6600" dirty="0" smtClean="0"/>
              <a:t>3-</a:t>
            </a:r>
            <a:r>
              <a:rPr lang="en-US" sz="4000" dirty="0" smtClean="0"/>
              <a:t>Pornography’s Harm is Changing….</a:t>
            </a:r>
            <a:r>
              <a:rPr lang="en-US" sz="4000" i="1" dirty="0" smtClean="0"/>
              <a:t>FAST!</a:t>
            </a:r>
          </a:p>
        </p:txBody>
      </p:sp>
    </p:spTree>
    <p:extLst>
      <p:ext uri="{BB962C8B-B14F-4D97-AF65-F5344CB8AC3E}">
        <p14:creationId xmlns:p14="http://schemas.microsoft.com/office/powerpoint/2010/main" val="535308203"/>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cstate="print"/>
          <a:stretch>
            <a:fillRect/>
          </a:stretch>
        </p:blipFill>
        <p:spPr>
          <a:xfrm>
            <a:off x="900510" y="1162639"/>
            <a:ext cx="3293210" cy="4351338"/>
          </a:xfrm>
          <a:prstGeom prst="rect">
            <a:avLst/>
          </a:prstGeom>
        </p:spPr>
      </p:pic>
      <p:pic>
        <p:nvPicPr>
          <p:cNvPr id="7" name="Content Placeholder 6"/>
          <p:cNvPicPr>
            <a:picLocks noGrp="1" noChangeAspect="1"/>
          </p:cNvPicPr>
          <p:nvPr>
            <p:ph idx="1"/>
          </p:nvPr>
        </p:nvPicPr>
        <p:blipFill>
          <a:blip r:embed="rId3"/>
          <a:stretch>
            <a:fillRect/>
          </a:stretch>
        </p:blipFill>
        <p:spPr>
          <a:xfrm>
            <a:off x="4383213" y="2057134"/>
            <a:ext cx="3188484" cy="4346825"/>
          </a:xfrm>
          <a:prstGeom prst="rect">
            <a:avLst/>
          </a:prstGeom>
        </p:spPr>
      </p:pic>
      <p:pic>
        <p:nvPicPr>
          <p:cNvPr id="8" name="Picture 7"/>
          <p:cNvPicPr>
            <a:picLocks noChangeAspect="1"/>
          </p:cNvPicPr>
          <p:nvPr/>
        </p:nvPicPr>
        <p:blipFill>
          <a:blip r:embed="rId4"/>
          <a:stretch>
            <a:fillRect/>
          </a:stretch>
        </p:blipFill>
        <p:spPr>
          <a:xfrm>
            <a:off x="7761190" y="1162639"/>
            <a:ext cx="3501522" cy="4664967"/>
          </a:xfrm>
          <a:prstGeom prst="rect">
            <a:avLst/>
          </a:prstGeom>
        </p:spPr>
      </p:pic>
    </p:spTree>
    <p:extLst>
      <p:ext uri="{BB962C8B-B14F-4D97-AF65-F5344CB8AC3E}">
        <p14:creationId xmlns:p14="http://schemas.microsoft.com/office/powerpoint/2010/main" val="40038907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2137" r="3903" b="1423"/>
          <a:stretch/>
        </p:blipFill>
        <p:spPr>
          <a:xfrm>
            <a:off x="3425952" y="57546"/>
            <a:ext cx="4986528" cy="6780287"/>
          </a:xfrm>
          <a:prstGeom prst="rect">
            <a:avLst/>
          </a:prstGeom>
        </p:spPr>
      </p:pic>
    </p:spTree>
    <p:extLst>
      <p:ext uri="{BB962C8B-B14F-4D97-AF65-F5344CB8AC3E}">
        <p14:creationId xmlns:p14="http://schemas.microsoft.com/office/powerpoint/2010/main" val="236058348"/>
      </p:ext>
    </p:extLst>
  </p:cSld>
  <p:clrMapOvr>
    <a:masterClrMapping/>
  </p:clrMapOvr>
  <p:transition spd="slow">
    <p:newsfla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 your teens subscribe to </a:t>
            </a:r>
            <a:r>
              <a:rPr lang="en-US" b="1" i="1" dirty="0" smtClean="0"/>
              <a:t>TEEN VOGUE?!</a:t>
            </a:r>
            <a:endParaRPr lang="en-US" b="1" i="1" dirty="0"/>
          </a:p>
        </p:txBody>
      </p:sp>
      <p:sp>
        <p:nvSpPr>
          <p:cNvPr id="3" name="Content Placeholder 2"/>
          <p:cNvSpPr>
            <a:spLocks noGrp="1"/>
          </p:cNvSpPr>
          <p:nvPr>
            <p:ph idx="1"/>
          </p:nvPr>
        </p:nvSpPr>
        <p:spPr/>
        <p:txBody>
          <a:bodyPr>
            <a:normAutofit/>
          </a:bodyPr>
          <a:lstStyle/>
          <a:p>
            <a:pPr marL="0" indent="0" algn="ctr">
              <a:buNone/>
            </a:pPr>
            <a:r>
              <a:rPr lang="en-US" sz="4000" dirty="0" smtClean="0"/>
              <a:t>Printed Magazine vs. Online Magazine</a:t>
            </a:r>
            <a:r>
              <a:rPr lang="en-US" dirty="0" smtClean="0"/>
              <a:t> </a:t>
            </a:r>
          </a:p>
          <a:p>
            <a:pPr marL="0" indent="0" algn="ctr">
              <a:buNone/>
            </a:pPr>
            <a:endParaRPr lang="en-US" dirty="0"/>
          </a:p>
          <a:p>
            <a:pPr marL="0" indent="0" algn="ctr">
              <a:buNone/>
            </a:pPr>
            <a:r>
              <a:rPr lang="en-US" sz="4800" dirty="0" smtClean="0"/>
              <a:t>ANAL SEX 101!</a:t>
            </a:r>
          </a:p>
          <a:p>
            <a:pPr marL="0" indent="0" algn="ctr">
              <a:buNone/>
            </a:pPr>
            <a:r>
              <a:rPr lang="en-US" sz="4400" i="1" dirty="0" smtClean="0">
                <a:solidFill>
                  <a:srgbClr val="FF0000"/>
                </a:solidFill>
              </a:rPr>
              <a:t>“This </a:t>
            </a:r>
            <a:r>
              <a:rPr lang="en-US" sz="4400" i="1" dirty="0">
                <a:solidFill>
                  <a:srgbClr val="FF0000"/>
                </a:solidFill>
              </a:rPr>
              <a:t>is </a:t>
            </a:r>
            <a:r>
              <a:rPr lang="en-US" sz="4400" i="1" dirty="0" smtClean="0">
                <a:solidFill>
                  <a:srgbClr val="FF0000"/>
                </a:solidFill>
              </a:rPr>
              <a:t>Anal </a:t>
            </a:r>
            <a:r>
              <a:rPr lang="en-US" sz="4400" i="1" dirty="0">
                <a:solidFill>
                  <a:srgbClr val="FF0000"/>
                </a:solidFill>
              </a:rPr>
              <a:t>101, for teens, beginners, </a:t>
            </a:r>
            <a:r>
              <a:rPr lang="en-US" sz="4400" i="1" dirty="0" smtClean="0">
                <a:solidFill>
                  <a:srgbClr val="FF0000"/>
                </a:solidFill>
              </a:rPr>
              <a:t>and…. </a:t>
            </a:r>
          </a:p>
          <a:p>
            <a:pPr marL="0" indent="0" algn="ctr">
              <a:buNone/>
            </a:pPr>
            <a:r>
              <a:rPr lang="en-US" sz="4400" i="1" dirty="0" smtClean="0">
                <a:solidFill>
                  <a:srgbClr val="FF0000"/>
                </a:solidFill>
              </a:rPr>
              <a:t>all </a:t>
            </a:r>
            <a:r>
              <a:rPr lang="en-US" sz="4400" i="1" dirty="0">
                <a:solidFill>
                  <a:srgbClr val="FF0000"/>
                </a:solidFill>
              </a:rPr>
              <a:t>inquisitive folk</a:t>
            </a:r>
            <a:r>
              <a:rPr lang="en-US" sz="4400" i="1" dirty="0" smtClean="0">
                <a:solidFill>
                  <a:srgbClr val="FF0000"/>
                </a:solidFill>
              </a:rPr>
              <a:t>.”</a:t>
            </a:r>
            <a:endParaRPr lang="en-US" sz="4400" dirty="0">
              <a:solidFill>
                <a:srgbClr val="FF0000"/>
              </a:solidFill>
            </a:endParaRPr>
          </a:p>
          <a:p>
            <a:pPr marL="0" indent="0" algn="ctr">
              <a:buNone/>
            </a:pPr>
            <a:endParaRPr lang="en-US" dirty="0"/>
          </a:p>
        </p:txBody>
      </p:sp>
    </p:spTree>
    <p:extLst>
      <p:ext uri="{BB962C8B-B14F-4D97-AF65-F5344CB8AC3E}">
        <p14:creationId xmlns:p14="http://schemas.microsoft.com/office/powerpoint/2010/main" val="3164018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457" y="324303"/>
            <a:ext cx="10515600" cy="1325563"/>
          </a:xfrm>
        </p:spPr>
        <p:txBody>
          <a:bodyPr>
            <a:normAutofit/>
          </a:bodyPr>
          <a:lstStyle/>
          <a:p>
            <a:r>
              <a:rPr lang="en-US" sz="3600" b="1" i="1" dirty="0" smtClean="0"/>
              <a:t>Teens:</a:t>
            </a:r>
            <a:r>
              <a:rPr lang="en-US" sz="3600" dirty="0" smtClean="0"/>
              <a:t> Everything You Need To Know About Anal Sex!</a:t>
            </a:r>
            <a:endParaRPr lang="en-US" sz="3600" dirty="0"/>
          </a:p>
        </p:txBody>
      </p:sp>
      <p:pic>
        <p:nvPicPr>
          <p:cNvPr id="8" name="Content Placeholder 5"/>
          <p:cNvPicPr>
            <a:picLocks noGrp="1" noChangeAspect="1"/>
          </p:cNvPicPr>
          <p:nvPr>
            <p:ph idx="1"/>
          </p:nvPr>
        </p:nvPicPr>
        <p:blipFill>
          <a:blip r:embed="rId2"/>
          <a:stretch>
            <a:fillRect/>
          </a:stretch>
        </p:blipFill>
        <p:spPr>
          <a:xfrm>
            <a:off x="2816680" y="1491782"/>
            <a:ext cx="6429156" cy="5224270"/>
          </a:xfrm>
          <a:prstGeom prst="rect">
            <a:avLst/>
          </a:prstGeom>
          <a:ln w="28575">
            <a:solidFill>
              <a:srgbClr val="FF0000"/>
            </a:solidFill>
          </a:ln>
        </p:spPr>
      </p:pic>
    </p:spTree>
    <p:extLst>
      <p:ext uri="{BB962C8B-B14F-4D97-AF65-F5344CB8AC3E}">
        <p14:creationId xmlns:p14="http://schemas.microsoft.com/office/powerpoint/2010/main" val="40299387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 Few Excerpts:</a:t>
            </a:r>
            <a:endParaRPr lang="en-US" b="1" dirty="0"/>
          </a:p>
        </p:txBody>
      </p:sp>
      <p:sp>
        <p:nvSpPr>
          <p:cNvPr id="3" name="Content Placeholder 2"/>
          <p:cNvSpPr>
            <a:spLocks noGrp="1"/>
          </p:cNvSpPr>
          <p:nvPr>
            <p:ph idx="1"/>
          </p:nvPr>
        </p:nvSpPr>
        <p:spPr/>
        <p:txBody>
          <a:bodyPr>
            <a:normAutofit/>
          </a:bodyPr>
          <a:lstStyle/>
          <a:p>
            <a:pPr marL="0" indent="0">
              <a:buNone/>
            </a:pPr>
            <a:r>
              <a:rPr lang="en-US" sz="3600" i="1" dirty="0" smtClean="0"/>
              <a:t>…here </a:t>
            </a:r>
            <a:r>
              <a:rPr lang="en-US" sz="3600" i="1" dirty="0"/>
              <a:t>is the lowdown on </a:t>
            </a:r>
            <a:r>
              <a:rPr lang="en-US" sz="3600" i="1" dirty="0">
                <a:solidFill>
                  <a:srgbClr val="FF0000"/>
                </a:solidFill>
              </a:rPr>
              <a:t>everything you need to know about butt stuff</a:t>
            </a:r>
            <a:r>
              <a:rPr lang="en-US" sz="3600" dirty="0"/>
              <a:t>, no matter who you are, whom you’re having sex with, or who you want to have sex with.</a:t>
            </a:r>
          </a:p>
          <a:p>
            <a:pPr marL="0" indent="0">
              <a:buNone/>
            </a:pPr>
            <a:r>
              <a:rPr lang="en-US" sz="3600" i="1" dirty="0">
                <a:solidFill>
                  <a:srgbClr val="FF0000"/>
                </a:solidFill>
              </a:rPr>
              <a:t>This is anal 101, for teens, beginners, and all inquisitive folk</a:t>
            </a:r>
            <a:r>
              <a:rPr lang="en-US" sz="3600" i="1" dirty="0"/>
              <a:t>.</a:t>
            </a:r>
            <a:endParaRPr lang="en-US" sz="3600" dirty="0"/>
          </a:p>
          <a:p>
            <a:pPr marL="0" indent="0">
              <a:buNone/>
            </a:pPr>
            <a:r>
              <a:rPr lang="en-US" sz="3600" dirty="0"/>
              <a:t>The anus is full of nerve endings that, for some, feel awesome when stimulated</a:t>
            </a:r>
            <a:r>
              <a:rPr lang="en-US" sz="3600" dirty="0" smtClean="0"/>
              <a:t>.</a:t>
            </a:r>
            <a:endParaRPr lang="en-US" sz="3600" dirty="0"/>
          </a:p>
        </p:txBody>
      </p:sp>
    </p:spTree>
    <p:extLst>
      <p:ext uri="{BB962C8B-B14F-4D97-AF65-F5344CB8AC3E}">
        <p14:creationId xmlns:p14="http://schemas.microsoft.com/office/powerpoint/2010/main" val="14590079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98021"/>
            <a:ext cx="10515600" cy="5678942"/>
          </a:xfrm>
        </p:spPr>
        <p:txBody>
          <a:bodyPr/>
          <a:lstStyle/>
          <a:p>
            <a:pPr marL="0" indent="0" algn="ctr">
              <a:buNone/>
            </a:pPr>
            <a:r>
              <a:rPr lang="en-US" sz="4000" dirty="0"/>
              <a:t>Why anal</a:t>
            </a:r>
            <a:r>
              <a:rPr lang="en-US" sz="4000" dirty="0" smtClean="0"/>
              <a:t>?</a:t>
            </a:r>
          </a:p>
          <a:p>
            <a:pPr marL="0" indent="0" algn="ctr">
              <a:buNone/>
            </a:pPr>
            <a:endParaRPr lang="en-US" sz="4000" dirty="0"/>
          </a:p>
          <a:p>
            <a:pPr marL="0" indent="0">
              <a:buNone/>
            </a:pPr>
            <a:r>
              <a:rPr lang="en-US" sz="3600" dirty="0"/>
              <a:t>Anal sex, though often stigmatized, </a:t>
            </a:r>
            <a:r>
              <a:rPr lang="en-US" sz="3600" i="1" dirty="0">
                <a:solidFill>
                  <a:srgbClr val="FF0000"/>
                </a:solidFill>
              </a:rPr>
              <a:t>is a </a:t>
            </a:r>
            <a:r>
              <a:rPr lang="en-US" sz="3600" b="1" i="1" dirty="0">
                <a:solidFill>
                  <a:srgbClr val="FF0000"/>
                </a:solidFill>
              </a:rPr>
              <a:t>perfectly natural way </a:t>
            </a:r>
            <a:r>
              <a:rPr lang="en-US" sz="3600" i="1" dirty="0">
                <a:solidFill>
                  <a:srgbClr val="FF0000"/>
                </a:solidFill>
              </a:rPr>
              <a:t>to engage in sexual activity</a:t>
            </a:r>
            <a:r>
              <a:rPr lang="en-US" sz="3600" dirty="0"/>
              <a:t>. People have been having anal sex since the dawn of humanity. Seriously, it's been documented back to the ancient Greeks and then some. </a:t>
            </a:r>
            <a:r>
              <a:rPr lang="en-US" sz="3600" i="1" dirty="0"/>
              <a:t>So if you’re a little worried about trying it or are having trouble understanding the appeal, </a:t>
            </a:r>
            <a:r>
              <a:rPr lang="en-US" sz="3600" b="1" i="1" dirty="0">
                <a:solidFill>
                  <a:srgbClr val="FF0000"/>
                </a:solidFill>
              </a:rPr>
              <a:t>just know that it isn’t weird or gross</a:t>
            </a:r>
            <a:r>
              <a:rPr lang="en-US" sz="3600" i="1" dirty="0"/>
              <a:t>.</a:t>
            </a:r>
            <a:endParaRPr lang="en-US" sz="3600" dirty="0"/>
          </a:p>
        </p:txBody>
      </p:sp>
    </p:spTree>
    <p:extLst>
      <p:ext uri="{BB962C8B-B14F-4D97-AF65-F5344CB8AC3E}">
        <p14:creationId xmlns:p14="http://schemas.microsoft.com/office/powerpoint/2010/main" val="19535207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5750"/>
            <a:ext cx="10515600" cy="6262007"/>
          </a:xfrm>
        </p:spPr>
        <p:txBody>
          <a:bodyPr>
            <a:normAutofit/>
          </a:bodyPr>
          <a:lstStyle/>
          <a:p>
            <a:r>
              <a:rPr lang="en-US" sz="3200" i="1" dirty="0">
                <a:solidFill>
                  <a:srgbClr val="FF0000"/>
                </a:solidFill>
              </a:rPr>
              <a:t>There is no wrong way to experience sexuality, and no way is better than any other</a:t>
            </a:r>
            <a:r>
              <a:rPr lang="en-US" sz="3200" i="1" dirty="0"/>
              <a:t>.</a:t>
            </a:r>
            <a:endParaRPr lang="en-US" sz="3200" dirty="0"/>
          </a:p>
          <a:p>
            <a:r>
              <a:rPr lang="en-US" sz="3200" i="1" dirty="0"/>
              <a:t>For those of you with prostates, </a:t>
            </a:r>
            <a:r>
              <a:rPr lang="en-US" sz="3200" i="1" dirty="0">
                <a:solidFill>
                  <a:srgbClr val="FF0000"/>
                </a:solidFill>
              </a:rPr>
              <a:t>being on the receiving end of anal sex can be a great experience</a:t>
            </a:r>
            <a:r>
              <a:rPr lang="en-US" sz="3200" dirty="0"/>
              <a:t>.</a:t>
            </a:r>
          </a:p>
          <a:p>
            <a:r>
              <a:rPr lang="en-US" sz="3200" dirty="0" smtClean="0"/>
              <a:t>It </a:t>
            </a:r>
            <a:r>
              <a:rPr lang="en-US" sz="3200" dirty="0"/>
              <a:t>feels good to have the prostate stimulated. This is one of the reasons receiving anal sex when you have a prostate can be very enjoyable. You can even have a prostate-induced orgasm!</a:t>
            </a:r>
          </a:p>
          <a:p>
            <a:r>
              <a:rPr lang="en-US" sz="3200" dirty="0"/>
              <a:t>Just because you have a vagina does not mean anal is off-limits. </a:t>
            </a:r>
            <a:r>
              <a:rPr lang="en-US" sz="3200" i="1" dirty="0">
                <a:solidFill>
                  <a:srgbClr val="FF0000"/>
                </a:solidFill>
              </a:rPr>
              <a:t>Many vagina owners love anal play</a:t>
            </a:r>
            <a:r>
              <a:rPr lang="en-US" sz="3200" i="1" dirty="0"/>
              <a:t>.</a:t>
            </a:r>
            <a:r>
              <a:rPr lang="en-US" sz="3200" dirty="0"/>
              <a:t> You don’t need to have a prostate to enjoy anal sex. For those without a prostate, having your anus stimulated can still be great — remember all those nerve endings are still in the fold here.</a:t>
            </a:r>
            <a:endParaRPr lang="en-US" sz="3200" i="1" dirty="0" smtClean="0"/>
          </a:p>
        </p:txBody>
      </p:sp>
    </p:spTree>
    <p:extLst>
      <p:ext uri="{BB962C8B-B14F-4D97-AF65-F5344CB8AC3E}">
        <p14:creationId xmlns:p14="http://schemas.microsoft.com/office/powerpoint/2010/main" val="4803876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Measure of Responsible Sexual Behavior!</a:t>
            </a:r>
            <a:br>
              <a:rPr lang="en-US" dirty="0" smtClean="0"/>
            </a:br>
            <a:r>
              <a:rPr lang="en-US" dirty="0" smtClean="0"/>
              <a:t>(At least they tried!)</a:t>
            </a:r>
            <a:endParaRPr lang="en-US" dirty="0"/>
          </a:p>
        </p:txBody>
      </p:sp>
      <p:sp>
        <p:nvSpPr>
          <p:cNvPr id="3" name="Content Placeholder 2"/>
          <p:cNvSpPr>
            <a:spLocks noGrp="1"/>
          </p:cNvSpPr>
          <p:nvPr>
            <p:ph idx="1"/>
          </p:nvPr>
        </p:nvSpPr>
        <p:spPr/>
        <p:txBody>
          <a:bodyPr/>
          <a:lstStyle/>
          <a:p>
            <a:r>
              <a:rPr lang="en-US" sz="4000" i="1" dirty="0"/>
              <a:t>Condoms are also nonnegotiable. There is no risk of pregnancy during anal sex, </a:t>
            </a:r>
            <a:r>
              <a:rPr lang="en-US" sz="4000" i="1" dirty="0">
                <a:solidFill>
                  <a:srgbClr val="FF0000"/>
                </a:solidFill>
              </a:rPr>
              <a:t>but STIs are widespread and abundant</a:t>
            </a:r>
            <a:r>
              <a:rPr lang="en-US" sz="4000" i="1" dirty="0"/>
              <a:t>. Protect yourself and practice safe sex every single time.</a:t>
            </a:r>
            <a:endParaRPr lang="en-US" sz="4000" dirty="0"/>
          </a:p>
          <a:p>
            <a:endParaRPr lang="en-US" dirty="0"/>
          </a:p>
        </p:txBody>
      </p:sp>
    </p:spTree>
    <p:extLst>
      <p:ext uri="{BB962C8B-B14F-4D97-AF65-F5344CB8AC3E}">
        <p14:creationId xmlns:p14="http://schemas.microsoft.com/office/powerpoint/2010/main" val="30781614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9021" y="1706336"/>
            <a:ext cx="10515600" cy="4544106"/>
          </a:xfrm>
        </p:spPr>
        <p:txBody>
          <a:bodyPr/>
          <a:lstStyle/>
          <a:p>
            <a:r>
              <a:rPr lang="en-US" dirty="0">
                <a:solidFill>
                  <a:srgbClr val="FF0000"/>
                </a:solidFill>
              </a:rPr>
              <a:t>Yes, there might be some </a:t>
            </a:r>
            <a:r>
              <a:rPr lang="en-US" dirty="0" smtClean="0">
                <a:solidFill>
                  <a:srgbClr val="FF0000"/>
                </a:solidFill>
              </a:rPr>
              <a:t>poop</a:t>
            </a:r>
            <a:r>
              <a:rPr lang="en-US" dirty="0" smtClean="0"/>
              <a:t>!</a:t>
            </a:r>
            <a:endParaRPr lang="en-US" dirty="0"/>
          </a:p>
          <a:p>
            <a:r>
              <a:rPr lang="en-US" dirty="0"/>
              <a:t>Forgive me for waiting until the very end of this piece to get to this burning question, but </a:t>
            </a:r>
            <a:r>
              <a:rPr lang="en-US" dirty="0">
                <a:solidFill>
                  <a:srgbClr val="FF0000"/>
                </a:solidFill>
              </a:rPr>
              <a:t>I wanted you to know the benefits and positives when it comes to anal. Because there are many</a:t>
            </a:r>
            <a:r>
              <a:rPr lang="en-US" dirty="0"/>
              <a:t>!</a:t>
            </a:r>
          </a:p>
          <a:p>
            <a:r>
              <a:rPr lang="en-US" i="1" dirty="0" smtClean="0"/>
              <a:t>That </a:t>
            </a:r>
            <a:r>
              <a:rPr lang="en-US" i="1" dirty="0"/>
              <a:t>being said, yes, you will come in contact with some fecal matter. You are entering a butthole. It is where poop comes out. Expecting to do anal play and see zero poop isn’t particularly realistic. </a:t>
            </a:r>
            <a:r>
              <a:rPr lang="en-US" i="1" dirty="0">
                <a:solidFill>
                  <a:srgbClr val="FF0000"/>
                </a:solidFill>
              </a:rPr>
              <a:t>It’s NOT a big deal. Everyone poops. Everyone has a butt</a:t>
            </a:r>
            <a:r>
              <a:rPr lang="en-US" i="1" dirty="0"/>
              <a:t>.</a:t>
            </a:r>
            <a:endParaRPr lang="en-US" dirty="0"/>
          </a:p>
          <a:p>
            <a:r>
              <a:rPr lang="en-US" i="1" dirty="0">
                <a:solidFill>
                  <a:srgbClr val="FF0000"/>
                </a:solidFill>
              </a:rPr>
              <a:t>Anal sex and anal stimulation can be awesome</a:t>
            </a:r>
            <a:r>
              <a:rPr lang="en-US" i="1" dirty="0"/>
              <a:t>, and if you want to give it a go, you do that. More power to you.</a:t>
            </a:r>
            <a:endParaRPr lang="en-US" dirty="0"/>
          </a:p>
          <a:p>
            <a:endParaRPr lang="en-US" dirty="0"/>
          </a:p>
        </p:txBody>
      </p:sp>
      <p:sp>
        <p:nvSpPr>
          <p:cNvPr id="2" name="TextBox 1"/>
          <p:cNvSpPr txBox="1"/>
          <p:nvPr/>
        </p:nvSpPr>
        <p:spPr>
          <a:xfrm>
            <a:off x="2424793" y="432706"/>
            <a:ext cx="6800850" cy="923330"/>
          </a:xfrm>
          <a:prstGeom prst="rect">
            <a:avLst/>
          </a:prstGeom>
          <a:noFill/>
        </p:spPr>
        <p:txBody>
          <a:bodyPr wrap="square" rtlCol="0">
            <a:spAutoFit/>
          </a:bodyPr>
          <a:lstStyle/>
          <a:p>
            <a:pPr algn="ctr"/>
            <a:r>
              <a:rPr lang="en-US" sz="5400" dirty="0" smtClean="0"/>
              <a:t>But,….</a:t>
            </a:r>
            <a:r>
              <a:rPr lang="en-US" sz="5400" i="1" dirty="0" smtClean="0"/>
              <a:t>it’s the BUTT!</a:t>
            </a:r>
            <a:endParaRPr lang="en-US" sz="5400" i="1" dirty="0"/>
          </a:p>
        </p:txBody>
      </p:sp>
    </p:spTree>
    <p:extLst>
      <p:ext uri="{BB962C8B-B14F-4D97-AF65-F5344CB8AC3E}">
        <p14:creationId xmlns:p14="http://schemas.microsoft.com/office/powerpoint/2010/main" val="31843475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371849"/>
            <a:ext cx="10515600" cy="2710899"/>
          </a:xfrm>
        </p:spPr>
        <p:txBody>
          <a:bodyPr/>
          <a:lstStyle/>
          <a:p>
            <a:r>
              <a:rPr lang="en-US" b="1" dirty="0" smtClean="0">
                <a:latin typeface="Segoe Print" panose="02000600000000000000" pitchFamily="2" charset="0"/>
              </a:rPr>
              <a:t>Neurons </a:t>
            </a:r>
            <a:r>
              <a:rPr lang="en-US" b="1" dirty="0">
                <a:latin typeface="Segoe Print" panose="02000600000000000000" pitchFamily="2" charset="0"/>
              </a:rPr>
              <a:t>that fire together, wire together</a:t>
            </a:r>
            <a:r>
              <a:rPr lang="en-US" b="1" dirty="0"/>
              <a:t>. </a:t>
            </a:r>
            <a:endParaRPr lang="en-US" b="1" dirty="0" smtClean="0"/>
          </a:p>
          <a:p>
            <a:r>
              <a:rPr lang="en-US" b="1" dirty="0" smtClean="0"/>
              <a:t>Just </a:t>
            </a:r>
            <a:r>
              <a:rPr lang="en-US" b="1" dirty="0"/>
              <a:t>like other addictive substances, porn floods the brain with </a:t>
            </a:r>
            <a:r>
              <a:rPr lang="en-US" b="1" i="1" dirty="0">
                <a:solidFill>
                  <a:srgbClr val="FF0000"/>
                </a:solidFill>
              </a:rPr>
              <a:t>dopamine</a:t>
            </a:r>
            <a:r>
              <a:rPr lang="en-US" b="1" dirty="0"/>
              <a:t>. That rush of brain chemicals happening over and over again </a:t>
            </a:r>
            <a:r>
              <a:rPr lang="en-US" b="1" i="1" dirty="0">
                <a:solidFill>
                  <a:srgbClr val="FF0000"/>
                </a:solidFill>
              </a:rPr>
              <a:t>rewires the brain’s reward pathway </a:t>
            </a:r>
            <a:r>
              <a:rPr lang="en-US" b="1" dirty="0"/>
              <a:t>ultimately changing the make up of the viewer’s brain. This can result in an increased appetite for </a:t>
            </a:r>
            <a:r>
              <a:rPr lang="en-US" b="1" dirty="0" smtClean="0"/>
              <a:t>porn.			</a:t>
            </a:r>
            <a:r>
              <a:rPr lang="en-US" sz="2000" i="1" dirty="0" smtClean="0"/>
              <a:t>Fight The New Drug</a:t>
            </a:r>
            <a:endParaRPr lang="en-US" sz="2000" i="1" dirty="0"/>
          </a:p>
          <a:p>
            <a:endParaRPr lang="en-US" dirty="0"/>
          </a:p>
        </p:txBody>
      </p:sp>
      <p:sp>
        <p:nvSpPr>
          <p:cNvPr id="8" name="Title 1"/>
          <p:cNvSpPr txBox="1">
            <a:spLocks/>
          </p:cNvSpPr>
          <p:nvPr/>
        </p:nvSpPr>
        <p:spPr>
          <a:xfrm>
            <a:off x="1093304" y="447260"/>
            <a:ext cx="7868025" cy="120035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b="1" dirty="0" smtClean="0"/>
              <a:t>Porn Changes the Brain</a:t>
            </a:r>
            <a:r>
              <a:rPr lang="en-US" b="1" dirty="0" smtClean="0"/>
              <a:t/>
            </a:r>
            <a:br>
              <a:rPr lang="en-US" b="1" dirty="0" smtClean="0"/>
            </a:br>
            <a:endParaRPr lang="en-US" dirty="0"/>
          </a:p>
        </p:txBody>
      </p:sp>
      <p:pic>
        <p:nvPicPr>
          <p:cNvPr id="9" name="Picture 4" descr="bra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5568" y="431120"/>
            <a:ext cx="4136021" cy="21977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2614" y="1182171"/>
            <a:ext cx="4963885" cy="2114574"/>
          </a:xfrm>
          <a:prstGeom prst="rect">
            <a:avLst/>
          </a:prstGeom>
        </p:spPr>
      </p:pic>
    </p:spTree>
    <p:extLst>
      <p:ext uri="{BB962C8B-B14F-4D97-AF65-F5344CB8AC3E}">
        <p14:creationId xmlns:p14="http://schemas.microsoft.com/office/powerpoint/2010/main" val="3217558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2F2F"/>
          </a:solidFill>
        </p:spPr>
        <p:txBody>
          <a:bodyPr/>
          <a:lstStyle/>
          <a:p>
            <a:pPr algn="ctr"/>
            <a:r>
              <a:rPr lang="en-US" b="1" i="1" dirty="0" smtClean="0"/>
              <a:t>“Fight The New Drug”</a:t>
            </a:r>
            <a:endParaRPr lang="en-US" b="1" i="1" dirty="0"/>
          </a:p>
        </p:txBody>
      </p:sp>
      <p:sp>
        <p:nvSpPr>
          <p:cNvPr id="3" name="Content Placeholder 2"/>
          <p:cNvSpPr>
            <a:spLocks noGrp="1"/>
          </p:cNvSpPr>
          <p:nvPr>
            <p:ph idx="1"/>
          </p:nvPr>
        </p:nvSpPr>
        <p:spPr/>
        <p:txBody>
          <a:bodyPr>
            <a:normAutofit/>
          </a:bodyPr>
          <a:lstStyle/>
          <a:p>
            <a:pPr marL="0" indent="0" algn="ctr">
              <a:buNone/>
            </a:pPr>
            <a:r>
              <a:rPr lang="en-US" sz="4800" dirty="0" smtClean="0"/>
              <a:t>“We Need To Talk”- video</a:t>
            </a:r>
          </a:p>
          <a:p>
            <a:pPr marL="0" indent="0" algn="ctr">
              <a:buNone/>
            </a:pPr>
            <a:r>
              <a:rPr lang="en-US" sz="4800" dirty="0"/>
              <a:t>http://www.fightthenewdrug.org/</a:t>
            </a:r>
          </a:p>
          <a:p>
            <a:pPr marL="0" indent="0" algn="ctr">
              <a:buNone/>
            </a:pPr>
            <a:r>
              <a:rPr lang="en-US" sz="4800" dirty="0" smtClean="0"/>
              <a:t>You can watch it on YouTube!</a:t>
            </a:r>
            <a:endParaRPr lang="en-US" sz="4800" dirty="0"/>
          </a:p>
        </p:txBody>
      </p:sp>
    </p:spTree>
    <p:extLst>
      <p:ext uri="{BB962C8B-B14F-4D97-AF65-F5344CB8AC3E}">
        <p14:creationId xmlns:p14="http://schemas.microsoft.com/office/powerpoint/2010/main" val="102482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style>
          <a:lnRef idx="2">
            <a:schemeClr val="accent2"/>
          </a:lnRef>
          <a:fillRef idx="1">
            <a:schemeClr val="lt1"/>
          </a:fillRef>
          <a:effectRef idx="0">
            <a:schemeClr val="accent2"/>
          </a:effectRef>
          <a:fontRef idx="minor">
            <a:schemeClr val="dk1"/>
          </a:fontRef>
        </p:style>
        <p:txBody>
          <a:bodyPr>
            <a:normAutofit/>
          </a:bodyPr>
          <a:lstStyle/>
          <a:p>
            <a:pPr algn="ctr"/>
            <a:r>
              <a:rPr lang="en-US" sz="5400" dirty="0" smtClean="0"/>
              <a:t>Brain Cells on FIRE!</a:t>
            </a:r>
            <a:endParaRPr lang="en-US" sz="5400" dirty="0"/>
          </a:p>
        </p:txBody>
      </p:sp>
      <p:sp>
        <p:nvSpPr>
          <p:cNvPr id="3" name="Content Placeholder 2"/>
          <p:cNvSpPr>
            <a:spLocks noGrp="1"/>
          </p:cNvSpPr>
          <p:nvPr>
            <p:ph idx="1"/>
          </p:nvPr>
        </p:nvSpPr>
        <p:spPr>
          <a:xfrm>
            <a:off x="731576" y="1839272"/>
            <a:ext cx="10728847" cy="3578889"/>
          </a:xfrm>
        </p:spPr>
        <p:txBody>
          <a:bodyPr/>
          <a:lstStyle/>
          <a:p>
            <a:r>
              <a:rPr lang="en-US" dirty="0" smtClean="0"/>
              <a:t>For </a:t>
            </a:r>
            <a:r>
              <a:rPr lang="en-US" dirty="0"/>
              <a:t>example, </a:t>
            </a:r>
            <a:r>
              <a:rPr lang="en-US" dirty="0" smtClean="0"/>
              <a:t>your </a:t>
            </a:r>
            <a:r>
              <a:rPr lang="en-US" dirty="0"/>
              <a:t>brain releases </a:t>
            </a:r>
            <a:r>
              <a:rPr lang="en-US" dirty="0">
                <a:solidFill>
                  <a:srgbClr val="FF0000"/>
                </a:solidFill>
              </a:rPr>
              <a:t>dopamine</a:t>
            </a:r>
            <a:r>
              <a:rPr lang="en-US" dirty="0"/>
              <a:t>, a chemical that makes you feel </a:t>
            </a:r>
            <a:r>
              <a:rPr lang="en-US" dirty="0" smtClean="0"/>
              <a:t>good from </a:t>
            </a:r>
            <a:r>
              <a:rPr lang="en-US" dirty="0"/>
              <a:t>something you </a:t>
            </a:r>
            <a:r>
              <a:rPr lang="en-US" dirty="0" smtClean="0">
                <a:solidFill>
                  <a:srgbClr val="FF0000"/>
                </a:solidFill>
              </a:rPr>
              <a:t>eat, see, </a:t>
            </a:r>
            <a:r>
              <a:rPr lang="en-US" dirty="0">
                <a:solidFill>
                  <a:srgbClr val="FF0000"/>
                </a:solidFill>
              </a:rPr>
              <a:t>hear or smell or </a:t>
            </a:r>
            <a:r>
              <a:rPr lang="en-US" i="1" dirty="0">
                <a:solidFill>
                  <a:srgbClr val="FF0000"/>
                </a:solidFill>
              </a:rPr>
              <a:t>whatever</a:t>
            </a:r>
            <a:r>
              <a:rPr lang="en-US" dirty="0"/>
              <a:t>. strengthen the connection between those neurons. </a:t>
            </a:r>
          </a:p>
          <a:p>
            <a:endParaRPr lang="en-US" dirty="0" smtClean="0"/>
          </a:p>
          <a:p>
            <a:r>
              <a:rPr lang="en-US" dirty="0" smtClean="0"/>
              <a:t>Or, </a:t>
            </a:r>
            <a:r>
              <a:rPr lang="en-US" dirty="0"/>
              <a:t>if you hold hands with someone you care about, your brain releases a chemical called </a:t>
            </a:r>
            <a:r>
              <a:rPr lang="en-US" dirty="0">
                <a:solidFill>
                  <a:srgbClr val="FF0000"/>
                </a:solidFill>
              </a:rPr>
              <a:t>oxytocin</a:t>
            </a:r>
            <a:r>
              <a:rPr lang="en-US" dirty="0"/>
              <a:t>, which helps you bond with people. </a:t>
            </a:r>
            <a:endParaRPr lang="en-US" dirty="0" smtClean="0"/>
          </a:p>
          <a:p>
            <a:r>
              <a:rPr lang="en-US" dirty="0" smtClean="0"/>
              <a:t>The porn viewer becomes “BONDED” with the imagine on the screen!</a:t>
            </a:r>
            <a:endParaRPr lang="en-US" dirty="0"/>
          </a:p>
        </p:txBody>
      </p:sp>
    </p:spTree>
    <p:extLst>
      <p:ext uri="{BB962C8B-B14F-4D97-AF65-F5344CB8AC3E}">
        <p14:creationId xmlns:p14="http://schemas.microsoft.com/office/powerpoint/2010/main" val="345480054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5">
                <a:lumMod val="75000"/>
              </a:schemeClr>
            </a:solidFill>
          </a:ln>
        </p:spPr>
        <p:txBody>
          <a:bodyPr>
            <a:normAutofit/>
          </a:bodyPr>
          <a:lstStyle/>
          <a:p>
            <a:pPr algn="ctr"/>
            <a:r>
              <a:rPr lang="en-US" sz="3600" b="1" dirty="0" smtClean="0">
                <a:solidFill>
                  <a:srgbClr val="C00000"/>
                </a:solidFill>
              </a:rPr>
              <a:t>Carving Neural Pathways in Formative Years of </a:t>
            </a:r>
            <a:br>
              <a:rPr lang="en-US" sz="3600" b="1" dirty="0" smtClean="0">
                <a:solidFill>
                  <a:srgbClr val="C00000"/>
                </a:solidFill>
              </a:rPr>
            </a:br>
            <a:r>
              <a:rPr lang="en-US" sz="3600" b="1" dirty="0" smtClean="0">
                <a:solidFill>
                  <a:srgbClr val="C00000"/>
                </a:solidFill>
              </a:rPr>
              <a:t>Adolescent Brain Development</a:t>
            </a:r>
            <a:endParaRPr lang="en-US" sz="3600" b="1" dirty="0">
              <a:solidFill>
                <a:srgbClr val="C00000"/>
              </a:solidFill>
            </a:endParaRPr>
          </a:p>
        </p:txBody>
      </p:sp>
      <p:sp>
        <p:nvSpPr>
          <p:cNvPr id="3" name="Content Placeholder 2"/>
          <p:cNvSpPr>
            <a:spLocks noGrp="1"/>
          </p:cNvSpPr>
          <p:nvPr>
            <p:ph idx="1"/>
          </p:nvPr>
        </p:nvSpPr>
        <p:spPr>
          <a:xfrm>
            <a:off x="838200" y="1825625"/>
            <a:ext cx="10515600" cy="4673146"/>
          </a:xfrm>
        </p:spPr>
        <p:txBody>
          <a:bodyPr>
            <a:normAutofit fontScale="85000" lnSpcReduction="20000"/>
          </a:bodyPr>
          <a:lstStyle/>
          <a:p>
            <a:r>
              <a:rPr lang="en-US" b="1" i="1" dirty="0" smtClean="0"/>
              <a:t>Porn addiction starts at an early age.</a:t>
            </a:r>
            <a:r>
              <a:rPr lang="en-US" b="1" i="1" dirty="0"/>
              <a:t> By age </a:t>
            </a:r>
            <a:r>
              <a:rPr lang="en-US" b="1" i="1" dirty="0" smtClean="0"/>
              <a:t>18: </a:t>
            </a:r>
          </a:p>
          <a:p>
            <a:pPr lvl="1"/>
            <a:r>
              <a:rPr lang="en-US" b="1" dirty="0" smtClean="0">
                <a:solidFill>
                  <a:srgbClr val="FF0000"/>
                </a:solidFill>
              </a:rPr>
              <a:t>90%</a:t>
            </a:r>
            <a:r>
              <a:rPr lang="en-US" b="1" dirty="0" smtClean="0"/>
              <a:t> of boys and </a:t>
            </a:r>
            <a:r>
              <a:rPr lang="en-US" b="1" dirty="0" smtClean="0">
                <a:solidFill>
                  <a:srgbClr val="FF0000"/>
                </a:solidFill>
              </a:rPr>
              <a:t>60%</a:t>
            </a:r>
            <a:r>
              <a:rPr lang="en-US" b="1" dirty="0" smtClean="0"/>
              <a:t> of girls are </a:t>
            </a:r>
            <a:r>
              <a:rPr lang="en-US" b="1" dirty="0" smtClean="0">
                <a:solidFill>
                  <a:srgbClr val="FF0000"/>
                </a:solidFill>
              </a:rPr>
              <a:t>exposed to Internet pornography</a:t>
            </a:r>
            <a:r>
              <a:rPr lang="en-US" b="1" dirty="0" smtClean="0"/>
              <a:t>.</a:t>
            </a:r>
          </a:p>
          <a:p>
            <a:pPr lvl="1"/>
            <a:r>
              <a:rPr lang="en-US" b="1" dirty="0" smtClean="0">
                <a:solidFill>
                  <a:srgbClr val="FF0000"/>
                </a:solidFill>
              </a:rPr>
              <a:t>83%</a:t>
            </a:r>
            <a:r>
              <a:rPr lang="en-US" b="1" dirty="0" smtClean="0"/>
              <a:t> of boys and </a:t>
            </a:r>
            <a:r>
              <a:rPr lang="en-US" b="1" dirty="0" smtClean="0">
                <a:solidFill>
                  <a:srgbClr val="FF0000"/>
                </a:solidFill>
              </a:rPr>
              <a:t>57%</a:t>
            </a:r>
            <a:r>
              <a:rPr lang="en-US" b="1" dirty="0" smtClean="0"/>
              <a:t> of girls have seen </a:t>
            </a:r>
            <a:r>
              <a:rPr lang="en-US" b="1" dirty="0" smtClean="0">
                <a:solidFill>
                  <a:srgbClr val="FF0000"/>
                </a:solidFill>
              </a:rPr>
              <a:t>group sex on the Internet</a:t>
            </a:r>
            <a:r>
              <a:rPr lang="en-US" b="1" dirty="0" smtClean="0"/>
              <a:t>.</a:t>
            </a:r>
          </a:p>
          <a:p>
            <a:pPr lvl="1"/>
            <a:r>
              <a:rPr lang="en-US" b="1" dirty="0" smtClean="0">
                <a:solidFill>
                  <a:srgbClr val="FF0000"/>
                </a:solidFill>
              </a:rPr>
              <a:t>69%</a:t>
            </a:r>
            <a:r>
              <a:rPr lang="en-US" b="1" dirty="0" smtClean="0"/>
              <a:t> of boys and </a:t>
            </a:r>
            <a:r>
              <a:rPr lang="en-US" b="1" dirty="0" smtClean="0">
                <a:solidFill>
                  <a:srgbClr val="FF0000"/>
                </a:solidFill>
              </a:rPr>
              <a:t>55%</a:t>
            </a:r>
            <a:r>
              <a:rPr lang="en-US" b="1" dirty="0" smtClean="0"/>
              <a:t> of girls have seen </a:t>
            </a:r>
            <a:r>
              <a:rPr lang="en-US" b="1" dirty="0" smtClean="0">
                <a:solidFill>
                  <a:srgbClr val="FF0000"/>
                </a:solidFill>
              </a:rPr>
              <a:t>same-sex intercourse</a:t>
            </a:r>
            <a:r>
              <a:rPr lang="en-US" b="1" dirty="0" smtClean="0"/>
              <a:t>.</a:t>
            </a:r>
          </a:p>
          <a:p>
            <a:pPr lvl="1"/>
            <a:r>
              <a:rPr lang="en-US" b="1" dirty="0" smtClean="0">
                <a:solidFill>
                  <a:srgbClr val="FF0000"/>
                </a:solidFill>
              </a:rPr>
              <a:t>39%</a:t>
            </a:r>
            <a:r>
              <a:rPr lang="en-US" b="1" dirty="0" smtClean="0"/>
              <a:t> of boys and </a:t>
            </a:r>
            <a:r>
              <a:rPr lang="en-US" b="1" dirty="0" smtClean="0">
                <a:solidFill>
                  <a:srgbClr val="FF0000"/>
                </a:solidFill>
              </a:rPr>
              <a:t>23%</a:t>
            </a:r>
            <a:r>
              <a:rPr lang="en-US" b="1" dirty="0" smtClean="0"/>
              <a:t> of girls have seen </a:t>
            </a:r>
            <a:r>
              <a:rPr lang="en-US" b="1" dirty="0" smtClean="0">
                <a:solidFill>
                  <a:srgbClr val="FF0000"/>
                </a:solidFill>
              </a:rPr>
              <a:t>sex acts involving bondage</a:t>
            </a:r>
            <a:r>
              <a:rPr lang="en-US" b="1" dirty="0" smtClean="0"/>
              <a:t>.</a:t>
            </a:r>
          </a:p>
          <a:p>
            <a:pPr lvl="1"/>
            <a:r>
              <a:rPr lang="en-US" b="1" dirty="0" smtClean="0">
                <a:solidFill>
                  <a:srgbClr val="FF0000"/>
                </a:solidFill>
              </a:rPr>
              <a:t>86%</a:t>
            </a:r>
            <a:r>
              <a:rPr lang="en-US" b="1" dirty="0" smtClean="0"/>
              <a:t> of men are likely to click on porn sites if no-one will know.</a:t>
            </a:r>
          </a:p>
          <a:p>
            <a:endParaRPr lang="en-US" dirty="0"/>
          </a:p>
          <a:p>
            <a:r>
              <a:rPr lang="en-US" b="1" i="1" dirty="0" smtClean="0"/>
              <a:t>The largest consumers of Internet pornography are </a:t>
            </a:r>
            <a:r>
              <a:rPr lang="en-US" b="1" i="1" dirty="0" smtClean="0">
                <a:solidFill>
                  <a:srgbClr val="FF0000"/>
                </a:solidFill>
              </a:rPr>
              <a:t>kids ages 12 to 17</a:t>
            </a:r>
            <a:r>
              <a:rPr lang="en-US" b="1" i="1" dirty="0" smtClean="0"/>
              <a:t>.</a:t>
            </a:r>
          </a:p>
          <a:p>
            <a:pPr lvl="1"/>
            <a:r>
              <a:rPr lang="en-US" b="1" dirty="0">
                <a:solidFill>
                  <a:srgbClr val="FF0000"/>
                </a:solidFill>
              </a:rPr>
              <a:t>15%</a:t>
            </a:r>
            <a:r>
              <a:rPr lang="en-US" b="1" dirty="0"/>
              <a:t> of boys </a:t>
            </a:r>
            <a:r>
              <a:rPr lang="en-US" b="1" dirty="0" smtClean="0"/>
              <a:t>and </a:t>
            </a:r>
            <a:r>
              <a:rPr lang="en-US" b="1" dirty="0">
                <a:solidFill>
                  <a:srgbClr val="FF0000"/>
                </a:solidFill>
              </a:rPr>
              <a:t>9%</a:t>
            </a:r>
            <a:r>
              <a:rPr lang="en-US" b="1" dirty="0"/>
              <a:t> of girls have </a:t>
            </a:r>
            <a:r>
              <a:rPr lang="en-US" b="1" dirty="0" smtClean="0"/>
              <a:t>seen </a:t>
            </a:r>
            <a:r>
              <a:rPr lang="en-US" b="1" dirty="0" smtClean="0">
                <a:solidFill>
                  <a:srgbClr val="FF0000"/>
                </a:solidFill>
              </a:rPr>
              <a:t>child pornography</a:t>
            </a:r>
            <a:r>
              <a:rPr lang="en-US" b="1" dirty="0" smtClean="0"/>
              <a:t>.</a:t>
            </a:r>
          </a:p>
          <a:p>
            <a:pPr lvl="1"/>
            <a:r>
              <a:rPr lang="en-US" b="1" dirty="0">
                <a:solidFill>
                  <a:srgbClr val="FF0000"/>
                </a:solidFill>
              </a:rPr>
              <a:t>32%</a:t>
            </a:r>
            <a:r>
              <a:rPr lang="en-US" b="1" dirty="0"/>
              <a:t> of boys and </a:t>
            </a:r>
            <a:r>
              <a:rPr lang="en-US" b="1" dirty="0" smtClean="0">
                <a:solidFill>
                  <a:srgbClr val="FF0000"/>
                </a:solidFill>
              </a:rPr>
              <a:t>18</a:t>
            </a:r>
            <a:r>
              <a:rPr lang="en-US" b="1" dirty="0">
                <a:solidFill>
                  <a:srgbClr val="FF0000"/>
                </a:solidFill>
              </a:rPr>
              <a:t>%</a:t>
            </a:r>
            <a:r>
              <a:rPr lang="en-US" b="1" dirty="0"/>
              <a:t> of </a:t>
            </a:r>
            <a:r>
              <a:rPr lang="en-US" b="1" dirty="0" smtClean="0"/>
              <a:t>girls have seen </a:t>
            </a:r>
            <a:r>
              <a:rPr lang="en-US" b="1" dirty="0" smtClean="0">
                <a:solidFill>
                  <a:srgbClr val="FF0000"/>
                </a:solidFill>
              </a:rPr>
              <a:t>beastiality on the Internet</a:t>
            </a:r>
            <a:r>
              <a:rPr lang="en-US" b="1" dirty="0" smtClean="0"/>
              <a:t>.</a:t>
            </a:r>
          </a:p>
          <a:p>
            <a:endParaRPr lang="en-US" dirty="0"/>
          </a:p>
          <a:p>
            <a:r>
              <a:rPr lang="en-US" b="1" i="1" dirty="0" smtClean="0"/>
              <a:t>Pornography and Aggression:</a:t>
            </a:r>
          </a:p>
          <a:p>
            <a:pPr lvl="1"/>
            <a:r>
              <a:rPr lang="en-US" sz="3100" b="1" dirty="0" smtClean="0">
                <a:solidFill>
                  <a:srgbClr val="FF0000"/>
                </a:solidFill>
              </a:rPr>
              <a:t>88%</a:t>
            </a:r>
            <a:r>
              <a:rPr lang="en-US" b="1" dirty="0" smtClean="0"/>
              <a:t> of scenes in porn films contain </a:t>
            </a:r>
            <a:r>
              <a:rPr lang="en-US" b="1" dirty="0" smtClean="0">
                <a:solidFill>
                  <a:srgbClr val="FF0000"/>
                </a:solidFill>
              </a:rPr>
              <a:t>acts of physical aggression</a:t>
            </a:r>
            <a:r>
              <a:rPr lang="en-US" b="1" dirty="0" smtClean="0"/>
              <a:t>.</a:t>
            </a:r>
          </a:p>
          <a:p>
            <a:pPr lvl="1"/>
            <a:r>
              <a:rPr lang="en-US" sz="3100" b="1" dirty="0" smtClean="0">
                <a:solidFill>
                  <a:srgbClr val="FF0000"/>
                </a:solidFill>
              </a:rPr>
              <a:t>49%</a:t>
            </a:r>
            <a:r>
              <a:rPr lang="en-US" b="1" dirty="0" smtClean="0"/>
              <a:t> of scenes in porn films contain </a:t>
            </a:r>
            <a:r>
              <a:rPr lang="en-US" b="1" dirty="0" smtClean="0">
                <a:solidFill>
                  <a:srgbClr val="FF0000"/>
                </a:solidFill>
              </a:rPr>
              <a:t>verbal aggression</a:t>
            </a:r>
            <a:r>
              <a:rPr lang="en-US" b="1" dirty="0" smtClean="0"/>
              <a:t>.</a:t>
            </a:r>
            <a:endParaRPr lang="en-US" b="1" dirty="0"/>
          </a:p>
        </p:txBody>
      </p:sp>
    </p:spTree>
    <p:extLst>
      <p:ext uri="{BB962C8B-B14F-4D97-AF65-F5344CB8AC3E}">
        <p14:creationId xmlns:p14="http://schemas.microsoft.com/office/powerpoint/2010/main" val="1967207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9194" y="2016578"/>
            <a:ext cx="4806043" cy="906236"/>
          </a:xfrm>
        </p:spPr>
        <p:txBody>
          <a:bodyPr>
            <a:normAutofit/>
          </a:bodyPr>
          <a:lstStyle/>
          <a:p>
            <a:r>
              <a:rPr lang="en-US" sz="2000" dirty="0" smtClean="0"/>
              <a:t>Aug </a:t>
            </a:r>
            <a:r>
              <a:rPr lang="en-US" sz="2000" dirty="0"/>
              <a:t>24, 2017 | </a:t>
            </a:r>
            <a:r>
              <a:rPr lang="en-US" sz="2000" dirty="0">
                <a:hlinkClick r:id="rId2"/>
              </a:rPr>
              <a:t>It's a Public Health Crisis!</a:t>
            </a:r>
            <a:endParaRPr lang="en-US" sz="2000" dirty="0"/>
          </a:p>
        </p:txBody>
      </p:sp>
      <p:pic>
        <p:nvPicPr>
          <p:cNvPr id="4" name="Content Placeholder 3"/>
          <p:cNvPicPr>
            <a:picLocks noGrp="1" noChangeAspect="1"/>
          </p:cNvPicPr>
          <p:nvPr>
            <p:ph idx="1"/>
          </p:nvPr>
        </p:nvPicPr>
        <p:blipFill>
          <a:blip r:embed="rId3"/>
          <a:stretch>
            <a:fillRect/>
          </a:stretch>
        </p:blipFill>
        <p:spPr>
          <a:xfrm>
            <a:off x="838200" y="365125"/>
            <a:ext cx="5439172" cy="4351338"/>
          </a:xfrm>
          <a:prstGeom prst="rect">
            <a:avLst/>
          </a:prstGeom>
        </p:spPr>
      </p:pic>
      <p:pic>
        <p:nvPicPr>
          <p:cNvPr id="5" name="Picture 4"/>
          <p:cNvPicPr>
            <a:picLocks noChangeAspect="1"/>
          </p:cNvPicPr>
          <p:nvPr/>
        </p:nvPicPr>
        <p:blipFill>
          <a:blip r:embed="rId4"/>
          <a:stretch>
            <a:fillRect/>
          </a:stretch>
        </p:blipFill>
        <p:spPr>
          <a:xfrm>
            <a:off x="5739494" y="3276034"/>
            <a:ext cx="5955166" cy="3352800"/>
          </a:xfrm>
          <a:prstGeom prst="rect">
            <a:avLst/>
          </a:prstGeom>
          <a:ln>
            <a:solidFill>
              <a:schemeClr val="accent5"/>
            </a:solidFill>
          </a:ln>
        </p:spPr>
      </p:pic>
      <p:pic>
        <p:nvPicPr>
          <p:cNvPr id="6" name="Picture 5"/>
          <p:cNvPicPr>
            <a:picLocks noChangeAspect="1"/>
          </p:cNvPicPr>
          <p:nvPr/>
        </p:nvPicPr>
        <p:blipFill>
          <a:blip r:embed="rId5"/>
          <a:stretch>
            <a:fillRect/>
          </a:stretch>
        </p:blipFill>
        <p:spPr>
          <a:xfrm>
            <a:off x="7466919" y="435316"/>
            <a:ext cx="2238375" cy="1428750"/>
          </a:xfrm>
          <a:prstGeom prst="rect">
            <a:avLst/>
          </a:prstGeom>
        </p:spPr>
      </p:pic>
      <p:sp>
        <p:nvSpPr>
          <p:cNvPr id="3" name="TextBox 2"/>
          <p:cNvSpPr txBox="1"/>
          <p:nvPr/>
        </p:nvSpPr>
        <p:spPr>
          <a:xfrm>
            <a:off x="838200" y="5167993"/>
            <a:ext cx="4680857" cy="1384995"/>
          </a:xfrm>
          <a:prstGeom prst="rect">
            <a:avLst/>
          </a:prstGeom>
          <a:noFill/>
        </p:spPr>
        <p:txBody>
          <a:bodyPr wrap="square" rtlCol="0">
            <a:spAutoFit/>
          </a:bodyPr>
          <a:lstStyle/>
          <a:p>
            <a:r>
              <a:rPr lang="en-US" sz="2800" b="1" dirty="0" smtClean="0"/>
              <a:t>Porn advertisers target Children for the purpose of creating “life-long viewers.”</a:t>
            </a:r>
            <a:endParaRPr lang="en-US" sz="2800" b="1" dirty="0"/>
          </a:p>
        </p:txBody>
      </p:sp>
    </p:spTree>
    <p:extLst>
      <p:ext uri="{BB962C8B-B14F-4D97-AF65-F5344CB8AC3E}">
        <p14:creationId xmlns:p14="http://schemas.microsoft.com/office/powerpoint/2010/main" val="19591190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pPr algn="ctr"/>
            <a:r>
              <a:rPr lang="en-US" dirty="0" smtClean="0"/>
              <a:t>Mirror Neurons </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05675" y="2279131"/>
            <a:ext cx="4048125" cy="3305175"/>
          </a:xfrm>
        </p:spPr>
      </p:pic>
      <p:sp>
        <p:nvSpPr>
          <p:cNvPr id="10" name="TextBox 9"/>
          <p:cNvSpPr txBox="1"/>
          <p:nvPr/>
        </p:nvSpPr>
        <p:spPr>
          <a:xfrm>
            <a:off x="838200" y="1952540"/>
            <a:ext cx="6377848" cy="1631216"/>
          </a:xfrm>
          <a:prstGeom prst="rect">
            <a:avLst/>
          </a:prstGeom>
          <a:noFill/>
        </p:spPr>
        <p:txBody>
          <a:bodyPr wrap="square" rtlCol="0">
            <a:spAutoFit/>
          </a:bodyPr>
          <a:lstStyle/>
          <a:p>
            <a:r>
              <a:rPr lang="en-US" sz="2000" b="1" dirty="0" smtClean="0"/>
              <a:t>-a </a:t>
            </a:r>
            <a:r>
              <a:rPr lang="en-US" sz="2000" b="1" dirty="0"/>
              <a:t>special class of brain cells that fire </a:t>
            </a:r>
            <a:r>
              <a:rPr lang="en-US" sz="2000" b="1" dirty="0" smtClean="0">
                <a:solidFill>
                  <a:srgbClr val="FF0000"/>
                </a:solidFill>
              </a:rPr>
              <a:t>when </a:t>
            </a:r>
            <a:r>
              <a:rPr lang="en-US" sz="2000" b="1" dirty="0">
                <a:solidFill>
                  <a:srgbClr val="FF0000"/>
                </a:solidFill>
              </a:rPr>
              <a:t>the individual observes someone else make </a:t>
            </a:r>
            <a:r>
              <a:rPr lang="en-US" sz="2000" b="1" dirty="0" smtClean="0">
                <a:solidFill>
                  <a:srgbClr val="FF0000"/>
                </a:solidFill>
              </a:rPr>
              <a:t>a familiar movement</a:t>
            </a:r>
            <a:r>
              <a:rPr lang="en-US" sz="2000" b="1" dirty="0" smtClean="0"/>
              <a:t>.</a:t>
            </a:r>
          </a:p>
          <a:p>
            <a:endParaRPr lang="en-US" sz="2000" dirty="0" smtClean="0"/>
          </a:p>
          <a:p>
            <a:r>
              <a:rPr lang="en-US" sz="2000" b="1" dirty="0" smtClean="0"/>
              <a:t>-lets </a:t>
            </a:r>
            <a:r>
              <a:rPr lang="en-US" sz="2000" b="1" dirty="0"/>
              <a:t>us </a:t>
            </a:r>
            <a:r>
              <a:rPr lang="en-US" sz="2000" b="1" dirty="0">
                <a:solidFill>
                  <a:srgbClr val="FF0000"/>
                </a:solidFill>
              </a:rPr>
              <a:t>“simulate”</a:t>
            </a:r>
            <a:r>
              <a:rPr lang="en-US" sz="2000" b="1" dirty="0"/>
              <a:t> </a:t>
            </a:r>
            <a:r>
              <a:rPr lang="en-US" sz="2000" b="1" dirty="0" smtClean="0"/>
              <a:t>the </a:t>
            </a:r>
            <a:r>
              <a:rPr lang="en-US" sz="2000" b="1" dirty="0"/>
              <a:t>other people’s </a:t>
            </a:r>
            <a:r>
              <a:rPr lang="en-US" sz="2000" b="1" dirty="0">
                <a:solidFill>
                  <a:srgbClr val="FF0000"/>
                </a:solidFill>
              </a:rPr>
              <a:t>actions,</a:t>
            </a:r>
            <a:r>
              <a:rPr lang="en-US" sz="2000" b="1" dirty="0"/>
              <a:t> </a:t>
            </a:r>
            <a:r>
              <a:rPr lang="en-US" sz="2000" b="1" dirty="0" smtClean="0">
                <a:solidFill>
                  <a:srgbClr val="FF0000"/>
                </a:solidFill>
              </a:rPr>
              <a:t>intentions </a:t>
            </a:r>
            <a:r>
              <a:rPr lang="en-US" sz="2000" b="1" dirty="0">
                <a:solidFill>
                  <a:srgbClr val="FF0000"/>
                </a:solidFill>
              </a:rPr>
              <a:t>and emotions behind those actions</a:t>
            </a:r>
            <a:r>
              <a:rPr lang="en-US" sz="2000" b="1" dirty="0"/>
              <a:t>.</a:t>
            </a:r>
          </a:p>
        </p:txBody>
      </p:sp>
      <p:sp>
        <p:nvSpPr>
          <p:cNvPr id="11" name="Rectangle 10"/>
          <p:cNvSpPr/>
          <p:nvPr/>
        </p:nvSpPr>
        <p:spPr>
          <a:xfrm>
            <a:off x="908367" y="3830859"/>
            <a:ext cx="6237514" cy="2769989"/>
          </a:xfrm>
          <a:prstGeom prst="rect">
            <a:avLst/>
          </a:prstGeom>
        </p:spPr>
        <p:txBody>
          <a:bodyPr wrap="square">
            <a:spAutoFit/>
          </a:bodyPr>
          <a:lstStyle/>
          <a:p>
            <a:r>
              <a:rPr lang="en-US" b="1" u="sng" dirty="0" smtClean="0">
                <a:solidFill>
                  <a:srgbClr val="FF0000"/>
                </a:solidFill>
                <a:latin typeface="Helvetica Neue"/>
              </a:rPr>
              <a:t>EXAMPLES</a:t>
            </a:r>
            <a:r>
              <a:rPr lang="en-US" b="1" dirty="0" smtClean="0">
                <a:solidFill>
                  <a:srgbClr val="FF0000"/>
                </a:solidFill>
                <a:latin typeface="Helvetica Neue"/>
              </a:rPr>
              <a:t>:</a:t>
            </a:r>
          </a:p>
          <a:p>
            <a:pPr marL="285750" indent="-285750">
              <a:buFont typeface="Arial" panose="020B0604020202020204" pitchFamily="34" charset="0"/>
              <a:buChar char="•"/>
            </a:pPr>
            <a:r>
              <a:rPr lang="en-US" b="1" dirty="0" smtClean="0">
                <a:solidFill>
                  <a:srgbClr val="4C7C93"/>
                </a:solidFill>
                <a:latin typeface="Helvetica Neue"/>
              </a:rPr>
              <a:t>You immediately flinch in sympathy when you see someone get hurt.</a:t>
            </a:r>
          </a:p>
          <a:p>
            <a:pPr marL="285750" indent="-285750">
              <a:buFont typeface="Arial" panose="020B0604020202020204" pitchFamily="34" charset="0"/>
              <a:buChar char="•"/>
            </a:pPr>
            <a:r>
              <a:rPr lang="en-US" b="1" dirty="0" smtClean="0">
                <a:solidFill>
                  <a:srgbClr val="4C7C93"/>
                </a:solidFill>
                <a:latin typeface="Helvetica Neue"/>
              </a:rPr>
              <a:t>You </a:t>
            </a:r>
            <a:r>
              <a:rPr lang="en-US" b="1" dirty="0">
                <a:solidFill>
                  <a:srgbClr val="4C7C93"/>
                </a:solidFill>
                <a:latin typeface="Helvetica Neue"/>
              </a:rPr>
              <a:t>notice a friend wrinkle up his face in disgust while tasting some food and suddenly your own stomach recoils at the thought of eating. </a:t>
            </a:r>
            <a:endParaRPr lang="en-US" b="1" dirty="0" smtClean="0">
              <a:solidFill>
                <a:srgbClr val="4C7C93"/>
              </a:solidFill>
              <a:latin typeface="Helvetica Neue"/>
            </a:endParaRPr>
          </a:p>
          <a:p>
            <a:endParaRPr lang="en-US" b="1" dirty="0" smtClean="0">
              <a:solidFill>
                <a:srgbClr val="4C7C93"/>
              </a:solidFill>
              <a:latin typeface="Helvetica Neue"/>
            </a:endParaRPr>
          </a:p>
          <a:p>
            <a:r>
              <a:rPr lang="en-US" sz="2400" b="1" i="1" dirty="0" smtClean="0">
                <a:solidFill>
                  <a:srgbClr val="FF0000"/>
                </a:solidFill>
                <a:latin typeface="Helvetica Neue"/>
              </a:rPr>
              <a:t>Imagine how powerful</a:t>
            </a:r>
            <a:r>
              <a:rPr lang="en-US" sz="2400" b="1" i="1" dirty="0">
                <a:solidFill>
                  <a:srgbClr val="FF0000"/>
                </a:solidFill>
                <a:latin typeface="Helvetica Neue"/>
              </a:rPr>
              <a:t> </a:t>
            </a:r>
            <a:r>
              <a:rPr lang="en-US" sz="2400" b="1" i="1" dirty="0" smtClean="0">
                <a:solidFill>
                  <a:srgbClr val="FF0000"/>
                </a:solidFill>
                <a:latin typeface="Helvetica Neue"/>
              </a:rPr>
              <a:t>the mirror stimulation from viewing porn would be!</a:t>
            </a:r>
            <a:endParaRPr lang="en-US" sz="2400" i="1" dirty="0">
              <a:solidFill>
                <a:srgbClr val="FF0000"/>
              </a:solidFill>
            </a:endParaRPr>
          </a:p>
        </p:txBody>
      </p:sp>
      <p:sp>
        <p:nvSpPr>
          <p:cNvPr id="12" name="TextBox 11"/>
          <p:cNvSpPr txBox="1"/>
          <p:nvPr/>
        </p:nvSpPr>
        <p:spPr>
          <a:xfrm>
            <a:off x="8223392" y="5864972"/>
            <a:ext cx="2423492" cy="307777"/>
          </a:xfrm>
          <a:prstGeom prst="rect">
            <a:avLst/>
          </a:prstGeom>
          <a:noFill/>
        </p:spPr>
        <p:txBody>
          <a:bodyPr wrap="square" rtlCol="0">
            <a:spAutoFit/>
          </a:bodyPr>
          <a:lstStyle/>
          <a:p>
            <a:r>
              <a:rPr lang="en-US" sz="1400" dirty="0" smtClean="0"/>
              <a:t>Society for Neuroscience, 2013</a:t>
            </a:r>
            <a:endParaRPr lang="en-US" sz="1400" dirty="0"/>
          </a:p>
        </p:txBody>
      </p:sp>
    </p:spTree>
    <p:extLst>
      <p:ext uri="{BB962C8B-B14F-4D97-AF65-F5344CB8AC3E}">
        <p14:creationId xmlns:p14="http://schemas.microsoft.com/office/powerpoint/2010/main" val="7476559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lstStyle/>
          <a:p>
            <a:pPr algn="ctr"/>
            <a:r>
              <a:rPr lang="en-US" dirty="0" smtClean="0"/>
              <a:t>To escape this desensitization-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7201" y="4449866"/>
            <a:ext cx="2743200" cy="1666875"/>
          </a:xfrm>
          <a:prstGeom prst="rect">
            <a:avLst/>
          </a:prstGeom>
        </p:spPr>
      </p:pic>
      <p:sp>
        <p:nvSpPr>
          <p:cNvPr id="3" name="Content Placeholder 2"/>
          <p:cNvSpPr>
            <a:spLocks noGrp="1"/>
          </p:cNvSpPr>
          <p:nvPr>
            <p:ph idx="1"/>
          </p:nvPr>
        </p:nvSpPr>
        <p:spPr>
          <a:xfrm>
            <a:off x="838200" y="1690688"/>
            <a:ext cx="10515600" cy="4946876"/>
          </a:xfrm>
        </p:spPr>
        <p:txBody>
          <a:bodyPr>
            <a:normAutofit/>
          </a:bodyPr>
          <a:lstStyle/>
          <a:p>
            <a:r>
              <a:rPr lang="en-US" dirty="0" smtClean="0"/>
              <a:t>The viewer has to expand his/her pornographic tastes to more intense or novel pornography.</a:t>
            </a:r>
          </a:p>
          <a:p>
            <a:r>
              <a:rPr lang="en-US" b="1" i="1" dirty="0" smtClean="0"/>
              <a:t>Downward spiral:</a:t>
            </a:r>
          </a:p>
          <a:p>
            <a:pPr lvl="1"/>
            <a:r>
              <a:rPr lang="en-US" b="1" i="1" dirty="0" smtClean="0">
                <a:solidFill>
                  <a:schemeClr val="accent1">
                    <a:lumMod val="50000"/>
                  </a:schemeClr>
                </a:solidFill>
              </a:rPr>
              <a:t>Impacts the Prefrontal Cortex region: </a:t>
            </a:r>
            <a:r>
              <a:rPr lang="en-US" dirty="0" smtClean="0"/>
              <a:t>weighs consequences and situations and judiciously shuts down cravings</a:t>
            </a:r>
          </a:p>
          <a:p>
            <a:pPr lvl="1"/>
            <a:r>
              <a:rPr lang="en-US" dirty="0" smtClean="0">
                <a:solidFill>
                  <a:srgbClr val="FF0000"/>
                </a:solidFill>
              </a:rPr>
              <a:t>When </a:t>
            </a:r>
            <a:r>
              <a:rPr lang="en-US" dirty="0">
                <a:solidFill>
                  <a:srgbClr val="FF0000"/>
                </a:solidFill>
              </a:rPr>
              <a:t>impulses and desires (such as sexual desires) come from the mid-brain, instead of being moderated, the brain feels these </a:t>
            </a:r>
            <a:r>
              <a:rPr lang="en-US" b="1" i="1" dirty="0">
                <a:solidFill>
                  <a:srgbClr val="FF0000"/>
                </a:solidFill>
              </a:rPr>
              <a:t>desires</a:t>
            </a:r>
            <a:r>
              <a:rPr lang="en-US" dirty="0">
                <a:solidFill>
                  <a:srgbClr val="FF0000"/>
                </a:solidFill>
              </a:rPr>
              <a:t> as </a:t>
            </a:r>
            <a:r>
              <a:rPr lang="en-US" b="1" i="1" dirty="0">
                <a:solidFill>
                  <a:srgbClr val="FF0000"/>
                </a:solidFill>
              </a:rPr>
              <a:t>compelling needs</a:t>
            </a:r>
            <a:r>
              <a:rPr lang="en-US" dirty="0" smtClean="0"/>
              <a:t>.</a:t>
            </a:r>
          </a:p>
          <a:p>
            <a:pPr lvl="1"/>
            <a:r>
              <a:rPr lang="en-US" b="1" dirty="0" smtClean="0">
                <a:solidFill>
                  <a:schemeClr val="accent1">
                    <a:lumMod val="50000"/>
                  </a:schemeClr>
                </a:solidFill>
              </a:rPr>
              <a:t>Reshapes </a:t>
            </a:r>
            <a:r>
              <a:rPr lang="en-US" b="1" dirty="0">
                <a:solidFill>
                  <a:schemeClr val="accent1">
                    <a:lumMod val="50000"/>
                  </a:schemeClr>
                </a:solidFill>
              </a:rPr>
              <a:t>how the human brain </a:t>
            </a:r>
            <a:r>
              <a:rPr lang="en-US" b="1" dirty="0" smtClean="0">
                <a:solidFill>
                  <a:schemeClr val="accent1">
                    <a:lumMod val="50000"/>
                  </a:schemeClr>
                </a:solidFill>
              </a:rPr>
              <a:t>functions</a:t>
            </a:r>
          </a:p>
          <a:p>
            <a:pPr lvl="2"/>
            <a:r>
              <a:rPr lang="en-US" dirty="0" smtClean="0">
                <a:solidFill>
                  <a:srgbClr val="FF0000"/>
                </a:solidFill>
              </a:rPr>
              <a:t>Erodes </a:t>
            </a:r>
            <a:r>
              <a:rPr lang="en-US" dirty="0">
                <a:solidFill>
                  <a:srgbClr val="FF0000"/>
                </a:solidFill>
              </a:rPr>
              <a:t>the prefrontal region of the </a:t>
            </a:r>
            <a:r>
              <a:rPr lang="en-US" dirty="0" smtClean="0">
                <a:solidFill>
                  <a:srgbClr val="FF0000"/>
                </a:solidFill>
              </a:rPr>
              <a:t>brain</a:t>
            </a:r>
          </a:p>
          <a:p>
            <a:pPr lvl="2"/>
            <a:r>
              <a:rPr lang="en-US" dirty="0" smtClean="0">
                <a:solidFill>
                  <a:srgbClr val="FF0000"/>
                </a:solidFill>
              </a:rPr>
              <a:t>Porn </a:t>
            </a:r>
            <a:r>
              <a:rPr lang="en-US" dirty="0">
                <a:solidFill>
                  <a:srgbClr val="FF0000"/>
                </a:solidFill>
              </a:rPr>
              <a:t>user’s ability to </a:t>
            </a:r>
            <a:r>
              <a:rPr lang="en-US" dirty="0" smtClean="0">
                <a:solidFill>
                  <a:srgbClr val="FF0000"/>
                </a:solidFill>
              </a:rPr>
              <a:t>“regulate impulses” is </a:t>
            </a:r>
            <a:r>
              <a:rPr lang="en-US" dirty="0">
                <a:solidFill>
                  <a:srgbClr val="FF0000"/>
                </a:solidFill>
              </a:rPr>
              <a:t>severely impaired.</a:t>
            </a:r>
          </a:p>
          <a:p>
            <a:pPr lvl="2"/>
            <a:r>
              <a:rPr lang="en-US" dirty="0">
                <a:solidFill>
                  <a:srgbClr val="FF0000"/>
                </a:solidFill>
              </a:rPr>
              <a:t>Become consumed by the craving. Heart rate, blood pressure rises.</a:t>
            </a:r>
          </a:p>
          <a:p>
            <a:pPr lvl="2"/>
            <a:endParaRPr lang="en-US" dirty="0">
              <a:solidFill>
                <a:schemeClr val="accent1">
                  <a:lumMod val="50000"/>
                </a:schemeClr>
              </a:solidFill>
            </a:endParaRPr>
          </a:p>
          <a:p>
            <a:pPr lvl="1"/>
            <a:endParaRPr lang="en-US" dirty="0" smtClean="0"/>
          </a:p>
        </p:txBody>
      </p:sp>
    </p:spTree>
    <p:extLst>
      <p:ext uri="{BB962C8B-B14F-4D97-AF65-F5344CB8AC3E}">
        <p14:creationId xmlns:p14="http://schemas.microsoft.com/office/powerpoint/2010/main" val="761610602"/>
      </p:ext>
    </p:extLst>
  </p:cSld>
  <p:clrMapOvr>
    <a:masterClrMapping/>
  </p:clrMapOvr>
  <p:transition spd="slow">
    <p:wheel spokes="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16414"/>
          </a:xfrm>
          <a:solidFill>
            <a:srgbClr val="92D050"/>
          </a:solidFill>
          <a:ln>
            <a:solidFill>
              <a:srgbClr val="00B050"/>
            </a:solidFill>
          </a:ln>
        </p:spPr>
        <p:style>
          <a:lnRef idx="1">
            <a:schemeClr val="accent2"/>
          </a:lnRef>
          <a:fillRef idx="2">
            <a:schemeClr val="accent2"/>
          </a:fillRef>
          <a:effectRef idx="1">
            <a:schemeClr val="accent2"/>
          </a:effectRef>
          <a:fontRef idx="minor">
            <a:schemeClr val="dk1"/>
          </a:fontRef>
        </p:style>
        <p:txBody>
          <a:bodyPr>
            <a:normAutofit/>
          </a:bodyPr>
          <a:lstStyle/>
          <a:p>
            <a:pPr algn="ctr"/>
            <a:r>
              <a:rPr lang="en-US" dirty="0" smtClean="0"/>
              <a:t>Five </a:t>
            </a:r>
            <a:r>
              <a:rPr lang="en-US" dirty="0"/>
              <a:t>ways pornography warps </a:t>
            </a:r>
            <a:r>
              <a:rPr lang="en-US" dirty="0" smtClean="0"/>
              <a:t>men’s </a:t>
            </a:r>
            <a:r>
              <a:rPr lang="en-US" dirty="0"/>
              <a:t>minds</a:t>
            </a:r>
            <a:r>
              <a:rPr lang="en-US" dirty="0" smtClean="0"/>
              <a:t>:</a:t>
            </a:r>
            <a:endParaRPr lang="en-US" dirty="0"/>
          </a:p>
        </p:txBody>
      </p:sp>
      <p:sp>
        <p:nvSpPr>
          <p:cNvPr id="3" name="Content Placeholder 2"/>
          <p:cNvSpPr>
            <a:spLocks noGrp="1"/>
          </p:cNvSpPr>
          <p:nvPr>
            <p:ph idx="1"/>
          </p:nvPr>
        </p:nvSpPr>
        <p:spPr>
          <a:xfrm>
            <a:off x="838200" y="1567207"/>
            <a:ext cx="10515600" cy="5071099"/>
          </a:xfrm>
        </p:spPr>
        <p:txBody>
          <a:bodyPr>
            <a:normAutofit fontScale="85000" lnSpcReduction="20000"/>
          </a:bodyPr>
          <a:lstStyle/>
          <a:p>
            <a:pPr marL="0" indent="0" fontAlgn="base">
              <a:buNone/>
            </a:pPr>
            <a:r>
              <a:rPr lang="en-US" dirty="0" smtClean="0">
                <a:solidFill>
                  <a:srgbClr val="A50021"/>
                </a:solidFill>
              </a:rPr>
              <a:t>“</a:t>
            </a:r>
            <a:r>
              <a:rPr lang="en-US" b="1" i="1" dirty="0" smtClean="0">
                <a:solidFill>
                  <a:srgbClr val="A50021"/>
                </a:solidFill>
              </a:rPr>
              <a:t>Designer Sex</a:t>
            </a:r>
            <a:r>
              <a:rPr lang="en-US" dirty="0" smtClean="0">
                <a:solidFill>
                  <a:srgbClr val="A50021"/>
                </a:solidFill>
              </a:rPr>
              <a:t>”-</a:t>
            </a:r>
          </a:p>
          <a:p>
            <a:pPr fontAlgn="base"/>
            <a:r>
              <a:rPr lang="en-US" b="1" dirty="0" smtClean="0"/>
              <a:t>Watching </a:t>
            </a:r>
            <a:r>
              <a:rPr lang="en-US" b="1" dirty="0"/>
              <a:t>porn </a:t>
            </a:r>
            <a:r>
              <a:rPr lang="en-US" b="1" dirty="0">
                <a:solidFill>
                  <a:srgbClr val="A50021"/>
                </a:solidFill>
              </a:rPr>
              <a:t>decreases our sexual satisfaction</a:t>
            </a:r>
            <a:r>
              <a:rPr lang="en-US" b="1" dirty="0"/>
              <a:t>. </a:t>
            </a:r>
            <a:r>
              <a:rPr lang="en-US" dirty="0"/>
              <a:t>It trains us </a:t>
            </a:r>
            <a:r>
              <a:rPr lang="en-US" dirty="0" smtClean="0"/>
              <a:t>to </a:t>
            </a:r>
            <a:r>
              <a:rPr lang="en-US" dirty="0"/>
              <a:t>desire the variety </a:t>
            </a:r>
            <a:r>
              <a:rPr lang="en-US" dirty="0" smtClean="0"/>
              <a:t>of </a:t>
            </a:r>
            <a:r>
              <a:rPr lang="en-US" dirty="0"/>
              <a:t>“</a:t>
            </a:r>
            <a:r>
              <a:rPr lang="en-US" b="1" i="1" dirty="0">
                <a:solidFill>
                  <a:srgbClr val="A50021"/>
                </a:solidFill>
              </a:rPr>
              <a:t>on-tap</a:t>
            </a:r>
            <a:r>
              <a:rPr lang="en-US" b="1" i="1" dirty="0"/>
              <a:t>”</a:t>
            </a:r>
            <a:r>
              <a:rPr lang="en-US" dirty="0"/>
              <a:t> and “</a:t>
            </a:r>
            <a:r>
              <a:rPr lang="en-US" b="1" i="1" dirty="0" smtClean="0">
                <a:solidFill>
                  <a:srgbClr val="A50021"/>
                </a:solidFill>
              </a:rPr>
              <a:t>made-to-order</a:t>
            </a:r>
            <a:r>
              <a:rPr lang="en-US" dirty="0" smtClean="0"/>
              <a:t>” </a:t>
            </a:r>
            <a:r>
              <a:rPr lang="en-US" dirty="0"/>
              <a:t>porn more than the familiar sexuality of marriage. </a:t>
            </a:r>
            <a:endParaRPr lang="en-US" dirty="0" smtClean="0"/>
          </a:p>
          <a:p>
            <a:pPr marL="0" lvl="0" indent="0" fontAlgn="base">
              <a:buNone/>
            </a:pPr>
            <a:r>
              <a:rPr lang="en-US" b="1" i="1" dirty="0">
                <a:solidFill>
                  <a:srgbClr val="A50021"/>
                </a:solidFill>
              </a:rPr>
              <a:t>Consumers</a:t>
            </a:r>
            <a:r>
              <a:rPr lang="en-US" dirty="0">
                <a:solidFill>
                  <a:srgbClr val="A50021"/>
                </a:solidFill>
              </a:rPr>
              <a:t>, </a:t>
            </a:r>
            <a:r>
              <a:rPr lang="en-US" b="1" dirty="0">
                <a:solidFill>
                  <a:srgbClr val="A50021"/>
                </a:solidFill>
              </a:rPr>
              <a:t>not </a:t>
            </a:r>
            <a:r>
              <a:rPr lang="en-US" b="1" dirty="0" smtClean="0">
                <a:solidFill>
                  <a:srgbClr val="A50021"/>
                </a:solidFill>
              </a:rPr>
              <a:t>lovers-</a:t>
            </a:r>
          </a:p>
          <a:p>
            <a:pPr lvl="0" fontAlgn="base"/>
            <a:r>
              <a:rPr lang="en-US" b="1" dirty="0" smtClean="0"/>
              <a:t>Watching </a:t>
            </a:r>
            <a:r>
              <a:rPr lang="en-US" b="1" dirty="0"/>
              <a:t>porn </a:t>
            </a:r>
            <a:r>
              <a:rPr lang="en-US" b="1" dirty="0">
                <a:solidFill>
                  <a:srgbClr val="A50021"/>
                </a:solidFill>
              </a:rPr>
              <a:t>disconnects us from real relationships</a:t>
            </a:r>
            <a:r>
              <a:rPr lang="en-US" b="1" dirty="0"/>
              <a:t>.</a:t>
            </a:r>
            <a:r>
              <a:rPr lang="en-US" dirty="0"/>
              <a:t> </a:t>
            </a:r>
            <a:r>
              <a:rPr lang="en-US" dirty="0" smtClean="0"/>
              <a:t>It </a:t>
            </a:r>
            <a:r>
              <a:rPr lang="en-US" dirty="0"/>
              <a:t>trains us to detach emotional involvement from sexual experience.</a:t>
            </a:r>
          </a:p>
          <a:p>
            <a:pPr marL="0" lvl="0" indent="0" fontAlgn="base">
              <a:buNone/>
            </a:pPr>
            <a:r>
              <a:rPr lang="en-US" b="1" i="1" dirty="0" smtClean="0">
                <a:solidFill>
                  <a:srgbClr val="A50021"/>
                </a:solidFill>
              </a:rPr>
              <a:t>Commodity-</a:t>
            </a:r>
          </a:p>
          <a:p>
            <a:pPr lvl="0" fontAlgn="base"/>
            <a:r>
              <a:rPr lang="en-US" b="1" dirty="0" smtClean="0"/>
              <a:t>Watching </a:t>
            </a:r>
            <a:r>
              <a:rPr lang="en-US" b="1" dirty="0"/>
              <a:t>porn </a:t>
            </a:r>
            <a:r>
              <a:rPr lang="en-US" b="1" dirty="0">
                <a:solidFill>
                  <a:srgbClr val="A50021"/>
                </a:solidFill>
              </a:rPr>
              <a:t>lowers our view of women</a:t>
            </a:r>
            <a:r>
              <a:rPr lang="en-US" b="1" dirty="0"/>
              <a:t>.</a:t>
            </a:r>
            <a:r>
              <a:rPr lang="en-US" dirty="0"/>
              <a:t> It trains us to see women as sexual </a:t>
            </a:r>
            <a:r>
              <a:rPr lang="en-US" dirty="0" smtClean="0"/>
              <a:t>commodities.</a:t>
            </a:r>
            <a:r>
              <a:rPr lang="en-US" b="1" i="1" dirty="0">
                <a:solidFill>
                  <a:srgbClr val="A50021"/>
                </a:solidFill>
              </a:rPr>
              <a:t> </a:t>
            </a:r>
            <a:endParaRPr lang="en-US" b="1" i="1" dirty="0" smtClean="0">
              <a:solidFill>
                <a:srgbClr val="A50021"/>
              </a:solidFill>
            </a:endParaRPr>
          </a:p>
          <a:p>
            <a:pPr lvl="0" fontAlgn="base"/>
            <a:r>
              <a:rPr lang="en-US" b="1" dirty="0" smtClean="0"/>
              <a:t>Watching </a:t>
            </a:r>
            <a:r>
              <a:rPr lang="en-US" b="1" dirty="0"/>
              <a:t>porn </a:t>
            </a:r>
            <a:r>
              <a:rPr lang="en-US" b="1" dirty="0">
                <a:solidFill>
                  <a:srgbClr val="A50021"/>
                </a:solidFill>
              </a:rPr>
              <a:t>desensitizes us to cruelty</a:t>
            </a:r>
            <a:r>
              <a:rPr lang="en-US" b="1" dirty="0"/>
              <a:t>. </a:t>
            </a:r>
            <a:r>
              <a:rPr lang="en-US" dirty="0"/>
              <a:t>It numbs us to the seriousness of verbal and physical aggression.</a:t>
            </a:r>
          </a:p>
          <a:p>
            <a:pPr lvl="0" fontAlgn="base"/>
            <a:r>
              <a:rPr lang="en-US" b="1" dirty="0"/>
              <a:t>Watching porn </a:t>
            </a:r>
            <a:r>
              <a:rPr lang="en-US" b="1" dirty="0">
                <a:solidFill>
                  <a:srgbClr val="A50021"/>
                </a:solidFill>
              </a:rPr>
              <a:t>makes us want to watch more porn</a:t>
            </a:r>
            <a:r>
              <a:rPr lang="en-US" b="1" dirty="0"/>
              <a:t>.</a:t>
            </a:r>
            <a:r>
              <a:rPr lang="en-US" dirty="0"/>
              <a:t> It taps into the </a:t>
            </a:r>
            <a:r>
              <a:rPr lang="en-US" dirty="0" err="1" smtClean="0"/>
              <a:t>neuro</a:t>
            </a:r>
            <a:r>
              <a:rPr lang="en-US" dirty="0" smtClean="0"/>
              <a:t>-circuitry </a:t>
            </a:r>
            <a:r>
              <a:rPr lang="en-US" dirty="0"/>
              <a:t>of our brains, making us desire the rush of sexual energy from porn again and again.</a:t>
            </a:r>
          </a:p>
          <a:p>
            <a:pPr marL="3657600" lvl="8" indent="0">
              <a:buNone/>
            </a:pPr>
            <a:r>
              <a:rPr lang="en-US" dirty="0" smtClean="0"/>
              <a:t>			Covenant Eyes, </a:t>
            </a:r>
            <a:r>
              <a:rPr lang="en-US" i="1" dirty="0" smtClean="0"/>
              <a:t>“</a:t>
            </a:r>
            <a:r>
              <a:rPr lang="en-US" i="1" u="sng" dirty="0" smtClean="0"/>
              <a:t>Your Brain on Porn</a:t>
            </a:r>
            <a:r>
              <a:rPr lang="en-US" i="1" dirty="0" smtClean="0"/>
              <a:t>”</a:t>
            </a:r>
            <a:endParaRPr lang="en-US" i="1" dirty="0"/>
          </a:p>
        </p:txBody>
      </p:sp>
    </p:spTree>
    <p:extLst>
      <p:ext uri="{BB962C8B-B14F-4D97-AF65-F5344CB8AC3E}">
        <p14:creationId xmlns:p14="http://schemas.microsoft.com/office/powerpoint/2010/main" val="285774927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879" y="2061035"/>
            <a:ext cx="10861713" cy="4583017"/>
          </a:xfrm>
        </p:spPr>
        <p:txBody>
          <a:bodyPr>
            <a:normAutofit/>
          </a:bodyPr>
          <a:lstStyle/>
          <a:p>
            <a:pPr marL="0" indent="0">
              <a:buNone/>
            </a:pPr>
            <a:r>
              <a:rPr lang="en-US" i="1" dirty="0" smtClean="0"/>
              <a:t>“</a:t>
            </a:r>
            <a:r>
              <a:rPr lang="en-US" i="1" dirty="0" smtClean="0">
                <a:solidFill>
                  <a:srgbClr val="FF0000"/>
                </a:solidFill>
              </a:rPr>
              <a:t>I </a:t>
            </a:r>
            <a:r>
              <a:rPr lang="en-US" i="1" dirty="0">
                <a:solidFill>
                  <a:srgbClr val="FF0000"/>
                </a:solidFill>
              </a:rPr>
              <a:t>would give anything to go back to keep my mind from being hijacked</a:t>
            </a:r>
            <a:r>
              <a:rPr lang="en-US" i="1" dirty="0"/>
              <a:t>. I wish that when I learned about myself and my sexuality that I learned lessons of </a:t>
            </a:r>
            <a:r>
              <a:rPr lang="en-US" i="1" dirty="0">
                <a:solidFill>
                  <a:srgbClr val="FF0000"/>
                </a:solidFill>
              </a:rPr>
              <a:t>love and respect</a:t>
            </a:r>
            <a:r>
              <a:rPr lang="en-US" i="1" dirty="0"/>
              <a:t> instead of </a:t>
            </a:r>
            <a:r>
              <a:rPr lang="en-US" i="1" dirty="0">
                <a:solidFill>
                  <a:srgbClr val="FF0000"/>
                </a:solidFill>
              </a:rPr>
              <a:t>lust and selfishness</a:t>
            </a:r>
            <a:r>
              <a:rPr lang="en-US" i="1" dirty="0"/>
              <a:t>. </a:t>
            </a:r>
            <a:endParaRPr lang="en-US" i="1" dirty="0" smtClean="0"/>
          </a:p>
          <a:p>
            <a:pPr marL="0" indent="0">
              <a:buNone/>
            </a:pPr>
            <a:r>
              <a:rPr lang="en-US" i="1" dirty="0" smtClean="0"/>
              <a:t>Everyone </a:t>
            </a:r>
            <a:r>
              <a:rPr lang="en-US" i="1" dirty="0"/>
              <a:t>should fight for their freedom to love for real. I don’t want the cheap counterfeit. </a:t>
            </a:r>
            <a:endParaRPr lang="en-US" i="1" dirty="0" smtClean="0"/>
          </a:p>
          <a:p>
            <a:pPr marL="0" indent="0">
              <a:buNone/>
            </a:pPr>
            <a:r>
              <a:rPr lang="en-US" i="1" dirty="0" smtClean="0"/>
              <a:t>I </a:t>
            </a:r>
            <a:r>
              <a:rPr lang="en-US" i="1" dirty="0"/>
              <a:t>don’t want to see the people I could love as toys to be played with. I want my love to be deep and intimate and exciting and fun and, most importantly, real</a:t>
            </a:r>
            <a:r>
              <a:rPr lang="en-US" i="1" dirty="0" smtClean="0"/>
              <a:t>.”</a:t>
            </a:r>
            <a:endParaRPr lang="en-US" dirty="0"/>
          </a:p>
          <a:p>
            <a:pPr marL="0" indent="0">
              <a:buNone/>
            </a:pPr>
            <a:r>
              <a:rPr lang="en-US" i="1" dirty="0" smtClean="0"/>
              <a:t>	“I </a:t>
            </a:r>
            <a:r>
              <a:rPr lang="en-US" i="1" dirty="0"/>
              <a:t>reject everything porn has taught me. I will fight for my love</a:t>
            </a:r>
            <a:r>
              <a:rPr lang="en-US" i="1" dirty="0" smtClean="0"/>
              <a:t>.”</a:t>
            </a:r>
          </a:p>
          <a:p>
            <a:pPr marL="0" indent="0">
              <a:buNone/>
            </a:pPr>
            <a:r>
              <a:rPr lang="en-US" sz="1700" i="1" dirty="0" smtClean="0"/>
              <a:t>						</a:t>
            </a:r>
            <a:r>
              <a:rPr lang="en-US" sz="2000" i="1" dirty="0" smtClean="0">
                <a:solidFill>
                  <a:srgbClr val="FF0000"/>
                </a:solidFill>
              </a:rPr>
              <a:t>Testimony from a 25 year old male (FTND)</a:t>
            </a:r>
            <a:endParaRPr lang="en-US" sz="2000" dirty="0">
              <a:solidFill>
                <a:srgbClr val="FF0000"/>
              </a:solidFill>
            </a:endParaRPr>
          </a:p>
          <a:p>
            <a:endParaRPr lang="en-US" dirty="0"/>
          </a:p>
        </p:txBody>
      </p:sp>
      <p:pic>
        <p:nvPicPr>
          <p:cNvPr id="3076" name="Picture 4" descr="he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741" y="183598"/>
            <a:ext cx="3493554" cy="18591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24339" y="11070"/>
            <a:ext cx="5934402" cy="2215991"/>
          </a:xfrm>
          <a:prstGeom prst="rect">
            <a:avLst/>
          </a:prstGeom>
        </p:spPr>
        <p:txBody>
          <a:bodyPr wrap="square">
            <a:spAutoFit/>
          </a:bodyPr>
          <a:lstStyle/>
          <a:p>
            <a:pPr algn="ctr"/>
            <a:r>
              <a:rPr lang="en-US" sz="6600" b="1" i="0" dirty="0" smtClean="0">
                <a:effectLst/>
                <a:latin typeface="+mj-lt"/>
              </a:rPr>
              <a:t>2</a:t>
            </a:r>
            <a:r>
              <a:rPr lang="en-US" sz="4400" b="1" i="0" dirty="0" smtClean="0">
                <a:effectLst/>
                <a:latin typeface="+mj-lt"/>
              </a:rPr>
              <a:t>- Porn Kills Love</a:t>
            </a:r>
            <a:endParaRPr lang="en-US" sz="2400" b="1" dirty="0" smtClean="0">
              <a:latin typeface="+mj-lt"/>
            </a:endParaRPr>
          </a:p>
          <a:p>
            <a:pPr algn="ctr"/>
            <a:r>
              <a:rPr lang="en-US" sz="2400" b="1" dirty="0" smtClean="0">
                <a:latin typeface="+mj-lt"/>
              </a:rPr>
              <a:t>In</a:t>
            </a:r>
            <a:r>
              <a:rPr lang="en-US" sz="2400" dirty="0" smtClean="0"/>
              <a:t> </a:t>
            </a:r>
            <a:r>
              <a:rPr lang="en-US" sz="2400" dirty="0" smtClean="0">
                <a:solidFill>
                  <a:srgbClr val="FF0000"/>
                </a:solidFill>
              </a:rPr>
              <a:t>REAL</a:t>
            </a:r>
            <a:r>
              <a:rPr lang="en-US" sz="2400" dirty="0" smtClean="0"/>
              <a:t> </a:t>
            </a:r>
            <a:r>
              <a:rPr lang="en-US" sz="2400" dirty="0"/>
              <a:t>life, </a:t>
            </a:r>
            <a:endParaRPr lang="en-US" sz="2400" dirty="0" smtClean="0"/>
          </a:p>
          <a:p>
            <a:pPr algn="ctr"/>
            <a:r>
              <a:rPr lang="en-US" sz="2400" dirty="0" smtClean="0">
                <a:solidFill>
                  <a:srgbClr val="FF0000"/>
                </a:solidFill>
              </a:rPr>
              <a:t>REAL</a:t>
            </a:r>
            <a:r>
              <a:rPr lang="en-US" sz="2400" dirty="0" smtClean="0"/>
              <a:t> </a:t>
            </a:r>
            <a:r>
              <a:rPr lang="en-US" sz="2400" dirty="0"/>
              <a:t>love requires a </a:t>
            </a:r>
            <a:endParaRPr lang="en-US" sz="2400" dirty="0" smtClean="0"/>
          </a:p>
          <a:p>
            <a:pPr algn="ctr"/>
            <a:r>
              <a:rPr lang="en-US" sz="2400" dirty="0" smtClean="0">
                <a:solidFill>
                  <a:srgbClr val="FF0000"/>
                </a:solidFill>
              </a:rPr>
              <a:t>REAL</a:t>
            </a:r>
            <a:r>
              <a:rPr lang="en-US" sz="2400" dirty="0" smtClean="0"/>
              <a:t> </a:t>
            </a:r>
            <a:r>
              <a:rPr lang="en-US" sz="2400" dirty="0"/>
              <a:t>person</a:t>
            </a:r>
            <a:r>
              <a:rPr lang="en-US" sz="2400" dirty="0" smtClean="0"/>
              <a:t>.</a:t>
            </a:r>
            <a:endParaRPr lang="en-US" sz="2400" dirty="0"/>
          </a:p>
        </p:txBody>
      </p:sp>
    </p:spTree>
    <p:extLst>
      <p:ext uri="{BB962C8B-B14F-4D97-AF65-F5344CB8AC3E}">
        <p14:creationId xmlns:p14="http://schemas.microsoft.com/office/powerpoint/2010/main" val="2886865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childTnLst>
                                    <p:animMotion origin="layout" path="M -0.06276 4.44444E-6 C 0.04089 4.44444E-6 0.125 0.05601 0.125 0.125 C 0.125 0.19398 0.04089 0.25 -0.06276 0.25 C -0.16641 0.25 -0.25039 0.19398 -0.25039 0.125 C -0.25039 0.05601 -0.16641 4.44444E-6 -0.06276 4.44444E-6 Z " pathEditMode="relative" rAng="0" ptsTypes="AAAAA">
                                      <p:cBhvr>
                                        <p:cTn id="6" dur="2000" fill="hold"/>
                                        <p:tgtEl>
                                          <p:spTgt spid="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85009"/>
            <a:ext cx="10515600" cy="3678469"/>
          </a:xfrm>
        </p:spPr>
        <p:txBody>
          <a:bodyPr/>
          <a:lstStyle/>
          <a:p>
            <a:r>
              <a:rPr lang="en-US" dirty="0" smtClean="0"/>
              <a:t>Pornography is </a:t>
            </a:r>
            <a:r>
              <a:rPr lang="en-US" i="1" dirty="0" smtClean="0">
                <a:solidFill>
                  <a:srgbClr val="FF0000"/>
                </a:solidFill>
              </a:rPr>
              <a:t>scripted</a:t>
            </a:r>
            <a:r>
              <a:rPr lang="en-US" dirty="0" smtClean="0"/>
              <a:t>, </a:t>
            </a:r>
            <a:r>
              <a:rPr lang="en-US" i="1" dirty="0" smtClean="0">
                <a:solidFill>
                  <a:srgbClr val="FF0000"/>
                </a:solidFill>
              </a:rPr>
              <a:t>choreographed</a:t>
            </a:r>
            <a:r>
              <a:rPr lang="en-US" dirty="0" smtClean="0"/>
              <a:t> and </a:t>
            </a:r>
            <a:r>
              <a:rPr lang="en-US" i="1" dirty="0" smtClean="0">
                <a:solidFill>
                  <a:srgbClr val="FF0000"/>
                </a:solidFill>
              </a:rPr>
              <a:t>edited</a:t>
            </a:r>
            <a:r>
              <a:rPr lang="en-US" dirty="0" smtClean="0"/>
              <a:t>.</a:t>
            </a:r>
          </a:p>
          <a:p>
            <a:r>
              <a:rPr lang="en-US" dirty="0" smtClean="0"/>
              <a:t>The average </a:t>
            </a:r>
            <a:r>
              <a:rPr lang="en-US" i="1" dirty="0" smtClean="0">
                <a:solidFill>
                  <a:srgbClr val="FF0000"/>
                </a:solidFill>
              </a:rPr>
              <a:t>45-minute</a:t>
            </a:r>
            <a:r>
              <a:rPr lang="en-US" dirty="0" smtClean="0"/>
              <a:t> porn flick takes </a:t>
            </a:r>
            <a:r>
              <a:rPr lang="en-US" i="1" dirty="0" smtClean="0">
                <a:solidFill>
                  <a:srgbClr val="FF0000"/>
                </a:solidFill>
              </a:rPr>
              <a:t>3 days </a:t>
            </a:r>
            <a:r>
              <a:rPr lang="en-US" dirty="0" smtClean="0"/>
              <a:t>to produce.</a:t>
            </a:r>
          </a:p>
          <a:p>
            <a:r>
              <a:rPr lang="en-US" dirty="0" smtClean="0"/>
              <a:t>Every aspect is </a:t>
            </a:r>
            <a:r>
              <a:rPr lang="en-US" i="1" dirty="0" smtClean="0">
                <a:solidFill>
                  <a:srgbClr val="FF0000"/>
                </a:solidFill>
              </a:rPr>
              <a:t>rehearsed</a:t>
            </a:r>
            <a:r>
              <a:rPr lang="en-US" dirty="0" smtClean="0"/>
              <a:t>, </a:t>
            </a:r>
            <a:r>
              <a:rPr lang="en-US" i="1" dirty="0" smtClean="0">
                <a:solidFill>
                  <a:srgbClr val="FF0000"/>
                </a:solidFill>
              </a:rPr>
              <a:t>intentional</a:t>
            </a:r>
            <a:r>
              <a:rPr lang="en-US" dirty="0" smtClean="0"/>
              <a:t> &amp; </a:t>
            </a:r>
            <a:r>
              <a:rPr lang="en-US" i="1" dirty="0" smtClean="0">
                <a:solidFill>
                  <a:srgbClr val="FF0000"/>
                </a:solidFill>
              </a:rPr>
              <a:t>exaggerated</a:t>
            </a:r>
            <a:r>
              <a:rPr lang="en-US" dirty="0" smtClean="0"/>
              <a:t>.</a:t>
            </a:r>
          </a:p>
          <a:p>
            <a:r>
              <a:rPr lang="en-US" dirty="0" smtClean="0"/>
              <a:t>Mostly shot from the viewpoint of the guy, showing very little of the guy </a:t>
            </a:r>
            <a:r>
              <a:rPr lang="en-US" i="1" dirty="0" smtClean="0">
                <a:solidFill>
                  <a:srgbClr val="FF0000"/>
                </a:solidFill>
              </a:rPr>
              <a:t>(dominant role)</a:t>
            </a:r>
            <a:r>
              <a:rPr lang="en-US" dirty="0" smtClean="0"/>
              <a:t>, but with the woman seen in more totality </a:t>
            </a:r>
            <a:r>
              <a:rPr lang="en-US" i="1" dirty="0" smtClean="0">
                <a:solidFill>
                  <a:srgbClr val="FF0000"/>
                </a:solidFill>
              </a:rPr>
              <a:t>(submissive role)</a:t>
            </a:r>
            <a:r>
              <a:rPr lang="en-US" dirty="0" smtClean="0"/>
              <a:t>.</a:t>
            </a:r>
          </a:p>
          <a:p>
            <a:r>
              <a:rPr lang="en-US" dirty="0" smtClean="0"/>
              <a:t>It's </a:t>
            </a:r>
            <a:r>
              <a:rPr lang="en-US" dirty="0"/>
              <a:t>intended to make men feel as if they're </a:t>
            </a:r>
            <a:r>
              <a:rPr lang="en-US" i="1" dirty="0"/>
              <a:t>actually having sex</a:t>
            </a:r>
            <a:r>
              <a:rPr lang="en-US" dirty="0"/>
              <a:t>, not just watching it</a:t>
            </a:r>
            <a:r>
              <a:rPr lang="en-US" dirty="0" smtClean="0"/>
              <a:t>.  </a:t>
            </a:r>
            <a:r>
              <a:rPr lang="en-US" i="1" dirty="0" smtClean="0">
                <a:solidFill>
                  <a:srgbClr val="FF0000"/>
                </a:solidFill>
              </a:rPr>
              <a:t>THEY ENTER INTO IT</a:t>
            </a:r>
            <a:r>
              <a:rPr lang="en-US" i="1" dirty="0" smtClean="0"/>
              <a:t>!  (i.e.-Mirror Neurons!)</a:t>
            </a:r>
            <a:endParaRPr lang="en-US"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3450" y="139700"/>
            <a:ext cx="2705100" cy="16859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21917"/>
            <a:ext cx="2590800" cy="17621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1322" y="1"/>
            <a:ext cx="2431981" cy="3538330"/>
          </a:xfrm>
          <a:prstGeom prst="rect">
            <a:avLst/>
          </a:prstGeom>
        </p:spPr>
      </p:pic>
    </p:spTree>
    <p:extLst>
      <p:ext uri="{BB962C8B-B14F-4D97-AF65-F5344CB8AC3E}">
        <p14:creationId xmlns:p14="http://schemas.microsoft.com/office/powerpoint/2010/main" val="42017043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80">
                                          <p:stCondLst>
                                            <p:cond delay="0"/>
                                          </p:stCondLst>
                                        </p:cTn>
                                        <p:tgtEl>
                                          <p:spTgt spid="7"/>
                                        </p:tgtEl>
                                      </p:cBhvr>
                                    </p:animEffect>
                                    <p:anim calcmode="lin" valueType="num">
                                      <p:cBhvr>
                                        <p:cTn id="2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8" dur="26">
                                          <p:stCondLst>
                                            <p:cond delay="650"/>
                                          </p:stCondLst>
                                        </p:cTn>
                                        <p:tgtEl>
                                          <p:spTgt spid="7"/>
                                        </p:tgtEl>
                                      </p:cBhvr>
                                      <p:to x="100000" y="60000"/>
                                    </p:animScale>
                                    <p:animScale>
                                      <p:cBhvr>
                                        <p:cTn id="29" dur="166" decel="50000">
                                          <p:stCondLst>
                                            <p:cond delay="676"/>
                                          </p:stCondLst>
                                        </p:cTn>
                                        <p:tgtEl>
                                          <p:spTgt spid="7"/>
                                        </p:tgtEl>
                                      </p:cBhvr>
                                      <p:to x="100000" y="100000"/>
                                    </p:animScale>
                                    <p:animScale>
                                      <p:cBhvr>
                                        <p:cTn id="30" dur="26">
                                          <p:stCondLst>
                                            <p:cond delay="1312"/>
                                          </p:stCondLst>
                                        </p:cTn>
                                        <p:tgtEl>
                                          <p:spTgt spid="7"/>
                                        </p:tgtEl>
                                      </p:cBhvr>
                                      <p:to x="100000" y="80000"/>
                                    </p:animScale>
                                    <p:animScale>
                                      <p:cBhvr>
                                        <p:cTn id="31" dur="166" decel="50000">
                                          <p:stCondLst>
                                            <p:cond delay="1338"/>
                                          </p:stCondLst>
                                        </p:cTn>
                                        <p:tgtEl>
                                          <p:spTgt spid="7"/>
                                        </p:tgtEl>
                                      </p:cBhvr>
                                      <p:to x="100000" y="100000"/>
                                    </p:animScale>
                                    <p:animScale>
                                      <p:cBhvr>
                                        <p:cTn id="32" dur="26">
                                          <p:stCondLst>
                                            <p:cond delay="1642"/>
                                          </p:stCondLst>
                                        </p:cTn>
                                        <p:tgtEl>
                                          <p:spTgt spid="7"/>
                                        </p:tgtEl>
                                      </p:cBhvr>
                                      <p:to x="100000" y="90000"/>
                                    </p:animScale>
                                    <p:animScale>
                                      <p:cBhvr>
                                        <p:cTn id="33" dur="166" decel="50000">
                                          <p:stCondLst>
                                            <p:cond delay="1668"/>
                                          </p:stCondLst>
                                        </p:cTn>
                                        <p:tgtEl>
                                          <p:spTgt spid="7"/>
                                        </p:tgtEl>
                                      </p:cBhvr>
                                      <p:to x="100000" y="100000"/>
                                    </p:animScale>
                                    <p:animScale>
                                      <p:cBhvr>
                                        <p:cTn id="34" dur="26">
                                          <p:stCondLst>
                                            <p:cond delay="1808"/>
                                          </p:stCondLst>
                                        </p:cTn>
                                        <p:tgtEl>
                                          <p:spTgt spid="7"/>
                                        </p:tgtEl>
                                      </p:cBhvr>
                                      <p:to x="100000" y="95000"/>
                                    </p:animScale>
                                    <p:animScale>
                                      <p:cBhvr>
                                        <p:cTn id="3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dirty="0" smtClean="0"/>
              <a:t>Men vs. Women:</a:t>
            </a:r>
            <a:br>
              <a:rPr lang="en-US" dirty="0" smtClean="0"/>
            </a:br>
            <a:r>
              <a:rPr lang="en-US" dirty="0" smtClean="0"/>
              <a:t>How they view sex and porn</a:t>
            </a:r>
            <a:endParaRPr lang="en-US" dirty="0"/>
          </a:p>
        </p:txBody>
      </p:sp>
      <p:sp>
        <p:nvSpPr>
          <p:cNvPr id="3" name="Content Placeholder 2"/>
          <p:cNvSpPr>
            <a:spLocks noGrp="1"/>
          </p:cNvSpPr>
          <p:nvPr>
            <p:ph idx="1"/>
          </p:nvPr>
        </p:nvSpPr>
        <p:spPr>
          <a:xfrm>
            <a:off x="526774" y="1825625"/>
            <a:ext cx="11270974" cy="4764018"/>
          </a:xfrm>
        </p:spPr>
        <p:txBody>
          <a:bodyPr>
            <a:normAutofit fontScale="92500" lnSpcReduction="10000"/>
          </a:bodyPr>
          <a:lstStyle/>
          <a:p>
            <a:r>
              <a:rPr lang="en-US" dirty="0" smtClean="0"/>
              <a:t>Equate porn with cheating: 	</a:t>
            </a:r>
            <a:r>
              <a:rPr lang="en-US" b="1" dirty="0" smtClean="0">
                <a:solidFill>
                  <a:srgbClr val="FF0000"/>
                </a:solidFill>
              </a:rPr>
              <a:t>7%</a:t>
            </a:r>
            <a:r>
              <a:rPr lang="en-US" dirty="0" smtClean="0"/>
              <a:t> men	</a:t>
            </a:r>
            <a:r>
              <a:rPr lang="en-US" b="1" dirty="0" smtClean="0">
                <a:solidFill>
                  <a:srgbClr val="FF0000"/>
                </a:solidFill>
              </a:rPr>
              <a:t>36%</a:t>
            </a:r>
            <a:r>
              <a:rPr lang="en-US" dirty="0" smtClean="0"/>
              <a:t> women</a:t>
            </a:r>
          </a:p>
          <a:p>
            <a:r>
              <a:rPr lang="en-US" dirty="0" smtClean="0"/>
              <a:t>Worry about partner’s porn use:		</a:t>
            </a:r>
            <a:r>
              <a:rPr lang="en-US" b="1" dirty="0" smtClean="0">
                <a:solidFill>
                  <a:srgbClr val="FF0000"/>
                </a:solidFill>
              </a:rPr>
              <a:t>10%</a:t>
            </a:r>
            <a:r>
              <a:rPr lang="en-US" dirty="0" smtClean="0"/>
              <a:t> men</a:t>
            </a:r>
            <a:r>
              <a:rPr lang="en-US" dirty="0"/>
              <a:t>	</a:t>
            </a:r>
            <a:r>
              <a:rPr lang="en-US" b="1" dirty="0" smtClean="0">
                <a:solidFill>
                  <a:srgbClr val="FF0000"/>
                </a:solidFill>
              </a:rPr>
              <a:t>40%</a:t>
            </a:r>
            <a:r>
              <a:rPr lang="en-US" dirty="0" smtClean="0"/>
              <a:t> women</a:t>
            </a:r>
          </a:p>
          <a:p>
            <a:r>
              <a:rPr lang="en-US" b="1" dirty="0" smtClean="0">
                <a:solidFill>
                  <a:srgbClr val="FF0000"/>
                </a:solidFill>
              </a:rPr>
              <a:t>58%</a:t>
            </a:r>
            <a:r>
              <a:rPr lang="en-US" dirty="0" smtClean="0"/>
              <a:t> of men view porn once a week or more; the more frequently they view it, the more they are likely to say they are unsatisfied with sex and relationships.</a:t>
            </a:r>
          </a:p>
          <a:p>
            <a:r>
              <a:rPr lang="en-US" dirty="0" smtClean="0"/>
              <a:t>In a survey of women (and some men) who experienced serious adverse consequences from their partner’s cybersex involvement:</a:t>
            </a:r>
          </a:p>
          <a:p>
            <a:pPr lvl="1"/>
            <a:r>
              <a:rPr lang="en-US" dirty="0" smtClean="0">
                <a:solidFill>
                  <a:srgbClr val="0000FF"/>
                </a:solidFill>
              </a:rPr>
              <a:t>Partners commonly reported feeling hurt, betrayed, rejected, abandoned, lonely, isolated, humiliated, jealous and angry.</a:t>
            </a:r>
          </a:p>
          <a:p>
            <a:pPr lvl="1"/>
            <a:r>
              <a:rPr lang="en-US" dirty="0" smtClean="0">
                <a:solidFill>
                  <a:srgbClr val="0000FF"/>
                </a:solidFill>
              </a:rPr>
              <a:t>Partners often compared themselves unfavorably to online images.</a:t>
            </a:r>
          </a:p>
          <a:p>
            <a:pPr lvl="1"/>
            <a:r>
              <a:rPr lang="en-US" dirty="0" smtClean="0">
                <a:solidFill>
                  <a:srgbClr val="0000FF"/>
                </a:solidFill>
              </a:rPr>
              <a:t>Partners overwhelmingly felt that cyber affairs were as emotionally painful as offline affairs.</a:t>
            </a:r>
          </a:p>
          <a:p>
            <a:pPr lvl="1"/>
            <a:r>
              <a:rPr lang="en-US" dirty="0" smtClean="0">
                <a:solidFill>
                  <a:srgbClr val="0000FF"/>
                </a:solidFill>
              </a:rPr>
              <a:t>In </a:t>
            </a:r>
            <a:r>
              <a:rPr lang="en-US" b="1" dirty="0" smtClean="0">
                <a:solidFill>
                  <a:srgbClr val="0000FF"/>
                </a:solidFill>
              </a:rPr>
              <a:t>68% </a:t>
            </a:r>
            <a:r>
              <a:rPr lang="en-US" dirty="0" smtClean="0">
                <a:solidFill>
                  <a:srgbClr val="0000FF"/>
                </a:solidFill>
              </a:rPr>
              <a:t>of the couples, one or both lost interest in relational sex.</a:t>
            </a:r>
          </a:p>
          <a:p>
            <a:pPr lvl="1"/>
            <a:endParaRPr lang="en-US" dirty="0" smtClean="0"/>
          </a:p>
          <a:p>
            <a:pPr marL="1828800" lvl="4" indent="0">
              <a:buNone/>
            </a:pPr>
            <a:r>
              <a:rPr lang="en-US" dirty="0"/>
              <a:t>	</a:t>
            </a:r>
            <a:r>
              <a:rPr lang="en-US" dirty="0" smtClean="0"/>
              <a:t>					“</a:t>
            </a:r>
            <a:r>
              <a:rPr lang="en-US" i="1" dirty="0" smtClean="0"/>
              <a:t>The Porn Circuit”- </a:t>
            </a:r>
            <a:r>
              <a:rPr lang="en-US" dirty="0" smtClean="0"/>
              <a:t>Covenant Eyes </a:t>
            </a:r>
          </a:p>
          <a:p>
            <a:endParaRPr lang="en-US" dirty="0"/>
          </a:p>
        </p:txBody>
      </p:sp>
    </p:spTree>
    <p:extLst>
      <p:ext uri="{BB962C8B-B14F-4D97-AF65-F5344CB8AC3E}">
        <p14:creationId xmlns:p14="http://schemas.microsoft.com/office/powerpoint/2010/main" val="12759173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pPr algn="ctr"/>
            <a:r>
              <a:rPr lang="en-US" b="1" i="1" dirty="0" smtClean="0"/>
              <a:t>Porn is a key factor in divorce cases:</a:t>
            </a:r>
            <a:endParaRPr lang="en-US" b="1" i="1" dirty="0"/>
          </a:p>
        </p:txBody>
      </p:sp>
      <p:sp>
        <p:nvSpPr>
          <p:cNvPr id="3" name="Content Placeholder 2"/>
          <p:cNvSpPr>
            <a:spLocks noGrp="1"/>
          </p:cNvSpPr>
          <p:nvPr>
            <p:ph idx="1"/>
          </p:nvPr>
        </p:nvSpPr>
        <p:spPr>
          <a:xfrm>
            <a:off x="838200" y="1825624"/>
            <a:ext cx="10515600" cy="4733671"/>
          </a:xfrm>
        </p:spPr>
        <p:txBody>
          <a:bodyPr>
            <a:normAutofit fontScale="85000" lnSpcReduction="20000"/>
          </a:bodyPr>
          <a:lstStyle/>
          <a:p>
            <a:pPr algn="ctr"/>
            <a:r>
              <a:rPr lang="en-US" sz="4000" dirty="0" smtClean="0"/>
              <a:t>56% involved one partner having </a:t>
            </a:r>
          </a:p>
          <a:p>
            <a:pPr marL="0" indent="0" algn="ctr">
              <a:buNone/>
            </a:pPr>
            <a:r>
              <a:rPr lang="en-US" sz="4000" dirty="0" smtClean="0"/>
              <a:t>“an obsessive interest in pornographic websites.”</a:t>
            </a:r>
          </a:p>
          <a:p>
            <a:pPr marL="0" indent="0">
              <a:buNone/>
            </a:pPr>
            <a:r>
              <a:rPr lang="en-US" sz="3600" i="1" dirty="0" smtClean="0"/>
              <a:t>“Effects </a:t>
            </a:r>
            <a:r>
              <a:rPr lang="en-US" sz="3600" i="1" dirty="0"/>
              <a:t>of Pornography on </a:t>
            </a:r>
            <a:r>
              <a:rPr lang="en-US" sz="3600" i="1" dirty="0" smtClean="0"/>
              <a:t>Marriage”- </a:t>
            </a:r>
            <a:r>
              <a:rPr lang="en-US" sz="3100" dirty="0" smtClean="0"/>
              <a:t>A </a:t>
            </a:r>
            <a:r>
              <a:rPr lang="en-US" sz="3100" dirty="0"/>
              <a:t>study published in 2016 found that divorce rates nearly doubled for men and nearly tripled for women who began watching pornography during their marriage</a:t>
            </a:r>
            <a:r>
              <a:rPr lang="en-US" sz="3100" dirty="0" smtClean="0"/>
              <a:t>.</a:t>
            </a:r>
          </a:p>
          <a:p>
            <a:pPr marL="0" indent="0" algn="r">
              <a:buNone/>
            </a:pPr>
            <a:r>
              <a:rPr lang="en-US" sz="2000" dirty="0"/>
              <a:t>American Academy of Matrimonial </a:t>
            </a:r>
            <a:r>
              <a:rPr lang="en-US" sz="2000" dirty="0" smtClean="0"/>
              <a:t>Lawyers, 2017</a:t>
            </a:r>
          </a:p>
          <a:p>
            <a:pPr marL="0" indent="0">
              <a:buNone/>
            </a:pPr>
            <a:r>
              <a:rPr lang="en-US" i="1" dirty="0"/>
              <a:t>Proven Men Porn Survey</a:t>
            </a:r>
            <a:r>
              <a:rPr lang="en-US" dirty="0"/>
              <a:t>, conducted by </a:t>
            </a:r>
            <a:r>
              <a:rPr lang="en-US" dirty="0" err="1"/>
              <a:t>Barna</a:t>
            </a:r>
            <a:r>
              <a:rPr lang="en-US" dirty="0"/>
              <a:t> Group in 2014, found that 64 percent of U.S. men view pornography monthly, with that figure rising to 79 percent for men between the ages of 18-30. Also, 34 percent of women age 18-30 view pornography monthly.</a:t>
            </a:r>
          </a:p>
          <a:p>
            <a:pPr marL="0" indent="0">
              <a:buNone/>
            </a:pPr>
            <a:endParaRPr lang="en-US" dirty="0"/>
          </a:p>
          <a:p>
            <a:pPr marL="0" indent="0">
              <a:buNone/>
            </a:pPr>
            <a:r>
              <a:rPr lang="en-US" dirty="0"/>
              <a:t>In the same survey, 55 percent of men between 18-30 said they first encountered pornography before the age of 12, while 25 percent of women did. </a:t>
            </a:r>
          </a:p>
        </p:txBody>
      </p:sp>
    </p:spTree>
    <p:extLst>
      <p:ext uri="{BB962C8B-B14F-4D97-AF65-F5344CB8AC3E}">
        <p14:creationId xmlns:p14="http://schemas.microsoft.com/office/powerpoint/2010/main" val="3051578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pPr marL="3657600" lvl="8" indent="0">
              <a:buNone/>
            </a:pPr>
            <a:r>
              <a:rPr lang="en-US" sz="12800" dirty="0" smtClean="0"/>
              <a:t>+                   =</a:t>
            </a:r>
          </a:p>
          <a:p>
            <a:pPr marL="3657600" lvl="8" indent="0">
              <a:buNone/>
            </a:pPr>
            <a:endParaRPr lang="en-US" sz="8000" dirty="0"/>
          </a:p>
          <a:p>
            <a:pPr marL="3657600" lvl="8" indent="0">
              <a:buNone/>
            </a:pPr>
            <a:endParaRPr lang="en-US" sz="8000" dirty="0" smtClean="0"/>
          </a:p>
          <a:p>
            <a:pPr marL="3657600" lvl="8" indent="0">
              <a:buNone/>
            </a:pPr>
            <a:endParaRPr lang="en-US" sz="5800" dirty="0" smtClean="0"/>
          </a:p>
          <a:p>
            <a:pPr marL="3657600" lvl="8" indent="0">
              <a:buNone/>
            </a:pPr>
            <a:r>
              <a:rPr lang="en-US" sz="5800" dirty="0" smtClean="0"/>
              <a:t>the </a:t>
            </a:r>
            <a:r>
              <a:rPr lang="en-US" sz="5800" dirty="0"/>
              <a:t>depiction of erotic behavior </a:t>
            </a:r>
            <a:endParaRPr lang="en-US" sz="5800" dirty="0" smtClean="0"/>
          </a:p>
          <a:p>
            <a:pPr marL="3657600" lvl="8" indent="0">
              <a:buNone/>
            </a:pPr>
            <a:r>
              <a:rPr lang="en-US" sz="5800" dirty="0" smtClean="0"/>
              <a:t>(</a:t>
            </a:r>
            <a:r>
              <a:rPr lang="en-US" sz="5800" dirty="0"/>
              <a:t>as in pictures or writing) intended to cause sexual excitement </a:t>
            </a:r>
            <a:r>
              <a:rPr lang="en-US" sz="5800" dirty="0" smtClean="0"/>
              <a:t>				</a:t>
            </a:r>
            <a:r>
              <a:rPr lang="en-US" sz="3800" dirty="0"/>
              <a:t>	</a:t>
            </a:r>
            <a:r>
              <a:rPr lang="en-US" sz="3800" dirty="0" smtClean="0"/>
              <a:t>www.merriam-webster.com</a:t>
            </a:r>
            <a:endParaRPr lang="en-US" sz="3800" dirty="0"/>
          </a:p>
        </p:txBody>
      </p:sp>
      <p:sp>
        <p:nvSpPr>
          <p:cNvPr id="4"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b="1" dirty="0" smtClean="0"/>
              <a:t>What is Pornography?</a:t>
            </a:r>
            <a:endParaRPr lang="en-US" b="1" dirty="0"/>
          </a:p>
        </p:txBody>
      </p:sp>
      <p:sp>
        <p:nvSpPr>
          <p:cNvPr id="2" name="TextBox 1"/>
          <p:cNvSpPr txBox="1"/>
          <p:nvPr/>
        </p:nvSpPr>
        <p:spPr>
          <a:xfrm>
            <a:off x="1513114" y="1551653"/>
            <a:ext cx="3037114" cy="1323439"/>
          </a:xfrm>
          <a:prstGeom prst="rect">
            <a:avLst/>
          </a:prstGeom>
          <a:noFill/>
        </p:spPr>
        <p:txBody>
          <a:bodyPr wrap="square" rtlCol="0">
            <a:spAutoFit/>
          </a:bodyPr>
          <a:lstStyle/>
          <a:p>
            <a:r>
              <a:rPr lang="en-US" sz="8000" i="1" dirty="0" err="1" smtClean="0"/>
              <a:t>Porne</a:t>
            </a:r>
            <a:r>
              <a:rPr lang="en-US" sz="8000" i="1" dirty="0" smtClean="0"/>
              <a:t>’</a:t>
            </a:r>
            <a:endParaRPr lang="en-US" sz="8000" i="1" dirty="0"/>
          </a:p>
        </p:txBody>
      </p:sp>
      <p:sp>
        <p:nvSpPr>
          <p:cNvPr id="5" name="TextBox 4"/>
          <p:cNvSpPr txBox="1"/>
          <p:nvPr/>
        </p:nvSpPr>
        <p:spPr>
          <a:xfrm>
            <a:off x="5598659" y="1487001"/>
            <a:ext cx="3910693" cy="1323439"/>
          </a:xfrm>
          <a:prstGeom prst="rect">
            <a:avLst/>
          </a:prstGeom>
          <a:noFill/>
        </p:spPr>
        <p:txBody>
          <a:bodyPr wrap="square" rtlCol="0">
            <a:spAutoFit/>
          </a:bodyPr>
          <a:lstStyle/>
          <a:p>
            <a:r>
              <a:rPr lang="en-US" sz="8000" i="1" dirty="0" smtClean="0"/>
              <a:t>graphein</a:t>
            </a:r>
            <a:endParaRPr lang="en-US" sz="8000" i="1" dirty="0"/>
          </a:p>
        </p:txBody>
      </p:sp>
      <p:sp>
        <p:nvSpPr>
          <p:cNvPr id="7" name="TextBox 6"/>
          <p:cNvSpPr txBox="1"/>
          <p:nvPr/>
        </p:nvSpPr>
        <p:spPr>
          <a:xfrm>
            <a:off x="565378" y="2737128"/>
            <a:ext cx="4466543" cy="1477328"/>
          </a:xfrm>
          <a:prstGeom prst="rect">
            <a:avLst/>
          </a:prstGeom>
          <a:noFill/>
        </p:spPr>
        <p:txBody>
          <a:bodyPr wrap="square" rtlCol="0">
            <a:spAutoFit/>
          </a:bodyPr>
          <a:lstStyle/>
          <a:p>
            <a:r>
              <a:rPr lang="en-US" sz="7200" dirty="0" smtClean="0"/>
              <a:t>(Prostitute)</a:t>
            </a:r>
            <a:r>
              <a:rPr lang="en-US" dirty="0" smtClean="0"/>
              <a:t>	</a:t>
            </a:r>
            <a:endParaRPr lang="en-US" dirty="0"/>
          </a:p>
        </p:txBody>
      </p:sp>
      <p:sp>
        <p:nvSpPr>
          <p:cNvPr id="9" name="TextBox 8"/>
          <p:cNvSpPr txBox="1"/>
          <p:nvPr/>
        </p:nvSpPr>
        <p:spPr>
          <a:xfrm>
            <a:off x="5739494" y="2737128"/>
            <a:ext cx="3759655" cy="1200329"/>
          </a:xfrm>
          <a:prstGeom prst="rect">
            <a:avLst/>
          </a:prstGeom>
          <a:noFill/>
        </p:spPr>
        <p:txBody>
          <a:bodyPr wrap="square" rtlCol="0">
            <a:spAutoFit/>
          </a:bodyPr>
          <a:lstStyle/>
          <a:p>
            <a:r>
              <a:rPr lang="en-US" sz="7200" i="1" dirty="0" smtClean="0"/>
              <a:t>(To write)</a:t>
            </a:r>
            <a:endParaRPr lang="en-US" sz="7200" i="1" dirty="0"/>
          </a:p>
        </p:txBody>
      </p:sp>
    </p:spTree>
    <p:extLst>
      <p:ext uri="{BB962C8B-B14F-4D97-AF65-F5344CB8AC3E}">
        <p14:creationId xmlns:p14="http://schemas.microsoft.com/office/powerpoint/2010/main" val="16044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anim calcmode="lin" valueType="num">
                                      <p:cBhvr>
                                        <p:cTn id="22" dur="2000" fill="hold"/>
                                        <p:tgtEl>
                                          <p:spTgt spid="7"/>
                                        </p:tgtEl>
                                        <p:attrNameLst>
                                          <p:attrName>ppt_w</p:attrName>
                                        </p:attrNameLst>
                                      </p:cBhvr>
                                      <p:tavLst>
                                        <p:tav tm="0" fmla="#ppt_w*sin(2.5*pi*$)">
                                          <p:val>
                                            <p:fltVal val="0"/>
                                          </p:val>
                                        </p:tav>
                                        <p:tav tm="100000">
                                          <p:val>
                                            <p:fltVal val="1"/>
                                          </p:val>
                                        </p:tav>
                                      </p:tavLst>
                                    </p:anim>
                                    <p:anim calcmode="lin" valueType="num">
                                      <p:cBhvr>
                                        <p:cTn id="2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000"/>
                                        <p:tgtEl>
                                          <p:spTgt spid="9"/>
                                        </p:tgtEl>
                                      </p:cBhvr>
                                    </p:animEffect>
                                    <p:anim calcmode="lin" valueType="num">
                                      <p:cBhvr>
                                        <p:cTn id="29" dur="2000" fill="hold"/>
                                        <p:tgtEl>
                                          <p:spTgt spid="9"/>
                                        </p:tgtEl>
                                        <p:attrNameLst>
                                          <p:attrName>ppt_w</p:attrName>
                                        </p:attrNameLst>
                                      </p:cBhvr>
                                      <p:tavLst>
                                        <p:tav tm="0" fmla="#ppt_w*sin(2.5*pi*$)">
                                          <p:val>
                                            <p:fltVal val="0"/>
                                          </p:val>
                                        </p:tav>
                                        <p:tav tm="100000">
                                          <p:val>
                                            <p:fltVal val="1"/>
                                          </p:val>
                                        </p:tav>
                                      </p:tavLst>
                                    </p:anim>
                                    <p:anim calcmode="lin" valueType="num">
                                      <p:cBhvr>
                                        <p:cTn id="30"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289"/>
            <a:ext cx="10515600" cy="1325563"/>
          </a:xfrm>
        </p:spPr>
        <p:style>
          <a:lnRef idx="2">
            <a:schemeClr val="accent3">
              <a:shade val="50000"/>
            </a:schemeClr>
          </a:lnRef>
          <a:fillRef idx="1">
            <a:schemeClr val="accent3"/>
          </a:fillRef>
          <a:effectRef idx="0">
            <a:schemeClr val="accent3"/>
          </a:effectRef>
          <a:fontRef idx="minor">
            <a:schemeClr val="lt1"/>
          </a:fontRef>
        </p:style>
        <p:txBody>
          <a:bodyPr/>
          <a:lstStyle/>
          <a:p>
            <a:pPr algn="ctr"/>
            <a:r>
              <a:rPr lang="en-US" dirty="0" smtClean="0"/>
              <a:t>Porn Leaves You Lonely </a:t>
            </a:r>
            <a:endParaRPr lang="en-US" dirty="0">
              <a:solidFill>
                <a:srgbClr val="FFFF00"/>
              </a:solidFill>
            </a:endParaRPr>
          </a:p>
        </p:txBody>
      </p:sp>
      <p:sp>
        <p:nvSpPr>
          <p:cNvPr id="3" name="Content Placeholder 2"/>
          <p:cNvSpPr>
            <a:spLocks noGrp="1"/>
          </p:cNvSpPr>
          <p:nvPr>
            <p:ph idx="1"/>
          </p:nvPr>
        </p:nvSpPr>
        <p:spPr>
          <a:xfrm>
            <a:off x="838200" y="2242693"/>
            <a:ext cx="10515600" cy="4419363"/>
          </a:xfrm>
        </p:spPr>
        <p:txBody>
          <a:bodyPr>
            <a:normAutofit fontScale="55000" lnSpcReduction="20000"/>
          </a:bodyPr>
          <a:lstStyle/>
          <a:p>
            <a:pPr marL="0" indent="0">
              <a:buNone/>
            </a:pPr>
            <a:r>
              <a:rPr lang="en-US" sz="5100" dirty="0"/>
              <a:t>“Any time [a person] spends much time with the usual pornography usage cycle, it can’t help but be a </a:t>
            </a:r>
            <a:r>
              <a:rPr lang="en-US" sz="5100" i="1" dirty="0">
                <a:solidFill>
                  <a:srgbClr val="C00000"/>
                </a:solidFill>
              </a:rPr>
              <a:t>depressing, demeaning, self-loathing kind of experience</a:t>
            </a:r>
            <a:r>
              <a:rPr lang="en-US" sz="5100" dirty="0"/>
              <a:t>,” </a:t>
            </a:r>
            <a:r>
              <a:rPr lang="en-US" sz="5100" dirty="0" smtClean="0"/>
              <a:t>says </a:t>
            </a:r>
            <a:r>
              <a:rPr lang="en-US" sz="5100" dirty="0"/>
              <a:t>Dr. Gary </a:t>
            </a:r>
            <a:r>
              <a:rPr lang="en-US" sz="5100" dirty="0" smtClean="0"/>
              <a:t>Brooks.   </a:t>
            </a:r>
            <a:r>
              <a:rPr lang="en-US" sz="2200" dirty="0" smtClean="0"/>
              <a:t>(a psychologist, </a:t>
            </a:r>
            <a:r>
              <a:rPr lang="en-US" sz="2200" dirty="0"/>
              <a:t>worked with </a:t>
            </a:r>
            <a:r>
              <a:rPr lang="en-US" sz="2200" dirty="0" smtClean="0"/>
              <a:t>porn </a:t>
            </a:r>
            <a:r>
              <a:rPr lang="en-US" sz="2200" dirty="0"/>
              <a:t>addicts for the last 30 </a:t>
            </a:r>
            <a:r>
              <a:rPr lang="en-US" sz="2200" dirty="0" smtClean="0"/>
              <a:t>years) </a:t>
            </a:r>
          </a:p>
          <a:p>
            <a:pPr marL="0" indent="0">
              <a:buNone/>
            </a:pPr>
            <a:endParaRPr lang="en-US" sz="3800" dirty="0" smtClean="0"/>
          </a:p>
          <a:p>
            <a:r>
              <a:rPr lang="en-US" sz="5100" dirty="0" smtClean="0"/>
              <a:t>The viewer seeks intimacy, but, ultimately ends up </a:t>
            </a:r>
            <a:r>
              <a:rPr lang="en-US" sz="5100" dirty="0" smtClean="0">
                <a:solidFill>
                  <a:srgbClr val="FF0000"/>
                </a:solidFill>
              </a:rPr>
              <a:t>in isolation with a false substitute</a:t>
            </a:r>
            <a:r>
              <a:rPr lang="en-US" sz="5100" dirty="0" smtClean="0"/>
              <a:t>.  </a:t>
            </a:r>
          </a:p>
          <a:p>
            <a:r>
              <a:rPr lang="en-US" sz="5100" dirty="0" smtClean="0"/>
              <a:t>Rather than encouraging intimacy, research shows that </a:t>
            </a:r>
            <a:r>
              <a:rPr lang="en-US" sz="5100" dirty="0" smtClean="0">
                <a:solidFill>
                  <a:srgbClr val="FF0000"/>
                </a:solidFill>
              </a:rPr>
              <a:t>porn steals it away</a:t>
            </a:r>
            <a:r>
              <a:rPr lang="en-US" sz="5100" dirty="0" smtClean="0"/>
              <a:t>.</a:t>
            </a:r>
          </a:p>
          <a:p>
            <a:r>
              <a:rPr lang="en-US" sz="5100" dirty="0" smtClean="0"/>
              <a:t>Porn </a:t>
            </a:r>
            <a:r>
              <a:rPr lang="en-US" sz="5100" dirty="0" smtClean="0">
                <a:solidFill>
                  <a:srgbClr val="FF0000"/>
                </a:solidFill>
              </a:rPr>
              <a:t>encourages selfishness </a:t>
            </a:r>
            <a:r>
              <a:rPr lang="en-US" sz="5100" dirty="0" smtClean="0"/>
              <a:t>rather than an exchange of real intimacy.</a:t>
            </a:r>
          </a:p>
          <a:p>
            <a:r>
              <a:rPr lang="en-US" sz="5100" dirty="0" smtClean="0"/>
              <a:t>Especially among </a:t>
            </a:r>
            <a:r>
              <a:rPr lang="en-US" sz="5100" dirty="0" smtClean="0">
                <a:solidFill>
                  <a:srgbClr val="FF0000"/>
                </a:solidFill>
              </a:rPr>
              <a:t>men…porn teaches that women are objects for their lust</a:t>
            </a:r>
            <a:r>
              <a:rPr lang="en-US" sz="5100" dirty="0" smtClean="0"/>
              <a:t>.  Women are just body parts, used for personal gratification.</a:t>
            </a:r>
            <a:r>
              <a:rPr lang="en-US" sz="2400" dirty="0" smtClean="0"/>
              <a:t>															</a:t>
            </a:r>
            <a:r>
              <a:rPr lang="en-US" sz="2900" i="1" dirty="0" smtClean="0"/>
              <a:t>“The Porn Circuit,”</a:t>
            </a:r>
            <a:r>
              <a:rPr lang="en-US" sz="2900" dirty="0" smtClean="0"/>
              <a:t> Covenant Eyes</a:t>
            </a:r>
            <a:endParaRPr lang="en-US" sz="29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5459" y="113506"/>
            <a:ext cx="1406033" cy="210905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7643" y="113505"/>
            <a:ext cx="1395027" cy="2092541"/>
          </a:xfrm>
          <a:prstGeom prst="rect">
            <a:avLst/>
          </a:prstGeom>
        </p:spPr>
      </p:pic>
    </p:spTree>
    <p:extLst>
      <p:ext uri="{BB962C8B-B14F-4D97-AF65-F5344CB8AC3E}">
        <p14:creationId xmlns:p14="http://schemas.microsoft.com/office/powerpoint/2010/main" val="16381516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296" y="2165523"/>
            <a:ext cx="10880565" cy="4598834"/>
          </a:xfrm>
        </p:spPr>
        <p:txBody>
          <a:bodyPr>
            <a:normAutofit lnSpcReduction="10000"/>
          </a:bodyPr>
          <a:lstStyle/>
          <a:p>
            <a:r>
              <a:rPr lang="en-US" b="1" i="1" dirty="0" smtClean="0"/>
              <a:t>Cultural Shifts </a:t>
            </a:r>
            <a:r>
              <a:rPr lang="en-US" dirty="0" smtClean="0"/>
              <a:t>tend to be slow, over decades- more time to adjust!</a:t>
            </a:r>
          </a:p>
          <a:p>
            <a:r>
              <a:rPr lang="en-US" dirty="0" smtClean="0">
                <a:solidFill>
                  <a:srgbClr val="FF0000"/>
                </a:solidFill>
              </a:rPr>
              <a:t>1953</a:t>
            </a:r>
            <a:r>
              <a:rPr lang="en-US" dirty="0" smtClean="0"/>
              <a:t>-the </a:t>
            </a:r>
            <a:r>
              <a:rPr lang="en-US" dirty="0"/>
              <a:t>first copy of </a:t>
            </a:r>
            <a:r>
              <a:rPr lang="en-US" b="1" i="1" dirty="0">
                <a:solidFill>
                  <a:srgbClr val="FF0000"/>
                </a:solidFill>
              </a:rPr>
              <a:t>Playboy</a:t>
            </a:r>
            <a:r>
              <a:rPr lang="en-US" dirty="0" smtClean="0"/>
              <a:t>. </a:t>
            </a:r>
          </a:p>
          <a:p>
            <a:pPr lvl="1"/>
            <a:r>
              <a:rPr lang="en-US" i="1" dirty="0" smtClean="0"/>
              <a:t>Photos showing no nudity!</a:t>
            </a:r>
          </a:p>
          <a:p>
            <a:pPr lvl="1"/>
            <a:r>
              <a:rPr lang="en-US" i="1" dirty="0" smtClean="0"/>
              <a:t>XXX-Rated movie began to be shown in theaters.</a:t>
            </a:r>
            <a:endParaRPr lang="en-US" dirty="0" smtClean="0"/>
          </a:p>
          <a:p>
            <a:r>
              <a:rPr lang="en-US" dirty="0" smtClean="0">
                <a:solidFill>
                  <a:srgbClr val="FF0000"/>
                </a:solidFill>
              </a:rPr>
              <a:t>1980s</a:t>
            </a:r>
            <a:r>
              <a:rPr lang="en-US" dirty="0" smtClean="0"/>
              <a:t>-VCRs promoted at-home use, more privacy.</a:t>
            </a:r>
          </a:p>
          <a:p>
            <a:pPr lvl="1"/>
            <a:r>
              <a:rPr lang="en-US" i="1" dirty="0" smtClean="0"/>
              <a:t>Instead </a:t>
            </a:r>
            <a:r>
              <a:rPr lang="en-US" i="1" dirty="0"/>
              <a:t>of having to go to </a:t>
            </a:r>
            <a:r>
              <a:rPr lang="en-US" i="1" dirty="0" smtClean="0"/>
              <a:t>a public </a:t>
            </a:r>
            <a:r>
              <a:rPr lang="en-US" i="1" dirty="0"/>
              <a:t>movie </a:t>
            </a:r>
            <a:r>
              <a:rPr lang="en-US" i="1" dirty="0" smtClean="0"/>
              <a:t>theater, </a:t>
            </a:r>
          </a:p>
          <a:p>
            <a:pPr lvl="1">
              <a:buNone/>
            </a:pPr>
            <a:r>
              <a:rPr lang="en-US" i="1" dirty="0" smtClean="0"/>
              <a:t>	all </a:t>
            </a:r>
            <a:r>
              <a:rPr lang="en-US" i="1" dirty="0"/>
              <a:t>they had to do was go to the back room at their </a:t>
            </a:r>
            <a:endParaRPr lang="en-US" i="1" dirty="0" smtClean="0"/>
          </a:p>
          <a:p>
            <a:pPr lvl="1">
              <a:buNone/>
            </a:pPr>
            <a:r>
              <a:rPr lang="en-US" i="1" dirty="0" smtClean="0"/>
              <a:t>	local </a:t>
            </a:r>
            <a:r>
              <a:rPr lang="en-US" i="1" dirty="0"/>
              <a:t>movie rental place. </a:t>
            </a:r>
            <a:endParaRPr lang="en-US" i="1" dirty="0" smtClean="0"/>
          </a:p>
          <a:p>
            <a:pPr lvl="1"/>
            <a:r>
              <a:rPr lang="en-US" i="1" dirty="0" smtClean="0"/>
              <a:t>Porn </a:t>
            </a:r>
            <a:r>
              <a:rPr lang="en-US" i="1" dirty="0"/>
              <a:t>was suddenly a lot more accessible</a:t>
            </a:r>
            <a:r>
              <a:rPr lang="en-US" i="1" dirty="0" smtClean="0"/>
              <a:t>.</a:t>
            </a:r>
          </a:p>
          <a:p>
            <a:pPr lvl="1"/>
            <a:r>
              <a:rPr lang="en-US" i="1" dirty="0" smtClean="0"/>
              <a:t>Able to view it multiple times before returning it.</a:t>
            </a:r>
            <a:endParaRPr lang="en-US" i="1" dirty="0"/>
          </a:p>
          <a:p>
            <a:pPr marL="457200" lvl="1" indent="0">
              <a:buNone/>
            </a:pPr>
            <a:r>
              <a:rPr lang="en-US" i="1" dirty="0" smtClean="0">
                <a:solidFill>
                  <a:srgbClr val="FF0000"/>
                </a:solidFill>
              </a:rPr>
              <a:t>BONUS QUESTION: What recent changes did PLAYBOY </a:t>
            </a:r>
          </a:p>
          <a:p>
            <a:pPr marL="457200" lvl="1" indent="0">
              <a:buNone/>
            </a:pPr>
            <a:r>
              <a:rPr lang="en-US" i="1" dirty="0" smtClean="0">
                <a:solidFill>
                  <a:srgbClr val="FF0000"/>
                </a:solidFill>
              </a:rPr>
              <a:t>make to their magazine?  Why?</a:t>
            </a:r>
          </a:p>
        </p:txBody>
      </p:sp>
      <p:pic>
        <p:nvPicPr>
          <p:cNvPr id="5" name="Picture 2" descr="http://ecx.images-amazon.com/images/I/518HBDU%2BXsL._SX258_BO1,204,203,20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22" y="2621157"/>
            <a:ext cx="3152894" cy="406238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irty-secr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407" y="340488"/>
            <a:ext cx="3434008" cy="18250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7564" y="340488"/>
            <a:ext cx="7145843" cy="1785104"/>
          </a:xfrm>
          <a:prstGeom prst="rect">
            <a:avLst/>
          </a:prstGeom>
          <a:noFill/>
        </p:spPr>
        <p:txBody>
          <a:bodyPr wrap="square" rtlCol="0">
            <a:spAutoFit/>
          </a:bodyPr>
          <a:lstStyle/>
          <a:p>
            <a:pPr algn="ctr"/>
            <a:r>
              <a:rPr lang="en-US" sz="6600" b="1" dirty="0" smtClean="0">
                <a:latin typeface="+mj-lt"/>
              </a:rPr>
              <a:t>3</a:t>
            </a:r>
            <a:r>
              <a:rPr lang="en-US" sz="4400" b="1" dirty="0" smtClean="0">
                <a:latin typeface="+mj-lt"/>
              </a:rPr>
              <a:t>- Porn’s Harm Is Changing….. </a:t>
            </a:r>
            <a:r>
              <a:rPr lang="en-US" sz="4400" b="1" i="1" dirty="0" smtClean="0">
                <a:latin typeface="+mj-lt"/>
              </a:rPr>
              <a:t>FAST!</a:t>
            </a:r>
            <a:endParaRPr lang="en-US" sz="4400" b="1" i="1" dirty="0">
              <a:latin typeface="+mj-lt"/>
            </a:endParaRPr>
          </a:p>
        </p:txBody>
      </p:sp>
    </p:spTree>
    <p:extLst>
      <p:ext uri="{BB962C8B-B14F-4D97-AF65-F5344CB8AC3E}">
        <p14:creationId xmlns:p14="http://schemas.microsoft.com/office/powerpoint/2010/main" val="1398718073"/>
      </p:ext>
    </p:extLst>
  </p:cSld>
  <p:clrMapOvr>
    <a:masterClrMapping/>
  </p:clrMapOvr>
  <p:transition spd="slow">
    <p:comb/>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4030"/>
            <a:ext cx="10515600" cy="1325563"/>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n-US" dirty="0" smtClean="0"/>
              <a:t>And, </a:t>
            </a:r>
            <a:r>
              <a:rPr lang="en-US" dirty="0"/>
              <a:t>then the Internet changed </a:t>
            </a:r>
            <a:r>
              <a:rPr lang="en-US" b="1" i="1" dirty="0"/>
              <a:t>everything</a:t>
            </a:r>
            <a:r>
              <a:rPr lang="en-US" b="1" i="1" dirty="0" smtClean="0"/>
              <a:t>!</a:t>
            </a:r>
            <a:endParaRPr lang="en-US" b="1" i="1" dirty="0"/>
          </a:p>
        </p:txBody>
      </p:sp>
      <p:sp>
        <p:nvSpPr>
          <p:cNvPr id="3" name="Content Placeholder 2"/>
          <p:cNvSpPr>
            <a:spLocks noGrp="1"/>
          </p:cNvSpPr>
          <p:nvPr>
            <p:ph idx="1"/>
          </p:nvPr>
        </p:nvSpPr>
        <p:spPr>
          <a:xfrm>
            <a:off x="838200" y="2421972"/>
            <a:ext cx="10515600" cy="3901709"/>
          </a:xfrm>
        </p:spPr>
        <p:txBody>
          <a:bodyPr>
            <a:normAutofit fontScale="92500" lnSpcReduction="20000"/>
          </a:bodyPr>
          <a:lstStyle/>
          <a:p>
            <a:r>
              <a:rPr lang="en-US" sz="4800" dirty="0">
                <a:solidFill>
                  <a:srgbClr val="FF0000"/>
                </a:solidFill>
              </a:rPr>
              <a:t>1993</a:t>
            </a:r>
            <a:r>
              <a:rPr lang="en-US" sz="4800" dirty="0"/>
              <a:t>- </a:t>
            </a:r>
            <a:r>
              <a:rPr lang="en-US" sz="4800" dirty="0" smtClean="0"/>
              <a:t>INTERNET!!</a:t>
            </a:r>
            <a:r>
              <a:rPr lang="en-US" dirty="0" smtClean="0"/>
              <a:t>  The </a:t>
            </a:r>
            <a:r>
              <a:rPr lang="en-US" dirty="0"/>
              <a:t>online porn industry </a:t>
            </a:r>
            <a:r>
              <a:rPr lang="en-US" dirty="0" smtClean="0"/>
              <a:t>exploded!</a:t>
            </a:r>
          </a:p>
          <a:p>
            <a:r>
              <a:rPr lang="en-US" dirty="0"/>
              <a:t>Between 1998 and </a:t>
            </a:r>
            <a:r>
              <a:rPr lang="en-US" dirty="0" smtClean="0"/>
              <a:t>2007 (less than 10 years!), </a:t>
            </a:r>
            <a:r>
              <a:rPr lang="en-US" dirty="0"/>
              <a:t>the number of pornographic websites grew by </a:t>
            </a:r>
            <a:r>
              <a:rPr lang="en-US" b="1" dirty="0">
                <a:solidFill>
                  <a:srgbClr val="FF0000"/>
                </a:solidFill>
              </a:rPr>
              <a:t>1,800</a:t>
            </a:r>
            <a:r>
              <a:rPr lang="en-US" b="1" dirty="0" smtClean="0">
                <a:solidFill>
                  <a:srgbClr val="FF0000"/>
                </a:solidFill>
              </a:rPr>
              <a:t>%</a:t>
            </a:r>
            <a:r>
              <a:rPr lang="en-US" dirty="0" smtClean="0"/>
              <a:t>.</a:t>
            </a:r>
          </a:p>
          <a:p>
            <a:r>
              <a:rPr lang="en-US" dirty="0"/>
              <a:t>According to a </a:t>
            </a:r>
            <a:r>
              <a:rPr lang="en-US" dirty="0">
                <a:solidFill>
                  <a:srgbClr val="FF0000"/>
                </a:solidFill>
              </a:rPr>
              <a:t>2004</a:t>
            </a:r>
            <a:r>
              <a:rPr lang="en-US" dirty="0"/>
              <a:t> study of Internet traffic in May of that year, porn sites were visited </a:t>
            </a:r>
            <a:r>
              <a:rPr lang="en-US" sz="3200" b="1" i="1" u="sng" dirty="0" smtClean="0">
                <a:solidFill>
                  <a:srgbClr val="FF0000"/>
                </a:solidFill>
              </a:rPr>
              <a:t>3 X</a:t>
            </a:r>
            <a:r>
              <a:rPr lang="en-US" i="1" u="sng" dirty="0" smtClean="0">
                <a:solidFill>
                  <a:srgbClr val="FF0000"/>
                </a:solidFill>
              </a:rPr>
              <a:t> more </a:t>
            </a:r>
            <a:r>
              <a:rPr lang="en-US" i="1" u="sng" dirty="0">
                <a:solidFill>
                  <a:srgbClr val="FF0000"/>
                </a:solidFill>
              </a:rPr>
              <a:t>often </a:t>
            </a:r>
            <a:r>
              <a:rPr lang="en-US" dirty="0">
                <a:solidFill>
                  <a:srgbClr val="FF0000"/>
                </a:solidFill>
              </a:rPr>
              <a:t>than Google, Yahoo!, and MSN </a:t>
            </a:r>
            <a:r>
              <a:rPr lang="en-US" dirty="0" smtClean="0">
                <a:solidFill>
                  <a:srgbClr val="FF0000"/>
                </a:solidFill>
              </a:rPr>
              <a:t>searches </a:t>
            </a:r>
            <a:r>
              <a:rPr lang="en-US" i="1" u="sng" dirty="0">
                <a:solidFill>
                  <a:srgbClr val="FF0000"/>
                </a:solidFill>
              </a:rPr>
              <a:t>combined</a:t>
            </a:r>
            <a:r>
              <a:rPr lang="en-US" dirty="0"/>
              <a:t>. </a:t>
            </a:r>
            <a:endParaRPr lang="en-US" dirty="0" smtClean="0"/>
          </a:p>
          <a:p>
            <a:r>
              <a:rPr lang="en-US" dirty="0" smtClean="0"/>
              <a:t>We’ve gone from </a:t>
            </a:r>
            <a:r>
              <a:rPr lang="en-US" dirty="0"/>
              <a:t>ancient drawings on cave walls and pottery to today’s endless stream </a:t>
            </a:r>
            <a:r>
              <a:rPr lang="en-US" dirty="0">
                <a:solidFill>
                  <a:srgbClr val="FF0000"/>
                </a:solidFill>
              </a:rPr>
              <a:t>of live action videos depicting every possible sexual act, available 24 hours a day on a device that fits into your pocket</a:t>
            </a:r>
            <a:r>
              <a:rPr lang="en-US" dirty="0" smtClean="0">
                <a:solidFill>
                  <a:srgbClr val="FF0000"/>
                </a:solidFill>
              </a:rPr>
              <a:t>.</a:t>
            </a:r>
          </a:p>
          <a:p>
            <a:r>
              <a:rPr lang="en-US" b="1" i="1" dirty="0" smtClean="0">
                <a:solidFill>
                  <a:srgbClr val="FF0000"/>
                </a:solidFill>
              </a:rPr>
              <a:t>YOU are the first generation to grow up with Internet pornography!</a:t>
            </a:r>
            <a:endParaRPr lang="en-US" b="1" i="1" dirty="0">
              <a:solidFill>
                <a:srgbClr val="FF0000"/>
              </a:solidFill>
            </a:endParaRPr>
          </a:p>
          <a:p>
            <a:endParaRPr lang="en-US" dirty="0"/>
          </a:p>
        </p:txBody>
      </p:sp>
    </p:spTree>
    <p:extLst>
      <p:ext uri="{BB962C8B-B14F-4D97-AF65-F5344CB8AC3E}">
        <p14:creationId xmlns:p14="http://schemas.microsoft.com/office/powerpoint/2010/main" val="2026472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372"/>
            <a:ext cx="10515600" cy="2660114"/>
          </a:xfrm>
          <a:solidFill>
            <a:schemeClr val="accent1">
              <a:lumMod val="60000"/>
              <a:lumOff val="40000"/>
            </a:schemeClr>
          </a:solidFill>
        </p:spPr>
        <p:txBody>
          <a:bodyPr>
            <a:normAutofit/>
          </a:bodyPr>
          <a:lstStyle/>
          <a:p>
            <a:r>
              <a:rPr lang="en-US" i="1" dirty="0"/>
              <a:t>“You can call addiction a compulsion, or a psychological term for a bad habit, but it’s a behavior that </a:t>
            </a:r>
            <a:r>
              <a:rPr lang="en-US" i="1" u="sng" dirty="0"/>
              <a:t>eventually takes over your life</a:t>
            </a:r>
            <a:r>
              <a:rPr lang="en-US" i="1" dirty="0"/>
              <a:t>.” </a:t>
            </a:r>
            <a:endParaRPr lang="en-US" sz="3600" dirty="0"/>
          </a:p>
        </p:txBody>
      </p:sp>
      <p:sp>
        <p:nvSpPr>
          <p:cNvPr id="3" name="Content Placeholder 2"/>
          <p:cNvSpPr>
            <a:spLocks noGrp="1"/>
          </p:cNvSpPr>
          <p:nvPr>
            <p:ph idx="1"/>
          </p:nvPr>
        </p:nvSpPr>
        <p:spPr>
          <a:xfrm>
            <a:off x="838200" y="3372596"/>
            <a:ext cx="10515600" cy="2626241"/>
          </a:xfrm>
          <a:solidFill>
            <a:schemeClr val="accent1">
              <a:lumMod val="60000"/>
              <a:lumOff val="40000"/>
            </a:schemeClr>
          </a:solidFill>
        </p:spPr>
        <p:txBody>
          <a:bodyPr>
            <a:normAutofit/>
          </a:bodyPr>
          <a:lstStyle/>
          <a:p>
            <a:pPr marL="0" indent="0">
              <a:buNone/>
            </a:pPr>
            <a:r>
              <a:rPr lang="en-US" dirty="0" smtClean="0"/>
              <a:t>“</a:t>
            </a:r>
            <a:r>
              <a:rPr lang="en-US" dirty="0"/>
              <a:t>It’s a </a:t>
            </a:r>
            <a:r>
              <a:rPr lang="en-US" b="1" dirty="0">
                <a:solidFill>
                  <a:srgbClr val="FF0000"/>
                </a:solidFill>
              </a:rPr>
              <a:t>public health hazard </a:t>
            </a:r>
            <a:r>
              <a:rPr lang="en-US" dirty="0"/>
              <a:t>because it’s destroying relationships, and that’s what our society, our culture, our communities are based on. When you disrupt the emotional connection between men and women, you’re wreaking havoc with something very </a:t>
            </a:r>
            <a:r>
              <a:rPr lang="en-US" dirty="0" smtClean="0"/>
              <a:t>powerful</a:t>
            </a:r>
            <a:r>
              <a:rPr lang="en-US" dirty="0"/>
              <a:t>.” </a:t>
            </a:r>
            <a:endParaRPr lang="en-US" dirty="0" smtClean="0"/>
          </a:p>
          <a:p>
            <a:pPr marL="0" indent="0">
              <a:buNone/>
            </a:pPr>
            <a:r>
              <a:rPr lang="en-US" dirty="0"/>
              <a:t>	</a:t>
            </a:r>
            <a:r>
              <a:rPr lang="en-US" dirty="0" smtClean="0"/>
              <a:t>				Angela </a:t>
            </a:r>
            <a:r>
              <a:rPr lang="en-US" dirty="0" err="1"/>
              <a:t>Fernandes</a:t>
            </a:r>
            <a:r>
              <a:rPr lang="en-US" dirty="0"/>
              <a:t>, a psychotherapist </a:t>
            </a:r>
          </a:p>
        </p:txBody>
      </p:sp>
    </p:spTree>
    <p:extLst>
      <p:ext uri="{BB962C8B-B14F-4D97-AF65-F5344CB8AC3E}">
        <p14:creationId xmlns:p14="http://schemas.microsoft.com/office/powerpoint/2010/main" val="23737072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0629"/>
            <a:ext cx="10515600" cy="1436915"/>
          </a:xfrm>
        </p:spPr>
        <p:txBody>
          <a:bodyPr>
            <a:normAutofit/>
          </a:bodyPr>
          <a:lstStyle/>
          <a:p>
            <a:pPr algn="ctr"/>
            <a:r>
              <a:rPr lang="en-US" b="1" i="1" dirty="0">
                <a:solidFill>
                  <a:schemeClr val="accent1">
                    <a:lumMod val="75000"/>
                  </a:schemeClr>
                </a:solidFill>
              </a:rPr>
              <a:t>Porn deemed public health crisis, </a:t>
            </a:r>
            <a:r>
              <a:rPr lang="en-US" b="1" i="1" dirty="0" smtClean="0">
                <a:solidFill>
                  <a:schemeClr val="accent1">
                    <a:lumMod val="75000"/>
                  </a:schemeClr>
                </a:solidFill>
              </a:rPr>
              <a:t/>
            </a:r>
            <a:br>
              <a:rPr lang="en-US" b="1" i="1" dirty="0" smtClean="0">
                <a:solidFill>
                  <a:schemeClr val="accent1">
                    <a:lumMod val="75000"/>
                  </a:schemeClr>
                </a:solidFill>
              </a:rPr>
            </a:br>
            <a:r>
              <a:rPr lang="en-US" b="1" i="1" dirty="0" smtClean="0">
                <a:solidFill>
                  <a:schemeClr val="accent1">
                    <a:lumMod val="75000"/>
                  </a:schemeClr>
                </a:solidFill>
              </a:rPr>
              <a:t>harmful </a:t>
            </a:r>
            <a:r>
              <a:rPr lang="en-US" b="1" i="1" dirty="0">
                <a:solidFill>
                  <a:schemeClr val="accent1">
                    <a:lumMod val="75000"/>
                  </a:schemeClr>
                </a:solidFill>
              </a:rPr>
              <a:t>in </a:t>
            </a:r>
            <a:r>
              <a:rPr lang="en-US" b="1" i="1" dirty="0" smtClean="0">
                <a:solidFill>
                  <a:schemeClr val="accent1">
                    <a:lumMod val="75000"/>
                  </a:schemeClr>
                </a:solidFill>
              </a:rPr>
              <a:t>11 states</a:t>
            </a:r>
            <a:endParaRPr lang="en-US" i="1" dirty="0">
              <a:solidFill>
                <a:schemeClr val="accent1">
                  <a:lumMod val="75000"/>
                </a:schemeClr>
              </a:solidFill>
            </a:endParaRPr>
          </a:p>
        </p:txBody>
      </p:sp>
      <p:sp>
        <p:nvSpPr>
          <p:cNvPr id="3" name="Content Placeholder 2"/>
          <p:cNvSpPr>
            <a:spLocks noGrp="1"/>
          </p:cNvSpPr>
          <p:nvPr>
            <p:ph idx="1"/>
          </p:nvPr>
        </p:nvSpPr>
        <p:spPr>
          <a:xfrm>
            <a:off x="653143" y="1567544"/>
            <a:ext cx="11127179" cy="5138056"/>
          </a:xfrm>
        </p:spPr>
        <p:txBody>
          <a:bodyPr>
            <a:normAutofit fontScale="77500" lnSpcReduction="20000"/>
          </a:bodyPr>
          <a:lstStyle/>
          <a:p>
            <a:r>
              <a:rPr lang="en-US" sz="2000" b="1" dirty="0" smtClean="0">
                <a:solidFill>
                  <a:srgbClr val="FF0000"/>
                </a:solidFill>
              </a:rPr>
              <a:t>Utah</a:t>
            </a:r>
            <a:r>
              <a:rPr lang="en-US" sz="2000" dirty="0" smtClean="0"/>
              <a:t>- April, 2016, Public Health Crisis</a:t>
            </a:r>
          </a:p>
          <a:p>
            <a:r>
              <a:rPr lang="en-US" sz="2000" b="1" dirty="0" smtClean="0">
                <a:solidFill>
                  <a:srgbClr val="FF0000"/>
                </a:solidFill>
              </a:rPr>
              <a:t>South Dakota</a:t>
            </a:r>
            <a:r>
              <a:rPr lang="en-US" sz="2000" dirty="0" smtClean="0"/>
              <a:t>- January, 2017, </a:t>
            </a:r>
            <a:r>
              <a:rPr lang="en-US" sz="2000" dirty="0"/>
              <a:t>Public Health Crisis</a:t>
            </a:r>
            <a:endParaRPr lang="en-US" sz="2000" dirty="0" smtClean="0"/>
          </a:p>
          <a:p>
            <a:r>
              <a:rPr lang="en-US" sz="2000" b="1" dirty="0" smtClean="0">
                <a:solidFill>
                  <a:srgbClr val="FF0000"/>
                </a:solidFill>
              </a:rPr>
              <a:t>Arkansas</a:t>
            </a:r>
            <a:r>
              <a:rPr lang="en-US" sz="2000" dirty="0" smtClean="0"/>
              <a:t>- March, 2017, </a:t>
            </a:r>
            <a:r>
              <a:rPr lang="en-US" sz="2000" dirty="0"/>
              <a:t>Public Health Crisis</a:t>
            </a:r>
            <a:endParaRPr lang="en-US" sz="2000" dirty="0" smtClean="0"/>
          </a:p>
          <a:p>
            <a:r>
              <a:rPr lang="en-US" sz="2000" b="1" dirty="0" smtClean="0">
                <a:solidFill>
                  <a:srgbClr val="FF0000"/>
                </a:solidFill>
              </a:rPr>
              <a:t>Tennessee</a:t>
            </a:r>
            <a:r>
              <a:rPr lang="en-US" sz="2000" dirty="0" smtClean="0"/>
              <a:t>- April, 2017, </a:t>
            </a:r>
            <a:r>
              <a:rPr lang="en-US" sz="2000" dirty="0"/>
              <a:t>Public Health </a:t>
            </a:r>
            <a:r>
              <a:rPr lang="en-US" sz="2000" dirty="0" smtClean="0"/>
              <a:t>Crisis</a:t>
            </a:r>
          </a:p>
          <a:p>
            <a:r>
              <a:rPr lang="en-US" sz="2000" b="1" dirty="0" smtClean="0">
                <a:solidFill>
                  <a:srgbClr val="FF0000"/>
                </a:solidFill>
              </a:rPr>
              <a:t>Louisiana</a:t>
            </a:r>
            <a:r>
              <a:rPr lang="en-US" sz="2000" dirty="0" smtClean="0"/>
              <a:t>-2017, Public Health Harm</a:t>
            </a:r>
          </a:p>
          <a:p>
            <a:r>
              <a:rPr lang="en-US" sz="2000" b="1" dirty="0" smtClean="0">
                <a:solidFill>
                  <a:srgbClr val="FF0000"/>
                </a:solidFill>
              </a:rPr>
              <a:t>Florida</a:t>
            </a:r>
            <a:r>
              <a:rPr lang="en-US" sz="2000" dirty="0" smtClean="0"/>
              <a:t>- 2018, Public Health Risk</a:t>
            </a:r>
          </a:p>
          <a:p>
            <a:r>
              <a:rPr lang="en-US" sz="2000" b="1" dirty="0" smtClean="0">
                <a:solidFill>
                  <a:srgbClr val="FF0000"/>
                </a:solidFill>
              </a:rPr>
              <a:t>Idaho</a:t>
            </a:r>
            <a:r>
              <a:rPr lang="en-US" sz="2000" dirty="0" smtClean="0"/>
              <a:t>- 2018, Public Health Crisis</a:t>
            </a:r>
          </a:p>
          <a:p>
            <a:r>
              <a:rPr lang="en-US" sz="2000" b="1" dirty="0" smtClean="0">
                <a:solidFill>
                  <a:srgbClr val="FF0000"/>
                </a:solidFill>
              </a:rPr>
              <a:t>Kansas</a:t>
            </a:r>
            <a:r>
              <a:rPr lang="en-US" sz="2000" dirty="0" smtClean="0"/>
              <a:t>- February, 2018, Public Health Harm</a:t>
            </a:r>
          </a:p>
          <a:p>
            <a:r>
              <a:rPr lang="en-US" sz="2000" b="1" dirty="0" smtClean="0">
                <a:solidFill>
                  <a:srgbClr val="FF0000"/>
                </a:solidFill>
              </a:rPr>
              <a:t>Kentucky</a:t>
            </a:r>
            <a:r>
              <a:rPr lang="en-US" sz="2000" dirty="0" smtClean="0"/>
              <a:t>- 2018, Public  Health Crisis</a:t>
            </a:r>
          </a:p>
          <a:p>
            <a:r>
              <a:rPr lang="en-US" sz="2000" b="1" dirty="0" smtClean="0">
                <a:solidFill>
                  <a:srgbClr val="FF0000"/>
                </a:solidFill>
              </a:rPr>
              <a:t>Pennsylvania</a:t>
            </a:r>
            <a:r>
              <a:rPr lang="en-US" sz="2000" dirty="0" smtClean="0"/>
              <a:t>- 2018, Public Health Crisis</a:t>
            </a:r>
          </a:p>
          <a:p>
            <a:r>
              <a:rPr lang="en-US" sz="2000" b="1" dirty="0" smtClean="0">
                <a:solidFill>
                  <a:srgbClr val="FF0000"/>
                </a:solidFill>
              </a:rPr>
              <a:t>Virginia</a:t>
            </a:r>
            <a:r>
              <a:rPr lang="en-US" sz="2000" dirty="0" smtClean="0">
                <a:solidFill>
                  <a:srgbClr val="FF0000"/>
                </a:solidFill>
              </a:rPr>
              <a:t> </a:t>
            </a:r>
            <a:r>
              <a:rPr lang="en-US" sz="2000" dirty="0" smtClean="0"/>
              <a:t>General </a:t>
            </a:r>
            <a:r>
              <a:rPr lang="en-US" sz="2000" dirty="0"/>
              <a:t>Assembly stopped short of declaring pornography a public health hazard or crisis, but in February </a:t>
            </a:r>
            <a:r>
              <a:rPr lang="en-US" sz="2000" dirty="0" smtClean="0"/>
              <a:t>(2017) passed </a:t>
            </a:r>
            <a:r>
              <a:rPr lang="en-US" sz="2000" dirty="0"/>
              <a:t>a resolution that pornography leads to "individual and societal harms</a:t>
            </a:r>
            <a:r>
              <a:rPr lang="en-US" sz="2000" dirty="0" smtClean="0"/>
              <a:t>.“</a:t>
            </a:r>
          </a:p>
          <a:p>
            <a:r>
              <a:rPr lang="en-US" sz="2000" b="1" dirty="0">
                <a:solidFill>
                  <a:srgbClr val="FF0000"/>
                </a:solidFill>
              </a:rPr>
              <a:t>Georgia</a:t>
            </a:r>
            <a:r>
              <a:rPr lang="en-US" sz="2000" dirty="0"/>
              <a:t> legislature adjourned its 2017 session with two resolutions, both in committees, that would declare pornography a public health crisis</a:t>
            </a:r>
            <a:r>
              <a:rPr lang="en-US" sz="2000" dirty="0" smtClean="0"/>
              <a:t>.  </a:t>
            </a:r>
            <a:r>
              <a:rPr lang="en-US" sz="2000" i="1" dirty="0" smtClean="0"/>
              <a:t>DIDN’T pass in 2018</a:t>
            </a:r>
            <a:r>
              <a:rPr lang="en-US" sz="2000" dirty="0" smtClean="0"/>
              <a:t>. Currently, protection from exposure in public schools and libraries. </a:t>
            </a:r>
            <a:r>
              <a:rPr lang="en-US" sz="2000" b="1" dirty="0" smtClean="0">
                <a:solidFill>
                  <a:srgbClr val="FF0000"/>
                </a:solidFill>
              </a:rPr>
              <a:t>May pass this week!</a:t>
            </a:r>
            <a:r>
              <a:rPr lang="en-US" sz="2000" b="1" dirty="0">
                <a:solidFill>
                  <a:srgbClr val="FF0000"/>
                </a:solidFill>
              </a:rPr>
              <a:t> </a:t>
            </a:r>
            <a:endParaRPr lang="en-US" sz="2000" b="1" dirty="0" smtClean="0">
              <a:solidFill>
                <a:srgbClr val="FF0000"/>
              </a:solidFill>
            </a:endParaRPr>
          </a:p>
          <a:p>
            <a:r>
              <a:rPr lang="en-US" sz="2000" b="1" dirty="0">
                <a:solidFill>
                  <a:srgbClr val="FF0000"/>
                </a:solidFill>
              </a:rPr>
              <a:t>Canadian Parliament</a:t>
            </a:r>
            <a:r>
              <a:rPr lang="en-US" sz="2000" dirty="0"/>
              <a:t> passed a motion to study the public health impacts of </a:t>
            </a:r>
            <a:r>
              <a:rPr lang="en-US" sz="2000" dirty="0" smtClean="0"/>
              <a:t>pornography</a:t>
            </a:r>
          </a:p>
          <a:p>
            <a:r>
              <a:rPr lang="en-US" sz="2000" b="1" dirty="0" smtClean="0">
                <a:solidFill>
                  <a:srgbClr val="FF0000"/>
                </a:solidFill>
              </a:rPr>
              <a:t>Israeli </a:t>
            </a:r>
            <a:r>
              <a:rPr lang="en-US" sz="2000" b="1" dirty="0">
                <a:solidFill>
                  <a:srgbClr val="FF0000"/>
                </a:solidFill>
              </a:rPr>
              <a:t>Knesset</a:t>
            </a:r>
            <a:r>
              <a:rPr lang="en-US" sz="2000" dirty="0"/>
              <a:t> is considering formal </a:t>
            </a:r>
            <a:r>
              <a:rPr lang="en-US" sz="2000" dirty="0" smtClean="0"/>
              <a:t>statements.</a:t>
            </a:r>
          </a:p>
          <a:p>
            <a:r>
              <a:rPr lang="en-US" sz="2000" b="1" dirty="0" smtClean="0">
                <a:solidFill>
                  <a:srgbClr val="FF0000"/>
                </a:solidFill>
              </a:rPr>
              <a:t>Australia</a:t>
            </a:r>
            <a:r>
              <a:rPr lang="en-US" sz="2000" dirty="0" smtClean="0"/>
              <a:t> supported</a:t>
            </a:r>
            <a:r>
              <a:rPr lang="en-US" sz="2000" dirty="0"/>
              <a:t> </a:t>
            </a:r>
            <a:r>
              <a:rPr lang="en-US" sz="2000" dirty="0" smtClean="0"/>
              <a:t>recommendations </a:t>
            </a:r>
            <a:r>
              <a:rPr lang="en-US" sz="2000" dirty="0"/>
              <a:t>for more research into child exposure to online pornography.</a:t>
            </a:r>
            <a:r>
              <a:rPr lang="en-US" sz="2000" dirty="0" smtClean="0"/>
              <a:t>  </a:t>
            </a:r>
          </a:p>
          <a:p>
            <a:r>
              <a:rPr lang="en-US" sz="2000" b="1" dirty="0" smtClean="0">
                <a:solidFill>
                  <a:srgbClr val="FF0000"/>
                </a:solidFill>
              </a:rPr>
              <a:t>New </a:t>
            </a:r>
            <a:r>
              <a:rPr lang="en-US" sz="2000" b="1" dirty="0">
                <a:solidFill>
                  <a:srgbClr val="FF0000"/>
                </a:solidFill>
              </a:rPr>
              <a:t>Zealand</a:t>
            </a:r>
            <a:r>
              <a:rPr lang="en-US" sz="2000" dirty="0"/>
              <a:t> activists are petitioning their government to address the harms of pornography</a:t>
            </a:r>
            <a:r>
              <a:rPr lang="en-US" sz="2000" dirty="0" smtClean="0"/>
              <a:t>.</a:t>
            </a:r>
            <a:endParaRPr lang="en-US" sz="2000" dirty="0"/>
          </a:p>
        </p:txBody>
      </p:sp>
    </p:spTree>
    <p:extLst>
      <p:ext uri="{BB962C8B-B14F-4D97-AF65-F5344CB8AC3E}">
        <p14:creationId xmlns:p14="http://schemas.microsoft.com/office/powerpoint/2010/main" val="10162337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625" y="276160"/>
            <a:ext cx="10515600" cy="1636035"/>
          </a:xfrm>
        </p:spPr>
        <p:style>
          <a:lnRef idx="3">
            <a:schemeClr val="lt1"/>
          </a:lnRef>
          <a:fillRef idx="1">
            <a:schemeClr val="accent5"/>
          </a:fillRef>
          <a:effectRef idx="1">
            <a:schemeClr val="accent5"/>
          </a:effectRef>
          <a:fontRef idx="minor">
            <a:schemeClr val="lt1"/>
          </a:fontRef>
        </p:style>
        <p:txBody>
          <a:bodyPr>
            <a:normAutofit fontScale="90000"/>
          </a:bodyPr>
          <a:lstStyle/>
          <a:p>
            <a:pPr algn="ctr"/>
            <a:r>
              <a:rPr lang="en-US" dirty="0"/>
              <a:t>When You Watch </a:t>
            </a:r>
            <a:r>
              <a:rPr lang="en-US" dirty="0" smtClean="0"/>
              <a:t>Porn,</a:t>
            </a:r>
            <a:br>
              <a:rPr lang="en-US" dirty="0" smtClean="0"/>
            </a:br>
            <a:r>
              <a:rPr lang="en-US" dirty="0" smtClean="0"/>
              <a:t>You Support The “Supply/Demand” </a:t>
            </a:r>
            <a:br>
              <a:rPr lang="en-US" dirty="0" smtClean="0"/>
            </a:br>
            <a:r>
              <a:rPr lang="en-US" dirty="0" smtClean="0"/>
              <a:t>of Sex Trafficking </a:t>
            </a:r>
            <a:endParaRPr lang="en-US" dirty="0"/>
          </a:p>
        </p:txBody>
      </p:sp>
      <p:pic>
        <p:nvPicPr>
          <p:cNvPr id="4" name="Content Placeholder 3"/>
          <p:cNvPicPr>
            <a:picLocks noGrp="1" noChangeAspect="1"/>
          </p:cNvPicPr>
          <p:nvPr>
            <p:ph idx="1"/>
          </p:nvPr>
        </p:nvPicPr>
        <p:blipFill>
          <a:blip r:embed="rId2" cstate="print"/>
          <a:stretch>
            <a:fillRect/>
          </a:stretch>
        </p:blipFill>
        <p:spPr>
          <a:xfrm>
            <a:off x="4983818" y="2747898"/>
            <a:ext cx="2085214" cy="1085902"/>
          </a:xfrm>
          <a:prstGeom prst="rect">
            <a:avLst/>
          </a:prstGeom>
        </p:spPr>
      </p:pic>
      <p:sp>
        <p:nvSpPr>
          <p:cNvPr id="3" name="TextBox 2"/>
          <p:cNvSpPr txBox="1"/>
          <p:nvPr/>
        </p:nvSpPr>
        <p:spPr>
          <a:xfrm>
            <a:off x="424305" y="1912195"/>
            <a:ext cx="11267662"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The </a:t>
            </a:r>
            <a:r>
              <a:rPr lang="en-US" sz="2800" u="sng" dirty="0" smtClean="0"/>
              <a:t>demand</a:t>
            </a:r>
            <a:r>
              <a:rPr lang="en-US" sz="2800" dirty="0" smtClean="0"/>
              <a:t> created by more on-line viewers leads to more people being sold into sex trafficking– </a:t>
            </a:r>
            <a:r>
              <a:rPr lang="en-US" sz="2800" i="1" dirty="0" smtClean="0">
                <a:solidFill>
                  <a:srgbClr val="FF0000"/>
                </a:solidFill>
              </a:rPr>
              <a:t>mostly women</a:t>
            </a:r>
            <a:r>
              <a:rPr lang="en-US" sz="2800" i="1" dirty="0">
                <a:solidFill>
                  <a:srgbClr val="FF0000"/>
                </a:solidFill>
              </a:rPr>
              <a:t> </a:t>
            </a:r>
            <a:r>
              <a:rPr lang="en-US" sz="2800" i="1" dirty="0" smtClean="0">
                <a:solidFill>
                  <a:srgbClr val="FF0000"/>
                </a:solidFill>
              </a:rPr>
              <a:t>and male and female children</a:t>
            </a:r>
            <a:r>
              <a:rPr lang="en-US" sz="2800" dirty="0" smtClean="0"/>
              <a:t>.</a:t>
            </a:r>
          </a:p>
          <a:p>
            <a:pPr marL="285750" indent="-285750">
              <a:buFont typeface="Arial" panose="020B0604020202020204" pitchFamily="34" charset="0"/>
              <a:buChar char="•"/>
            </a:pPr>
            <a:endParaRPr lang="en-US" sz="2800" dirty="0"/>
          </a:p>
          <a:p>
            <a:endParaRPr lang="en-US" sz="2800" dirty="0" smtClean="0"/>
          </a:p>
          <a:p>
            <a:endParaRPr lang="en-US" sz="2800" dirty="0" smtClean="0"/>
          </a:p>
          <a:p>
            <a:pPr marL="285750" indent="-285750">
              <a:buFont typeface="Arial" panose="020B0604020202020204" pitchFamily="34" charset="0"/>
              <a:buChar char="•"/>
            </a:pPr>
            <a:r>
              <a:rPr lang="en-US" sz="2800" dirty="0" smtClean="0"/>
              <a:t>Even if you are looking at “free” pornography, those participants may be part of a </a:t>
            </a:r>
            <a:r>
              <a:rPr lang="en-US" sz="2800" i="1" dirty="0" smtClean="0">
                <a:solidFill>
                  <a:srgbClr val="FF0000"/>
                </a:solidFill>
              </a:rPr>
              <a:t>modern-day sex slavery trade that is world-wide</a:t>
            </a:r>
            <a:r>
              <a:rPr lang="en-US" sz="2800" dirty="0" smtClean="0"/>
              <a:t>.</a:t>
            </a:r>
          </a:p>
          <a:p>
            <a:pPr marL="285750" indent="-285750">
              <a:buFont typeface="Arial" panose="020B0604020202020204" pitchFamily="34" charset="0"/>
              <a:buChar char="•"/>
            </a:pPr>
            <a:endParaRPr lang="en-US" sz="2800" dirty="0"/>
          </a:p>
          <a:p>
            <a:endParaRPr lang="en-US" sz="2800" dirty="0" smtClean="0"/>
          </a:p>
          <a:p>
            <a:pPr marL="285750" indent="-285750">
              <a:buFont typeface="Arial" panose="020B0604020202020204" pitchFamily="34" charset="0"/>
              <a:buChar char="•"/>
            </a:pPr>
            <a:r>
              <a:rPr lang="en-US" sz="2800" dirty="0" smtClean="0"/>
              <a:t>Porn producers know that </a:t>
            </a:r>
            <a:r>
              <a:rPr lang="en-US" sz="2800" dirty="0" smtClean="0">
                <a:solidFill>
                  <a:srgbClr val="FF0000"/>
                </a:solidFill>
              </a:rPr>
              <a:t>“free” porn</a:t>
            </a:r>
            <a:r>
              <a:rPr lang="en-US" sz="2800" dirty="0" smtClean="0"/>
              <a:t> will eventually lead to </a:t>
            </a:r>
          </a:p>
          <a:p>
            <a:r>
              <a:rPr lang="en-US" sz="2800" dirty="0"/>
              <a:t> </a:t>
            </a:r>
            <a:r>
              <a:rPr lang="en-US" sz="2800" dirty="0" smtClean="0"/>
              <a:t>    </a:t>
            </a:r>
            <a:r>
              <a:rPr lang="en-US" sz="2800" dirty="0" smtClean="0">
                <a:solidFill>
                  <a:srgbClr val="FF0000"/>
                </a:solidFill>
              </a:rPr>
              <a:t>“pay-per-view” porn</a:t>
            </a:r>
            <a:r>
              <a:rPr lang="en-US" sz="2800" dirty="0" smtClean="0"/>
              <a:t>, to satisfy the viewers </a:t>
            </a:r>
            <a:r>
              <a:rPr lang="en-US" sz="2800" dirty="0" smtClean="0">
                <a:solidFill>
                  <a:srgbClr val="FF0000"/>
                </a:solidFill>
              </a:rPr>
              <a:t>craving for more </a:t>
            </a:r>
            <a:r>
              <a:rPr lang="en-US" sz="2800" b="1" dirty="0" smtClean="0">
                <a:solidFill>
                  <a:srgbClr val="FF0000"/>
                </a:solidFill>
              </a:rPr>
              <a:t>intense</a:t>
            </a:r>
            <a:r>
              <a:rPr lang="en-US" sz="2800" dirty="0" smtClean="0">
                <a:solidFill>
                  <a:srgbClr val="FF0000"/>
                </a:solidFill>
              </a:rPr>
              <a:t> porn</a:t>
            </a:r>
            <a:r>
              <a:rPr lang="en-US" sz="2800" dirty="0" smtClean="0"/>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7745" y="4945130"/>
            <a:ext cx="1737360" cy="850392"/>
          </a:xfrm>
          <a:prstGeom prst="rect">
            <a:avLst/>
          </a:prstGeom>
        </p:spPr>
      </p:pic>
    </p:spTree>
    <p:extLst>
      <p:ext uri="{BB962C8B-B14F-4D97-AF65-F5344CB8AC3E}">
        <p14:creationId xmlns:p14="http://schemas.microsoft.com/office/powerpoint/2010/main" val="14252028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12018"/>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pPr algn="ctr"/>
            <a:r>
              <a:rPr lang="en-US" b="1" dirty="0" smtClean="0"/>
              <a:t>What is </a:t>
            </a:r>
            <a:r>
              <a:rPr lang="en-US" b="1" dirty="0"/>
              <a:t>the </a:t>
            </a:r>
            <a:r>
              <a:rPr lang="en-US" b="1" dirty="0" smtClean="0"/>
              <a:t>annual event that results in the single </a:t>
            </a:r>
            <a:r>
              <a:rPr lang="en-US" b="1" dirty="0"/>
              <a:t>largest incident of </a:t>
            </a:r>
            <a:r>
              <a:rPr lang="en-US" b="1" dirty="0" smtClean="0"/>
              <a:t/>
            </a:r>
            <a:br>
              <a:rPr lang="en-US" b="1" dirty="0" smtClean="0"/>
            </a:br>
            <a:r>
              <a:rPr lang="en-US" b="1" dirty="0" smtClean="0"/>
              <a:t>human sex trafficking </a:t>
            </a:r>
            <a:r>
              <a:rPr lang="en-US" b="1" dirty="0"/>
              <a:t>in the U.S</a:t>
            </a:r>
            <a:r>
              <a:rPr lang="en-US" b="1" dirty="0" smtClean="0"/>
              <a: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27319" y="3276599"/>
            <a:ext cx="1737360" cy="1119793"/>
          </a:xfrm>
        </p:spPr>
      </p:pic>
      <p:pic>
        <p:nvPicPr>
          <p:cNvPr id="5" name="Picture 4" descr="https://griid.files.wordpress.com/2010/06/bud-swim-su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7213" y="4597372"/>
            <a:ext cx="4837573" cy="19985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72641" y="2568713"/>
            <a:ext cx="3646715" cy="707886"/>
          </a:xfrm>
          <a:prstGeom prst="rect">
            <a:avLst/>
          </a:prstGeom>
          <a:noFill/>
        </p:spPr>
        <p:txBody>
          <a:bodyPr wrap="square" rtlCol="0">
            <a:spAutoFit/>
          </a:bodyPr>
          <a:lstStyle/>
          <a:p>
            <a:r>
              <a:rPr lang="en-US" sz="4000" b="1" i="1" dirty="0"/>
              <a:t>The Super </a:t>
            </a:r>
            <a:r>
              <a:rPr lang="en-US" sz="4000" b="1" i="1" dirty="0" smtClean="0"/>
              <a:t>Bowl!</a:t>
            </a:r>
            <a:endParaRPr lang="en-US" sz="4000" i="1" dirty="0"/>
          </a:p>
        </p:txBody>
      </p:sp>
    </p:spTree>
    <p:extLst>
      <p:ext uri="{BB962C8B-B14F-4D97-AF65-F5344CB8AC3E}">
        <p14:creationId xmlns:p14="http://schemas.microsoft.com/office/powerpoint/2010/main" val="16825686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smtClean="0">
                <a:solidFill>
                  <a:srgbClr val="FF0000"/>
                </a:solidFill>
              </a:rPr>
              <a:t>What sporting event in Georgia has the highest sex trafficking?</a:t>
            </a:r>
            <a:endParaRPr lang="en-US" i="1" dirty="0">
              <a:solidFill>
                <a:srgbClr val="FF0000"/>
              </a:solidFill>
            </a:endParaRPr>
          </a:p>
        </p:txBody>
      </p:sp>
      <p:sp>
        <p:nvSpPr>
          <p:cNvPr id="3" name="Content Placeholder 2"/>
          <p:cNvSpPr>
            <a:spLocks noGrp="1"/>
          </p:cNvSpPr>
          <p:nvPr>
            <p:ph idx="1"/>
          </p:nvPr>
        </p:nvSpPr>
        <p:spPr/>
        <p:txBody>
          <a:bodyPr>
            <a:normAutofit/>
          </a:bodyPr>
          <a:lstStyle/>
          <a:p>
            <a:pPr algn="ctr">
              <a:buNone/>
            </a:pPr>
            <a:r>
              <a:rPr lang="en-US" sz="8000" dirty="0" smtClean="0"/>
              <a:t>The Masters Golf Tournament!</a:t>
            </a:r>
          </a:p>
          <a:p>
            <a:pPr algn="ctr">
              <a:buNone/>
            </a:pPr>
            <a:r>
              <a:rPr lang="en-US" sz="8000" dirty="0" smtClean="0"/>
              <a:t>Augusta, GA.</a:t>
            </a:r>
            <a:endParaRPr lang="en-US" sz="8000"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marR="952500">
              <a:lnSpc>
                <a:spcPct val="107000"/>
              </a:lnSpc>
              <a:spcBef>
                <a:spcPts val="0"/>
              </a:spcBef>
              <a:spcAft>
                <a:spcPts val="0"/>
              </a:spcAft>
            </a:pPr>
            <a:r>
              <a:rPr lang="en-US" sz="2700" kern="1800" dirty="0">
                <a:solidFill>
                  <a:srgbClr val="333333"/>
                </a:solidFill>
                <a:latin typeface="inherit"/>
                <a:ea typeface="Times New Roman" panose="02020603050405020304" pitchFamily="18" charset="0"/>
                <a:cs typeface="Helvetica" panose="020B0604020202020204" pitchFamily="34" charset="0"/>
              </a:rPr>
              <a:t>Georgia campaign aims to raise awareness of child sex trafficking</a:t>
            </a: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14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The Associated Press</a:t>
            </a:r>
            <a:r>
              <a:rPr lang="en-US" sz="1600" dirty="0">
                <a:latin typeface="Calibri" panose="020F0502020204030204" pitchFamily="34" charset="0"/>
                <a:ea typeface="Calibri" panose="020F0502020204030204" pitchFamily="34" charset="0"/>
                <a:cs typeface="Times New Roman" panose="02020603050405020304" pitchFamily="18" charset="0"/>
              </a:rPr>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4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Jan 2, 2019</a:t>
            </a:r>
            <a:r>
              <a:rPr lang="en-US" sz="1600" dirty="0">
                <a:latin typeface="Calibri" panose="020F0502020204030204" pitchFamily="34" charset="0"/>
                <a:ea typeface="Calibri" panose="020F0502020204030204" pitchFamily="34" charset="0"/>
                <a:cs typeface="Times New Roman" panose="02020603050405020304" pitchFamily="18" charset="0"/>
              </a:rPr>
              <a:t/>
            </a:r>
            <a:br>
              <a:rPr lang="en-US" sz="16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7" name="TextBox 6"/>
          <p:cNvSpPr txBox="1"/>
          <p:nvPr/>
        </p:nvSpPr>
        <p:spPr>
          <a:xfrm>
            <a:off x="775980" y="5011086"/>
            <a:ext cx="10874456" cy="1569660"/>
          </a:xfrm>
          <a:prstGeom prst="rect">
            <a:avLst/>
          </a:prstGeom>
          <a:noFill/>
        </p:spPr>
        <p:txBody>
          <a:bodyPr wrap="square" rtlCol="0">
            <a:spAutoFit/>
          </a:bodyPr>
          <a:lstStyle/>
          <a:p>
            <a:r>
              <a:rPr lang="en-US" sz="1600" dirty="0"/>
              <a:t>ATLANTA (AP) — </a:t>
            </a:r>
            <a:r>
              <a:rPr lang="en-US" sz="1600" dirty="0">
                <a:solidFill>
                  <a:srgbClr val="C00000"/>
                </a:solidFill>
              </a:rPr>
              <a:t>Six dozen (72) school buses </a:t>
            </a:r>
            <a:r>
              <a:rPr lang="en-US" sz="1600" dirty="0" smtClean="0"/>
              <a:t>made </a:t>
            </a:r>
            <a:r>
              <a:rPr lang="en-US" sz="1600" dirty="0"/>
              <a:t>their way through Atlanta on Wednesday to represent the roughly </a:t>
            </a:r>
            <a:r>
              <a:rPr lang="en-US" sz="1600" dirty="0">
                <a:solidFill>
                  <a:srgbClr val="C00000"/>
                </a:solidFill>
              </a:rPr>
              <a:t>3,600 children </a:t>
            </a:r>
            <a:r>
              <a:rPr lang="en-US" sz="1600" dirty="0"/>
              <a:t>who authorities say are </a:t>
            </a:r>
            <a:r>
              <a:rPr lang="en-US" sz="1600" dirty="0">
                <a:solidFill>
                  <a:srgbClr val="C00000"/>
                </a:solidFill>
              </a:rPr>
              <a:t>sold into sex slavery every year in Georgia</a:t>
            </a:r>
            <a:r>
              <a:rPr lang="en-US" sz="1600" dirty="0" smtClean="0">
                <a:solidFill>
                  <a:srgbClr val="C00000"/>
                </a:solidFill>
              </a:rPr>
              <a:t>.</a:t>
            </a:r>
          </a:p>
          <a:p>
            <a:endParaRPr lang="en-US" sz="1600" dirty="0"/>
          </a:p>
          <a:p>
            <a:r>
              <a:rPr lang="en-US" sz="1600" dirty="0" smtClean="0"/>
              <a:t>Georgia </a:t>
            </a:r>
            <a:r>
              <a:rPr lang="en-US" sz="1600" dirty="0"/>
              <a:t>has long been cited as one of the most active states for human sex trafficking, and the 72 yellow school buses that traveled through Atlanta's streets Wednesday had anti-human-trafficking messages plastered on their sides. The long line of buses — able to hold a total of 3,600 kids — was meant to help people visualize how many children are affected each year.</a:t>
            </a:r>
          </a:p>
        </p:txBody>
      </p:sp>
      <p:pic>
        <p:nvPicPr>
          <p:cNvPr id="4" name="Picture 3"/>
          <p:cNvPicPr>
            <a:picLocks noChangeAspect="1"/>
          </p:cNvPicPr>
          <p:nvPr/>
        </p:nvPicPr>
        <p:blipFill>
          <a:blip r:embed="rId2"/>
          <a:stretch>
            <a:fillRect/>
          </a:stretch>
        </p:blipFill>
        <p:spPr>
          <a:xfrm>
            <a:off x="775979" y="1231720"/>
            <a:ext cx="7943477" cy="3756613"/>
          </a:xfrm>
          <a:prstGeom prst="rect">
            <a:avLst/>
          </a:prstGeom>
        </p:spPr>
      </p:pic>
      <p:sp>
        <p:nvSpPr>
          <p:cNvPr id="9" name="TextBox 8"/>
          <p:cNvSpPr txBox="1"/>
          <p:nvPr/>
        </p:nvSpPr>
        <p:spPr>
          <a:xfrm>
            <a:off x="9195335" y="1124867"/>
            <a:ext cx="2220686" cy="4062651"/>
          </a:xfrm>
          <a:prstGeom prst="rect">
            <a:avLst/>
          </a:prstGeom>
          <a:noFill/>
        </p:spPr>
        <p:txBody>
          <a:bodyPr wrap="square" rtlCol="0">
            <a:spAutoFit/>
          </a:bodyPr>
          <a:lstStyle/>
          <a:p>
            <a:r>
              <a:rPr lang="en-US" sz="2400" b="1" i="1" dirty="0" smtClean="0"/>
              <a:t>“</a:t>
            </a:r>
            <a:r>
              <a:rPr lang="en-US" sz="2400" b="1" i="1" u="sng" dirty="0" smtClean="0"/>
              <a:t>Street Grace</a:t>
            </a:r>
            <a:r>
              <a:rPr lang="en-US" sz="2400" b="1" i="1" dirty="0" smtClean="0"/>
              <a:t>”</a:t>
            </a:r>
          </a:p>
          <a:p>
            <a:r>
              <a:rPr lang="en-US" i="1" dirty="0" smtClean="0"/>
              <a:t>Since </a:t>
            </a:r>
            <a:r>
              <a:rPr lang="en-US" i="1" dirty="0"/>
              <a:t>our inception in 2009, Street Grace has worked to bring together nonprofits, businesses, churches, and individuals with one purpose - ending domestic minor sex trafficking (DMST) in Georgia and across the United States.</a:t>
            </a:r>
          </a:p>
          <a:p>
            <a:r>
              <a:rPr lang="en-US" dirty="0"/>
              <a:t/>
            </a:r>
            <a:br>
              <a:rPr lang="en-US" dirty="0"/>
            </a:br>
            <a:endParaRPr lang="en-US" dirty="0"/>
          </a:p>
        </p:txBody>
      </p:sp>
    </p:spTree>
    <p:extLst>
      <p:ext uri="{BB962C8B-B14F-4D97-AF65-F5344CB8AC3E}">
        <p14:creationId xmlns:p14="http://schemas.microsoft.com/office/powerpoint/2010/main" val="205699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Grp="1" noChangeAspect="1"/>
          </p:cNvPicPr>
          <p:nvPr>
            <p:ph idx="1"/>
          </p:nvPr>
        </p:nvPicPr>
        <p:blipFill>
          <a:blip r:embed="rId2"/>
          <a:stretch>
            <a:fillRect/>
          </a:stretch>
        </p:blipFill>
        <p:spPr>
          <a:xfrm>
            <a:off x="4233182" y="1066714"/>
            <a:ext cx="7486650" cy="5610743"/>
          </a:xfrm>
          <a:prstGeom prst="rect">
            <a:avLst/>
          </a:prstGeom>
        </p:spPr>
      </p:pic>
      <p:sp>
        <p:nvSpPr>
          <p:cNvPr id="5" name="Title 4"/>
          <p:cNvSpPr txBox="1">
            <a:spLocks noGrp="1"/>
          </p:cNvSpPr>
          <p:nvPr>
            <p:ph type="title"/>
          </p:nvPr>
        </p:nvSpPr>
        <p:spPr>
          <a:xfrm>
            <a:off x="771525" y="339098"/>
            <a:ext cx="10515600" cy="757130"/>
          </a:xfrm>
          <a:prstGeom prst="rect">
            <a:avLst/>
          </a:prstGeom>
          <a:noFill/>
        </p:spPr>
        <p:txBody>
          <a:bodyPr wrap="square" rtlCol="0">
            <a:spAutoFit/>
          </a:bodyPr>
          <a:lstStyle/>
          <a:p>
            <a:r>
              <a:rPr lang="en-US" sz="2400" b="1" dirty="0"/>
              <a:t>A line of school buses with new decals to draw attention to human trafficking make their way on a road in Atlanta, Wednesday, Jan. 2, 2019. </a:t>
            </a:r>
            <a:r>
              <a:rPr lang="en-US" sz="2400" b="1" dirty="0" smtClean="0"/>
              <a:t>(</a:t>
            </a:r>
            <a:r>
              <a:rPr lang="en-US" sz="2400" b="1" dirty="0"/>
              <a:t>AP Photo/Sarah Morgan)</a:t>
            </a:r>
          </a:p>
        </p:txBody>
      </p:sp>
      <p:pic>
        <p:nvPicPr>
          <p:cNvPr id="6" name="Picture 5"/>
          <p:cNvPicPr>
            <a:picLocks noChangeAspect="1"/>
          </p:cNvPicPr>
          <p:nvPr/>
        </p:nvPicPr>
        <p:blipFill rotWithShape="1">
          <a:blip r:embed="rId3"/>
          <a:srcRect l="-1" t="31349" r="2215" b="18455"/>
          <a:stretch/>
        </p:blipFill>
        <p:spPr>
          <a:xfrm>
            <a:off x="658451" y="4041321"/>
            <a:ext cx="3231819" cy="2361693"/>
          </a:xfrm>
          <a:prstGeom prst="rect">
            <a:avLst/>
          </a:prstGeom>
        </p:spPr>
      </p:pic>
      <p:pic>
        <p:nvPicPr>
          <p:cNvPr id="7" name="Picture 6"/>
          <p:cNvPicPr>
            <a:picLocks noChangeAspect="1"/>
          </p:cNvPicPr>
          <p:nvPr/>
        </p:nvPicPr>
        <p:blipFill>
          <a:blip r:embed="rId4"/>
          <a:stretch>
            <a:fillRect/>
          </a:stretch>
        </p:blipFill>
        <p:spPr>
          <a:xfrm>
            <a:off x="658451" y="1448221"/>
            <a:ext cx="3231819" cy="2423864"/>
          </a:xfrm>
          <a:prstGeom prst="rect">
            <a:avLst/>
          </a:prstGeom>
        </p:spPr>
      </p:pic>
    </p:spTree>
    <p:extLst>
      <p:ext uri="{BB962C8B-B14F-4D97-AF65-F5344CB8AC3E}">
        <p14:creationId xmlns:p14="http://schemas.microsoft.com/office/powerpoint/2010/main" val="2914462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555"/>
            <a:ext cx="10515600" cy="1325563"/>
          </a:xfrm>
        </p:spPr>
        <p:txBody>
          <a:bodyPr>
            <a:normAutofit fontScale="90000"/>
          </a:bodyPr>
          <a:lstStyle/>
          <a:p>
            <a:pPr algn="ctr"/>
            <a:r>
              <a:rPr lang="en-US" sz="4000" b="1" dirty="0" smtClean="0">
                <a:solidFill>
                  <a:prstClr val="black"/>
                </a:solidFill>
                <a:latin typeface="Calibri" panose="020F0502020204030204"/>
              </a:rPr>
              <a:t>The </a:t>
            </a:r>
            <a:r>
              <a:rPr lang="en-US" sz="4000" b="1" u="sng" dirty="0" smtClean="0">
                <a:solidFill>
                  <a:prstClr val="black"/>
                </a:solidFill>
                <a:latin typeface="Calibri" panose="020F0502020204030204"/>
              </a:rPr>
              <a:t>Triple </a:t>
            </a:r>
            <a:r>
              <a:rPr lang="en-US" sz="4000" b="1" u="sng" dirty="0">
                <a:solidFill>
                  <a:prstClr val="black"/>
                </a:solidFill>
                <a:latin typeface="Calibri" panose="020F0502020204030204"/>
              </a:rPr>
              <a:t>“A” </a:t>
            </a:r>
            <a:r>
              <a:rPr lang="en-US" sz="4000" b="1" u="sng" dirty="0" smtClean="0">
                <a:solidFill>
                  <a:prstClr val="black"/>
                </a:solidFill>
                <a:latin typeface="Calibri" panose="020F0502020204030204"/>
              </a:rPr>
              <a:t>Engine</a:t>
            </a:r>
            <a:r>
              <a:rPr lang="en-US" sz="4000" b="1" dirty="0" smtClean="0">
                <a:solidFill>
                  <a:prstClr val="black"/>
                </a:solidFill>
                <a:latin typeface="Calibri" panose="020F0502020204030204"/>
              </a:rPr>
              <a:t> is driving the </a:t>
            </a:r>
            <a:r>
              <a:rPr lang="en-US" sz="4000" b="1" dirty="0">
                <a:solidFill>
                  <a:prstClr val="black"/>
                </a:solidFill>
                <a:latin typeface="Calibri" panose="020F0502020204030204"/>
              </a:rPr>
              <a:t>demand!</a:t>
            </a:r>
            <a:r>
              <a:rPr lang="en-US" sz="4000" b="1" u="sng" dirty="0">
                <a:solidFill>
                  <a:prstClr val="black"/>
                </a:solidFill>
                <a:latin typeface="Calibri" panose="020F0502020204030204"/>
              </a:rPr>
              <a:t/>
            </a:r>
            <a:br>
              <a:rPr lang="en-US" sz="4000" b="1" u="sng" dirty="0">
                <a:solidFill>
                  <a:prstClr val="black"/>
                </a:solidFill>
                <a:latin typeface="Calibri" panose="020F0502020204030204"/>
              </a:rPr>
            </a:br>
            <a:r>
              <a:rPr lang="en-US" sz="2000" dirty="0">
                <a:solidFill>
                  <a:prstClr val="black"/>
                </a:solidFill>
                <a:latin typeface="Calibri" panose="020F0502020204030204"/>
              </a:rPr>
              <a:t>Al Cooper, psychologist, 1998</a:t>
            </a:r>
            <a:r>
              <a:rPr lang="en-US" sz="3200" b="1" u="sng" dirty="0">
                <a:solidFill>
                  <a:prstClr val="black"/>
                </a:solidFill>
                <a:latin typeface="Calibri" panose="020F0502020204030204"/>
              </a:rPr>
              <a:t/>
            </a:r>
            <a:br>
              <a:rPr lang="en-US" sz="3200" b="1" u="sng" dirty="0">
                <a:solidFill>
                  <a:prstClr val="black"/>
                </a:solidFill>
                <a:latin typeface="Calibri" panose="020F0502020204030204"/>
              </a:rPr>
            </a:br>
            <a:endParaRPr lang="en-US" dirty="0"/>
          </a:p>
        </p:txBody>
      </p:sp>
      <p:graphicFrame>
        <p:nvGraphicFramePr>
          <p:cNvPr id="3" name="Diagram 2"/>
          <p:cNvGraphicFramePr/>
          <p:nvPr>
            <p:extLst>
              <p:ext uri="{D42A27DB-BD31-4B8C-83A1-F6EECF244321}">
                <p14:modId xmlns:p14="http://schemas.microsoft.com/office/powerpoint/2010/main" val="3575883522"/>
              </p:ext>
            </p:extLst>
          </p:nvPr>
        </p:nvGraphicFramePr>
        <p:xfrm>
          <a:off x="1824925" y="751114"/>
          <a:ext cx="8445746" cy="5459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611233" y="1887403"/>
            <a:ext cx="2909059" cy="3662541"/>
          </a:xfrm>
          <a:prstGeom prst="rect">
            <a:avLst/>
          </a:prstGeom>
        </p:spPr>
        <p:txBody>
          <a:bodyPr wrap="square">
            <a:spAutoFit/>
          </a:bodyPr>
          <a:lstStyle/>
          <a:p>
            <a:pPr marL="285750" indent="-285750">
              <a:buFont typeface="Arial" panose="020B0604020202020204" pitchFamily="34" charset="0"/>
              <a:buChar char="•"/>
            </a:pPr>
            <a:r>
              <a:rPr lang="en-US" sz="2400" dirty="0" smtClean="0"/>
              <a:t>Millions </a:t>
            </a:r>
            <a:r>
              <a:rPr lang="en-US" sz="2400" dirty="0"/>
              <a:t>of pages of Internet pornography</a:t>
            </a:r>
          </a:p>
          <a:p>
            <a:pPr marL="285750" indent="-285750">
              <a:buFont typeface="Arial" panose="020B0604020202020204" pitchFamily="34" charset="0"/>
              <a:buChar char="•"/>
            </a:pPr>
            <a:r>
              <a:rPr lang="en-US" sz="2400" dirty="0"/>
              <a:t>Internet enabled devices</a:t>
            </a:r>
          </a:p>
          <a:p>
            <a:pPr marL="285750" indent="-285750">
              <a:buFont typeface="Arial" panose="020B0604020202020204" pitchFamily="34" charset="0"/>
              <a:buChar char="•"/>
            </a:pPr>
            <a:r>
              <a:rPr lang="en-US" sz="2400" dirty="0"/>
              <a:t>Open </a:t>
            </a:r>
            <a:r>
              <a:rPr lang="en-US" sz="2400" dirty="0" err="1"/>
              <a:t>WiFi</a:t>
            </a:r>
            <a:r>
              <a:rPr lang="en-US" sz="2400" dirty="0"/>
              <a:t> is widely </a:t>
            </a:r>
            <a:r>
              <a:rPr lang="en-US" sz="2400" dirty="0" smtClean="0"/>
              <a:t>available:</a:t>
            </a:r>
          </a:p>
          <a:p>
            <a:r>
              <a:rPr lang="en-US" sz="1600" dirty="0" smtClean="0"/>
              <a:t>Applebee’s, Chick-</a:t>
            </a:r>
            <a:r>
              <a:rPr lang="en-US" sz="1600" dirty="0" err="1" smtClean="0"/>
              <a:t>Fil</a:t>
            </a:r>
            <a:r>
              <a:rPr lang="en-US" sz="1600" dirty="0" smtClean="0"/>
              <a:t>-A, Home Depot, Huddle House, Kroger, Library, McDonald’s, Subway, </a:t>
            </a:r>
            <a:r>
              <a:rPr lang="en-US" sz="1600" dirty="0" err="1" smtClean="0"/>
              <a:t>Zaxby’s</a:t>
            </a:r>
            <a:r>
              <a:rPr lang="en-US" sz="1600" dirty="0" smtClean="0"/>
              <a:t>, etc.</a:t>
            </a:r>
            <a:endParaRPr lang="en-US" sz="1600" dirty="0"/>
          </a:p>
        </p:txBody>
      </p:sp>
      <p:sp>
        <p:nvSpPr>
          <p:cNvPr id="10" name="TextBox 9"/>
          <p:cNvSpPr txBox="1"/>
          <p:nvPr/>
        </p:nvSpPr>
        <p:spPr>
          <a:xfrm>
            <a:off x="8429995" y="1887403"/>
            <a:ext cx="134191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FF0000"/>
                </a:solidFill>
              </a:rPr>
              <a:t>90%</a:t>
            </a:r>
            <a:r>
              <a:rPr lang="en-US" sz="2400" dirty="0"/>
              <a:t> of people view free porn online</a:t>
            </a:r>
          </a:p>
        </p:txBody>
      </p:sp>
      <p:sp>
        <p:nvSpPr>
          <p:cNvPr id="12" name="TextBox 11"/>
          <p:cNvSpPr txBox="1"/>
          <p:nvPr/>
        </p:nvSpPr>
        <p:spPr>
          <a:xfrm>
            <a:off x="2316480" y="5859671"/>
            <a:ext cx="755904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Used secretly on a variety of Internet-enabled </a:t>
            </a:r>
            <a:r>
              <a:rPr lang="en-US" sz="2400" dirty="0" smtClean="0"/>
              <a:t>devices:</a:t>
            </a:r>
            <a:r>
              <a:rPr lang="en-US" sz="1600" dirty="0" smtClean="0"/>
              <a:t> </a:t>
            </a:r>
            <a:r>
              <a:rPr lang="en-US" sz="2400" dirty="0" smtClean="0">
                <a:solidFill>
                  <a:srgbClr val="FF0000"/>
                </a:solidFill>
              </a:rPr>
              <a:t>61</a:t>
            </a:r>
            <a:r>
              <a:rPr lang="en-US" sz="2400" dirty="0">
                <a:solidFill>
                  <a:srgbClr val="FF0000"/>
                </a:solidFill>
              </a:rPr>
              <a:t>%</a:t>
            </a:r>
            <a:r>
              <a:rPr lang="en-US" sz="2400" dirty="0"/>
              <a:t> of visits occurred via </a:t>
            </a:r>
            <a:r>
              <a:rPr lang="en-US" sz="2400" dirty="0" smtClean="0"/>
              <a:t>smartphones</a:t>
            </a:r>
            <a:endParaRPr lang="en-US" sz="2400" dirty="0"/>
          </a:p>
        </p:txBody>
      </p:sp>
      <p:graphicFrame>
        <p:nvGraphicFramePr>
          <p:cNvPr id="4" name="Diagram 3"/>
          <p:cNvGraphicFramePr/>
          <p:nvPr>
            <p:extLst>
              <p:ext uri="{D42A27DB-BD31-4B8C-83A1-F6EECF244321}">
                <p14:modId xmlns:p14="http://schemas.microsoft.com/office/powerpoint/2010/main" val="31245410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276701501"/>
      </p:ext>
    </p:extLst>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970"/>
            <a:ext cx="10515600" cy="1325563"/>
          </a:xfrm>
        </p:spPr>
        <p:txBody>
          <a:bodyPr/>
          <a:lstStyle/>
          <a:p>
            <a:pPr algn="ctr"/>
            <a:r>
              <a:rPr lang="en-US" dirty="0">
                <a:solidFill>
                  <a:srgbClr val="000000"/>
                </a:solidFill>
                <a:latin typeface="Forma_Medium"/>
              </a:rPr>
              <a:t>21-year-old woman accused of running Norcross sex trafficking operation</a:t>
            </a:r>
            <a:endParaRPr lang="en-US" b="0" i="0" dirty="0">
              <a:solidFill>
                <a:srgbClr val="000000"/>
              </a:solidFill>
              <a:effectLst/>
              <a:latin typeface="Forma_Medium"/>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465" y="1699533"/>
            <a:ext cx="8727070" cy="5019226"/>
          </a:xfrm>
          <a:prstGeom prst="rect">
            <a:avLst/>
          </a:prstGeom>
        </p:spPr>
      </p:pic>
    </p:spTree>
    <p:extLst>
      <p:ext uri="{BB962C8B-B14F-4D97-AF65-F5344CB8AC3E}">
        <p14:creationId xmlns:p14="http://schemas.microsoft.com/office/powerpoint/2010/main" val="38053306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lstStyle/>
          <a:p>
            <a:pPr algn="ctr"/>
            <a:r>
              <a:rPr lang="en-US" dirty="0" smtClean="0"/>
              <a:t>Porn Use Puts People’s Lives In Danger</a:t>
            </a:r>
            <a:endParaRPr lang="en-US" dirty="0"/>
          </a:p>
        </p:txBody>
      </p:sp>
      <p:sp>
        <p:nvSpPr>
          <p:cNvPr id="3" name="Content Placeholder 2"/>
          <p:cNvSpPr>
            <a:spLocks noGrp="1"/>
          </p:cNvSpPr>
          <p:nvPr>
            <p:ph idx="1"/>
          </p:nvPr>
        </p:nvSpPr>
        <p:spPr/>
        <p:txBody>
          <a:bodyPr/>
          <a:lstStyle/>
          <a:p>
            <a:r>
              <a:rPr lang="en-US" dirty="0" smtClean="0"/>
              <a:t>The </a:t>
            </a:r>
            <a:r>
              <a:rPr lang="en-US" dirty="0"/>
              <a:t>porn industry </a:t>
            </a:r>
            <a:r>
              <a:rPr lang="en-US" dirty="0">
                <a:solidFill>
                  <a:srgbClr val="FF0000"/>
                </a:solidFill>
              </a:rPr>
              <a:t>doesn’t want to use condoms</a:t>
            </a:r>
            <a:r>
              <a:rPr lang="en-US" dirty="0"/>
              <a:t>, because it makes casual sex look more risky.  </a:t>
            </a:r>
            <a:endParaRPr lang="en-US" dirty="0" smtClean="0"/>
          </a:p>
          <a:p>
            <a:r>
              <a:rPr lang="en-US" dirty="0" smtClean="0"/>
              <a:t>The </a:t>
            </a:r>
            <a:r>
              <a:rPr lang="en-US" dirty="0"/>
              <a:t>absence of condoms, more porn stars are becoming infected with </a:t>
            </a:r>
            <a:r>
              <a:rPr lang="en-US" dirty="0" smtClean="0">
                <a:solidFill>
                  <a:srgbClr val="FF0000"/>
                </a:solidFill>
              </a:rPr>
              <a:t>STD’s/HIV</a:t>
            </a:r>
            <a:r>
              <a:rPr lang="en-US" dirty="0"/>
              <a:t>.  </a:t>
            </a:r>
          </a:p>
          <a:p>
            <a:r>
              <a:rPr lang="en-US" dirty="0" smtClean="0"/>
              <a:t>The </a:t>
            </a:r>
            <a:r>
              <a:rPr lang="en-US" dirty="0" smtClean="0">
                <a:solidFill>
                  <a:srgbClr val="FF0000"/>
                </a:solidFill>
              </a:rPr>
              <a:t>Porn Viewer acts out what they see</a:t>
            </a:r>
            <a:r>
              <a:rPr lang="en-US" dirty="0" smtClean="0"/>
              <a:t>.  Aggressive behaviors, multiple sex partners and reduced STD prevention puts </a:t>
            </a:r>
            <a:r>
              <a:rPr lang="en-US" dirty="0"/>
              <a:t>people’s lives at </a:t>
            </a:r>
            <a:r>
              <a:rPr lang="en-US" dirty="0" smtClean="0"/>
              <a:t>risk.</a:t>
            </a:r>
          </a:p>
          <a:p>
            <a:r>
              <a:rPr lang="en-US" dirty="0" smtClean="0"/>
              <a:t>Porn </a:t>
            </a:r>
            <a:r>
              <a:rPr lang="en-US" dirty="0"/>
              <a:t>use is directly related to the </a:t>
            </a:r>
            <a:r>
              <a:rPr lang="en-US" dirty="0">
                <a:solidFill>
                  <a:srgbClr val="FF0000"/>
                </a:solidFill>
              </a:rPr>
              <a:t>increase in </a:t>
            </a:r>
            <a:r>
              <a:rPr lang="en-US" i="1" dirty="0">
                <a:solidFill>
                  <a:srgbClr val="FF0000"/>
                </a:solidFill>
              </a:rPr>
              <a:t>child sex trafficking</a:t>
            </a:r>
            <a:r>
              <a:rPr lang="en-US" dirty="0"/>
              <a:t>. </a:t>
            </a:r>
          </a:p>
        </p:txBody>
      </p:sp>
    </p:spTree>
    <p:extLst>
      <p:ext uri="{BB962C8B-B14F-4D97-AF65-F5344CB8AC3E}">
        <p14:creationId xmlns:p14="http://schemas.microsoft.com/office/powerpoint/2010/main" val="32564294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b="1" dirty="0" smtClean="0">
                <a:solidFill>
                  <a:srgbClr val="FF0000"/>
                </a:solidFill>
              </a:rPr>
              <a:t>P</a:t>
            </a:r>
            <a:r>
              <a:rPr lang="en-US" dirty="0" smtClean="0"/>
              <a:t>orn-</a:t>
            </a:r>
            <a:r>
              <a:rPr lang="en-US" b="1" dirty="0" smtClean="0">
                <a:solidFill>
                  <a:srgbClr val="FF0000"/>
                </a:solidFill>
              </a:rPr>
              <a:t>I</a:t>
            </a:r>
            <a:r>
              <a:rPr lang="en-US" dirty="0" smtClean="0"/>
              <a:t>nduced </a:t>
            </a:r>
            <a:r>
              <a:rPr lang="en-US" b="1" dirty="0" smtClean="0">
                <a:solidFill>
                  <a:srgbClr val="FF0000"/>
                </a:solidFill>
              </a:rPr>
              <a:t>E</a:t>
            </a:r>
            <a:r>
              <a:rPr lang="en-US" dirty="0" smtClean="0"/>
              <a:t>rectile </a:t>
            </a:r>
            <a:r>
              <a:rPr lang="en-US" b="1" dirty="0" smtClean="0">
                <a:solidFill>
                  <a:srgbClr val="FF0000"/>
                </a:solidFill>
              </a:rPr>
              <a:t>D</a:t>
            </a:r>
            <a:r>
              <a:rPr lang="en-US" dirty="0" smtClean="0"/>
              <a:t>ysfunction:  </a:t>
            </a:r>
            <a:r>
              <a:rPr lang="en-US" b="1" i="1" dirty="0" smtClean="0">
                <a:solidFill>
                  <a:srgbClr val="FF0000"/>
                </a:solidFill>
              </a:rPr>
              <a:t>P.I.E.D.</a:t>
            </a:r>
            <a:r>
              <a:rPr lang="en-US" b="1" i="1" dirty="0" smtClean="0"/>
              <a:t/>
            </a:r>
            <a:br>
              <a:rPr lang="en-US" b="1" i="1" dirty="0" smtClean="0"/>
            </a:br>
            <a:r>
              <a:rPr lang="en-US" i="1" dirty="0" smtClean="0"/>
              <a:t>What The Experts Are Saying</a:t>
            </a:r>
            <a:endParaRPr lang="en-US" i="1" dirty="0"/>
          </a:p>
        </p:txBody>
      </p:sp>
      <p:sp>
        <p:nvSpPr>
          <p:cNvPr id="3" name="Content Placeholder 2"/>
          <p:cNvSpPr>
            <a:spLocks noGrp="1"/>
          </p:cNvSpPr>
          <p:nvPr>
            <p:ph idx="1"/>
          </p:nvPr>
        </p:nvSpPr>
        <p:spPr/>
        <p:txBody>
          <a:bodyPr>
            <a:normAutofit lnSpcReduction="10000"/>
          </a:bodyPr>
          <a:lstStyle/>
          <a:p>
            <a:r>
              <a:rPr lang="en-US" dirty="0" smtClean="0"/>
              <a:t>More and more research is revealing that frequent porn use among men in their early- to mid-twenties leaves them </a:t>
            </a:r>
            <a:r>
              <a:rPr lang="en-US" dirty="0" smtClean="0">
                <a:solidFill>
                  <a:srgbClr val="FF0000"/>
                </a:solidFill>
              </a:rPr>
              <a:t>experiencing diminished libido or erectile function specifically in physical relationships with women </a:t>
            </a:r>
            <a:r>
              <a:rPr lang="en-US" dirty="0" smtClean="0"/>
              <a:t>(although not in relationship to the sexually explicit material).</a:t>
            </a:r>
          </a:p>
          <a:p>
            <a:r>
              <a:rPr lang="en-US" dirty="0" smtClean="0"/>
              <a:t>When a person is continuously strengthening the brain neurons linking sexual excitement to porn, </a:t>
            </a:r>
            <a:r>
              <a:rPr lang="en-US" dirty="0" smtClean="0">
                <a:solidFill>
                  <a:srgbClr val="FF0000"/>
                </a:solidFill>
              </a:rPr>
              <a:t>those maps enlarge and can crowd out neurons linking sexual excitement to a real person or real sex.</a:t>
            </a:r>
          </a:p>
          <a:p>
            <a:r>
              <a:rPr lang="en-US" dirty="0" smtClean="0"/>
              <a:t>The end result= </a:t>
            </a:r>
            <a:r>
              <a:rPr lang="en-US" b="1" dirty="0" smtClean="0">
                <a:solidFill>
                  <a:srgbClr val="FF0000"/>
                </a:solidFill>
              </a:rPr>
              <a:t>P.I.E.D.</a:t>
            </a:r>
            <a:r>
              <a:rPr lang="en-US" dirty="0" smtClean="0"/>
              <a:t>!!</a:t>
            </a:r>
          </a:p>
          <a:p>
            <a:r>
              <a:rPr lang="en-US" dirty="0" smtClean="0"/>
              <a:t>Addiction starts early.  Since 90% of boys are exposed to porn by the age of 18, </a:t>
            </a:r>
            <a:r>
              <a:rPr lang="en-US" b="1" i="1" dirty="0" smtClean="0"/>
              <a:t>NOW is a good time to quit, or even better, NEVER START!</a:t>
            </a:r>
          </a:p>
        </p:txBody>
      </p:sp>
    </p:spTree>
    <p:extLst>
      <p:ext uri="{BB962C8B-B14F-4D97-AF65-F5344CB8AC3E}">
        <p14:creationId xmlns:p14="http://schemas.microsoft.com/office/powerpoint/2010/main" val="17957270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t>You still don’t believe me?!</a:t>
            </a:r>
            <a:endParaRPr lang="en-US" b="1" i="1" dirty="0"/>
          </a:p>
        </p:txBody>
      </p:sp>
      <p:pic>
        <p:nvPicPr>
          <p:cNvPr id="4" name="Content Placeholder 3"/>
          <p:cNvPicPr>
            <a:picLocks noGrp="1" noChangeAspect="1"/>
          </p:cNvPicPr>
          <p:nvPr>
            <p:ph idx="1"/>
          </p:nvPr>
        </p:nvPicPr>
        <p:blipFill>
          <a:blip r:embed="rId2"/>
          <a:stretch>
            <a:fillRect/>
          </a:stretch>
        </p:blipFill>
        <p:spPr>
          <a:xfrm>
            <a:off x="1534885" y="1690688"/>
            <a:ext cx="9122229" cy="5131253"/>
          </a:xfrm>
          <a:prstGeom prst="rect">
            <a:avLst/>
          </a:prstGeom>
        </p:spPr>
      </p:pic>
    </p:spTree>
    <p:extLst>
      <p:ext uri="{BB962C8B-B14F-4D97-AF65-F5344CB8AC3E}">
        <p14:creationId xmlns:p14="http://schemas.microsoft.com/office/powerpoint/2010/main" val="1519272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3298372" y="275243"/>
            <a:ext cx="5037364" cy="6451910"/>
          </a:xfrm>
          <a:prstGeom prst="rect">
            <a:avLst/>
          </a:prstGeom>
        </p:spPr>
      </p:pic>
    </p:spTree>
    <p:extLst>
      <p:ext uri="{BB962C8B-B14F-4D97-AF65-F5344CB8AC3E}">
        <p14:creationId xmlns:p14="http://schemas.microsoft.com/office/powerpoint/2010/main" val="130937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dirty="0" smtClean="0"/>
              <a:t>A Sign of the Future:</a:t>
            </a:r>
            <a:endParaRPr lang="en-US" dirty="0"/>
          </a:p>
        </p:txBody>
      </p:sp>
      <p:pic>
        <p:nvPicPr>
          <p:cNvPr id="2050" name="Picture 2" descr="Picture_AlabamaBillboard_8-24-15"/>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44342"/>
          <a:stretch/>
        </p:blipFill>
        <p:spPr bwMode="auto">
          <a:xfrm>
            <a:off x="438912" y="2289761"/>
            <a:ext cx="5597869" cy="3075133"/>
          </a:xfrm>
          <a:prstGeom prst="rect">
            <a:avLst/>
          </a:prstGeom>
          <a:noFill/>
          <a:extLst>
            <a:ext uri="{909E8E84-426E-40DD-AFC4-6F175D3DCCD1}">
              <a14:hiddenFill xmlns:a14="http://schemas.microsoft.com/office/drawing/2010/main">
                <a:solidFill>
                  <a:srgbClr val="FFFFFF"/>
                </a:solidFill>
              </a14:hiddenFill>
            </a:ext>
          </a:extLst>
        </p:spPr>
      </p:pic>
      <p:sp>
        <p:nvSpPr>
          <p:cNvPr id="8194" name="AutoShape 2" descr="Image result for pornography harm billboar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6" name="AutoShape 4" descr="Image result for pornography harm billboar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198" name="Picture 6" descr="Image result for pornography harm billboards"/>
          <p:cNvPicPr>
            <a:picLocks noChangeAspect="1" noChangeArrowheads="1"/>
          </p:cNvPicPr>
          <p:nvPr/>
        </p:nvPicPr>
        <p:blipFill>
          <a:blip r:embed="rId3"/>
          <a:srcRect/>
          <a:stretch>
            <a:fillRect/>
          </a:stretch>
        </p:blipFill>
        <p:spPr bwMode="auto">
          <a:xfrm>
            <a:off x="6181671" y="2304288"/>
            <a:ext cx="5383966" cy="3060192"/>
          </a:xfrm>
          <a:prstGeom prst="rect">
            <a:avLst/>
          </a:prstGeom>
          <a:noFill/>
        </p:spPr>
      </p:pic>
    </p:spTree>
    <p:extLst>
      <p:ext uri="{BB962C8B-B14F-4D97-AF65-F5344CB8AC3E}">
        <p14:creationId xmlns:p14="http://schemas.microsoft.com/office/powerpoint/2010/main" val="118581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3712" y="3096768"/>
            <a:ext cx="10216896" cy="3352800"/>
          </a:xfrm>
        </p:spPr>
        <p:txBody>
          <a:bodyPr>
            <a:normAutofit fontScale="92500" lnSpcReduction="20000"/>
          </a:bodyPr>
          <a:lstStyle/>
          <a:p>
            <a:r>
              <a:rPr lang="en-US" dirty="0" smtClean="0"/>
              <a:t>Heidi Olson, a sexual assault nurse examiner, gave a talk at the 2018 Coalition to End Sexual Exploitation Global Summit titled </a:t>
            </a:r>
            <a:r>
              <a:rPr lang="en-US" dirty="0" smtClean="0">
                <a:solidFill>
                  <a:srgbClr val="FF0000"/>
                </a:solidFill>
              </a:rPr>
              <a:t>“The Rise of Child Sexual Assault and Juvenile Sex Offenders: A Look at the Role of Pornography”</a:t>
            </a:r>
            <a:r>
              <a:rPr lang="en-US" dirty="0" smtClean="0"/>
              <a:t>.</a:t>
            </a:r>
            <a:br>
              <a:rPr lang="en-US" dirty="0" smtClean="0"/>
            </a:br>
            <a:endParaRPr lang="en-US" dirty="0" smtClean="0"/>
          </a:p>
          <a:p>
            <a:r>
              <a:rPr lang="en-US" dirty="0" smtClean="0"/>
              <a:t>In her talk, she outlines the rising problem of child-on-child sexual assault and the factors fueling this issue. At her hospital in Kansas City, the biggest age range of sexual assault perpetrators was 11 to 15 year-olds in both 2016 and 2017. </a:t>
            </a:r>
            <a:r>
              <a:rPr lang="en-US" dirty="0" smtClean="0">
                <a:solidFill>
                  <a:srgbClr val="FF0000"/>
                </a:solidFill>
              </a:rPr>
              <a:t>In essentially every case, pornography played a significant factor in training children</a:t>
            </a:r>
            <a:r>
              <a:rPr lang="en-US" dirty="0" smtClean="0"/>
              <a:t>.</a:t>
            </a:r>
            <a:endParaRPr lang="en-US" dirty="0"/>
          </a:p>
        </p:txBody>
      </p:sp>
      <p:pic>
        <p:nvPicPr>
          <p:cNvPr id="1026" name="Picture 2" descr="C:\Users\kelly.canady\Pictures\mail (1).png"/>
          <p:cNvPicPr>
            <a:picLocks noChangeAspect="1" noChangeArrowheads="1"/>
          </p:cNvPicPr>
          <p:nvPr/>
        </p:nvPicPr>
        <p:blipFill>
          <a:blip r:embed="rId2"/>
          <a:srcRect/>
          <a:stretch>
            <a:fillRect/>
          </a:stretch>
        </p:blipFill>
        <p:spPr bwMode="auto">
          <a:xfrm>
            <a:off x="2255520" y="256032"/>
            <a:ext cx="7682772" cy="2572512"/>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856" y="206629"/>
            <a:ext cx="10515600" cy="1549019"/>
          </a:xfrm>
        </p:spPr>
        <p:txBody>
          <a:bodyPr>
            <a:normAutofit fontScale="90000"/>
          </a:bodyPr>
          <a:lstStyle/>
          <a:p>
            <a:r>
              <a:rPr lang="en-US" dirty="0" smtClean="0"/>
              <a:t>Virtual Reality (VR) porn consumers are more willing to pay for content than consumers of typical online porn. </a:t>
            </a:r>
            <a:endParaRPr lang="en-US" dirty="0"/>
          </a:p>
        </p:txBody>
      </p:sp>
      <p:sp>
        <p:nvSpPr>
          <p:cNvPr id="6" name="TextBox 5"/>
          <p:cNvSpPr txBox="1"/>
          <p:nvPr/>
        </p:nvSpPr>
        <p:spPr>
          <a:xfrm>
            <a:off x="944372" y="5162032"/>
            <a:ext cx="4590796" cy="1046440"/>
          </a:xfrm>
          <a:prstGeom prst="rect">
            <a:avLst/>
          </a:prstGeom>
          <a:noFill/>
        </p:spPr>
        <p:txBody>
          <a:bodyPr wrap="square" rtlCol="0">
            <a:spAutoFit/>
          </a:bodyPr>
          <a:lstStyle/>
          <a:p>
            <a:pPr algn="ctr"/>
            <a:r>
              <a:rPr lang="en-US" sz="2400" dirty="0" smtClean="0"/>
              <a:t>VR porn is set to grow into a </a:t>
            </a:r>
          </a:p>
          <a:p>
            <a:pPr algn="ctr"/>
            <a:r>
              <a:rPr lang="en-US" sz="2400" dirty="0" smtClean="0"/>
              <a:t>$1 billion industry by 2025.</a:t>
            </a:r>
          </a:p>
          <a:p>
            <a:pPr algn="r"/>
            <a:r>
              <a:rPr lang="en-US" sz="1400" dirty="0" smtClean="0"/>
              <a:t>Market Watch, 2018</a:t>
            </a:r>
            <a:endParaRPr lang="en-US" sz="1400" dirty="0"/>
          </a:p>
        </p:txBody>
      </p:sp>
      <p:pic>
        <p:nvPicPr>
          <p:cNvPr id="6146" name="Picture 2" descr="badoinkvr porn"/>
          <p:cNvPicPr>
            <a:picLocks noChangeAspect="1" noChangeArrowheads="1"/>
          </p:cNvPicPr>
          <p:nvPr/>
        </p:nvPicPr>
        <p:blipFill>
          <a:blip r:embed="rId2"/>
          <a:srcRect/>
          <a:stretch>
            <a:fillRect/>
          </a:stretch>
        </p:blipFill>
        <p:spPr bwMode="auto">
          <a:xfrm>
            <a:off x="762250" y="1899412"/>
            <a:ext cx="4711967" cy="3160267"/>
          </a:xfrm>
          <a:prstGeom prst="rect">
            <a:avLst/>
          </a:prstGeom>
          <a:noFill/>
        </p:spPr>
      </p:pic>
      <p:sp>
        <p:nvSpPr>
          <p:cNvPr id="7" name="TextBox 6"/>
          <p:cNvSpPr txBox="1"/>
          <p:nvPr/>
        </p:nvSpPr>
        <p:spPr>
          <a:xfrm>
            <a:off x="5586476" y="1422400"/>
            <a:ext cx="6110224" cy="1938992"/>
          </a:xfrm>
          <a:prstGeom prst="rect">
            <a:avLst/>
          </a:prstGeom>
          <a:noFill/>
        </p:spPr>
        <p:txBody>
          <a:bodyPr wrap="square" rtlCol="0">
            <a:spAutoFit/>
          </a:bodyPr>
          <a:lstStyle/>
          <a:p>
            <a:r>
              <a:rPr lang="en-US" sz="2000" dirty="0" smtClean="0">
                <a:solidFill>
                  <a:srgbClr val="C00000"/>
                </a:solidFill>
              </a:rPr>
              <a:t>“With virtual reality you'll no longer just watch porn, it will seem like you're experiencing it</a:t>
            </a:r>
            <a:r>
              <a:rPr lang="en-US" sz="2000" dirty="0" smtClean="0"/>
              <a:t>. Transforming a once-passive experience into a far more interactive one, you're no longer simply sat watching the rumpy-pumpy action. Instead, the </a:t>
            </a:r>
            <a:r>
              <a:rPr lang="en-US" sz="2000" dirty="0" smtClean="0">
                <a:solidFill>
                  <a:srgbClr val="C00000"/>
                </a:solidFill>
              </a:rPr>
              <a:t>VR tricks your mind into believing you're experiencing it</a:t>
            </a:r>
            <a:r>
              <a:rPr lang="en-US" sz="2000" dirty="0" smtClean="0"/>
              <a:t>.” 			</a:t>
            </a:r>
            <a:r>
              <a:rPr lang="en-US" sz="1400" dirty="0" smtClean="0"/>
              <a:t>Digital Spy, 2018</a:t>
            </a:r>
            <a:endParaRPr lang="en-US" sz="1400" dirty="0"/>
          </a:p>
        </p:txBody>
      </p:sp>
      <p:pic>
        <p:nvPicPr>
          <p:cNvPr id="6148" name="Picture 4" descr="VR porn"/>
          <p:cNvPicPr>
            <a:picLocks noChangeAspect="1" noChangeArrowheads="1"/>
          </p:cNvPicPr>
          <p:nvPr/>
        </p:nvPicPr>
        <p:blipFill>
          <a:blip r:embed="rId3"/>
          <a:srcRect/>
          <a:stretch>
            <a:fillRect/>
          </a:stretch>
        </p:blipFill>
        <p:spPr bwMode="auto">
          <a:xfrm>
            <a:off x="6379065" y="3767328"/>
            <a:ext cx="5066302" cy="2841879"/>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VR viewers can be bought cheaply!</a:t>
            </a:r>
            <a:endParaRPr lang="en-US" b="1" dirty="0"/>
          </a:p>
        </p:txBody>
      </p:sp>
      <p:pic>
        <p:nvPicPr>
          <p:cNvPr id="6" name="Content Placeholder 5"/>
          <p:cNvPicPr>
            <a:picLocks noGrp="1" noChangeAspect="1"/>
          </p:cNvPicPr>
          <p:nvPr>
            <p:ph idx="1"/>
          </p:nvPr>
        </p:nvPicPr>
        <p:blipFill>
          <a:blip r:embed="rId2"/>
          <a:stretch>
            <a:fillRect/>
          </a:stretch>
        </p:blipFill>
        <p:spPr>
          <a:xfrm>
            <a:off x="903052" y="1559379"/>
            <a:ext cx="10224507" cy="4629150"/>
          </a:xfrm>
          <a:prstGeom prst="rect">
            <a:avLst/>
          </a:prstGeom>
        </p:spPr>
      </p:pic>
    </p:spTree>
    <p:extLst>
      <p:ext uri="{BB962C8B-B14F-4D97-AF65-F5344CB8AC3E}">
        <p14:creationId xmlns:p14="http://schemas.microsoft.com/office/powerpoint/2010/main" val="4185742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….add these, and other </a:t>
            </a:r>
            <a:r>
              <a:rPr lang="en-US" i="1" dirty="0" smtClean="0"/>
              <a:t>ACCESSORIES!</a:t>
            </a:r>
            <a:endParaRPr lang="en-US" i="1" dirty="0"/>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28901"/>
          <a:stretch/>
        </p:blipFill>
        <p:spPr>
          <a:xfrm>
            <a:off x="4057394" y="1952285"/>
            <a:ext cx="4077211" cy="4040301"/>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36" y="1633538"/>
            <a:ext cx="4430486" cy="249214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556" y="3902529"/>
            <a:ext cx="4163787" cy="2775858"/>
          </a:xfrm>
          <a:prstGeom prst="rect">
            <a:avLst/>
          </a:prstGeom>
        </p:spPr>
      </p:pic>
      <p:sp>
        <p:nvSpPr>
          <p:cNvPr id="10" name="TextBox 9"/>
          <p:cNvSpPr txBox="1"/>
          <p:nvPr/>
        </p:nvSpPr>
        <p:spPr>
          <a:xfrm>
            <a:off x="1673679" y="4220936"/>
            <a:ext cx="1206953" cy="523220"/>
          </a:xfrm>
          <a:prstGeom prst="rect">
            <a:avLst/>
          </a:prstGeom>
          <a:noFill/>
        </p:spPr>
        <p:txBody>
          <a:bodyPr wrap="square" rtlCol="0">
            <a:spAutoFit/>
          </a:bodyPr>
          <a:lstStyle/>
          <a:p>
            <a:r>
              <a:rPr lang="en-US" sz="2800" b="1" i="1" dirty="0" smtClean="0"/>
              <a:t>Touch!</a:t>
            </a:r>
            <a:endParaRPr lang="en-US" sz="2800" b="1" i="1" dirty="0"/>
          </a:p>
        </p:txBody>
      </p:sp>
      <p:sp>
        <p:nvSpPr>
          <p:cNvPr id="11" name="TextBox 10"/>
          <p:cNvSpPr txBox="1"/>
          <p:nvPr/>
        </p:nvSpPr>
        <p:spPr>
          <a:xfrm>
            <a:off x="4650922" y="6082380"/>
            <a:ext cx="2615292" cy="523220"/>
          </a:xfrm>
          <a:prstGeom prst="rect">
            <a:avLst/>
          </a:prstGeom>
          <a:noFill/>
        </p:spPr>
        <p:txBody>
          <a:bodyPr wrap="square" rtlCol="0">
            <a:spAutoFit/>
          </a:bodyPr>
          <a:lstStyle/>
          <a:p>
            <a:pPr algn="ctr"/>
            <a:r>
              <a:rPr lang="en-US" sz="2800" b="1" i="1" dirty="0" smtClean="0"/>
              <a:t>Full-body Suit!</a:t>
            </a:r>
            <a:endParaRPr lang="en-US" sz="2800" b="1" i="1" dirty="0"/>
          </a:p>
        </p:txBody>
      </p:sp>
      <p:sp>
        <p:nvSpPr>
          <p:cNvPr id="12" name="TextBox 11"/>
          <p:cNvSpPr txBox="1"/>
          <p:nvPr/>
        </p:nvSpPr>
        <p:spPr>
          <a:xfrm>
            <a:off x="9435193" y="3379322"/>
            <a:ext cx="1918607" cy="523220"/>
          </a:xfrm>
          <a:prstGeom prst="rect">
            <a:avLst/>
          </a:prstGeom>
          <a:noFill/>
        </p:spPr>
        <p:txBody>
          <a:bodyPr wrap="square" rtlCol="0">
            <a:spAutoFit/>
          </a:bodyPr>
          <a:lstStyle/>
          <a:p>
            <a:r>
              <a:rPr lang="en-US" sz="2800" b="1" i="1" dirty="0" smtClean="0"/>
              <a:t>Smell!!!</a:t>
            </a:r>
            <a:endParaRPr lang="en-US" sz="2800" b="1" i="1" dirty="0"/>
          </a:p>
        </p:txBody>
      </p:sp>
    </p:spTree>
    <p:extLst>
      <p:ext uri="{BB962C8B-B14F-4D97-AF65-F5344CB8AC3E}">
        <p14:creationId xmlns:p14="http://schemas.microsoft.com/office/powerpoint/2010/main" val="307544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pPr algn="ctr"/>
            <a:r>
              <a:rPr lang="en-US" dirty="0" smtClean="0"/>
              <a:t>One Example of How Widespread It Is-</a:t>
            </a:r>
            <a:endParaRPr lang="en-US" dirty="0"/>
          </a:p>
        </p:txBody>
      </p:sp>
      <p:sp>
        <p:nvSpPr>
          <p:cNvPr id="3" name="Content Placeholder 2"/>
          <p:cNvSpPr>
            <a:spLocks noGrp="1"/>
          </p:cNvSpPr>
          <p:nvPr>
            <p:ph idx="1"/>
          </p:nvPr>
        </p:nvSpPr>
        <p:spPr>
          <a:xfrm>
            <a:off x="365760" y="1825624"/>
            <a:ext cx="11338560" cy="4831207"/>
          </a:xfrm>
        </p:spPr>
        <p:txBody>
          <a:bodyPr>
            <a:normAutofit fontScale="70000" lnSpcReduction="20000"/>
          </a:bodyPr>
          <a:lstStyle/>
          <a:p>
            <a:pPr algn="ctr"/>
            <a:r>
              <a:rPr lang="en-US" sz="3600" dirty="0" smtClean="0"/>
              <a:t>On </a:t>
            </a:r>
            <a:r>
              <a:rPr lang="en-US" sz="3600" dirty="0"/>
              <a:t>1 </a:t>
            </a:r>
            <a:r>
              <a:rPr lang="en-US" sz="3600" dirty="0" smtClean="0"/>
              <a:t>Popular Website in 2017!</a:t>
            </a:r>
            <a:endParaRPr lang="en-US" sz="3600" b="1" dirty="0" smtClean="0"/>
          </a:p>
          <a:p>
            <a:pPr algn="ctr"/>
            <a:r>
              <a:rPr lang="en-US" sz="3600" b="1" dirty="0" smtClean="0"/>
              <a:t>83 different categories of sexual novelty</a:t>
            </a:r>
          </a:p>
          <a:p>
            <a:pPr algn="ctr"/>
            <a:r>
              <a:rPr lang="en-US" sz="3600" b="1" dirty="0" smtClean="0"/>
              <a:t>Over 28 billion visit to the site</a:t>
            </a:r>
          </a:p>
          <a:p>
            <a:pPr algn="ctr"/>
            <a:r>
              <a:rPr lang="en-US" sz="3600" b="1" dirty="0" smtClean="0"/>
              <a:t>Over 81 million per day</a:t>
            </a:r>
          </a:p>
          <a:p>
            <a:pPr algn="ctr"/>
            <a:r>
              <a:rPr lang="en-US" sz="3600" b="1" dirty="0" smtClean="0"/>
              <a:t>55 thousand per minute</a:t>
            </a:r>
          </a:p>
          <a:p>
            <a:pPr algn="ctr"/>
            <a:r>
              <a:rPr lang="en-US" sz="3600" b="1" dirty="0" smtClean="0"/>
              <a:t>800 per second</a:t>
            </a:r>
          </a:p>
          <a:p>
            <a:pPr algn="ctr"/>
            <a:r>
              <a:rPr lang="en-US" sz="3600" b="1" dirty="0" smtClean="0"/>
              <a:t>4,052,543 video uploads</a:t>
            </a:r>
          </a:p>
          <a:p>
            <a:pPr algn="ctr"/>
            <a:r>
              <a:rPr lang="en-US" sz="3600" b="1" dirty="0" smtClean="0"/>
              <a:t>68 years of porn if watched continuously, from today to 2086!</a:t>
            </a:r>
          </a:p>
          <a:p>
            <a:pPr algn="ctr"/>
            <a:r>
              <a:rPr lang="en-US" sz="3600" b="1" dirty="0" smtClean="0"/>
              <a:t>Over 91 billion </a:t>
            </a:r>
            <a:r>
              <a:rPr lang="en-US" sz="3600" b="1" dirty="0"/>
              <a:t>reported online video views </a:t>
            </a:r>
            <a:r>
              <a:rPr lang="en-US" sz="3600" b="1" dirty="0" smtClean="0"/>
              <a:t>annually</a:t>
            </a:r>
          </a:p>
          <a:p>
            <a:pPr algn="ctr"/>
            <a:r>
              <a:rPr lang="en-US" sz="3600" b="1" dirty="0" smtClean="0"/>
              <a:t>18-24 age group made up 29% of viewers</a:t>
            </a:r>
          </a:p>
          <a:p>
            <a:pPr algn="ctr"/>
            <a:r>
              <a:rPr lang="en-US" sz="3600" b="1" dirty="0" smtClean="0"/>
              <a:t>67% of viewers used an </a:t>
            </a:r>
            <a:r>
              <a:rPr lang="en-US" sz="3600" b="1" dirty="0" err="1" smtClean="0"/>
              <a:t>iPhone</a:t>
            </a:r>
            <a:endParaRPr lang="en-US" sz="3600" b="1" dirty="0"/>
          </a:p>
          <a:p>
            <a:pPr algn="ctr"/>
            <a:r>
              <a:rPr lang="en-US" sz="3600" i="1" dirty="0"/>
              <a:t>Evolution has not prepared your brain for today’s Internet porn!</a:t>
            </a:r>
          </a:p>
          <a:p>
            <a:pPr algn="ctr"/>
            <a:endParaRPr lang="en-US" sz="3600" b="1" dirty="0"/>
          </a:p>
        </p:txBody>
      </p:sp>
    </p:spTree>
    <p:extLst>
      <p:ext uri="{BB962C8B-B14F-4D97-AF65-F5344CB8AC3E}">
        <p14:creationId xmlns:p14="http://schemas.microsoft.com/office/powerpoint/2010/main" val="2157655349"/>
      </p:ext>
    </p:extLst>
  </p:cSld>
  <p:clrMapOvr>
    <a:masterClrMapping/>
  </p:clrMapOvr>
  <p:transition spd="med">
    <p:pull/>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Porn’s Harm Is Changing </a:t>
            </a:r>
            <a:r>
              <a:rPr lang="en-US" b="1" i="1" dirty="0" smtClean="0"/>
              <a:t>FAST!</a:t>
            </a:r>
            <a:endParaRPr lang="en-US" b="1" i="1" dirty="0"/>
          </a:p>
        </p:txBody>
      </p:sp>
      <p:sp>
        <p:nvSpPr>
          <p:cNvPr id="3" name="Content Placeholder 2"/>
          <p:cNvSpPr>
            <a:spLocks noGrp="1"/>
          </p:cNvSpPr>
          <p:nvPr>
            <p:ph idx="1"/>
          </p:nvPr>
        </p:nvSpPr>
        <p:spPr/>
        <p:txBody>
          <a:bodyPr>
            <a:normAutofit/>
          </a:bodyPr>
          <a:lstStyle/>
          <a:p>
            <a:r>
              <a:rPr lang="en-US" sz="3200" dirty="0" smtClean="0"/>
              <a:t>"We found that for most people the potential of a VR porn experience opened the doors to </a:t>
            </a:r>
            <a:r>
              <a:rPr lang="en-US" sz="3200" dirty="0" smtClean="0">
                <a:solidFill>
                  <a:srgbClr val="FF0000"/>
                </a:solidFill>
              </a:rPr>
              <a:t>an apparently </a:t>
            </a:r>
            <a:r>
              <a:rPr lang="en-US" sz="3200" b="1" dirty="0" smtClean="0">
                <a:solidFill>
                  <a:srgbClr val="FF0000"/>
                </a:solidFill>
              </a:rPr>
              <a:t>'perfect' sexual experience </a:t>
            </a:r>
            <a:r>
              <a:rPr lang="en-US" sz="3200" dirty="0" smtClean="0">
                <a:solidFill>
                  <a:srgbClr val="FF0000"/>
                </a:solidFill>
              </a:rPr>
              <a:t>- a scenario which in the real world no-one could live up to</a:t>
            </a:r>
            <a:r>
              <a:rPr lang="en-US" sz="3200" dirty="0" smtClean="0"/>
              <a:t>. For others it meant pushing the boundaries, often with highly explicit and violent imagery, and we know from current research into pornography that exposure to this content has the potential to become addictive and more extreme over time.“  </a:t>
            </a:r>
            <a:r>
              <a:rPr lang="en-US" sz="3200" i="1" dirty="0" smtClean="0"/>
              <a:t>Matthew Wood, Newcastle University Research</a:t>
            </a:r>
            <a:endParaRPr lang="en-US" sz="3200" i="1"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520825"/>
          </a:xfrm>
        </p:spPr>
        <p:txBody>
          <a:bodyPr>
            <a:noAutofit/>
          </a:bodyPr>
          <a:lstStyle/>
          <a:p>
            <a:r>
              <a:rPr lang="en-US" sz="2400" b="1" i="1" dirty="0" smtClean="0"/>
              <a:t>…We </a:t>
            </a:r>
            <a:r>
              <a:rPr lang="en-US" sz="2400" b="1" i="1" dirty="0"/>
              <a:t>talk about pornography, and the effects of what that does to the minds of players and the distractions, and </a:t>
            </a:r>
            <a:r>
              <a:rPr lang="en-US" sz="2400" b="1" i="1" dirty="0">
                <a:solidFill>
                  <a:srgbClr val="C00000"/>
                </a:solidFill>
              </a:rPr>
              <a:t>how that leads to abuse of--domestic abuse--to abuse of women</a:t>
            </a:r>
            <a:r>
              <a:rPr lang="en-US" sz="2400" b="1" i="1" dirty="0"/>
              <a:t>. How it impacts relationships--we talk about a lot of things. And I don't mind sharing with you."</a:t>
            </a:r>
            <a:endParaRPr lang="en-US" sz="2400" dirty="0"/>
          </a:p>
        </p:txBody>
      </p:sp>
      <p:pic>
        <p:nvPicPr>
          <p:cNvPr id="4" name="Picture 2" descr="http://go.fightthenewdrug.org/l/60992/2017-10-03/c4tl48/60992/166713/FTND_Oct_3_DMoore.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57850" y="1588860"/>
            <a:ext cx="4646726" cy="46467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8200" y="2057400"/>
            <a:ext cx="4052207" cy="646331"/>
          </a:xfrm>
          <a:prstGeom prst="rect">
            <a:avLst/>
          </a:prstGeom>
          <a:noFill/>
        </p:spPr>
        <p:txBody>
          <a:bodyPr wrap="square" rtlCol="0">
            <a:spAutoFit/>
          </a:bodyPr>
          <a:lstStyle/>
          <a:p>
            <a:r>
              <a:rPr lang="en-US" dirty="0" smtClean="0"/>
              <a:t>Dayton Moore, General Manager</a:t>
            </a:r>
          </a:p>
          <a:p>
            <a:r>
              <a:rPr lang="en-US" dirty="0" smtClean="0"/>
              <a:t>Kansas City Royals MLB</a:t>
            </a:r>
            <a:endParaRPr lang="en-US" dirty="0"/>
          </a:p>
        </p:txBody>
      </p:sp>
    </p:spTree>
    <p:extLst>
      <p:ext uri="{BB962C8B-B14F-4D97-AF65-F5344CB8AC3E}">
        <p14:creationId xmlns:p14="http://schemas.microsoft.com/office/powerpoint/2010/main" val="17390347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451227"/>
          </a:xfrm>
        </p:spPr>
        <p:txBody>
          <a:bodyPr>
            <a:normAutofit fontScale="90000"/>
          </a:bodyPr>
          <a:lstStyle/>
          <a:p>
            <a:r>
              <a:rPr lang="en-US" sz="2700" dirty="0" smtClean="0"/>
              <a:t>“We’re proud to say that this past weekend Dayton Moore, General Manager of the Kansas City Royals, invited our team out to their spring training weekend for a live presentation event with their coaches and players, and it went fantastically.”</a:t>
            </a:r>
            <a:br>
              <a:rPr lang="en-US" sz="2700" dirty="0" smtClean="0"/>
            </a:br>
            <a:r>
              <a:rPr lang="en-US" sz="2700" dirty="0" smtClean="0"/>
              <a:t>The group also took to social media to publicize their efforts with the Royals.</a:t>
            </a:r>
            <a:br>
              <a:rPr lang="en-US" sz="2700" dirty="0" smtClean="0"/>
            </a:br>
            <a:r>
              <a:rPr lang="en-US" sz="2700" dirty="0" smtClean="0">
                <a:solidFill>
                  <a:srgbClr val="C00000"/>
                </a:solidFill>
              </a:rPr>
              <a:t>“The Royals are the first #MLB team to actively take a stand against porn,”</a:t>
            </a:r>
            <a:r>
              <a:rPr lang="en-US" sz="2700" dirty="0" smtClean="0"/>
              <a:t> the group wrote in an Instagram Post.  “We’re inspired that they’re stepping up to the plate.”								</a:t>
            </a:r>
            <a:r>
              <a:rPr lang="en-US" sz="2700" b="1" i="1" dirty="0" smtClean="0"/>
              <a:t>Fight The New Drug</a:t>
            </a:r>
            <a:endParaRPr lang="en-US" b="1" i="1" dirty="0"/>
          </a:p>
        </p:txBody>
      </p:sp>
      <p:pic>
        <p:nvPicPr>
          <p:cNvPr id="4" name="Picture 2" descr="C:\Users\kelly.canady\Pictures\Fight the New Drug on Instagram_ “Last weekend our co-founder @clayolsen presented to the @kcroyals players and coaches. The Royals are the first #MLB team to actively take…”_files\28156631_990943737731760_593182036232817868.jpg"/>
          <p:cNvPicPr>
            <a:picLocks noGrp="1" noChangeAspect="1" noChangeArrowheads="1"/>
          </p:cNvPicPr>
          <p:nvPr>
            <p:ph idx="1"/>
          </p:nvPr>
        </p:nvPicPr>
        <p:blipFill>
          <a:blip r:embed="rId2" cstate="print"/>
          <a:srcRect/>
          <a:stretch>
            <a:fillRect/>
          </a:stretch>
        </p:blipFill>
        <p:spPr bwMode="auto">
          <a:xfrm>
            <a:off x="3657104" y="2710651"/>
            <a:ext cx="3816699" cy="3816699"/>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5429"/>
            <a:ext cx="10515600" cy="132556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smtClean="0"/>
              <a:t>Take Steps to Porn-Proof Your Life</a:t>
            </a:r>
            <a:endParaRPr lang="en-US" dirty="0"/>
          </a:p>
        </p:txBody>
      </p:sp>
      <p:sp>
        <p:nvSpPr>
          <p:cNvPr id="3" name="Content Placeholder 2"/>
          <p:cNvSpPr>
            <a:spLocks noGrp="1"/>
          </p:cNvSpPr>
          <p:nvPr>
            <p:ph idx="1"/>
          </p:nvPr>
        </p:nvSpPr>
        <p:spPr>
          <a:xfrm>
            <a:off x="838200" y="2155874"/>
            <a:ext cx="10515600" cy="4601186"/>
          </a:xfrm>
        </p:spPr>
        <p:txBody>
          <a:bodyPr>
            <a:normAutofit fontScale="85000" lnSpcReduction="10000"/>
          </a:bodyPr>
          <a:lstStyle/>
          <a:p>
            <a:r>
              <a:rPr lang="en-US" sz="2600" b="1" dirty="0" smtClean="0"/>
              <a:t>Set Boundaries- </a:t>
            </a:r>
            <a:r>
              <a:rPr lang="en-US" sz="2600" dirty="0" smtClean="0"/>
              <a:t>Commit to </a:t>
            </a:r>
            <a:r>
              <a:rPr lang="en-US" sz="2600" i="1" u="sng" dirty="0" smtClean="0"/>
              <a:t>NEVER</a:t>
            </a:r>
            <a:r>
              <a:rPr lang="en-US" sz="2600" dirty="0" smtClean="0"/>
              <a:t> viewing porn!  Place Blockers on electronic equipment. Change your </a:t>
            </a:r>
            <a:r>
              <a:rPr lang="en-US" sz="2600" i="1" dirty="0" smtClean="0"/>
              <a:t>Media Diet</a:t>
            </a:r>
            <a:r>
              <a:rPr lang="en-US" sz="2600" dirty="0" smtClean="0"/>
              <a:t>.</a:t>
            </a:r>
            <a:r>
              <a:rPr lang="en-US" sz="2600" dirty="0"/>
              <a:t> After all, if negative examples in the media can change your acceptance of social behaviors, then positive examples in the media should help reset them.</a:t>
            </a:r>
            <a:endParaRPr lang="en-US" sz="2600" dirty="0" smtClean="0"/>
          </a:p>
          <a:p>
            <a:r>
              <a:rPr lang="en-US" sz="2600" b="1" dirty="0" smtClean="0"/>
              <a:t>Establish Accountability</a:t>
            </a:r>
            <a:r>
              <a:rPr lang="en-US" sz="2600" dirty="0" smtClean="0"/>
              <a:t>- Connect with a partner that you can be honest with, and will hold you accountable.</a:t>
            </a:r>
          </a:p>
          <a:p>
            <a:r>
              <a:rPr lang="en-US" sz="2600" b="1" dirty="0"/>
              <a:t>Educate </a:t>
            </a:r>
            <a:r>
              <a:rPr lang="en-US" sz="2600" b="1" dirty="0" smtClean="0"/>
              <a:t>Yourself- </a:t>
            </a:r>
            <a:r>
              <a:rPr lang="en-US" sz="2600" dirty="0" smtClean="0"/>
              <a:t>Research the overwhelming data that empirically states the negative consequences of pornography in any form.</a:t>
            </a:r>
          </a:p>
          <a:p>
            <a:r>
              <a:rPr lang="en-US" sz="2600" b="1" dirty="0" smtClean="0"/>
              <a:t>Educate Others- </a:t>
            </a:r>
            <a:r>
              <a:rPr lang="en-US" sz="2600" dirty="0" smtClean="0"/>
              <a:t>You can be source of strength and deterrent to a friend or acquaintance.</a:t>
            </a:r>
          </a:p>
          <a:p>
            <a:r>
              <a:rPr lang="en-US" sz="2600" b="1" dirty="0" smtClean="0"/>
              <a:t>Prepare Yourself for Your Future Spouse-</a:t>
            </a:r>
            <a:r>
              <a:rPr lang="en-US" sz="2600" dirty="0" smtClean="0"/>
              <a:t> Set your goals beyond “selfish, immediate gratification” for today.  Avoid taking damaging habits into a future relationship.  As the quote says, “Do something today that your future self will thank you for.”  </a:t>
            </a:r>
          </a:p>
          <a:p>
            <a:r>
              <a:rPr lang="en-US" sz="2600" b="1" dirty="0" smtClean="0"/>
              <a:t>GET HELP!- </a:t>
            </a:r>
            <a:r>
              <a:rPr lang="en-US" sz="2600" dirty="0" smtClean="0"/>
              <a:t> If you think that you might be on the path toward addiction, please seek professional counsel.  The consequences of denying the problem can be life-long!</a:t>
            </a:r>
            <a:endParaRPr lang="en-US" sz="2600" dirty="0"/>
          </a:p>
          <a:p>
            <a:endParaRPr lang="en-US" dirty="0"/>
          </a:p>
          <a:p>
            <a:endParaRPr lang="en-US" dirty="0"/>
          </a:p>
        </p:txBody>
      </p:sp>
      <p:pic>
        <p:nvPicPr>
          <p:cNvPr id="4" name="Picture 4" descr="image005"/>
          <p:cNvPicPr>
            <a:picLocks noChangeAspect="1" noChangeArrowheads="1"/>
          </p:cNvPicPr>
          <p:nvPr/>
        </p:nvPicPr>
        <p:blipFill rotWithShape="1">
          <a:blip r:embed="rId2">
            <a:extLst>
              <a:ext uri="{28A0092B-C50C-407E-A947-70E740481C1C}">
                <a14:useLocalDpi xmlns:a14="http://schemas.microsoft.com/office/drawing/2010/main" val="0"/>
              </a:ext>
            </a:extLst>
          </a:blip>
          <a:srcRect l="1" r="250" b="14724"/>
          <a:stretch/>
        </p:blipFill>
        <p:spPr bwMode="auto">
          <a:xfrm>
            <a:off x="8808518" y="535358"/>
            <a:ext cx="2274682" cy="1620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0672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7837"/>
            <a:ext cx="10515600" cy="851354"/>
          </a:xfrm>
        </p:spPr>
        <p:style>
          <a:lnRef idx="0">
            <a:schemeClr val="accent5"/>
          </a:lnRef>
          <a:fillRef idx="3">
            <a:schemeClr val="accent5"/>
          </a:fillRef>
          <a:effectRef idx="3">
            <a:schemeClr val="accent5"/>
          </a:effectRef>
          <a:fontRef idx="minor">
            <a:schemeClr val="lt1"/>
          </a:fontRef>
        </p:style>
        <p:txBody>
          <a:bodyPr/>
          <a:lstStyle/>
          <a:p>
            <a:pPr algn="ctr"/>
            <a:r>
              <a:rPr lang="en-US" b="1" dirty="0" smtClean="0"/>
              <a:t>Resources to check in to:</a:t>
            </a:r>
            <a:endParaRPr lang="en-US" b="1" dirty="0"/>
          </a:p>
        </p:txBody>
      </p:sp>
      <p:sp>
        <p:nvSpPr>
          <p:cNvPr id="3" name="Content Placeholder 2"/>
          <p:cNvSpPr>
            <a:spLocks noGrp="1"/>
          </p:cNvSpPr>
          <p:nvPr>
            <p:ph idx="1"/>
          </p:nvPr>
        </p:nvSpPr>
        <p:spPr>
          <a:xfrm>
            <a:off x="450397" y="1185097"/>
            <a:ext cx="11291206" cy="5672903"/>
          </a:xfrm>
        </p:spPr>
        <p:txBody>
          <a:bodyPr>
            <a:normAutofit lnSpcReduction="10000"/>
          </a:bodyPr>
          <a:lstStyle/>
          <a:p>
            <a:pPr algn="ctr"/>
            <a:r>
              <a:rPr lang="fr-FR" sz="2000" dirty="0">
                <a:solidFill>
                  <a:srgbClr val="FF0000"/>
                </a:solidFill>
              </a:rPr>
              <a:t>National Center on </a:t>
            </a:r>
            <a:r>
              <a:rPr lang="fr-FR" sz="2000" dirty="0" err="1">
                <a:solidFill>
                  <a:srgbClr val="FF0000"/>
                </a:solidFill>
              </a:rPr>
              <a:t>Sexual</a:t>
            </a:r>
            <a:r>
              <a:rPr lang="fr-FR" sz="2000" dirty="0">
                <a:solidFill>
                  <a:srgbClr val="FF0000"/>
                </a:solidFill>
              </a:rPr>
              <a:t> </a:t>
            </a:r>
            <a:r>
              <a:rPr lang="fr-FR" sz="2000" dirty="0" smtClean="0">
                <a:solidFill>
                  <a:srgbClr val="FF0000"/>
                </a:solidFill>
              </a:rPr>
              <a:t>Exploitation: </a:t>
            </a:r>
            <a:r>
              <a:rPr lang="fr-FR" sz="2000" dirty="0" err="1" smtClean="0"/>
              <a:t>addressing</a:t>
            </a:r>
            <a:r>
              <a:rPr lang="fr-FR" sz="2000" dirty="0" smtClean="0"/>
              <a:t> the </a:t>
            </a:r>
            <a:r>
              <a:rPr lang="fr-FR" sz="2000" dirty="0" err="1" smtClean="0"/>
              <a:t>harms</a:t>
            </a:r>
            <a:r>
              <a:rPr lang="fr-FR" sz="2000" dirty="0" smtClean="0"/>
              <a:t> of all </a:t>
            </a:r>
            <a:r>
              <a:rPr lang="fr-FR" sz="2000" dirty="0" err="1" smtClean="0"/>
              <a:t>forms</a:t>
            </a:r>
            <a:r>
              <a:rPr lang="fr-FR" sz="2000" dirty="0" smtClean="0"/>
              <a:t> of </a:t>
            </a:r>
            <a:r>
              <a:rPr lang="fr-FR" sz="2000" dirty="0" err="1" smtClean="0"/>
              <a:t>sexual</a:t>
            </a:r>
            <a:r>
              <a:rPr lang="fr-FR" sz="2000" dirty="0" smtClean="0"/>
              <a:t> exploitation</a:t>
            </a:r>
            <a:endParaRPr lang="en-US" sz="2000" dirty="0"/>
          </a:p>
          <a:p>
            <a:pPr marL="0" indent="0" algn="ctr">
              <a:buNone/>
            </a:pPr>
            <a:r>
              <a:rPr lang="en-US" sz="2000" dirty="0" smtClean="0">
                <a:hlinkClick r:id="rId2"/>
              </a:rPr>
              <a:t>http</a:t>
            </a:r>
            <a:r>
              <a:rPr lang="en-US" sz="2000" dirty="0">
                <a:hlinkClick r:id="rId2"/>
              </a:rPr>
              <a:t>://</a:t>
            </a:r>
            <a:r>
              <a:rPr lang="en-US" sz="2000" dirty="0" smtClean="0">
                <a:hlinkClick r:id="rId2"/>
              </a:rPr>
              <a:t>endsexualexploitation.org/</a:t>
            </a:r>
            <a:r>
              <a:rPr lang="en-US" sz="2000" dirty="0" smtClean="0"/>
              <a:t>, </a:t>
            </a:r>
            <a:r>
              <a:rPr lang="en-US" sz="2000" dirty="0" smtClean="0">
                <a:hlinkClick r:id="rId3"/>
              </a:rPr>
              <a:t>http</a:t>
            </a:r>
            <a:r>
              <a:rPr lang="en-US" sz="2000" dirty="0">
                <a:hlinkClick r:id="rId3"/>
              </a:rPr>
              <a:t>://</a:t>
            </a:r>
            <a:r>
              <a:rPr lang="en-US" sz="2000" dirty="0" smtClean="0">
                <a:hlinkClick r:id="rId3"/>
              </a:rPr>
              <a:t>pornharmsresearch.com/</a:t>
            </a:r>
            <a:r>
              <a:rPr lang="en-US" sz="2000" dirty="0"/>
              <a:t> </a:t>
            </a:r>
            <a:endParaRPr lang="en-US" sz="2000" dirty="0" smtClean="0"/>
          </a:p>
          <a:p>
            <a:pPr algn="ctr"/>
            <a:r>
              <a:rPr lang="en-US" sz="2000" dirty="0" smtClean="0">
                <a:solidFill>
                  <a:srgbClr val="FF0000"/>
                </a:solidFill>
              </a:rPr>
              <a:t>The Upside Down Organization</a:t>
            </a:r>
            <a:r>
              <a:rPr lang="en-US" sz="2000" dirty="0">
                <a:solidFill>
                  <a:srgbClr val="FF0000"/>
                </a:solidFill>
              </a:rPr>
              <a:t>: </a:t>
            </a:r>
            <a:r>
              <a:rPr lang="en-US" sz="2000" dirty="0"/>
              <a:t>neuroscience education on youth &amp; </a:t>
            </a:r>
            <a:r>
              <a:rPr lang="en-US" sz="2000" dirty="0" smtClean="0"/>
              <a:t>teenagers</a:t>
            </a:r>
          </a:p>
          <a:p>
            <a:pPr marL="0" indent="0" algn="ctr">
              <a:buNone/>
            </a:pPr>
            <a:r>
              <a:rPr lang="en-US" sz="2000" dirty="0" smtClean="0">
                <a:hlinkClick r:id="rId4"/>
              </a:rPr>
              <a:t>http</a:t>
            </a:r>
            <a:r>
              <a:rPr lang="en-US" sz="2000" dirty="0">
                <a:hlinkClick r:id="rId4"/>
              </a:rPr>
              <a:t>://www.upsidedownorganization.org</a:t>
            </a:r>
            <a:r>
              <a:rPr lang="en-US" sz="2000" dirty="0" smtClean="0">
                <a:hlinkClick r:id="rId4"/>
              </a:rPr>
              <a:t>/</a:t>
            </a:r>
            <a:endParaRPr lang="en-US" sz="2000" dirty="0" smtClean="0"/>
          </a:p>
          <a:p>
            <a:pPr algn="ctr"/>
            <a:r>
              <a:rPr lang="en-US" sz="2000" dirty="0" smtClean="0">
                <a:solidFill>
                  <a:srgbClr val="FF0000"/>
                </a:solidFill>
              </a:rPr>
              <a:t>Fight The New Drug: </a:t>
            </a:r>
            <a:r>
              <a:rPr lang="en-US" sz="2000" dirty="0"/>
              <a:t>to raise awareness on the harmful effects of pornography through creative </a:t>
            </a:r>
            <a:r>
              <a:rPr lang="en-US" sz="2000" dirty="0" smtClean="0"/>
              <a:t>mediums</a:t>
            </a:r>
          </a:p>
          <a:p>
            <a:pPr marL="0" indent="0" algn="ctr">
              <a:buNone/>
            </a:pPr>
            <a:r>
              <a:rPr lang="en-US" sz="2000" dirty="0" smtClean="0">
                <a:hlinkClick r:id="rId5"/>
              </a:rPr>
              <a:t>http</a:t>
            </a:r>
            <a:r>
              <a:rPr lang="en-US" sz="2000" dirty="0">
                <a:hlinkClick r:id="rId5"/>
              </a:rPr>
              <a:t>://www.fightthenewdrug.org</a:t>
            </a:r>
            <a:r>
              <a:rPr lang="en-US" sz="2000" dirty="0" smtClean="0">
                <a:hlinkClick r:id="rId5"/>
              </a:rPr>
              <a:t>/</a:t>
            </a:r>
            <a:endParaRPr lang="en-US" sz="2000" dirty="0"/>
          </a:p>
          <a:p>
            <a:pPr algn="ctr"/>
            <a:r>
              <a:rPr lang="en-US" sz="2000" dirty="0">
                <a:solidFill>
                  <a:srgbClr val="FF0000"/>
                </a:solidFill>
              </a:rPr>
              <a:t>“We Need To Talk</a:t>
            </a:r>
            <a:r>
              <a:rPr lang="en-US" sz="2000" dirty="0" smtClean="0">
                <a:solidFill>
                  <a:srgbClr val="FF0000"/>
                </a:solidFill>
              </a:rPr>
              <a:t>” video:</a:t>
            </a:r>
            <a:r>
              <a:rPr lang="en-US" sz="2000" dirty="0" smtClean="0"/>
              <a:t>  </a:t>
            </a:r>
            <a:r>
              <a:rPr lang="en-US" sz="2000" dirty="0" smtClean="0">
                <a:hlinkClick r:id="rId5"/>
              </a:rPr>
              <a:t>http</a:t>
            </a:r>
            <a:r>
              <a:rPr lang="en-US" sz="2000" dirty="0">
                <a:hlinkClick r:id="rId5"/>
              </a:rPr>
              <a:t>://www.fightthenewdrug.org</a:t>
            </a:r>
            <a:r>
              <a:rPr lang="en-US" sz="2000" dirty="0" smtClean="0">
                <a:hlinkClick r:id="rId5"/>
              </a:rPr>
              <a:t>/</a:t>
            </a:r>
            <a:endParaRPr lang="en-US" sz="2000" dirty="0"/>
          </a:p>
          <a:p>
            <a:pPr algn="ctr"/>
            <a:r>
              <a:rPr lang="en-US" sz="2000" dirty="0" smtClean="0">
                <a:solidFill>
                  <a:srgbClr val="FF0000"/>
                </a:solidFill>
              </a:rPr>
              <a:t>Free </a:t>
            </a:r>
            <a:r>
              <a:rPr lang="en-US" sz="2000" dirty="0">
                <a:solidFill>
                  <a:srgbClr val="FF0000"/>
                </a:solidFill>
              </a:rPr>
              <a:t>Sex Addiction &amp; Porn Addiction </a:t>
            </a:r>
            <a:r>
              <a:rPr lang="en-US" sz="2000" dirty="0" smtClean="0">
                <a:solidFill>
                  <a:srgbClr val="FF0000"/>
                </a:solidFill>
              </a:rPr>
              <a:t>Help,</a:t>
            </a:r>
            <a:r>
              <a:rPr lang="en-US" sz="2000" dirty="0">
                <a:solidFill>
                  <a:srgbClr val="FF0000"/>
                </a:solidFill>
              </a:rPr>
              <a:t> Sex Addiction Self Quiz – Self Test</a:t>
            </a:r>
          </a:p>
          <a:p>
            <a:pPr marL="0" indent="0" algn="ctr">
              <a:buNone/>
            </a:pPr>
            <a:r>
              <a:rPr lang="en-US" sz="2000" dirty="0">
                <a:hlinkClick r:id="rId6"/>
              </a:rPr>
              <a:t>http://www.feedtherightwolf.org</a:t>
            </a:r>
            <a:r>
              <a:rPr lang="en-US" sz="2000" dirty="0" smtClean="0">
                <a:hlinkClick r:id="rId6"/>
              </a:rPr>
              <a:t>/</a:t>
            </a:r>
            <a:endParaRPr lang="en-US" sz="2000" dirty="0"/>
          </a:p>
          <a:p>
            <a:pPr algn="ctr"/>
            <a:r>
              <a:rPr lang="en-US" sz="2000" dirty="0" smtClean="0">
                <a:solidFill>
                  <a:srgbClr val="FF0000"/>
                </a:solidFill>
              </a:rPr>
              <a:t>Enough is Enough: Making the Internet Safer for Children and Families </a:t>
            </a:r>
          </a:p>
          <a:p>
            <a:pPr marL="0" indent="0" algn="ctr">
              <a:buNone/>
            </a:pPr>
            <a:r>
              <a:rPr lang="en-US" sz="2000" dirty="0">
                <a:hlinkClick r:id="rId7"/>
              </a:rPr>
              <a:t>http://www.internetsafety101.org</a:t>
            </a:r>
            <a:r>
              <a:rPr lang="en-US" sz="2000" dirty="0" smtClean="0">
                <a:hlinkClick r:id="rId7"/>
              </a:rPr>
              <a:t>/</a:t>
            </a:r>
            <a:endParaRPr lang="en-US" sz="2000" dirty="0" smtClean="0"/>
          </a:p>
          <a:p>
            <a:pPr algn="ctr"/>
            <a:r>
              <a:rPr lang="en-US" sz="2000" dirty="0" smtClean="0">
                <a:solidFill>
                  <a:srgbClr val="FF0000"/>
                </a:solidFill>
              </a:rPr>
              <a:t>Feed The Right Wolf: How To Stop Porn Addiction</a:t>
            </a:r>
          </a:p>
          <a:p>
            <a:pPr marL="0" indent="0" algn="ctr">
              <a:buNone/>
            </a:pPr>
            <a:r>
              <a:rPr lang="en-US" sz="2000" dirty="0" smtClean="0">
                <a:hlinkClick r:id="rId6"/>
              </a:rPr>
              <a:t>http://www.feedtherightwolf.org/</a:t>
            </a:r>
            <a:endParaRPr lang="en-US" sz="2000" dirty="0" smtClean="0"/>
          </a:p>
          <a:p>
            <a:pPr algn="ctr"/>
            <a:r>
              <a:rPr lang="en-US" sz="2000" dirty="0" smtClean="0">
                <a:solidFill>
                  <a:srgbClr val="FF0000"/>
                </a:solidFill>
              </a:rPr>
              <a:t>Protect Young Minds: Kids Can Learn To Reject Pornography</a:t>
            </a:r>
          </a:p>
          <a:p>
            <a:pPr marL="0" indent="0" algn="ctr">
              <a:buNone/>
            </a:pPr>
            <a:r>
              <a:rPr lang="en-US" sz="2000" u="sng" dirty="0">
                <a:solidFill>
                  <a:schemeClr val="accent5">
                    <a:lumMod val="75000"/>
                  </a:schemeClr>
                </a:solidFill>
              </a:rPr>
              <a:t>http://protectyoungminds.org/</a:t>
            </a:r>
            <a:endParaRPr lang="en-US" sz="2000" u="sng" dirty="0" smtClean="0">
              <a:solidFill>
                <a:schemeClr val="accent5">
                  <a:lumMod val="75000"/>
                </a:schemeClr>
              </a:solidFill>
            </a:endParaRPr>
          </a:p>
          <a:p>
            <a:pPr marL="0" indent="0" algn="ctr">
              <a:buNone/>
            </a:pPr>
            <a:endParaRPr lang="en-US" sz="2000" dirty="0" smtClean="0"/>
          </a:p>
          <a:p>
            <a:pPr marL="0" indent="0" algn="ctr">
              <a:buNone/>
            </a:pPr>
            <a:endParaRPr lang="en-US" sz="2000" dirty="0" smtClean="0"/>
          </a:p>
        </p:txBody>
      </p:sp>
    </p:spTree>
    <p:extLst>
      <p:ext uri="{BB962C8B-B14F-4D97-AF65-F5344CB8AC3E}">
        <p14:creationId xmlns:p14="http://schemas.microsoft.com/office/powerpoint/2010/main" val="2926644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334645"/>
            <a:ext cx="11003280" cy="1325563"/>
          </a:xfrm>
        </p:spPr>
        <p:txBody>
          <a:bodyPr/>
          <a:lstStyle/>
          <a:p>
            <a:r>
              <a:rPr lang="en-US" dirty="0" smtClean="0"/>
              <a:t>Do you or someone you know have a question?</a:t>
            </a:r>
            <a:endParaRPr lang="en-US" dirty="0"/>
          </a:p>
        </p:txBody>
      </p:sp>
      <p:sp>
        <p:nvSpPr>
          <p:cNvPr id="3" name="Content Placeholder 2"/>
          <p:cNvSpPr>
            <a:spLocks noGrp="1"/>
          </p:cNvSpPr>
          <p:nvPr>
            <p:ph idx="1"/>
          </p:nvPr>
        </p:nvSpPr>
        <p:spPr/>
        <p:txBody>
          <a:bodyPr/>
          <a:lstStyle/>
          <a:p>
            <a:pPr algn="ctr"/>
            <a:r>
              <a:rPr lang="en-US" sz="5400" dirty="0" smtClean="0"/>
              <a:t>Kelly Canady, LMSW</a:t>
            </a:r>
          </a:p>
          <a:p>
            <a:pPr algn="ctr"/>
            <a:r>
              <a:rPr lang="en-US" sz="5400" dirty="0" smtClean="0"/>
              <a:t>Dublin City Schools</a:t>
            </a:r>
          </a:p>
          <a:p>
            <a:pPr algn="ctr"/>
            <a:r>
              <a:rPr lang="en-US" sz="5400" dirty="0" smtClean="0"/>
              <a:t>478-353-8064</a:t>
            </a:r>
          </a:p>
          <a:p>
            <a:pPr algn="ctr"/>
            <a:r>
              <a:rPr lang="en-US" sz="5400" dirty="0" smtClean="0">
                <a:hlinkClick r:id="rId2"/>
              </a:rPr>
              <a:t>kelly@dcsirish.com</a:t>
            </a:r>
            <a:endParaRPr lang="en-US" sz="5400" dirty="0" smtClean="0"/>
          </a:p>
          <a:p>
            <a:pPr algn="ctr"/>
            <a:r>
              <a:rPr lang="en-US" sz="5400" dirty="0" smtClean="0">
                <a:hlinkClick r:id="rId3"/>
              </a:rPr>
              <a:t>kellycanady@yahoo.com</a:t>
            </a:r>
            <a:endParaRPr lang="en-US" sz="5400" dirty="0" smtClean="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pPr algn="ctr"/>
            <a:r>
              <a:rPr lang="en-US" dirty="0" smtClean="0"/>
              <a:t>Our Society is Saturated </a:t>
            </a:r>
            <a:br>
              <a:rPr lang="en-US" dirty="0" smtClean="0"/>
            </a:br>
            <a:r>
              <a:rPr lang="en-US" dirty="0" smtClean="0"/>
              <a:t>with Sexualized Messages</a:t>
            </a:r>
            <a:endParaRPr lang="en-US" dirty="0"/>
          </a:p>
        </p:txBody>
      </p:sp>
      <p:sp>
        <p:nvSpPr>
          <p:cNvPr id="3" name="Content Placeholder 2"/>
          <p:cNvSpPr>
            <a:spLocks noGrp="1"/>
          </p:cNvSpPr>
          <p:nvPr>
            <p:ph idx="1"/>
          </p:nvPr>
        </p:nvSpPr>
        <p:spPr>
          <a:xfrm>
            <a:off x="838200" y="1825625"/>
            <a:ext cx="10515600" cy="2623911"/>
          </a:xfrm>
        </p:spPr>
        <p:txBody>
          <a:bodyPr>
            <a:normAutofit fontScale="77500" lnSpcReduction="20000"/>
          </a:bodyPr>
          <a:lstStyle/>
          <a:p>
            <a:pPr algn="ctr"/>
            <a:r>
              <a:rPr lang="en-US" sz="5400" i="1" dirty="0" smtClean="0"/>
              <a:t>Think about what you can observe while standing in a check-out line!</a:t>
            </a:r>
          </a:p>
          <a:p>
            <a:pPr algn="ctr">
              <a:buNone/>
            </a:pPr>
            <a:endParaRPr lang="en-US" sz="5400" i="1" dirty="0" smtClean="0"/>
          </a:p>
          <a:p>
            <a:pPr algn="ctr"/>
            <a:r>
              <a:rPr lang="en-US" sz="5400" i="1" dirty="0" smtClean="0"/>
              <a:t>Observe examples of Child/Teen </a:t>
            </a:r>
            <a:r>
              <a:rPr lang="en-US" sz="5400" b="1" i="1" dirty="0" smtClean="0"/>
              <a:t>SEX-</a:t>
            </a:r>
            <a:r>
              <a:rPr lang="en-US" sz="5400" i="1" dirty="0" err="1" smtClean="0"/>
              <a:t>ploitation</a:t>
            </a:r>
            <a:r>
              <a:rPr lang="en-US" sz="5400" i="1" dirty="0" smtClean="0"/>
              <a:t> </a:t>
            </a:r>
            <a:br>
              <a:rPr lang="en-US" sz="5400" i="1" dirty="0" smtClean="0"/>
            </a:br>
            <a:r>
              <a:rPr lang="en-US" sz="5400" i="1" dirty="0" smtClean="0"/>
              <a:t>in various forms of Media.</a:t>
            </a:r>
          </a:p>
          <a:p>
            <a:pPr algn="ctr"/>
            <a:endParaRPr lang="en-US" sz="5400" i="1" dirty="0"/>
          </a:p>
        </p:txBody>
      </p:sp>
    </p:spTree>
    <p:extLst>
      <p:ext uri="{BB962C8B-B14F-4D97-AF65-F5344CB8AC3E}">
        <p14:creationId xmlns:p14="http://schemas.microsoft.com/office/powerpoint/2010/main" val="3307095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881"/>
            <a:ext cx="10515600" cy="1325563"/>
          </a:xfrm>
        </p:spPr>
        <p:txBody>
          <a:bodyPr>
            <a:normAutofit/>
          </a:bodyPr>
          <a:lstStyle/>
          <a:p>
            <a:pPr algn="ctr"/>
            <a:r>
              <a:rPr lang="en-US" sz="5400" b="1" dirty="0" smtClean="0"/>
              <a:t>Media Message = </a:t>
            </a:r>
            <a:r>
              <a:rPr lang="en-US" sz="5400" b="1" i="1" dirty="0" smtClean="0"/>
              <a:t>SEX SELLS!</a:t>
            </a:r>
            <a:endParaRPr lang="en-US" sz="5400" b="1" i="1" dirty="0"/>
          </a:p>
        </p:txBody>
      </p:sp>
      <p:pic>
        <p:nvPicPr>
          <p:cNvPr id="4" name="Picture 16" descr="http://images4.fanpop.com/image/photos/17900000/Seventeen-Magazine-leighton-meester-17989531-918-122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409822" y="2328344"/>
            <a:ext cx="3385605" cy="45062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113" y="1300552"/>
            <a:ext cx="11589025" cy="954107"/>
          </a:xfrm>
          <a:prstGeom prst="rect">
            <a:avLst/>
          </a:prstGeom>
          <a:noFill/>
        </p:spPr>
        <p:txBody>
          <a:bodyPr wrap="square" rtlCol="0">
            <a:spAutoFit/>
          </a:bodyPr>
          <a:lstStyle/>
          <a:p>
            <a:pPr algn="ctr"/>
            <a:r>
              <a:rPr lang="en-US" sz="2800" dirty="0" smtClean="0"/>
              <a:t>Magazines often promote the notion that “all of your answers are right here!!?</a:t>
            </a:r>
          </a:p>
          <a:p>
            <a:pPr algn="ctr"/>
            <a:r>
              <a:rPr lang="en-US" sz="2800" i="1" dirty="0" smtClean="0">
                <a:solidFill>
                  <a:srgbClr val="FFCC00"/>
                </a:solidFill>
              </a:rPr>
              <a:t>Better looks</a:t>
            </a:r>
            <a:r>
              <a:rPr lang="en-US" sz="2800" i="1" dirty="0" smtClean="0"/>
              <a:t>		</a:t>
            </a:r>
            <a:r>
              <a:rPr lang="en-US" sz="2800" i="1" dirty="0" smtClean="0">
                <a:solidFill>
                  <a:srgbClr val="00B050"/>
                </a:solidFill>
              </a:rPr>
              <a:t>Better figure</a:t>
            </a:r>
            <a:r>
              <a:rPr lang="en-US" sz="2800" i="1" dirty="0" smtClean="0"/>
              <a:t>		</a:t>
            </a:r>
            <a:r>
              <a:rPr lang="en-US" sz="2800" i="1" dirty="0" smtClean="0">
                <a:solidFill>
                  <a:srgbClr val="0070C0"/>
                </a:solidFill>
              </a:rPr>
              <a:t>Better skin</a:t>
            </a:r>
            <a:r>
              <a:rPr lang="en-US" sz="2800" i="1" dirty="0" smtClean="0"/>
              <a:t>		</a:t>
            </a:r>
            <a:r>
              <a:rPr lang="en-US" sz="2800" i="1" dirty="0" smtClean="0">
                <a:solidFill>
                  <a:srgbClr val="CC3300"/>
                </a:solidFill>
              </a:rPr>
              <a:t>And, BETTER SEX!</a:t>
            </a:r>
            <a:endParaRPr lang="en-US" sz="2800" i="1" dirty="0">
              <a:solidFill>
                <a:srgbClr val="CC3300"/>
              </a:solidFill>
            </a:endParaRPr>
          </a:p>
        </p:txBody>
      </p:sp>
      <p:cxnSp>
        <p:nvCxnSpPr>
          <p:cNvPr id="6" name="Curved Connector 5"/>
          <p:cNvCxnSpPr/>
          <p:nvPr/>
        </p:nvCxnSpPr>
        <p:spPr>
          <a:xfrm>
            <a:off x="7795427" y="4317358"/>
            <a:ext cx="1279125" cy="833376"/>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877783" y="4581490"/>
            <a:ext cx="2268638" cy="1477328"/>
          </a:xfrm>
          <a:prstGeom prst="rect">
            <a:avLst/>
          </a:prstGeom>
          <a:noFill/>
        </p:spPr>
        <p:txBody>
          <a:bodyPr wrap="square" rtlCol="0">
            <a:spAutoFit/>
          </a:bodyPr>
          <a:lstStyle/>
          <a:p>
            <a:pPr algn="ctr"/>
            <a:r>
              <a:rPr lang="en-US" b="1" dirty="0" smtClean="0"/>
              <a:t>LOVE &amp; SEX</a:t>
            </a:r>
          </a:p>
          <a:p>
            <a:pPr algn="ctr"/>
            <a:r>
              <a:rPr lang="en-US" b="1" dirty="0" smtClean="0"/>
              <a:t>SECRETS</a:t>
            </a:r>
          </a:p>
          <a:p>
            <a:pPr algn="ctr"/>
            <a:r>
              <a:rPr lang="en-US" b="1" dirty="0" smtClean="0"/>
              <a:t>What No One</a:t>
            </a:r>
          </a:p>
          <a:p>
            <a:pPr algn="ctr"/>
            <a:r>
              <a:rPr lang="en-US" b="1" dirty="0" smtClean="0"/>
              <a:t>Tells You About Your </a:t>
            </a:r>
          </a:p>
          <a:p>
            <a:pPr algn="ctr"/>
            <a:r>
              <a:rPr lang="en-US" b="1" dirty="0" smtClean="0"/>
              <a:t>First Time</a:t>
            </a:r>
            <a:endParaRPr lang="en-US" b="1" dirty="0"/>
          </a:p>
        </p:txBody>
      </p:sp>
      <p:cxnSp>
        <p:nvCxnSpPr>
          <p:cNvPr id="14" name="Curved Connector 13"/>
          <p:cNvCxnSpPr/>
          <p:nvPr/>
        </p:nvCxnSpPr>
        <p:spPr>
          <a:xfrm>
            <a:off x="7685590" y="2390387"/>
            <a:ext cx="1388962" cy="1012570"/>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198975" y="2626115"/>
            <a:ext cx="1626253" cy="1477328"/>
          </a:xfrm>
          <a:prstGeom prst="rect">
            <a:avLst/>
          </a:prstGeom>
          <a:noFill/>
        </p:spPr>
        <p:txBody>
          <a:bodyPr wrap="square" rtlCol="0">
            <a:spAutoFit/>
          </a:bodyPr>
          <a:lstStyle/>
          <a:p>
            <a:pPr algn="ctr"/>
            <a:r>
              <a:rPr lang="en-US" b="1" dirty="0" smtClean="0"/>
              <a:t>BONUS!</a:t>
            </a:r>
          </a:p>
          <a:p>
            <a:pPr algn="ctr"/>
            <a:r>
              <a:rPr lang="en-US" b="1" dirty="0" smtClean="0"/>
              <a:t>Guys Confess:</a:t>
            </a:r>
          </a:p>
          <a:p>
            <a:pPr algn="ctr"/>
            <a:r>
              <a:rPr lang="en-US" b="1" dirty="0" smtClean="0"/>
              <a:t>How To Flirt With Them—The Right Way!</a:t>
            </a:r>
            <a:endParaRPr lang="en-US" b="1" dirty="0"/>
          </a:p>
        </p:txBody>
      </p:sp>
    </p:spTree>
    <p:extLst>
      <p:ext uri="{BB962C8B-B14F-4D97-AF65-F5344CB8AC3E}">
        <p14:creationId xmlns:p14="http://schemas.microsoft.com/office/powerpoint/2010/main" val="3835962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3.bp.blogspot.com/_g23lfkRjkWA/SoORy8zWCQI/AAAAAAAADkE/aOU7i5HFxtg/s400/kelly-clarkson-self_magazin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308" y="426658"/>
            <a:ext cx="265747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cdn01.cdn.justjared.com/wp-content/uploads/2009/05/beyonce-self/beyonce-self-magazine-june-2009-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0105" y="1880964"/>
            <a:ext cx="3345497" cy="460382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gotceleb.com/wp-content/uploads/celebrities/julianne-hough/self-magazine-march-2013/Julianne-Hough---Self-Magazine-2013--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1006" y="1995488"/>
            <a:ext cx="3471535" cy="474549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img.xcitefun.net/users/2009/01/22333,xcitefun-jenna-fischer-self-magazine-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397" y="283674"/>
            <a:ext cx="3247932" cy="441895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606254" y="3004458"/>
            <a:ext cx="231946" cy="13637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7550" y="4182877"/>
            <a:ext cx="828937" cy="148515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642287" y="840575"/>
            <a:ext cx="1038220" cy="16752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2" idx="3"/>
          </p:cNvCxnSpPr>
          <p:nvPr/>
        </p:nvCxnSpPr>
        <p:spPr>
          <a:xfrm flipV="1">
            <a:off x="7886700" y="5855040"/>
            <a:ext cx="3279558" cy="2746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03933" y="4368234"/>
            <a:ext cx="2006172" cy="584775"/>
          </a:xfrm>
          <a:prstGeom prst="rect">
            <a:avLst/>
          </a:prstGeom>
          <a:noFill/>
        </p:spPr>
        <p:txBody>
          <a:bodyPr wrap="square" rtlCol="0">
            <a:spAutoFit/>
          </a:bodyPr>
          <a:lstStyle/>
          <a:p>
            <a:r>
              <a:rPr lang="en-US" sz="1600" b="1" i="1" dirty="0" smtClean="0">
                <a:solidFill>
                  <a:srgbClr val="FF0000"/>
                </a:solidFill>
              </a:rPr>
              <a:t>Sexier Sex Tonight- </a:t>
            </a:r>
            <a:r>
              <a:rPr lang="en-US" sz="1600" b="1" i="1" dirty="0" err="1" smtClean="0">
                <a:solidFill>
                  <a:srgbClr val="FF0000"/>
                </a:solidFill>
              </a:rPr>
              <a:t>Hellooo</a:t>
            </a:r>
            <a:r>
              <a:rPr lang="en-US" sz="1600" b="1" i="1" dirty="0" smtClean="0">
                <a:solidFill>
                  <a:srgbClr val="FF0000"/>
                </a:solidFill>
              </a:rPr>
              <a:t>, Satisfaction!</a:t>
            </a:r>
            <a:endParaRPr lang="en-US" sz="1600" b="1" i="1" dirty="0">
              <a:solidFill>
                <a:srgbClr val="FF0000"/>
              </a:solidFill>
            </a:endParaRPr>
          </a:p>
        </p:txBody>
      </p:sp>
      <p:sp>
        <p:nvSpPr>
          <p:cNvPr id="6" name="TextBox 5"/>
          <p:cNvSpPr txBox="1"/>
          <p:nvPr/>
        </p:nvSpPr>
        <p:spPr>
          <a:xfrm>
            <a:off x="103933" y="5668035"/>
            <a:ext cx="2102553" cy="1200329"/>
          </a:xfrm>
          <a:prstGeom prst="rect">
            <a:avLst/>
          </a:prstGeom>
          <a:noFill/>
        </p:spPr>
        <p:txBody>
          <a:bodyPr wrap="square" rtlCol="0">
            <a:spAutoFit/>
          </a:bodyPr>
          <a:lstStyle/>
          <a:p>
            <a:r>
              <a:rPr lang="en-US" b="1" i="1" dirty="0" smtClean="0">
                <a:solidFill>
                  <a:srgbClr val="FF0000"/>
                </a:solidFill>
              </a:rPr>
              <a:t>Everything Sex Can Do For You- (It Fights Wrinkles! Who Knew?)</a:t>
            </a:r>
            <a:endParaRPr lang="en-US" b="1" i="1" dirty="0">
              <a:solidFill>
                <a:srgbClr val="FF0000"/>
              </a:solidFill>
            </a:endParaRPr>
          </a:p>
        </p:txBody>
      </p:sp>
      <p:sp>
        <p:nvSpPr>
          <p:cNvPr id="8" name="TextBox 7"/>
          <p:cNvSpPr txBox="1"/>
          <p:nvPr/>
        </p:nvSpPr>
        <p:spPr>
          <a:xfrm>
            <a:off x="3143250" y="549150"/>
            <a:ext cx="2312352" cy="646331"/>
          </a:xfrm>
          <a:prstGeom prst="rect">
            <a:avLst/>
          </a:prstGeom>
          <a:noFill/>
        </p:spPr>
        <p:txBody>
          <a:bodyPr wrap="square" rtlCol="0">
            <a:spAutoFit/>
          </a:bodyPr>
          <a:lstStyle/>
          <a:p>
            <a:r>
              <a:rPr lang="en-US" b="1" i="1" dirty="0" smtClean="0">
                <a:solidFill>
                  <a:srgbClr val="FF0000"/>
                </a:solidFill>
              </a:rPr>
              <a:t>The Good Girl’s Guide To Bad Girl Sex</a:t>
            </a:r>
            <a:endParaRPr lang="en-US" b="1" i="1" dirty="0">
              <a:solidFill>
                <a:srgbClr val="FF0000"/>
              </a:solidFill>
            </a:endParaRPr>
          </a:p>
        </p:txBody>
      </p:sp>
      <p:sp>
        <p:nvSpPr>
          <p:cNvPr id="12" name="TextBox 11"/>
          <p:cNvSpPr txBox="1"/>
          <p:nvPr/>
        </p:nvSpPr>
        <p:spPr>
          <a:xfrm>
            <a:off x="6466114" y="5668035"/>
            <a:ext cx="1420586" cy="923330"/>
          </a:xfrm>
          <a:prstGeom prst="rect">
            <a:avLst/>
          </a:prstGeom>
          <a:noFill/>
        </p:spPr>
        <p:txBody>
          <a:bodyPr wrap="square" rtlCol="0">
            <a:spAutoFit/>
          </a:bodyPr>
          <a:lstStyle/>
          <a:p>
            <a:r>
              <a:rPr lang="en-US" b="1" i="1" dirty="0" smtClean="0">
                <a:solidFill>
                  <a:srgbClr val="FF0000"/>
                </a:solidFill>
              </a:rPr>
              <a:t>Would You Sleep With A Guy Who…</a:t>
            </a:r>
            <a:endParaRPr lang="en-US" b="1" i="1" dirty="0">
              <a:solidFill>
                <a:srgbClr val="FF0000"/>
              </a:solidFill>
            </a:endParaRPr>
          </a:p>
        </p:txBody>
      </p:sp>
    </p:spTree>
    <p:extLst>
      <p:ext uri="{BB962C8B-B14F-4D97-AF65-F5344CB8AC3E}">
        <p14:creationId xmlns:p14="http://schemas.microsoft.com/office/powerpoint/2010/main" val="1729112110"/>
      </p:ext>
    </p:extLst>
  </p:cSld>
  <p:clrMapOvr>
    <a:masterClrMapping/>
  </p:clrMapOvr>
  <p:transition spd="slow">
    <p:comb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4013</TotalTime>
  <Words>3595</Words>
  <Application>Microsoft Office PowerPoint</Application>
  <PresentationFormat>Widescreen</PresentationFormat>
  <Paragraphs>326</Paragraphs>
  <Slides>65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65</vt:i4>
      </vt:variant>
    </vt:vector>
  </HeadingPairs>
  <TitlesOfParts>
    <vt:vector size="76" baseType="lpstr">
      <vt:lpstr>Agency FB</vt:lpstr>
      <vt:lpstr>Arial</vt:lpstr>
      <vt:lpstr>Calibri</vt:lpstr>
      <vt:lpstr>Calibri Light</vt:lpstr>
      <vt:lpstr>Forma_Medium</vt:lpstr>
      <vt:lpstr>Helvetica</vt:lpstr>
      <vt:lpstr>Helvetica Neue</vt:lpstr>
      <vt:lpstr>inherit</vt:lpstr>
      <vt:lpstr>Segoe Print</vt:lpstr>
      <vt:lpstr>Times New Roman</vt:lpstr>
      <vt:lpstr>Office Theme</vt:lpstr>
      <vt:lpstr>Fight the New Drug:  Pornography</vt:lpstr>
      <vt:lpstr>You Will Learn How:</vt:lpstr>
      <vt:lpstr>“Fight The New Drug”</vt:lpstr>
      <vt:lpstr>What is Pornography?</vt:lpstr>
      <vt:lpstr>The Triple “A” Engine is driving the demand! Al Cooper, psychologist, 1998 </vt:lpstr>
      <vt:lpstr>One Example of How Widespread It Is-</vt:lpstr>
      <vt:lpstr>Our Society is Saturated  with Sexualized Messages</vt:lpstr>
      <vt:lpstr>Media Message = SEX SELLS!</vt:lpstr>
      <vt:lpstr>PowerPoint Presentation</vt:lpstr>
      <vt:lpstr>PowerPoint Presentation</vt:lpstr>
      <vt:lpstr>Media uses Soft-Porn to Push the Boundaries</vt:lpstr>
      <vt:lpstr>PowerPoint Presentation</vt:lpstr>
      <vt:lpstr>Sports Illustrated: Swimsuit Edition!</vt:lpstr>
      <vt:lpstr>EDGE Shaving Cream Swimsuits! But, DON’T get near the water!</vt:lpstr>
      <vt:lpstr>For the ARTIST in YOU!  The Perfect Body Painting! (Is it Waterproof?!)</vt:lpstr>
      <vt:lpstr>It’s the S.I. Swimsuit Edition, but somebody forgot to issue them a Swimsuit!</vt:lpstr>
      <vt:lpstr>Where LESS is MORE!</vt:lpstr>
      <vt:lpstr>PowerPoint Presentation</vt:lpstr>
      <vt:lpstr>PowerPoint Presentation</vt:lpstr>
      <vt:lpstr>PowerPoint Presentation</vt:lpstr>
      <vt:lpstr>PowerPoint Presentation</vt:lpstr>
      <vt:lpstr>Do your teens subscribe to TEEN VOGUE?!</vt:lpstr>
      <vt:lpstr>Teens: Everything You Need To Know About Anal Sex!</vt:lpstr>
      <vt:lpstr>A Few Excerpts:</vt:lpstr>
      <vt:lpstr>PowerPoint Presentation</vt:lpstr>
      <vt:lpstr>PowerPoint Presentation</vt:lpstr>
      <vt:lpstr>A Measure of Responsible Sexual Behavior! (At least they tried!)</vt:lpstr>
      <vt:lpstr>PowerPoint Presentation</vt:lpstr>
      <vt:lpstr>PowerPoint Presentation</vt:lpstr>
      <vt:lpstr>Brain Cells on FIRE!</vt:lpstr>
      <vt:lpstr>Carving Neural Pathways in Formative Years of  Adolescent Brain Development</vt:lpstr>
      <vt:lpstr>Aug 24, 2017 | It's a Public Health Crisis!</vt:lpstr>
      <vt:lpstr>Mirror Neurons </vt:lpstr>
      <vt:lpstr>To escape this desensitization-</vt:lpstr>
      <vt:lpstr>Five ways pornography warps men’s minds:</vt:lpstr>
      <vt:lpstr>PowerPoint Presentation</vt:lpstr>
      <vt:lpstr>PowerPoint Presentation</vt:lpstr>
      <vt:lpstr>Men vs. Women: How they view sex and porn</vt:lpstr>
      <vt:lpstr>Porn is a key factor in divorce cases:</vt:lpstr>
      <vt:lpstr>Porn Leaves You Lonely </vt:lpstr>
      <vt:lpstr>PowerPoint Presentation</vt:lpstr>
      <vt:lpstr>And, then the Internet changed everything!</vt:lpstr>
      <vt:lpstr>“You can call addiction a compulsion, or a psychological term for a bad habit, but it’s a behavior that eventually takes over your life.” </vt:lpstr>
      <vt:lpstr>Porn deemed public health crisis,  harmful in 11 states</vt:lpstr>
      <vt:lpstr>When You Watch Porn, You Support The “Supply/Demand”  of Sex Trafficking </vt:lpstr>
      <vt:lpstr>What is the annual event that results in the single largest incident of  human sex trafficking in the U.S.?</vt:lpstr>
      <vt:lpstr>What sporting event in Georgia has the highest sex trafficking?</vt:lpstr>
      <vt:lpstr>Georgia campaign aims to raise awareness of child sex trafficking The Associated Press Jan 2, 2019 </vt:lpstr>
      <vt:lpstr>A line of school buses with new decals to draw attention to human trafficking make their way on a road in Atlanta, Wednesday, Jan. 2, 2019. (AP Photo/Sarah Morgan)</vt:lpstr>
      <vt:lpstr>21-year-old woman accused of running Norcross sex trafficking operation</vt:lpstr>
      <vt:lpstr>Porn Use Puts People’s Lives In Danger</vt:lpstr>
      <vt:lpstr>Porn-Induced Erectile Dysfunction:  P.I.E.D. What The Experts Are Saying</vt:lpstr>
      <vt:lpstr>You still don’t believe me?!</vt:lpstr>
      <vt:lpstr>PowerPoint Presentation</vt:lpstr>
      <vt:lpstr>A Sign of the Future:</vt:lpstr>
      <vt:lpstr>PowerPoint Presentation</vt:lpstr>
      <vt:lpstr>Virtual Reality (VR) porn consumers are more willing to pay for content than consumers of typical online porn. </vt:lpstr>
      <vt:lpstr>VR viewers can be bought cheaply!</vt:lpstr>
      <vt:lpstr>….add these, and other ACCESSORIES!</vt:lpstr>
      <vt:lpstr>Porn’s Harm Is Changing FAST!</vt:lpstr>
      <vt:lpstr>…We talk about pornography, and the effects of what that does to the minds of players and the distractions, and how that leads to abuse of--domestic abuse--to abuse of women. How it impacts relationships--we talk about a lot of things. And I don't mind sharing with you."</vt:lpstr>
      <vt:lpstr>“We’re proud to say that this past weekend Dayton Moore, General Manager of the Kansas City Royals, invited our team out to their spring training weekend for a live presentation event with their coaches and players, and it went fantastically.” The group also took to social media to publicize their efforts with the Royals. “The Royals are the first #MLB team to actively take a stand against porn,” the group wrote in an Instagram Post.  “We’re inspired that they’re stepping up to the plate.”        Fight The New Drug</vt:lpstr>
      <vt:lpstr>Take Steps to Porn-Proof Your Life</vt:lpstr>
      <vt:lpstr>Resources to check in to:</vt:lpstr>
      <vt:lpstr>Do you or someone you know have a question?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the New Drug:  Pornography</dc:title>
  <dc:creator>Kelly Canady</dc:creator>
  <cp:lastModifiedBy>Kelly Canady</cp:lastModifiedBy>
  <cp:revision>105</cp:revision>
  <dcterms:created xsi:type="dcterms:W3CDTF">2017-10-02T17:57:09Z</dcterms:created>
  <dcterms:modified xsi:type="dcterms:W3CDTF">2019-03-19T19:12:01Z</dcterms:modified>
</cp:coreProperties>
</file>