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8"/>
  </p:notesMasterIdLst>
  <p:handoutMasterIdLst>
    <p:handoutMasterId r:id="rId19"/>
  </p:handoutMasterIdLst>
  <p:sldIdLst>
    <p:sldId id="257" r:id="rId2"/>
    <p:sldId id="341" r:id="rId3"/>
    <p:sldId id="358" r:id="rId4"/>
    <p:sldId id="346" r:id="rId5"/>
    <p:sldId id="347" r:id="rId6"/>
    <p:sldId id="357" r:id="rId7"/>
    <p:sldId id="356" r:id="rId8"/>
    <p:sldId id="319" r:id="rId9"/>
    <p:sldId id="350" r:id="rId10"/>
    <p:sldId id="351" r:id="rId11"/>
    <p:sldId id="353" r:id="rId12"/>
    <p:sldId id="352" r:id="rId13"/>
    <p:sldId id="355" r:id="rId14"/>
    <p:sldId id="329" r:id="rId15"/>
    <p:sldId id="344" r:id="rId16"/>
    <p:sldId id="345"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94095" autoAdjust="0"/>
  </p:normalViewPr>
  <p:slideViewPr>
    <p:cSldViewPr>
      <p:cViewPr varScale="1">
        <p:scale>
          <a:sx n="94" d="100"/>
          <a:sy n="94" d="100"/>
        </p:scale>
        <p:origin x="798" y="51"/>
      </p:cViewPr>
      <p:guideLst>
        <p:guide orient="horz" pos="2160"/>
        <p:guide pos="2880"/>
      </p:guideLst>
    </p:cSldViewPr>
  </p:slideViewPr>
  <p:outlineViewPr>
    <p:cViewPr>
      <p:scale>
        <a:sx n="33" d="100"/>
        <a:sy n="33" d="100"/>
      </p:scale>
      <p:origin x="0" y="-6488"/>
    </p:cViewPr>
  </p:outlineViewPr>
  <p:notesTextViewPr>
    <p:cViewPr>
      <p:scale>
        <a:sx n="3" d="2"/>
        <a:sy n="3" d="2"/>
      </p:scale>
      <p:origin x="0" y="0"/>
    </p:cViewPr>
  </p:notesTextViewPr>
  <p:sorterViewPr>
    <p:cViewPr>
      <p:scale>
        <a:sx n="217" d="200"/>
        <a:sy n="217" d="200"/>
      </p:scale>
      <p:origin x="0" y="-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C7EA2CD4-33CC-4252-B6FB-DF56523803E0}" type="datetimeFigureOut">
              <a:rPr lang="en-US" smtClean="0"/>
              <a:t>2/1/2019</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4B0941B3-94EF-498D-B490-D3258F837A4D}" type="slidenum">
              <a:rPr lang="en-US" smtClean="0"/>
              <a:t>‹#›</a:t>
            </a:fld>
            <a:endParaRPr lang="en-US"/>
          </a:p>
        </p:txBody>
      </p:sp>
    </p:spTree>
    <p:extLst>
      <p:ext uri="{BB962C8B-B14F-4D97-AF65-F5344CB8AC3E}">
        <p14:creationId xmlns:p14="http://schemas.microsoft.com/office/powerpoint/2010/main" val="179954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B9D72CCA-C5A9-4094-9C44-EFD6DCF62E05}" type="datetimeFigureOut">
              <a:rPr lang="en-US" smtClean="0"/>
              <a:t>2/1/2019</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650F1667-BE9B-4913-910F-4EB91B516E40}" type="slidenum">
              <a:rPr lang="en-US" smtClean="0"/>
              <a:t>‹#›</a:t>
            </a:fld>
            <a:endParaRPr lang="en-US"/>
          </a:p>
        </p:txBody>
      </p:sp>
    </p:spTree>
    <p:extLst>
      <p:ext uri="{BB962C8B-B14F-4D97-AF65-F5344CB8AC3E}">
        <p14:creationId xmlns:p14="http://schemas.microsoft.com/office/powerpoint/2010/main" val="414413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745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47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BA5764-096F-4797-B57B-8859339B5E28}"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7B71-02D3-4ED7-B5A9-8C4439C64BB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A5764-096F-4797-B57B-8859339B5E28}"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7B71-02D3-4ED7-B5A9-8C4439C64B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BA5764-096F-4797-B57B-8859339B5E28}"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7B71-02D3-4ED7-B5A9-8C4439C64B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A5764-096F-4797-B57B-8859339B5E28}"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7B71-02D3-4ED7-B5A9-8C4439C64B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A5764-096F-4797-B57B-8859339B5E28}" type="datetimeFigureOut">
              <a:rPr lang="en-US" smtClean="0"/>
              <a:t>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817B71-02D3-4ED7-B5A9-8C4439C64BB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BA5764-096F-4797-B57B-8859339B5E28}"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17B71-02D3-4ED7-B5A9-8C4439C64B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BA5764-096F-4797-B57B-8859339B5E28}" type="datetimeFigureOut">
              <a:rPr lang="en-US" smtClean="0"/>
              <a:t>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817B71-02D3-4ED7-B5A9-8C4439C64BB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A5764-096F-4797-B57B-8859339B5E28}" type="datetimeFigureOut">
              <a:rPr lang="en-US" smtClean="0"/>
              <a:t>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817B71-02D3-4ED7-B5A9-8C4439C64B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5764-096F-4797-B57B-8859339B5E28}" type="datetimeFigureOut">
              <a:rPr lang="en-US" smtClean="0"/>
              <a:t>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817B71-02D3-4ED7-B5A9-8C4439C64B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A5764-096F-4797-B57B-8859339B5E28}"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17B71-02D3-4ED7-B5A9-8C4439C64BB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BA5764-096F-4797-B57B-8859339B5E28}" type="datetimeFigureOut">
              <a:rPr lang="en-US" smtClean="0"/>
              <a:t>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817B71-02D3-4ED7-B5A9-8C4439C64B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0BA5764-096F-4797-B57B-8859339B5E28}" type="datetimeFigureOut">
              <a:rPr lang="en-US" smtClean="0"/>
              <a:t>2/1/2019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98817B71-02D3-4ED7-B5A9-8C4439C64B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youtube.com/watch?v=jU4oA3kkAW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 y="1269999"/>
            <a:ext cx="7848600" cy="1927225"/>
          </a:xfrm>
        </p:spPr>
        <p:txBody>
          <a:bodyPr>
            <a:normAutofit fontScale="90000"/>
          </a:bodyPr>
          <a:lstStyle/>
          <a:p>
            <a:r>
              <a:rPr lang="en-US" sz="6000" dirty="0">
                <a:solidFill>
                  <a:srgbClr val="002060"/>
                </a:solidFill>
                <a:latin typeface="Constantia" panose="02030602050306030303" pitchFamily="18" charset="0"/>
              </a:rPr>
              <a:t>Building impactful instructional leadership teams</a:t>
            </a:r>
          </a:p>
        </p:txBody>
      </p:sp>
      <p:sp>
        <p:nvSpPr>
          <p:cNvPr id="3" name="Subtitle 2"/>
          <p:cNvSpPr>
            <a:spLocks noGrp="1"/>
          </p:cNvSpPr>
          <p:nvPr>
            <p:ph type="subTitle" idx="1"/>
          </p:nvPr>
        </p:nvSpPr>
        <p:spPr>
          <a:xfrm>
            <a:off x="589280" y="6316825"/>
            <a:ext cx="8153400" cy="381000"/>
          </a:xfrm>
        </p:spPr>
        <p:txBody>
          <a:bodyPr>
            <a:noAutofit/>
          </a:bodyPr>
          <a:lstStyle/>
          <a:p>
            <a:pPr algn="ctr">
              <a:spcBef>
                <a:spcPts val="0"/>
              </a:spcBef>
            </a:pPr>
            <a:r>
              <a:rPr lang="en-US" sz="1800" dirty="0">
                <a:solidFill>
                  <a:srgbClr val="002060"/>
                </a:solidFill>
                <a:latin typeface="Constantia" panose="02030602050306030303" pitchFamily="18" charset="0"/>
              </a:rPr>
              <a:t>National Youth-At-Risk Conference – 2019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3398" y="3541712"/>
            <a:ext cx="1201003"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Subtitle 2"/>
          <p:cNvSpPr txBox="1">
            <a:spLocks/>
          </p:cNvSpPr>
          <p:nvPr/>
        </p:nvSpPr>
        <p:spPr>
          <a:xfrm>
            <a:off x="2666999" y="5257800"/>
            <a:ext cx="3733800" cy="1365606"/>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spcBef>
                <a:spcPts val="0"/>
              </a:spcBef>
            </a:pPr>
            <a:r>
              <a:rPr lang="en-US" sz="2800" dirty="0">
                <a:solidFill>
                  <a:srgbClr val="002060"/>
                </a:solidFill>
                <a:latin typeface="Constantia" panose="02030602050306030303" pitchFamily="18" charset="0"/>
              </a:rPr>
              <a:t>Shatavia Elder</a:t>
            </a:r>
          </a:p>
          <a:p>
            <a:pPr algn="ctr">
              <a:spcBef>
                <a:spcPts val="0"/>
              </a:spcBef>
            </a:pPr>
            <a:r>
              <a:rPr lang="en-US" sz="2800" dirty="0">
                <a:solidFill>
                  <a:srgbClr val="002060"/>
                </a:solidFill>
                <a:latin typeface="Constantia" panose="02030602050306030303" pitchFamily="18" charset="0"/>
              </a:rPr>
              <a:t>Jason Stamper</a:t>
            </a:r>
          </a:p>
          <a:p>
            <a:pPr algn="ctr">
              <a:spcBef>
                <a:spcPts val="0"/>
              </a:spcBef>
            </a:pPr>
            <a:endParaRPr lang="en-US" sz="2800" dirty="0">
              <a:solidFill>
                <a:srgbClr val="002060"/>
              </a:solidFill>
              <a:latin typeface="Constantia" panose="02030602050306030303" pitchFamily="18" charset="0"/>
            </a:endParaRPr>
          </a:p>
        </p:txBody>
      </p:sp>
    </p:spTree>
    <p:extLst>
      <p:ext uri="{BB962C8B-B14F-4D97-AF65-F5344CB8AC3E}">
        <p14:creationId xmlns:p14="http://schemas.microsoft.com/office/powerpoint/2010/main" val="278171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61640" y="604610"/>
            <a:ext cx="5791200" cy="1569660"/>
          </a:xfrm>
          <a:prstGeom prst="rect">
            <a:avLst/>
          </a:prstGeom>
        </p:spPr>
        <p:txBody>
          <a:bodyPr wrap="square">
            <a:spAutoFit/>
          </a:bodyPr>
          <a:lstStyle/>
          <a:p>
            <a:pPr algn="ctr"/>
            <a:r>
              <a:rPr lang="en-US" sz="4800" b="1" i="1" dirty="0">
                <a:solidFill>
                  <a:srgbClr val="002060"/>
                </a:solidFill>
                <a:latin typeface="Constantia" panose="02030602050306030303" pitchFamily="18" charset="0"/>
              </a:rPr>
              <a:t>Selecting </a:t>
            </a:r>
          </a:p>
          <a:p>
            <a:pPr algn="ctr"/>
            <a:r>
              <a:rPr lang="en-US" sz="4800" b="1" i="1" dirty="0">
                <a:solidFill>
                  <a:srgbClr val="002060"/>
                </a:solidFill>
                <a:latin typeface="Constantia" panose="02030602050306030303" pitchFamily="18" charset="0"/>
              </a:rPr>
              <a:t>ILT Members</a:t>
            </a:r>
          </a:p>
        </p:txBody>
      </p:sp>
      <p:pic>
        <p:nvPicPr>
          <p:cNvPr id="1028" name="Picture 4" descr="Image result for lets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3400"/>
            <a:ext cx="1953860" cy="160216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04800" y="2590800"/>
            <a:ext cx="8534400" cy="4038600"/>
            <a:chOff x="381000" y="2667000"/>
            <a:chExt cx="8534400" cy="4038600"/>
          </a:xfrm>
        </p:grpSpPr>
        <p:grpSp>
          <p:nvGrpSpPr>
            <p:cNvPr id="2" name="Group 1"/>
            <p:cNvGrpSpPr/>
            <p:nvPr/>
          </p:nvGrpSpPr>
          <p:grpSpPr>
            <a:xfrm>
              <a:off x="838200" y="2971800"/>
              <a:ext cx="7984067" cy="3568700"/>
              <a:chOff x="812800" y="2971800"/>
              <a:chExt cx="7984067" cy="3568700"/>
            </a:xfrm>
          </p:grpSpPr>
          <p:pic>
            <p:nvPicPr>
              <p:cNvPr id="7" name="Picture 2" descr="Image result for lets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71800"/>
                <a:ext cx="4758267" cy="3568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2800" y="3098800"/>
                <a:ext cx="3302000" cy="3302000"/>
              </a:xfrm>
              <a:prstGeom prst="rect">
                <a:avLst/>
              </a:prstGeom>
            </p:spPr>
          </p:pic>
        </p:grpSp>
        <p:sp>
          <p:nvSpPr>
            <p:cNvPr id="3" name="Rectangle: Rounded Corners 2"/>
            <p:cNvSpPr/>
            <p:nvPr/>
          </p:nvSpPr>
          <p:spPr>
            <a:xfrm>
              <a:off x="381000" y="2667000"/>
              <a:ext cx="8534400" cy="403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319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8840" y="2830656"/>
            <a:ext cx="1371600" cy="1566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228600" y="457200"/>
            <a:ext cx="8686800" cy="830997"/>
          </a:xfrm>
          <a:prstGeom prst="rect">
            <a:avLst/>
          </a:prstGeom>
        </p:spPr>
        <p:txBody>
          <a:bodyPr wrap="square">
            <a:spAutoFit/>
          </a:bodyPr>
          <a:lstStyle/>
          <a:p>
            <a:pPr algn="ctr"/>
            <a:r>
              <a:rPr lang="en-US" sz="4800" b="1" i="1" dirty="0">
                <a:solidFill>
                  <a:srgbClr val="002060"/>
                </a:solidFill>
                <a:latin typeface="Cambria" panose="02040503050406030204" pitchFamily="18" charset="0"/>
              </a:rPr>
              <a:t>Its Time Share Out</a:t>
            </a:r>
          </a:p>
        </p:txBody>
      </p:sp>
      <p:pic>
        <p:nvPicPr>
          <p:cNvPr id="3" name="Picture 2"/>
          <p:cNvPicPr>
            <a:picLocks noChangeAspect="1"/>
          </p:cNvPicPr>
          <p:nvPr/>
        </p:nvPicPr>
        <p:blipFill rotWithShape="1">
          <a:blip r:embed="rId3"/>
          <a:srcRect l="35000" t="23750" r="35000" b="13750"/>
          <a:stretch/>
        </p:blipFill>
        <p:spPr>
          <a:xfrm>
            <a:off x="2743200" y="1447800"/>
            <a:ext cx="3733800" cy="5185833"/>
          </a:xfrm>
          <a:prstGeom prst="rect">
            <a:avLst/>
          </a:prstGeom>
          <a:ln>
            <a:solidFill>
              <a:srgbClr val="002060"/>
            </a:solidFill>
          </a:ln>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830656"/>
            <a:ext cx="1371600" cy="1566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679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 y="457200"/>
            <a:ext cx="8686800" cy="584775"/>
          </a:xfrm>
          <a:prstGeom prst="rect">
            <a:avLst/>
          </a:prstGeom>
        </p:spPr>
        <p:txBody>
          <a:bodyPr wrap="square">
            <a:spAutoFit/>
          </a:bodyPr>
          <a:lstStyle/>
          <a:p>
            <a:pPr algn="ctr"/>
            <a:r>
              <a:rPr lang="en-US" sz="3000" b="1" i="1" dirty="0">
                <a:solidFill>
                  <a:srgbClr val="002060"/>
                </a:solidFill>
                <a:latin typeface="Cambria" panose="02040503050406030204" pitchFamily="18" charset="0"/>
              </a:rPr>
              <a:t>ILT Content/Roles and Responsibilities Exemplar</a:t>
            </a:r>
            <a:r>
              <a:rPr lang="en-US" sz="3200" b="1" i="1" dirty="0">
                <a:solidFill>
                  <a:srgbClr val="002060"/>
                </a:solidFill>
                <a:latin typeface="Cambria" panose="02040503050406030204" pitchFamily="18" charset="0"/>
              </a:rPr>
              <a:t> </a:t>
            </a:r>
          </a:p>
        </p:txBody>
      </p:sp>
      <p:pic>
        <p:nvPicPr>
          <p:cNvPr id="6" name="Picture 5"/>
          <p:cNvPicPr>
            <a:picLocks noChangeAspect="1"/>
          </p:cNvPicPr>
          <p:nvPr/>
        </p:nvPicPr>
        <p:blipFill rotWithShape="1">
          <a:blip r:embed="rId2"/>
          <a:srcRect l="14167" t="21250" r="17500" b="13750"/>
          <a:stretch/>
        </p:blipFill>
        <p:spPr>
          <a:xfrm>
            <a:off x="367436" y="1295400"/>
            <a:ext cx="8256727" cy="5235973"/>
          </a:xfrm>
          <a:prstGeom prst="rect">
            <a:avLst/>
          </a:prstGeom>
          <a:ln>
            <a:solidFill>
              <a:srgbClr val="002060"/>
            </a:solidFill>
          </a:ln>
        </p:spPr>
      </p:pic>
      <p:sp>
        <p:nvSpPr>
          <p:cNvPr id="7" name="TextBox 6"/>
          <p:cNvSpPr txBox="1"/>
          <p:nvPr/>
        </p:nvSpPr>
        <p:spPr>
          <a:xfrm>
            <a:off x="2514600" y="6019800"/>
            <a:ext cx="3581878" cy="338554"/>
          </a:xfrm>
          <a:prstGeom prst="rect">
            <a:avLst/>
          </a:prstGeom>
          <a:noFill/>
        </p:spPr>
        <p:txBody>
          <a:bodyPr wrap="none" rtlCol="0">
            <a:spAutoFit/>
          </a:bodyPr>
          <a:lstStyle/>
          <a:p>
            <a:r>
              <a:rPr lang="en-US" sz="1600" dirty="0"/>
              <a:t>*</a:t>
            </a:r>
            <a:r>
              <a:rPr lang="en-US" sz="1600" dirty="0">
                <a:highlight>
                  <a:srgbClr val="FFFF00"/>
                </a:highlight>
              </a:rPr>
              <a:t>Full Exemplar Available in Workbook</a:t>
            </a:r>
          </a:p>
        </p:txBody>
      </p:sp>
    </p:spTree>
    <p:extLst>
      <p:ext uri="{BB962C8B-B14F-4D97-AF65-F5344CB8AC3E}">
        <p14:creationId xmlns:p14="http://schemas.microsoft.com/office/powerpoint/2010/main" val="120262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5121" y="304800"/>
            <a:ext cx="8729955" cy="1938992"/>
          </a:xfrm>
          <a:prstGeom prst="rect">
            <a:avLst/>
          </a:prstGeom>
        </p:spPr>
        <p:txBody>
          <a:bodyPr wrap="none">
            <a:spAutoFit/>
          </a:bodyPr>
          <a:lstStyle/>
          <a:p>
            <a:pPr algn="ctr"/>
            <a:r>
              <a:rPr lang="en-US" sz="6000" b="1" dirty="0">
                <a:solidFill>
                  <a:srgbClr val="002060"/>
                </a:solidFill>
                <a:latin typeface="Cambria" panose="02040503050406030204" pitchFamily="18" charset="0"/>
              </a:rPr>
              <a:t>My Team is Established, </a:t>
            </a:r>
          </a:p>
          <a:p>
            <a:pPr algn="ctr"/>
            <a:r>
              <a:rPr lang="en-US" sz="6000" b="1" dirty="0">
                <a:solidFill>
                  <a:srgbClr val="002060"/>
                </a:solidFill>
                <a:latin typeface="Cambria" panose="02040503050406030204" pitchFamily="18" charset="0"/>
              </a:rPr>
              <a:t>Now What?</a:t>
            </a:r>
          </a:p>
        </p:txBody>
      </p:sp>
      <p:pic>
        <p:nvPicPr>
          <p:cNvPr id="4098" name="Picture 2" descr="Image result for i dont k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989" y="2286000"/>
            <a:ext cx="3596217"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question mar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78"/>
          <a:stretch/>
        </p:blipFill>
        <p:spPr bwMode="auto">
          <a:xfrm>
            <a:off x="6934200" y="3276600"/>
            <a:ext cx="203506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question mar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778"/>
          <a:stretch/>
        </p:blipFill>
        <p:spPr bwMode="auto">
          <a:xfrm>
            <a:off x="381000" y="3276600"/>
            <a:ext cx="203506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47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15439" y="1038681"/>
            <a:ext cx="5313121" cy="769441"/>
          </a:xfrm>
          <a:prstGeom prst="rect">
            <a:avLst/>
          </a:prstGeom>
          <a:ln>
            <a:noFill/>
          </a:ln>
        </p:spPr>
        <p:txBody>
          <a:bodyPr wrap="none">
            <a:spAutoFit/>
          </a:bodyPr>
          <a:lstStyle/>
          <a:p>
            <a:pPr algn="ctr"/>
            <a:r>
              <a:rPr lang="en-US" sz="2800" dirty="0">
                <a:solidFill>
                  <a:srgbClr val="002060"/>
                </a:solidFill>
                <a:latin typeface="Cambria" panose="02040503050406030204" pitchFamily="18" charset="0"/>
              </a:rPr>
              <a:t>How the Best Leaders Build Trust</a:t>
            </a:r>
          </a:p>
          <a:p>
            <a:pPr algn="ctr"/>
            <a:r>
              <a:rPr lang="en-US" sz="1600" dirty="0">
                <a:solidFill>
                  <a:srgbClr val="002060"/>
                </a:solidFill>
                <a:latin typeface="Cambria" panose="02040503050406030204" pitchFamily="18" charset="0"/>
              </a:rPr>
              <a:t>By Stephen M. R. Covey</a:t>
            </a:r>
          </a:p>
        </p:txBody>
      </p:sp>
      <p:sp>
        <p:nvSpPr>
          <p:cNvPr id="7" name="Rectangle 6"/>
          <p:cNvSpPr/>
          <p:nvPr/>
        </p:nvSpPr>
        <p:spPr>
          <a:xfrm>
            <a:off x="152400" y="304800"/>
            <a:ext cx="8839200" cy="769441"/>
          </a:xfrm>
          <a:prstGeom prst="rect">
            <a:avLst/>
          </a:prstGeom>
        </p:spPr>
        <p:txBody>
          <a:bodyPr wrap="square">
            <a:spAutoFit/>
          </a:bodyPr>
          <a:lstStyle/>
          <a:p>
            <a:pPr algn="ctr"/>
            <a:r>
              <a:rPr lang="en-US" sz="4400" b="1" dirty="0">
                <a:solidFill>
                  <a:srgbClr val="002060"/>
                </a:solidFill>
                <a:latin typeface="Cambria" panose="02040503050406030204" pitchFamily="18" charset="0"/>
              </a:rPr>
              <a:t>The Importance of Building Trust</a:t>
            </a:r>
          </a:p>
        </p:txBody>
      </p:sp>
      <p:pic>
        <p:nvPicPr>
          <p:cNvPr id="2" name="Picture 1"/>
          <p:cNvPicPr>
            <a:picLocks noChangeAspect="1"/>
          </p:cNvPicPr>
          <p:nvPr/>
        </p:nvPicPr>
        <p:blipFill rotWithShape="1">
          <a:blip r:embed="rId2"/>
          <a:srcRect l="26667" t="41250" r="25833" b="20000"/>
          <a:stretch/>
        </p:blipFill>
        <p:spPr>
          <a:xfrm>
            <a:off x="481781" y="1981200"/>
            <a:ext cx="8205019" cy="4572000"/>
          </a:xfrm>
          <a:prstGeom prst="rect">
            <a:avLst/>
          </a:prstGeom>
          <a:ln>
            <a:solidFill>
              <a:schemeClr val="tx1"/>
            </a:solidFill>
          </a:ln>
        </p:spPr>
      </p:pic>
    </p:spTree>
    <p:extLst>
      <p:ext uri="{BB962C8B-B14F-4D97-AF65-F5344CB8AC3E}">
        <p14:creationId xmlns:p14="http://schemas.microsoft.com/office/powerpoint/2010/main" val="295213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85800"/>
            <a:ext cx="1067557"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381001" y="2590800"/>
            <a:ext cx="8382000" cy="3354765"/>
          </a:xfrm>
          <a:prstGeom prst="rect">
            <a:avLst/>
          </a:prstGeom>
          <a:noFill/>
        </p:spPr>
        <p:txBody>
          <a:bodyPr wrap="square" rtlCol="0">
            <a:spAutoFit/>
          </a:bodyPr>
          <a:lstStyle/>
          <a:p>
            <a:pPr marL="342900" indent="-342900">
              <a:spcBef>
                <a:spcPts val="600"/>
              </a:spcBef>
              <a:buAutoNum type="arabicPeriod"/>
            </a:pPr>
            <a:r>
              <a:rPr lang="en-US" sz="3200" dirty="0">
                <a:solidFill>
                  <a:srgbClr val="002060"/>
                </a:solidFill>
                <a:latin typeface="Cambria" panose="02040503050406030204" pitchFamily="18" charset="0"/>
              </a:rPr>
              <a:t>Frequent and Meaningful Team Building</a:t>
            </a:r>
          </a:p>
          <a:p>
            <a:pPr marL="342900" indent="-342900">
              <a:spcBef>
                <a:spcPts val="600"/>
              </a:spcBef>
              <a:buAutoNum type="arabicPeriod"/>
            </a:pPr>
            <a:r>
              <a:rPr lang="en-US" sz="3200" dirty="0">
                <a:solidFill>
                  <a:srgbClr val="002060"/>
                </a:solidFill>
                <a:latin typeface="Cambria" panose="02040503050406030204" pitchFamily="18" charset="0"/>
              </a:rPr>
              <a:t>Different Voices Being Heard and Leading the ILT PLC</a:t>
            </a:r>
          </a:p>
          <a:p>
            <a:pPr marL="342900" indent="-342900">
              <a:spcBef>
                <a:spcPts val="600"/>
              </a:spcBef>
              <a:buAutoNum type="arabicPeriod"/>
            </a:pPr>
            <a:r>
              <a:rPr lang="en-US" sz="3200" dirty="0">
                <a:solidFill>
                  <a:srgbClr val="002060"/>
                </a:solidFill>
                <a:latin typeface="Cambria" panose="02040503050406030204" pitchFamily="18" charset="0"/>
              </a:rPr>
              <a:t>Systematic Celebrations (Flywheel)</a:t>
            </a:r>
          </a:p>
          <a:p>
            <a:pPr marL="342900" indent="-342900">
              <a:spcBef>
                <a:spcPts val="600"/>
              </a:spcBef>
              <a:buAutoNum type="arabicPeriod"/>
            </a:pPr>
            <a:r>
              <a:rPr lang="en-US" sz="3200" dirty="0">
                <a:solidFill>
                  <a:srgbClr val="002060"/>
                </a:solidFill>
                <a:latin typeface="Cambria" panose="02040503050406030204" pitchFamily="18" charset="0"/>
              </a:rPr>
              <a:t>Paraphernalia/Branding</a:t>
            </a:r>
          </a:p>
          <a:p>
            <a:pPr marL="342900" indent="-342900">
              <a:spcBef>
                <a:spcPts val="600"/>
              </a:spcBef>
              <a:buAutoNum type="arabicPeriod"/>
            </a:pPr>
            <a:r>
              <a:rPr lang="en-US" sz="3200" dirty="0">
                <a:solidFill>
                  <a:srgbClr val="002060"/>
                </a:solidFill>
                <a:latin typeface="Cambria" panose="02040503050406030204" pitchFamily="18" charset="0"/>
              </a:rPr>
              <a:t>Personality Inventory</a:t>
            </a:r>
          </a:p>
        </p:txBody>
      </p:sp>
      <p:sp>
        <p:nvSpPr>
          <p:cNvPr id="6" name="Rectangle 5"/>
          <p:cNvSpPr/>
          <p:nvPr/>
        </p:nvSpPr>
        <p:spPr>
          <a:xfrm>
            <a:off x="1524000" y="418237"/>
            <a:ext cx="6201121" cy="1754326"/>
          </a:xfrm>
          <a:prstGeom prst="rect">
            <a:avLst/>
          </a:prstGeom>
        </p:spPr>
        <p:txBody>
          <a:bodyPr wrap="none">
            <a:spAutoFit/>
          </a:bodyPr>
          <a:lstStyle/>
          <a:p>
            <a:pPr algn="ctr"/>
            <a:r>
              <a:rPr lang="en-US" sz="5400" b="1" dirty="0">
                <a:solidFill>
                  <a:srgbClr val="002060"/>
                </a:solidFill>
                <a:latin typeface="Cambria" panose="02040503050406030204" pitchFamily="18" charset="0"/>
              </a:rPr>
              <a:t>The Importance of </a:t>
            </a:r>
          </a:p>
          <a:p>
            <a:pPr algn="ctr"/>
            <a:r>
              <a:rPr lang="en-US" sz="5400" b="1" dirty="0">
                <a:solidFill>
                  <a:srgbClr val="002060"/>
                </a:solidFill>
                <a:latin typeface="Cambria" panose="02040503050406030204" pitchFamily="18" charset="0"/>
              </a:rPr>
              <a:t>Building Culture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0" y="685800"/>
            <a:ext cx="1067557"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518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340" y="1066800"/>
            <a:ext cx="8686800" cy="1323439"/>
          </a:xfrm>
          <a:prstGeom prst="rect">
            <a:avLst/>
          </a:prstGeom>
          <a:noFill/>
        </p:spPr>
        <p:txBody>
          <a:bodyPr wrap="square" rtlCol="0">
            <a:spAutoFit/>
          </a:bodyPr>
          <a:lstStyle/>
          <a:p>
            <a:r>
              <a:rPr lang="en-US" sz="2000" dirty="0">
                <a:solidFill>
                  <a:srgbClr val="002060"/>
                </a:solidFill>
                <a:latin typeface="Cambria" panose="02040503050406030204" pitchFamily="18" charset="0"/>
              </a:rPr>
              <a:t>The success of your ILT requires resolve when success becomes challenging, persistence when others may want to give up, cohesiveness when things don’t go as planned and courage in the face of challenges. Consistency towards a common goal leads to success. </a:t>
            </a:r>
          </a:p>
        </p:txBody>
      </p:sp>
      <p:sp>
        <p:nvSpPr>
          <p:cNvPr id="7" name="TextBox 6"/>
          <p:cNvSpPr txBox="1"/>
          <p:nvPr/>
        </p:nvSpPr>
        <p:spPr>
          <a:xfrm>
            <a:off x="914400" y="381000"/>
            <a:ext cx="7382681" cy="646331"/>
          </a:xfrm>
          <a:prstGeom prst="rect">
            <a:avLst/>
          </a:prstGeom>
          <a:noFill/>
        </p:spPr>
        <p:txBody>
          <a:bodyPr wrap="square" rtlCol="0">
            <a:spAutoFit/>
          </a:bodyPr>
          <a:lstStyle/>
          <a:p>
            <a:pPr algn="ctr"/>
            <a:r>
              <a:rPr lang="en-US" sz="3600" dirty="0">
                <a:solidFill>
                  <a:srgbClr val="002060"/>
                </a:solidFill>
                <a:latin typeface="Cambria" panose="02040503050406030204" pitchFamily="18" charset="0"/>
              </a:rPr>
              <a:t>Closing Point of Reflection</a:t>
            </a:r>
          </a:p>
        </p:txBody>
      </p:sp>
      <p:sp>
        <p:nvSpPr>
          <p:cNvPr id="8" name="TextBox 7"/>
          <p:cNvSpPr txBox="1"/>
          <p:nvPr/>
        </p:nvSpPr>
        <p:spPr>
          <a:xfrm>
            <a:off x="282660" y="6096000"/>
            <a:ext cx="8686800"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rPr>
              <a:t>Lets Take a Page Out of the TMB </a:t>
            </a:r>
            <a:r>
              <a:rPr lang="en-US" sz="2800" b="1" dirty="0" err="1">
                <a:solidFill>
                  <a:srgbClr val="002060"/>
                </a:solidFill>
                <a:latin typeface="Cambria" panose="02040503050406030204" pitchFamily="18" charset="0"/>
              </a:rPr>
              <a:t>Panyee</a:t>
            </a:r>
            <a:r>
              <a:rPr lang="en-US" sz="2800" b="1" dirty="0">
                <a:solidFill>
                  <a:srgbClr val="002060"/>
                </a:solidFill>
                <a:latin typeface="Cambria" panose="02040503050406030204" pitchFamily="18" charset="0"/>
              </a:rPr>
              <a:t> Handbook</a:t>
            </a:r>
          </a:p>
        </p:txBody>
      </p:sp>
      <p:pic>
        <p:nvPicPr>
          <p:cNvPr id="10" name="Picture 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622" y="2590800"/>
            <a:ext cx="4952235" cy="3305175"/>
          </a:xfrm>
          <a:prstGeom prst="rect">
            <a:avLst/>
          </a:prstGeom>
        </p:spPr>
      </p:pic>
    </p:spTree>
    <p:extLst>
      <p:ext uri="{BB962C8B-B14F-4D97-AF65-F5344CB8AC3E}">
        <p14:creationId xmlns:p14="http://schemas.microsoft.com/office/powerpoint/2010/main" val="654493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x marks the spot"/>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270" r="6010"/>
          <a:stretch/>
        </p:blipFill>
        <p:spPr bwMode="auto">
          <a:xfrm>
            <a:off x="258095" y="2404603"/>
            <a:ext cx="8517028" cy="354777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488" y="457200"/>
            <a:ext cx="8998312" cy="6255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150896" y="3484662"/>
            <a:ext cx="8229600" cy="2667000"/>
          </a:xfrm>
        </p:spPr>
        <p:txBody>
          <a:bodyPr>
            <a:normAutofit/>
          </a:bodyPr>
          <a:lstStyle/>
          <a:p>
            <a:pPr marL="0" lvl="0" indent="0" algn="ctr">
              <a:buNone/>
            </a:pPr>
            <a:r>
              <a:rPr lang="en-US" sz="3600" b="1" i="1" dirty="0">
                <a:solidFill>
                  <a:srgbClr val="002060"/>
                </a:solidFill>
                <a:latin typeface="Cambria" panose="02040503050406030204" pitchFamily="18" charset="0"/>
              </a:rPr>
              <a:t>Where We Began</a:t>
            </a:r>
          </a:p>
          <a:p>
            <a:pPr marL="0" lvl="0" indent="0" algn="ctr">
              <a:buNone/>
            </a:pPr>
            <a:r>
              <a:rPr lang="en-US" sz="3600" b="1" i="1" dirty="0">
                <a:solidFill>
                  <a:srgbClr val="002060"/>
                </a:solidFill>
                <a:latin typeface="Cambria" panose="02040503050406030204" pitchFamily="18" charset="0"/>
              </a:rPr>
              <a:t>Where We Are</a:t>
            </a:r>
          </a:p>
          <a:p>
            <a:pPr marL="0" lvl="0" indent="0" algn="ctr">
              <a:buNone/>
            </a:pPr>
            <a:r>
              <a:rPr lang="en-US" sz="3600" b="1" i="1" dirty="0">
                <a:solidFill>
                  <a:srgbClr val="002060"/>
                </a:solidFill>
                <a:latin typeface="Cambria" panose="02040503050406030204" pitchFamily="18" charset="0"/>
              </a:rPr>
              <a:t>Where We Are Going</a:t>
            </a:r>
          </a:p>
        </p:txBody>
      </p:sp>
      <p:sp>
        <p:nvSpPr>
          <p:cNvPr id="5" name="Rectangle 4"/>
          <p:cNvSpPr/>
          <p:nvPr/>
        </p:nvSpPr>
        <p:spPr>
          <a:xfrm>
            <a:off x="258095" y="861173"/>
            <a:ext cx="8610600" cy="769441"/>
          </a:xfrm>
          <a:prstGeom prst="rect">
            <a:avLst/>
          </a:prstGeom>
        </p:spPr>
        <p:txBody>
          <a:bodyPr wrap="square">
            <a:spAutoFit/>
          </a:bodyPr>
          <a:lstStyle/>
          <a:p>
            <a:pPr algn="ctr"/>
            <a:r>
              <a:rPr lang="en-US" sz="4400" b="1" i="1" dirty="0">
                <a:solidFill>
                  <a:srgbClr val="002060"/>
                </a:solidFill>
                <a:latin typeface="Cambria" panose="02040503050406030204" pitchFamily="18" charset="0"/>
              </a:rPr>
              <a:t>Woodland Middle School</a:t>
            </a:r>
          </a:p>
        </p:txBody>
      </p:sp>
      <p:sp>
        <p:nvSpPr>
          <p:cNvPr id="3" name="AutoShape 2" descr="Image result for x marks the spo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x marks the spot"/>
          <p:cNvSpPr>
            <a:spLocks noChangeAspect="1" noChangeArrowheads="1"/>
          </p:cNvSpPr>
          <p:nvPr/>
        </p:nvSpPr>
        <p:spPr bwMode="auto">
          <a:xfrm>
            <a:off x="3124200" y="3429000"/>
            <a:ext cx="17526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629310"/>
            <a:ext cx="1046072" cy="1194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40" y="648564"/>
            <a:ext cx="1046072" cy="1194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48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0671"/>
          <a:stretch/>
        </p:blipFill>
        <p:spPr bwMode="auto">
          <a:xfrm>
            <a:off x="685800" y="2150932"/>
            <a:ext cx="7810500" cy="460614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Image result for x marks the spo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x marks the spot"/>
          <p:cNvSpPr>
            <a:spLocks noChangeAspect="1" noChangeArrowheads="1"/>
          </p:cNvSpPr>
          <p:nvPr/>
        </p:nvSpPr>
        <p:spPr bwMode="auto">
          <a:xfrm>
            <a:off x="3124200" y="3429000"/>
            <a:ext cx="17526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1352550" y="457200"/>
            <a:ext cx="7048500" cy="1631216"/>
            <a:chOff x="685800" y="385544"/>
            <a:chExt cx="7048500" cy="1631216"/>
          </a:xfrm>
        </p:grpSpPr>
        <p:sp>
          <p:nvSpPr>
            <p:cNvPr id="5" name="Rectangle 4"/>
            <p:cNvSpPr/>
            <p:nvPr/>
          </p:nvSpPr>
          <p:spPr>
            <a:xfrm>
              <a:off x="1905000" y="385544"/>
              <a:ext cx="5829300" cy="1631216"/>
            </a:xfrm>
            <a:prstGeom prst="rect">
              <a:avLst/>
            </a:prstGeom>
          </p:spPr>
          <p:txBody>
            <a:bodyPr wrap="square">
              <a:spAutoFit/>
            </a:bodyPr>
            <a:lstStyle/>
            <a:p>
              <a:pPr algn="ctr"/>
              <a:r>
                <a:rPr lang="en-US" sz="5000" b="1" i="1" dirty="0">
                  <a:solidFill>
                    <a:srgbClr val="002060"/>
                  </a:solidFill>
                  <a:latin typeface="Cambria" panose="02040503050406030204" pitchFamily="18" charset="0"/>
                </a:rPr>
                <a:t>Taking a Look </a:t>
              </a:r>
            </a:p>
            <a:p>
              <a:pPr algn="ctr"/>
              <a:r>
                <a:rPr lang="en-US" sz="5000" b="1" i="1" dirty="0">
                  <a:solidFill>
                    <a:srgbClr val="002060"/>
                  </a:solidFill>
                  <a:latin typeface="Cambria" panose="02040503050406030204" pitchFamily="18" charset="0"/>
                </a:rPr>
                <a:t>at the Data</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48060"/>
              <a:ext cx="1318849" cy="1506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59090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4748" y="381000"/>
            <a:ext cx="8610600" cy="769441"/>
          </a:xfrm>
          <a:prstGeom prst="rect">
            <a:avLst/>
          </a:prstGeom>
        </p:spPr>
        <p:txBody>
          <a:bodyPr wrap="square">
            <a:spAutoFit/>
          </a:bodyPr>
          <a:lstStyle/>
          <a:p>
            <a:pPr algn="ctr"/>
            <a:r>
              <a:rPr lang="en-US" sz="4400" b="1" i="1" dirty="0">
                <a:solidFill>
                  <a:srgbClr val="002060"/>
                </a:solidFill>
                <a:latin typeface="Cambria" panose="02040503050406030204" pitchFamily="18" charset="0"/>
              </a:rPr>
              <a:t>iReady Progress/Growth</a:t>
            </a:r>
          </a:p>
        </p:txBody>
      </p:sp>
      <p:pic>
        <p:nvPicPr>
          <p:cNvPr id="1026" name="Picture 1" descr="image001">
            <a:extLst>
              <a:ext uri="{FF2B5EF4-FFF2-40B4-BE49-F238E27FC236}">
                <a16:creationId xmlns:a16="http://schemas.microsoft.com/office/drawing/2014/main" id="{6D6F2CC3-924B-486F-9EF6-B5AC780E2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96" y="1447800"/>
            <a:ext cx="8578304" cy="48491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96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81000"/>
            <a:ext cx="8610600" cy="646331"/>
          </a:xfrm>
          <a:prstGeom prst="rect">
            <a:avLst/>
          </a:prstGeom>
        </p:spPr>
        <p:txBody>
          <a:bodyPr wrap="square">
            <a:spAutoFit/>
          </a:bodyPr>
          <a:lstStyle/>
          <a:p>
            <a:pPr algn="ctr"/>
            <a:r>
              <a:rPr lang="en-US" sz="3600" b="1" i="1" dirty="0">
                <a:solidFill>
                  <a:srgbClr val="002060"/>
                </a:solidFill>
                <a:latin typeface="Cambria" panose="02040503050406030204" pitchFamily="18" charset="0"/>
              </a:rPr>
              <a:t>Reading Plus Progress/Growth</a:t>
            </a:r>
          </a:p>
        </p:txBody>
      </p:sp>
      <p:pic>
        <p:nvPicPr>
          <p:cNvPr id="2" name="Picture 1"/>
          <p:cNvPicPr>
            <a:picLocks noChangeAspect="1"/>
          </p:cNvPicPr>
          <p:nvPr/>
        </p:nvPicPr>
        <p:blipFill rotWithShape="1">
          <a:blip r:embed="rId3"/>
          <a:srcRect l="24167" t="12500" r="26667" b="7500"/>
          <a:stretch/>
        </p:blipFill>
        <p:spPr>
          <a:xfrm>
            <a:off x="1934765" y="1143000"/>
            <a:ext cx="5198269" cy="5638800"/>
          </a:xfrm>
          <a:prstGeom prst="rect">
            <a:avLst/>
          </a:prstGeom>
          <a:ln>
            <a:solidFill>
              <a:srgbClr val="002060"/>
            </a:solidFill>
          </a:ln>
        </p:spPr>
      </p:pic>
      <p:pic>
        <p:nvPicPr>
          <p:cNvPr id="6" name="Picture 5">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650" y="3042328"/>
            <a:ext cx="1257487" cy="143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0763" y="3048000"/>
            <a:ext cx="1257487" cy="143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0221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803" y="3505200"/>
            <a:ext cx="2068394"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228600" y="685800"/>
            <a:ext cx="8686800" cy="2554545"/>
          </a:xfrm>
          <a:prstGeom prst="rect">
            <a:avLst/>
          </a:prstGeom>
        </p:spPr>
        <p:txBody>
          <a:bodyPr wrap="square">
            <a:spAutoFit/>
          </a:bodyPr>
          <a:lstStyle/>
          <a:p>
            <a:pPr algn="ctr"/>
            <a:r>
              <a:rPr lang="en-US" sz="4000" b="1" i="1" dirty="0">
                <a:solidFill>
                  <a:srgbClr val="002060"/>
                </a:solidFill>
                <a:latin typeface="Constantia" panose="02030602050306030303" pitchFamily="18" charset="0"/>
              </a:rPr>
              <a:t>Every High Impact Instructional Leadership Team (ILT) Operates As a Functional Professional Learning Community (PLC)</a:t>
            </a:r>
          </a:p>
        </p:txBody>
      </p:sp>
    </p:spTree>
    <p:extLst>
      <p:ext uri="{BB962C8B-B14F-4D97-AF65-F5344CB8AC3E}">
        <p14:creationId xmlns:p14="http://schemas.microsoft.com/office/powerpoint/2010/main" val="138974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534400" cy="6019800"/>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endParaRPr lang="en-US" sz="800" b="1" i="1" dirty="0">
              <a:solidFill>
                <a:srgbClr val="002060"/>
              </a:solidFill>
            </a:endParaRPr>
          </a:p>
          <a:p>
            <a:pPr marL="0" indent="0" algn="ctr">
              <a:buNone/>
            </a:pPr>
            <a:r>
              <a:rPr lang="en-US" sz="4000" b="1" i="1" dirty="0">
                <a:solidFill>
                  <a:srgbClr val="002060"/>
                </a:solidFill>
                <a:latin typeface="Constantia" panose="02030602050306030303" pitchFamily="18" charset="0"/>
              </a:rPr>
              <a:t>Why PLCs Are So Important</a:t>
            </a:r>
            <a:endParaRPr lang="en-US" sz="3200" b="1" i="1" dirty="0">
              <a:solidFill>
                <a:srgbClr val="002060"/>
              </a:solidFill>
              <a:latin typeface="Constantia" panose="02030602050306030303" pitchFamily="18" charset="0"/>
            </a:endParaRPr>
          </a:p>
          <a:p>
            <a:pPr marL="0" indent="0" algn="ctr">
              <a:buNone/>
            </a:pPr>
            <a:endParaRPr lang="en-US" sz="1200" b="1" i="1" dirty="0">
              <a:solidFill>
                <a:srgbClr val="002060"/>
              </a:solidFill>
              <a:latin typeface="Constantia" panose="02030602050306030303" pitchFamily="18" charset="0"/>
            </a:endParaRPr>
          </a:p>
          <a:p>
            <a:pPr marL="0" indent="0">
              <a:buNone/>
            </a:pPr>
            <a:r>
              <a:rPr lang="en-US" sz="3000" dirty="0">
                <a:solidFill>
                  <a:srgbClr val="002060"/>
                </a:solidFill>
                <a:latin typeface="Constantia" panose="02030602050306030303" pitchFamily="18" charset="0"/>
              </a:rPr>
              <a:t>“A PLC is an ongoing process in which educators work collaboratively in recurring cycles of collective inquiry and action research to achieve better results for the students they serve.” </a:t>
            </a:r>
          </a:p>
          <a:p>
            <a:pPr marL="0" indent="0">
              <a:buNone/>
            </a:pPr>
            <a:endParaRPr lang="en-US" sz="3600" dirty="0">
              <a:solidFill>
                <a:srgbClr val="002060"/>
              </a:solidFill>
              <a:latin typeface="Constantia" panose="02030602050306030303" pitchFamily="18" charset="0"/>
            </a:endParaRPr>
          </a:p>
          <a:p>
            <a:pPr marL="0" indent="0">
              <a:buNone/>
            </a:pPr>
            <a:r>
              <a:rPr lang="en-US" dirty="0">
                <a:solidFill>
                  <a:srgbClr val="002060"/>
                </a:solidFill>
                <a:latin typeface="Constantia" panose="02030602050306030303" pitchFamily="18" charset="0"/>
              </a:rPr>
              <a:t>—DuFour, DuFour, </a:t>
            </a:r>
            <a:r>
              <a:rPr lang="en-US" dirty="0" err="1">
                <a:solidFill>
                  <a:srgbClr val="002060"/>
                </a:solidFill>
                <a:latin typeface="Constantia" panose="02030602050306030303" pitchFamily="18" charset="0"/>
              </a:rPr>
              <a:t>Eaker</a:t>
            </a:r>
            <a:r>
              <a:rPr lang="en-US" dirty="0">
                <a:solidFill>
                  <a:srgbClr val="002060"/>
                </a:solidFill>
                <a:latin typeface="Constantia" panose="02030602050306030303" pitchFamily="18" charset="0"/>
              </a:rPr>
              <a:t> &amp; Many, 2010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834" y="4038600"/>
            <a:ext cx="166806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6013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793489"/>
            <a:ext cx="1067558"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81000" y="2514600"/>
            <a:ext cx="8235973" cy="4339650"/>
          </a:xfrm>
          <a:prstGeom prst="rect">
            <a:avLst/>
          </a:prstGeom>
          <a:noFill/>
        </p:spPr>
        <p:txBody>
          <a:bodyPr wrap="none" rtlCol="0">
            <a:spAutoFit/>
          </a:bodyPr>
          <a:lstStyle/>
          <a:p>
            <a:pPr marL="514350" indent="-514350">
              <a:spcBef>
                <a:spcPts val="600"/>
              </a:spcBef>
              <a:buAutoNum type="arabicPeriod"/>
            </a:pPr>
            <a:r>
              <a:rPr lang="en-US" sz="3600" dirty="0">
                <a:solidFill>
                  <a:srgbClr val="002060"/>
                </a:solidFill>
                <a:latin typeface="Cambria" panose="02040503050406030204" pitchFamily="18" charset="0"/>
              </a:rPr>
              <a:t>Norms, Purpose and Outcomes</a:t>
            </a:r>
          </a:p>
          <a:p>
            <a:pPr marL="514350" indent="-514350">
              <a:spcBef>
                <a:spcPts val="600"/>
              </a:spcBef>
              <a:buAutoNum type="arabicPeriod"/>
            </a:pPr>
            <a:r>
              <a:rPr lang="en-US" sz="3600" dirty="0">
                <a:solidFill>
                  <a:srgbClr val="002060"/>
                </a:solidFill>
                <a:latin typeface="Cambria" panose="02040503050406030204" pitchFamily="18" charset="0"/>
              </a:rPr>
              <a:t> PLC Protocols</a:t>
            </a:r>
          </a:p>
          <a:p>
            <a:pPr marL="514350" indent="-514350">
              <a:spcBef>
                <a:spcPts val="600"/>
              </a:spcBef>
              <a:buAutoNum type="arabicPeriod"/>
            </a:pPr>
            <a:r>
              <a:rPr lang="en-US" sz="3600" dirty="0">
                <a:solidFill>
                  <a:srgbClr val="002060"/>
                </a:solidFill>
                <a:latin typeface="Cambria" panose="02040503050406030204" pitchFamily="18" charset="0"/>
              </a:rPr>
              <a:t>Practice, Practice, Practice</a:t>
            </a:r>
          </a:p>
          <a:p>
            <a:pPr marL="514350" indent="-514350">
              <a:spcBef>
                <a:spcPts val="600"/>
              </a:spcBef>
              <a:buFontTx/>
              <a:buAutoNum type="arabicPeriod"/>
            </a:pPr>
            <a:r>
              <a:rPr lang="en-US" sz="3600" dirty="0">
                <a:solidFill>
                  <a:srgbClr val="002060"/>
                </a:solidFill>
                <a:latin typeface="Cambria" panose="02040503050406030204" pitchFamily="18" charset="0"/>
              </a:rPr>
              <a:t> An ILT Member Present in EVERY PLC</a:t>
            </a:r>
          </a:p>
          <a:p>
            <a:pPr marL="514350" indent="-514350">
              <a:spcBef>
                <a:spcPts val="600"/>
              </a:spcBef>
              <a:buFontTx/>
              <a:buAutoNum type="arabicPeriod"/>
            </a:pPr>
            <a:r>
              <a:rPr lang="en-US" sz="3600" dirty="0">
                <a:solidFill>
                  <a:srgbClr val="002060"/>
                </a:solidFill>
                <a:latin typeface="Cambria" panose="02040503050406030204" pitchFamily="18" charset="0"/>
              </a:rPr>
              <a:t>Monitoring of PLC Outcomes into </a:t>
            </a:r>
          </a:p>
          <a:p>
            <a:pPr marL="514350" indent="-514350"/>
            <a:r>
              <a:rPr lang="en-US" sz="3600" dirty="0">
                <a:solidFill>
                  <a:srgbClr val="002060"/>
                </a:solidFill>
                <a:latin typeface="Cambria" panose="02040503050406030204" pitchFamily="18" charset="0"/>
              </a:rPr>
              <a:t>     Classroom Practice</a:t>
            </a:r>
          </a:p>
          <a:p>
            <a:pPr marL="342900" indent="-342900">
              <a:buAutoNum type="arabicPeriod"/>
            </a:pPr>
            <a:endParaRPr lang="en-US" sz="4000" dirty="0">
              <a:solidFill>
                <a:srgbClr val="002060"/>
              </a:solidFill>
              <a:latin typeface="Cambria" panose="02040503050406030204" pitchFamily="18" charset="0"/>
            </a:endParaRPr>
          </a:p>
        </p:txBody>
      </p:sp>
      <p:sp>
        <p:nvSpPr>
          <p:cNvPr id="5" name="TextBox 4"/>
          <p:cNvSpPr txBox="1"/>
          <p:nvPr/>
        </p:nvSpPr>
        <p:spPr>
          <a:xfrm>
            <a:off x="79386" y="685800"/>
            <a:ext cx="8839200" cy="1569660"/>
          </a:xfrm>
          <a:prstGeom prst="rect">
            <a:avLst/>
          </a:prstGeom>
          <a:noFill/>
        </p:spPr>
        <p:txBody>
          <a:bodyPr wrap="square" rtlCol="0">
            <a:spAutoFit/>
          </a:bodyPr>
          <a:lstStyle/>
          <a:p>
            <a:pPr algn="ctr"/>
            <a:r>
              <a:rPr lang="en-US" sz="4800" b="1" dirty="0">
                <a:solidFill>
                  <a:srgbClr val="002060"/>
                </a:solidFill>
                <a:latin typeface="Cambria" panose="02040503050406030204" pitchFamily="18" charset="0"/>
              </a:rPr>
              <a:t>Five Essentials </a:t>
            </a:r>
          </a:p>
          <a:p>
            <a:pPr algn="ctr"/>
            <a:r>
              <a:rPr lang="en-US" sz="4800" b="1" dirty="0">
                <a:solidFill>
                  <a:srgbClr val="002060"/>
                </a:solidFill>
                <a:latin typeface="Cambria" panose="02040503050406030204" pitchFamily="18" charset="0"/>
              </a:rPr>
              <a:t>for Effective PLCs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793489"/>
            <a:ext cx="1067558"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472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 calcmode="lin" valueType="num">
                                      <p:cBhvr additive="base">
                                        <p:cTn id="3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505172"/>
            <a:ext cx="7817140" cy="646331"/>
          </a:xfrm>
          <a:prstGeom prst="rect">
            <a:avLst/>
          </a:prstGeom>
        </p:spPr>
        <p:txBody>
          <a:bodyPr wrap="none">
            <a:spAutoFit/>
          </a:bodyPr>
          <a:lstStyle/>
          <a:p>
            <a:pPr algn="ctr"/>
            <a:r>
              <a:rPr lang="en-US" sz="3600" b="1" i="1" dirty="0">
                <a:solidFill>
                  <a:srgbClr val="002060"/>
                </a:solidFill>
                <a:latin typeface="Cambria" panose="02040503050406030204" pitchFamily="18" charset="0"/>
              </a:rPr>
              <a:t>Importance of Selecting ILT Members</a:t>
            </a:r>
          </a:p>
        </p:txBody>
      </p:sp>
      <p:sp>
        <p:nvSpPr>
          <p:cNvPr id="3" name="Rectangle 2"/>
          <p:cNvSpPr/>
          <p:nvPr/>
        </p:nvSpPr>
        <p:spPr>
          <a:xfrm>
            <a:off x="2209800" y="1151503"/>
            <a:ext cx="4572000" cy="923330"/>
          </a:xfrm>
          <a:prstGeom prst="rect">
            <a:avLst/>
          </a:prstGeom>
        </p:spPr>
        <p:txBody>
          <a:bodyPr>
            <a:spAutoFit/>
          </a:bodyPr>
          <a:lstStyle/>
          <a:p>
            <a:pPr algn="ctr"/>
            <a:r>
              <a:rPr lang="en-US" b="1" i="1" dirty="0">
                <a:solidFill>
                  <a:srgbClr val="002060"/>
                </a:solidFill>
                <a:latin typeface="Constantia" panose="02030602050306030303" pitchFamily="18" charset="0"/>
              </a:rPr>
              <a:t>University of Washington</a:t>
            </a:r>
          </a:p>
          <a:p>
            <a:pPr algn="ctr"/>
            <a:r>
              <a:rPr lang="en-US" b="1" i="1" dirty="0">
                <a:solidFill>
                  <a:srgbClr val="002060"/>
                </a:solidFill>
                <a:latin typeface="Constantia" panose="02030602050306030303" pitchFamily="18" charset="0"/>
              </a:rPr>
              <a:t>Center for Educational Leadership</a:t>
            </a:r>
          </a:p>
          <a:p>
            <a:pPr algn="ctr"/>
            <a:endParaRPr lang="en-US" b="1" i="1" dirty="0">
              <a:solidFill>
                <a:srgbClr val="002060"/>
              </a:solidFill>
              <a:latin typeface="Constantia" panose="02030602050306030303" pitchFamily="18" charset="0"/>
            </a:endParaRPr>
          </a:p>
        </p:txBody>
      </p:sp>
      <p:pic>
        <p:nvPicPr>
          <p:cNvPr id="6" name="Picture 5"/>
          <p:cNvPicPr>
            <a:picLocks noChangeAspect="1"/>
          </p:cNvPicPr>
          <p:nvPr/>
        </p:nvPicPr>
        <p:blipFill rotWithShape="1">
          <a:blip r:embed="rId2"/>
          <a:srcRect l="9167" t="37500" r="63333" b="17500"/>
          <a:stretch/>
        </p:blipFill>
        <p:spPr>
          <a:xfrm>
            <a:off x="2432050" y="1981200"/>
            <a:ext cx="4127500" cy="4502727"/>
          </a:xfrm>
          <a:prstGeom prst="rect">
            <a:avLst/>
          </a:prstGeom>
          <a:ln>
            <a:solidFill>
              <a:srgbClr val="00206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114800"/>
            <a:ext cx="1371600" cy="1566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114800"/>
            <a:ext cx="1371600" cy="1566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350744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19817</TotalTime>
  <Words>287</Words>
  <Application>Microsoft Office PowerPoint</Application>
  <PresentationFormat>On-screen Show (4:3)</PresentationFormat>
  <Paragraphs>50</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Constantia</vt:lpstr>
      <vt:lpstr>Clarity</vt:lpstr>
      <vt:lpstr>Building impactful instructional leadership teams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Atlanta Public Schools-.IT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Carver School of Technology</dc:title>
  <dc:creator>Stamper, Jason J</dc:creator>
  <cp:lastModifiedBy>Stamper, Jason J</cp:lastModifiedBy>
  <cp:revision>170</cp:revision>
  <cp:lastPrinted>2017-06-22T21:35:15Z</cp:lastPrinted>
  <dcterms:created xsi:type="dcterms:W3CDTF">2013-07-30T22:43:15Z</dcterms:created>
  <dcterms:modified xsi:type="dcterms:W3CDTF">2019-02-01T22:54:29Z</dcterms:modified>
</cp:coreProperties>
</file>