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he Girl Next Door" panose="020B0604020202020204" charset="0"/>
      <p:regular r:id="rId35"/>
    </p:embeddedFont>
    <p:embeddedFont>
      <p:font typeface="Chelsea Market" panose="020B0604020202020204" charset="0"/>
      <p:regular r:id="rId36"/>
    </p:embeddedFont>
    <p:embeddedFont>
      <p:font typeface="Frijole" panose="020B0604020202020204" charset="0"/>
      <p:regular r:id="rId37"/>
    </p:embeddedFont>
    <p:embeddedFont>
      <p:font typeface="Crushed" panose="020B0604020202020204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Architects Daughter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FF2A6F-8506-45E6-9B65-1E7C9C04FC5E}">
  <a:tblStyle styleId="{97FF2A6F-8506-45E6-9B65-1E7C9C04FC5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EE8"/>
          </a:solidFill>
        </a:fill>
      </a:tcStyle>
    </a:wholeTbl>
    <a:band1H>
      <a:tcTxStyle/>
      <a:tcStyle>
        <a:tcBdr/>
        <a:fill>
          <a:solidFill>
            <a:srgbClr val="FCDC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DC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F25735-F301-42C0-B99D-D7EA7766A96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5BEEFE0-2EFA-4302-BA17-E30856E4D762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2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8fade018f_0_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38fade018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free-power-point-templates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886200" y="2362200"/>
            <a:ext cx="5105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962400" y="3429000"/>
            <a:ext cx="495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" name="Google Shape;90;p13" descr="E:\websites\free-power-point-templates\2012\logos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2849092"/>
            <a:ext cx="1951712" cy="702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48965" y="1443835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2438400" y="1295400"/>
            <a:ext cx="67107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2438400" y="2464598"/>
            <a:ext cx="6710784" cy="427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57200" y="2073697"/>
            <a:ext cx="4040188" cy="379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3"/>
          </p:nvPr>
        </p:nvSpPr>
        <p:spPr>
          <a:xfrm>
            <a:off x="4645025" y="1443835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4"/>
          </p:nvPr>
        </p:nvSpPr>
        <p:spPr>
          <a:xfrm>
            <a:off x="4645025" y="2073697"/>
            <a:ext cx="4041775" cy="379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-point-templates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aqmkVOs9N8&amp;feature=youtu.b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edmontstudyhelp.weebly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ClubDayMS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Karenj.Gorman@cms.k12.nc.u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Jackie.Barone@cms.k12.nc.us" TargetMode="External"/><Relationship Id="rId4" Type="http://schemas.openxmlformats.org/officeDocument/2006/relationships/hyperlink" Target="mailto:Maranda.Thornburg@cms.k12.nc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6personalities.com/free-personality-tes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ctrTitle"/>
          </p:nvPr>
        </p:nvSpPr>
        <p:spPr>
          <a:xfrm>
            <a:off x="3886200" y="1084775"/>
            <a:ext cx="5105400" cy="29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Arial"/>
              <a:buNone/>
            </a:pPr>
            <a:r>
              <a:rPr lang="en-US" sz="4800">
                <a:latin typeface="Chelsea Market"/>
                <a:ea typeface="Chelsea Market"/>
                <a:cs typeface="Chelsea Market"/>
                <a:sym typeface="Chelsea Market"/>
              </a:rPr>
              <a:t>M</a:t>
            </a:r>
            <a:r>
              <a:rPr lang="en-US" sz="4800" i="0" u="none" strike="noStrike" cap="none">
                <a:solidFill>
                  <a:srgbClr val="262626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eeting the Needs of Diverse Gifted Learners</a:t>
            </a:r>
            <a:endParaRPr sz="48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2831450" y="4410050"/>
            <a:ext cx="6007800" cy="2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50"/>
              <a:buFont typeface="Arial"/>
              <a:buNone/>
            </a:pPr>
            <a:r>
              <a:rPr lang="en-US" sz="2400" b="1" i="0" u="sng" strike="noStrike" cap="none">
                <a:solidFill>
                  <a:srgbClr val="3F3F3F"/>
                </a:solidFill>
              </a:rPr>
              <a:t>Piedmont Middle School, Charlotte, NC</a:t>
            </a:r>
            <a:endParaRPr sz="2400" b="1"/>
          </a:p>
          <a:p>
            <a:pPr marL="0" marR="0" lvl="0" indent="0" algn="ctr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F"/>
              </a:buClr>
              <a:buSzPts val="1850"/>
              <a:buFont typeface="Arial"/>
              <a:buNone/>
            </a:pPr>
            <a:endParaRPr sz="2400" b="1" i="0" u="none" strike="noStrike" cap="none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F"/>
              </a:buClr>
              <a:buSzPts val="1850"/>
              <a:buFont typeface="Arial"/>
              <a:buNone/>
            </a:pPr>
            <a:r>
              <a:rPr lang="en-US" sz="2400" b="1" i="0" u="none" strike="noStrike" cap="none">
                <a:solidFill>
                  <a:srgbClr val="3F3F3F"/>
                </a:solidFill>
              </a:rPr>
              <a:t>Karen Gorman, </a:t>
            </a:r>
            <a:r>
              <a:rPr lang="en-US" sz="2400" b="1" i="1" u="none" strike="noStrike" cap="none">
                <a:solidFill>
                  <a:srgbClr val="3F3F3F"/>
                </a:solidFill>
              </a:rPr>
              <a:t>Academic Facilitator</a:t>
            </a:r>
            <a:endParaRPr sz="2400" b="1"/>
          </a:p>
          <a:p>
            <a:pPr marL="0" marR="0" lvl="0" indent="0" algn="ctr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F"/>
              </a:buClr>
              <a:buSzPts val="1850"/>
              <a:buFont typeface="Arial"/>
              <a:buNone/>
            </a:pPr>
            <a:r>
              <a:rPr lang="en-US" sz="2400" b="1" i="0" u="none" strike="noStrike" cap="none">
                <a:solidFill>
                  <a:srgbClr val="3F3F3F"/>
                </a:solidFill>
              </a:rPr>
              <a:t>Maranda Thornburg, </a:t>
            </a:r>
            <a:r>
              <a:rPr lang="en-US" sz="2400" b="1" i="1" u="none" strike="noStrike" cap="none">
                <a:solidFill>
                  <a:srgbClr val="3F3F3F"/>
                </a:solidFill>
              </a:rPr>
              <a:t>IB Coordinator</a:t>
            </a:r>
            <a:endParaRPr sz="2400" b="1" i="1" u="none" strike="noStrike" cap="none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F"/>
              </a:buClr>
              <a:buSzPts val="1850"/>
              <a:buFont typeface="Arial"/>
              <a:buNone/>
            </a:pPr>
            <a:r>
              <a:rPr lang="en-US" sz="2400" b="1"/>
              <a:t>Jackie Barone, </a:t>
            </a:r>
            <a:r>
              <a:rPr lang="en-US" sz="2400" b="1" i="1"/>
              <a:t>Principal</a:t>
            </a:r>
            <a:endParaRPr sz="2400" b="1" i="1"/>
          </a:p>
        </p:txBody>
      </p:sp>
      <p:pic>
        <p:nvPicPr>
          <p:cNvPr id="97" name="Google Shape;97;p14" descr="E:\websites\free-power-point-templates\2012\logos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6586" y="6629400"/>
            <a:ext cx="470520" cy="16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Amazing Advisory!</a:t>
            </a:r>
            <a:endParaRPr sz="36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76200" y="1143000"/>
            <a:ext cx="860236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Social and Emotional Needs 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953734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Schoolwide &amp; Monthly </a:t>
            </a:r>
            <a:r>
              <a:rPr lang="en-US" sz="24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w/ altered bell schedule </a:t>
            </a:r>
            <a:endParaRPr sz="2400" b="0" i="0" u="none" strike="noStrike" cap="none">
              <a:solidFill>
                <a:srgbClr val="95373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5F497A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rPr>
              <a:t>Interest inventory yearly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1859B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Needs Assessment yearly </a:t>
            </a:r>
            <a:r>
              <a:rPr lang="en-US" sz="2400" b="0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(students, parents AND staff!)</a:t>
            </a:r>
            <a:endParaRPr/>
          </a:p>
          <a:p>
            <a:pPr marL="11430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Design lessons specific to the current student needs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538CD5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IB content embedded </a:t>
            </a:r>
            <a:r>
              <a:rPr lang="en-US" sz="2400" b="0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(ATL, learner profile, etc.)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Through home base classes </a:t>
            </a:r>
            <a:endParaRPr/>
          </a:p>
          <a:p>
            <a:pPr marL="1143000" marR="0" lvl="2" indent="-228600" algn="ctr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Prepare students to feel comfortable sharing sensitive topics</a:t>
            </a:r>
            <a:endParaRPr/>
          </a:p>
          <a:p>
            <a:pPr marL="1143000" marR="0" lvl="2" indent="-228600" algn="ctr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Developing empathy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>
            <a:spLocks noGrp="1"/>
          </p:cNvSpPr>
          <p:nvPr>
            <p:ph type="title"/>
          </p:nvPr>
        </p:nvSpPr>
        <p:spPr>
          <a:xfrm>
            <a:off x="5791200" y="381000"/>
            <a:ext cx="3048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Advisory, </a:t>
            </a:r>
            <a:r>
              <a:rPr lang="en-US" sz="28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continued…</a:t>
            </a:r>
            <a:endParaRPr sz="28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4"/>
          <p:cNvSpPr txBox="1">
            <a:spLocks noGrp="1"/>
          </p:cNvSpPr>
          <p:nvPr>
            <p:ph type="body" idx="1"/>
          </p:nvPr>
        </p:nvSpPr>
        <p:spPr>
          <a:xfrm>
            <a:off x="5791200" y="2464598"/>
            <a:ext cx="3357984" cy="41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Help Sheets…not just for the DRAMA!</a:t>
            </a:r>
            <a:endParaRPr sz="26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Frijole"/>
              <a:buChar char="•"/>
            </a:pPr>
            <a:r>
              <a:rPr lang="en-US" sz="2600" b="1" i="0" u="none" strike="noStrike" cap="none">
                <a:solidFill>
                  <a:srgbClr val="980000"/>
                </a:solidFill>
                <a:latin typeface="Frijole"/>
                <a:ea typeface="Frijole"/>
                <a:cs typeface="Frijole"/>
                <a:sym typeface="Frijole"/>
              </a:rPr>
              <a:t>Stressed</a:t>
            </a:r>
            <a:r>
              <a:rPr lang="en-US" sz="2600" b="1" i="0" u="none" strike="noStrike" cap="none">
                <a:solidFill>
                  <a:srgbClr val="3F3F3F"/>
                </a:solidFill>
                <a:latin typeface="Frijole"/>
                <a:ea typeface="Frijole"/>
                <a:cs typeface="Frijole"/>
                <a:sym typeface="Frijole"/>
              </a:rPr>
              <a:t> </a:t>
            </a:r>
            <a:endParaRPr>
              <a:latin typeface="Frijole"/>
              <a:ea typeface="Frijole"/>
              <a:cs typeface="Frijole"/>
              <a:sym typeface="Frijole"/>
            </a:endParaRP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134F5C"/>
              </a:buClr>
              <a:buSzPts val="2600"/>
              <a:buFont typeface="Crushed"/>
              <a:buChar char="•"/>
            </a:pPr>
            <a:r>
              <a:rPr lang="en-US" sz="2600" b="1" i="0" u="none" strike="noStrike" cap="none">
                <a:solidFill>
                  <a:srgbClr val="134F5C"/>
                </a:solidFill>
                <a:latin typeface="Crushed"/>
                <a:ea typeface="Crushed"/>
                <a:cs typeface="Crushed"/>
                <a:sym typeface="Crushed"/>
              </a:rPr>
              <a:t>Pressure</a:t>
            </a:r>
            <a:endParaRPr>
              <a:solidFill>
                <a:srgbClr val="134F5C"/>
              </a:solidFill>
              <a:latin typeface="Crushed"/>
              <a:ea typeface="Crushed"/>
              <a:cs typeface="Crushed"/>
              <a:sym typeface="Crushed"/>
            </a:endParaRP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3D85C6"/>
              </a:buClr>
              <a:buSzPts val="2600"/>
              <a:buFont typeface="Architects Daughter"/>
              <a:buChar char="•"/>
            </a:pPr>
            <a:r>
              <a:rPr lang="en-US" sz="2600" b="1" i="0" u="none" strike="noStrike" cap="none">
                <a:solidFill>
                  <a:srgbClr val="3D85C6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Other students</a:t>
            </a:r>
            <a:endParaRPr>
              <a:solidFill>
                <a:srgbClr val="3D85C6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9900FF"/>
              </a:buClr>
              <a:buSzPts val="2600"/>
              <a:buFont typeface="The Girl Next Door"/>
              <a:buChar char="•"/>
            </a:pPr>
            <a:r>
              <a:rPr lang="en-US" sz="2600" b="1" i="0" u="none" strike="noStrike" cap="none">
                <a:solidFill>
                  <a:srgbClr val="9900FF"/>
                </a:solidFill>
                <a:latin typeface="The Girl Next Door"/>
                <a:ea typeface="The Girl Next Door"/>
                <a:cs typeface="The Girl Next Door"/>
                <a:sym typeface="The Girl Next Door"/>
              </a:rPr>
              <a:t>Balancing extra-curriculars</a:t>
            </a:r>
            <a:endParaRPr sz="2600" b="1" i="0" u="none" strike="noStrike" cap="none">
              <a:solidFill>
                <a:srgbClr val="9900FF"/>
              </a:solidFill>
              <a:latin typeface="The Girl Next Door"/>
              <a:ea typeface="The Girl Next Door"/>
              <a:cs typeface="The Girl Next Door"/>
              <a:sym typeface="The Girl Next Door"/>
            </a:endParaRPr>
          </a:p>
          <a:p>
            <a:pPr marL="342900" marR="0" lvl="0" indent="-177800" algn="l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endParaRPr sz="26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20"/>
              </a:spcBef>
              <a:spcAft>
                <a:spcPts val="0"/>
              </a:spcAft>
              <a:buClr>
                <a:srgbClr val="B45F06"/>
              </a:buClr>
              <a:buSzPts val="2600"/>
              <a:buFont typeface="Arial"/>
              <a:buChar char="•"/>
            </a:pPr>
            <a:r>
              <a:rPr lang="en-US" sz="2600" b="1" i="0" u="none" strike="noStrike" cap="none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2600" b="1" i="0" u="none" strike="noStrike" cap="non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-365"/>
            <a:ext cx="53271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4953000" y="381000"/>
            <a:ext cx="3586584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Advisory, </a:t>
            </a:r>
            <a:r>
              <a:rPr lang="en-US" sz="28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continued…</a:t>
            </a:r>
            <a:endParaRPr sz="28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5"/>
          <p:cNvSpPr txBox="1">
            <a:spLocks noGrp="1"/>
          </p:cNvSpPr>
          <p:nvPr>
            <p:ph type="body" idx="1"/>
          </p:nvPr>
        </p:nvSpPr>
        <p:spPr>
          <a:xfrm>
            <a:off x="533400" y="2464598"/>
            <a:ext cx="8615784" cy="3373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Classroom Guidance </a:t>
            </a:r>
            <a:endParaRPr/>
          </a:p>
          <a:p>
            <a:pPr marL="285750" marR="0" lvl="0" indent="-285750" algn="l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Lunch Bunches</a:t>
            </a:r>
            <a:endParaRPr/>
          </a:p>
          <a:p>
            <a:pPr marL="285750" marR="0" lvl="0" indent="-285750" algn="l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Popcorn Posse</a:t>
            </a:r>
            <a:endParaRPr/>
          </a:p>
          <a:p>
            <a:pPr marL="285750" marR="0" lvl="0" indent="-285750" algn="l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Building Relationships</a:t>
            </a:r>
            <a:endParaRPr/>
          </a:p>
          <a:p>
            <a:pPr marL="742950" marR="0" lvl="1" indent="-285750" algn="l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Community Partnerships (Shriners, TRiO, etc.)</a:t>
            </a:r>
            <a:endParaRPr/>
          </a:p>
          <a:p>
            <a:pPr marL="742950" marR="0" lvl="1" indent="-285750" algn="l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Student-student</a:t>
            </a:r>
            <a:endParaRPr/>
          </a:p>
          <a:p>
            <a:pPr marL="742950" marR="0" lvl="1" indent="-285750" algn="l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Student-teacher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Advisory Continuum, 2017-2018</a:t>
            </a:r>
            <a:endParaRPr sz="36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7" name="Google Shape;187;p26"/>
          <p:cNvGraphicFramePr/>
          <p:nvPr/>
        </p:nvGraphicFramePr>
        <p:xfrm>
          <a:off x="228600" y="7620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{97FF2A6F-8506-45E6-9B65-1E7C9C04FC5E}</a:tableStyleId>
              </a:tblPr>
              <a:tblGrid>
                <a:gridCol w="29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6</a:t>
                      </a:r>
                      <a:r>
                        <a:rPr lang="en-US" sz="1800" u="none" strike="noStrike" cap="none" baseline="30000"/>
                        <a:t>th</a:t>
                      </a:r>
                      <a:r>
                        <a:rPr lang="en-US" sz="1800" u="none" strike="noStrike" cap="none"/>
                        <a:t> Grade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7</a:t>
                      </a:r>
                      <a:r>
                        <a:rPr lang="en-US" sz="1800" u="none" strike="noStrike" cap="none" baseline="30000"/>
                        <a:t>th</a:t>
                      </a:r>
                      <a:r>
                        <a:rPr lang="en-US" sz="1800" u="none" strike="noStrike" cap="none"/>
                        <a:t> Grade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8</a:t>
                      </a:r>
                      <a:r>
                        <a:rPr lang="en-US" sz="1800" u="none" strike="noStrike" cap="none" baseline="30000"/>
                        <a:t>th</a:t>
                      </a:r>
                      <a:r>
                        <a:rPr lang="en-US" sz="1800" u="none" strike="noStrike" cap="none"/>
                        <a:t> Grade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Needs Assessment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Needs Assessment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Needs Assessment &amp; Group Building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Reflective Learning- Advisory &amp; Me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Bullying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Drug &amp; Alcohol Awareness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Proactive, Responsible, Reflective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Mindfulness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College and Career Readiness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Put First Things First!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Internet Safety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Sexual Harassment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Think “Win-Win!”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Financial Responsibility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Suicide Awareness &amp; Prevention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Seek First to Understand, Then to be Understood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Contributing to Our Community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Kindness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Synergize-Teamwork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Art of Learning/Learning Styles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Social Media &amp; Your Health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Sharpen the Saw (Balancing)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Truthfulness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High School Registration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EOG/NCFE Preparation w/ Stress Management and Test-Taking Skills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EOG Preparation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EOG Preparation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Key Components @ Piedmont</a:t>
            </a:r>
            <a:endParaRPr sz="44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5029200" y="1371600"/>
            <a:ext cx="2667000" cy="369332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Lunch/Healthy Kids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1890776"/>
            <a:ext cx="1828800" cy="169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930400"/>
            <a:ext cx="2826328" cy="17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Lunch/Healthy Kids</a:t>
            </a:r>
            <a:endParaRPr sz="36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8"/>
          <p:cNvSpPr txBox="1">
            <a:spLocks noGrp="1"/>
          </p:cNvSpPr>
          <p:nvPr>
            <p:ph type="body" idx="1"/>
          </p:nvPr>
        </p:nvSpPr>
        <p:spPr>
          <a:xfrm>
            <a:off x="448965" y="9906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Social &amp; Emotional Needs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Field </a:t>
            </a: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(inventive play, social time, structured sports, Community Garden time)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Study time </a:t>
            </a: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(inside or outside; tutoring sessions w/ teachers or self-guided)</a:t>
            </a:r>
            <a:endParaRPr sz="24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Media Center </a:t>
            </a: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(Maker Spaces, technology exploration, time for group projects &amp; research) 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en-US" sz="2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Video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Lunch/Healthy Kids</a:t>
            </a:r>
            <a:endParaRPr sz="36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9"/>
          <p:cNvSpPr txBox="1">
            <a:spLocks noGrp="1"/>
          </p:cNvSpPr>
          <p:nvPr>
            <p:ph type="body" idx="1"/>
          </p:nvPr>
        </p:nvSpPr>
        <p:spPr>
          <a:xfrm>
            <a:off x="448965" y="9906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Relationships for student to student and student to teacher</a:t>
            </a:r>
            <a:endParaRPr sz="2800" b="1" i="0" u="none" strike="noStrike" cap="none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Counselor, Admin and SRO available daily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Mixed teams @ lunch </a:t>
            </a:r>
            <a:endParaRPr sz="24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New friendships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Open to diversity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“Mix It Up Day”</a:t>
            </a:r>
            <a:endParaRPr/>
          </a:p>
          <a:p>
            <a: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Key Components @ Piedmont</a:t>
            </a:r>
            <a:endParaRPr sz="44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0"/>
          <p:cNvSpPr txBox="1"/>
          <p:nvPr/>
        </p:nvSpPr>
        <p:spPr>
          <a:xfrm rot="1337231">
            <a:off x="3382385" y="4454334"/>
            <a:ext cx="2667000" cy="369332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Flexibility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049486"/>
            <a:ext cx="3276600" cy="2808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Flexibility!</a:t>
            </a:r>
            <a:endParaRPr sz="36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1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4040188" cy="483397"/>
          </a:xfrm>
          <a:prstGeom prst="rect">
            <a:avLst/>
          </a:prstGeom>
          <a:solidFill>
            <a:srgbClr val="C2D59B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 i="0" u="sng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Before/After School</a:t>
            </a:r>
            <a:endParaRPr sz="2400" b="1" i="0" u="sng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1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4040188" cy="379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HB time (8:45-9:15)</a:t>
            </a:r>
            <a:endParaRPr/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Tutoring, study, locker, breakfast, car lot talks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Basketball w/ teachers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GSA Club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Robotics Club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International Day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1"/>
          <p:cNvSpPr txBox="1">
            <a:spLocks noGrp="1"/>
          </p:cNvSpPr>
          <p:nvPr>
            <p:ph type="body" idx="3"/>
          </p:nvPr>
        </p:nvSpPr>
        <p:spPr>
          <a:xfrm>
            <a:off x="4645025" y="1219200"/>
            <a:ext cx="4041775" cy="483397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During School</a:t>
            </a:r>
            <a:endParaRPr sz="24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1"/>
          <p:cNvSpPr txBox="1">
            <a:spLocks noGrp="1"/>
          </p:cNvSpPr>
          <p:nvPr>
            <p:ph type="body" idx="4"/>
          </p:nvPr>
        </p:nvSpPr>
        <p:spPr>
          <a:xfrm>
            <a:off x="4645025" y="1828800"/>
            <a:ext cx="4041900" cy="47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Bell Schedules!!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Love of Learning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Holocaust Museum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Culture Cluster Gallery Walk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Pigman Trial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Civil War Simulations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MORE!!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538CD5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Restructuring classes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Ability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Interest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</a:pPr>
            <a:r>
              <a:rPr lang="en-US" u="sng">
                <a:solidFill>
                  <a:schemeClr val="hlink"/>
                </a:solidFill>
                <a:hlinkClick r:id="rId3"/>
              </a:rPr>
              <a:t>Compacting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Arial"/>
              <a:buNone/>
            </a:pPr>
            <a:r>
              <a:rPr lang="en-US" sz="324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Noteworthy Projects and Assignments</a:t>
            </a:r>
            <a:endParaRPr sz="324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9" name="Google Shape;229;p32"/>
          <p:cNvGraphicFramePr/>
          <p:nvPr/>
        </p:nvGraphicFramePr>
        <p:xfrm>
          <a:off x="685800" y="106680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{11F25735-F301-42C0-B99D-D7EA7766A961}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6</a:t>
                      </a:r>
                      <a:r>
                        <a:rPr lang="en-US" sz="1800" baseline="30000"/>
                        <a:t>th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7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8</a:t>
                      </a:r>
                      <a:r>
                        <a:rPr lang="en-US" sz="1800" baseline="30000"/>
                        <a:t>th</a:t>
                      </a:r>
                      <a:r>
                        <a:rPr lang="en-US" sz="1800"/>
                        <a:t> 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Culture Meal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Pigman Trial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Community Project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Letter-writing to religious leaders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Culture Cluster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Civil War Simulation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Love of Learning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Holocaust Museum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Civil Justice Speeches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Newspaper Project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Earthquake Structures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Podcasts/Vlogs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Hyperdoc/Biome project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Physics Choice Projects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Natural Selection Lab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Greek Mythology IDU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Acceleration Lab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Modeling Math Project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Titanic IDU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Trench Warfare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OBX IDU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Egyptian Tools Project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Scale Model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Civil Rights Museum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6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Prism Math Lab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French Revolution Debate Cafe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Save the Princess Math Lab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/>
        </p:nvSpPr>
        <p:spPr>
          <a:xfrm>
            <a:off x="2640975" y="894525"/>
            <a:ext cx="6442500" cy="52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Chelsea Market"/>
                <a:ea typeface="Chelsea Market"/>
                <a:cs typeface="Chelsea Market"/>
                <a:sym typeface="Chelsea Market"/>
              </a:rPr>
              <a:t>       </a:t>
            </a:r>
            <a:r>
              <a:rPr lang="en-US" sz="3600">
                <a:solidFill>
                  <a:srgbClr val="99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Follow Along </a:t>
            </a:r>
            <a:endParaRPr sz="3600">
              <a:solidFill>
                <a:srgbClr val="99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9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     with Us!</a:t>
            </a:r>
            <a:endParaRPr sz="3600">
              <a:solidFill>
                <a:srgbClr val="9900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6AA84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6AA84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6AA84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6AA84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http://bit.ly/</a:t>
            </a:r>
            <a:r>
              <a:rPr lang="en-US" sz="3000">
                <a:solidFill>
                  <a:srgbClr val="FF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SLC</a:t>
            </a:r>
            <a:r>
              <a:rPr lang="en-US" sz="3000">
                <a:solidFill>
                  <a:srgbClr val="0000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Gifted</a:t>
            </a:r>
            <a:r>
              <a:rPr lang="en-US" sz="3000">
                <a:solidFill>
                  <a:srgbClr val="6AA84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Learners</a:t>
            </a:r>
            <a:endParaRPr sz="3000" b="1">
              <a:solidFill>
                <a:srgbClr val="6AA84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5100" y="2148950"/>
            <a:ext cx="2722850" cy="27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Key Components @ Piedmont</a:t>
            </a:r>
            <a:endParaRPr sz="44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3"/>
          <p:cNvSpPr txBox="1"/>
          <p:nvPr/>
        </p:nvSpPr>
        <p:spPr>
          <a:xfrm rot="-1109264">
            <a:off x="6314339" y="6075671"/>
            <a:ext cx="2667000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6th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4200" y="3886200"/>
            <a:ext cx="1752600" cy="1822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>
            <a:spLocks noGrp="1"/>
          </p:cNvSpPr>
          <p:nvPr>
            <p:ph type="ctrTitle"/>
          </p:nvPr>
        </p:nvSpPr>
        <p:spPr>
          <a:xfrm>
            <a:off x="3886200" y="2362200"/>
            <a:ext cx="51054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59"/>
              <a:buFont typeface="Arial"/>
              <a:buNone/>
            </a:pPr>
            <a:r>
              <a:rPr lang="en-US" sz="3959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3959" b="1" i="0" u="none" strike="noStrike" cap="none" baseline="30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3959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Block Rocks!</a:t>
            </a:r>
            <a:br>
              <a:rPr lang="en-US" sz="3959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324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Especially on Mondays…)</a:t>
            </a:r>
            <a:r>
              <a:rPr lang="en-US" sz="3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endParaRPr sz="3959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4"/>
          <p:cNvSpPr txBox="1">
            <a:spLocks noGrp="1"/>
          </p:cNvSpPr>
          <p:nvPr>
            <p:ph type="subTitle" idx="1"/>
          </p:nvPr>
        </p:nvSpPr>
        <p:spPr>
          <a:xfrm>
            <a:off x="3200400" y="4343400"/>
            <a:ext cx="5715000" cy="1676400"/>
          </a:xfrm>
          <a:prstGeom prst="rect">
            <a:avLst/>
          </a:prstGeom>
          <a:solidFill>
            <a:srgbClr val="FFFF00"/>
          </a:solidFill>
          <a:ln w="76200" cap="flat" cmpd="tri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Check it out!</a:t>
            </a:r>
            <a:endParaRPr sz="3600" b="0" i="0" u="sng" strike="noStrike" cap="none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pPr marL="0" marR="0" lvl="0" indent="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sz="3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bit.ly/ClubDayMSA</a:t>
            </a:r>
            <a:r>
              <a:rPr lang="en-US"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3600" b="1" i="0" u="none" strike="noStrike" cap="none" baseline="30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Block, Tuesday-Friday “Flex”</a:t>
            </a:r>
            <a:endParaRPr sz="36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5"/>
          <p:cNvSpPr txBox="1">
            <a:spLocks noGrp="1"/>
          </p:cNvSpPr>
          <p:nvPr>
            <p:ph type="body" idx="1"/>
          </p:nvPr>
        </p:nvSpPr>
        <p:spPr>
          <a:xfrm>
            <a:off x="448965" y="1143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Remediation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 Compass Learning, Reflex, Pull-out groups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Acceleration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 novel studies, Science Olympiad, special topics (Genocide, Media Literacy)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Rotations, organizational strategies, test prep, study hall, Advisory topics, assemblies, guest speakers, service opportunities, and more! ☺ 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title"/>
          </p:nvPr>
        </p:nvSpPr>
        <p:spPr>
          <a:xfrm>
            <a:off x="2895600" y="1312073"/>
            <a:ext cx="67107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Arial"/>
              <a:buNone/>
            </a:pPr>
            <a:r>
              <a:rPr lang="en-US" sz="324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 day in the life of a Piedmont student…</a:t>
            </a:r>
            <a:endParaRPr sz="324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6"/>
          <p:cNvSpPr txBox="1">
            <a:spLocks noGrp="1"/>
          </p:cNvSpPr>
          <p:nvPr>
            <p:ph type="body" idx="1"/>
          </p:nvPr>
        </p:nvSpPr>
        <p:spPr>
          <a:xfrm>
            <a:off x="762000" y="2464598"/>
            <a:ext cx="8387184" cy="427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 Core classes daily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→  55 minutes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538CD5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1 Encore class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(A-day/B-day)→  80 minutes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All students take a world language, health and PE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31859B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Lunch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→ 25 minutes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Counselors, AP &amp; SRO available daily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76923C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76923C"/>
                </a:solidFill>
                <a:latin typeface="Arial"/>
                <a:ea typeface="Arial"/>
                <a:cs typeface="Arial"/>
                <a:sym typeface="Arial"/>
              </a:rPr>
              <a:t>Healthy Kids daily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→ 25 minutes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Media Center open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5F497A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2800" b="1" i="0" u="none" strike="noStrike" cap="none" baseline="30000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800" b="1" i="0" u="none" strike="noStrike" cap="none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rPr>
              <a:t> block Academic Enrichment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→ 40 minutes</a:t>
            </a:r>
            <a:endParaRPr sz="2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PLC/Instructional Support</a:t>
            </a:r>
            <a:br>
              <a:rPr lang="en-US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“All students are OUR students.”</a:t>
            </a:r>
            <a:endParaRPr sz="2400" b="1" i="0" u="none" strike="noStrike" cap="none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1" name="Google Shape;261;p37"/>
          <p:cNvGraphicFramePr/>
          <p:nvPr/>
        </p:nvGraphicFramePr>
        <p:xfrm>
          <a:off x="381000" y="1447800"/>
          <a:ext cx="3000000" cy="3000000"/>
        </p:xfrm>
        <a:graphic>
          <a:graphicData uri="http://schemas.openxmlformats.org/drawingml/2006/table">
            <a:tbl>
              <a:tblPr firstRow="1" bandCol="1">
                <a:noFill/>
                <a:tableStyleId>{05BEEFE0-2EFA-4302-BA17-E30856E4D762}</a:tableStyleId>
              </a:tblPr>
              <a:tblGrid>
                <a:gridCol w="169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Mondays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Tuesdays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Wednesdays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Thursdays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Fridays</a:t>
                      </a:r>
                      <a:endParaRPr sz="20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4 person teams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Personal Planning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/>
                        <a:t>Team Conferences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3 person teams (department)</a:t>
                      </a:r>
                      <a:endParaRPr sz="1800" b="1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Whole team</a:t>
                      </a:r>
                      <a:endParaRPr sz="1800" b="1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-IDU planning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-Student trends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-Round tables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-Student data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-Calls/emails home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-Differentiation planning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</a:t>
                      </a:r>
                      <a:r>
                        <a:rPr lang="en-US" sz="1600"/>
                        <a:t>Counselor/Admin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-Parent/Student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-Core teachers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-Plan for individual needs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-Tiered assignments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-Regrouping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-Common assessments with extensions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-Counselor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-Admin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-12 teachers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-Additional breakouts in 4-person teams as needed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2" name="Google Shape;262;p37"/>
          <p:cNvSpPr/>
          <p:nvPr/>
        </p:nvSpPr>
        <p:spPr>
          <a:xfrm>
            <a:off x="2819400" y="1828800"/>
            <a:ext cx="1828800" cy="304800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457200" y="3276600"/>
            <a:ext cx="1600200" cy="1981200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7"/>
          <p:cNvSpPr/>
          <p:nvPr/>
        </p:nvSpPr>
        <p:spPr>
          <a:xfrm>
            <a:off x="3810000" y="3276600"/>
            <a:ext cx="1752600" cy="3048000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7"/>
          <p:cNvSpPr/>
          <p:nvPr/>
        </p:nvSpPr>
        <p:spPr>
          <a:xfrm>
            <a:off x="7239000" y="3308984"/>
            <a:ext cx="1524000" cy="3048001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7"/>
          <p:cNvSpPr/>
          <p:nvPr/>
        </p:nvSpPr>
        <p:spPr>
          <a:xfrm>
            <a:off x="2133600" y="3276600"/>
            <a:ext cx="1600200" cy="198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7"/>
          <p:cNvSpPr/>
          <p:nvPr/>
        </p:nvSpPr>
        <p:spPr>
          <a:xfrm>
            <a:off x="5638800" y="3308984"/>
            <a:ext cx="1524000" cy="301561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>
            <a:spLocks noGrp="1"/>
          </p:cNvSpPr>
          <p:nvPr>
            <p:ph type="ctrTitle"/>
          </p:nvPr>
        </p:nvSpPr>
        <p:spPr>
          <a:xfrm>
            <a:off x="3886200" y="838200"/>
            <a:ext cx="51054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How do you challenge your </a:t>
            </a:r>
            <a:r>
              <a:rPr lang="en-US"/>
              <a:t>gifted learners</a:t>
            </a:r>
            <a:r>
              <a:rPr lang="en-US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1"/>
          </p:nvPr>
        </p:nvSpPr>
        <p:spPr>
          <a:xfrm>
            <a:off x="3962400" y="3429000"/>
            <a:ext cx="4953000" cy="2057400"/>
          </a:xfrm>
          <a:prstGeom prst="rect">
            <a:avLst/>
          </a:prstGeom>
          <a:solidFill>
            <a:srgbClr val="FFFF00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Crowdpurr.com </a:t>
            </a:r>
            <a:endParaRPr/>
          </a:p>
          <a:p>
            <a:pPr marL="0" marR="0" lvl="0" indent="0" algn="ctr" rtl="0">
              <a:spcBef>
                <a:spcPts val="1320"/>
              </a:spcBef>
              <a:spcAft>
                <a:spcPts val="0"/>
              </a:spcAft>
              <a:buClr>
                <a:srgbClr val="008000"/>
              </a:buClr>
              <a:buSzPts val="6600"/>
              <a:buFont typeface="Arial"/>
              <a:buNone/>
            </a:pPr>
            <a:r>
              <a:rPr lang="en-US" sz="6600" b="1">
                <a:solidFill>
                  <a:srgbClr val="008000"/>
                </a:solidFill>
              </a:rPr>
              <a:t>Q83AN</a:t>
            </a:r>
            <a:endParaRPr sz="6600" b="1" i="0" u="none" strike="noStrike" cap="none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Leadership  Organization</a:t>
            </a:r>
            <a:endParaRPr sz="44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39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2999"/>
            <a:ext cx="5715000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 txBox="1"/>
          <p:nvPr/>
        </p:nvSpPr>
        <p:spPr>
          <a:xfrm>
            <a:off x="3657600" y="1592840"/>
            <a:ext cx="441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9"/>
          <p:cNvSpPr txBox="1"/>
          <p:nvPr/>
        </p:nvSpPr>
        <p:spPr>
          <a:xfrm>
            <a:off x="4114800" y="2187096"/>
            <a:ext cx="441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Administrative Team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9"/>
          <p:cNvSpPr txBox="1"/>
          <p:nvPr/>
        </p:nvSpPr>
        <p:spPr>
          <a:xfrm>
            <a:off x="4343400" y="2776392"/>
            <a:ext cx="441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Instructional Leadership Team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9"/>
          <p:cNvSpPr txBox="1"/>
          <p:nvPr/>
        </p:nvSpPr>
        <p:spPr>
          <a:xfrm>
            <a:off x="4724400" y="3297293"/>
            <a:ext cx="441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 Chairs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9"/>
          <p:cNvSpPr txBox="1"/>
          <p:nvPr/>
        </p:nvSpPr>
        <p:spPr>
          <a:xfrm>
            <a:off x="5029200" y="3795348"/>
            <a:ext cx="441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Leaders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9"/>
          <p:cNvSpPr txBox="1"/>
          <p:nvPr/>
        </p:nvSpPr>
        <p:spPr>
          <a:xfrm>
            <a:off x="5257800" y="4293403"/>
            <a:ext cx="4419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Leadership Team/PTSA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9"/>
          <p:cNvSpPr txBox="1"/>
          <p:nvPr/>
        </p:nvSpPr>
        <p:spPr>
          <a:xfrm>
            <a:off x="5562600" y="4791458"/>
            <a:ext cx="441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Classroom Teachers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1447800"/>
            <a:ext cx="4557713" cy="4683816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>
            <a:spLocks noGrp="1"/>
          </p:cNvSpPr>
          <p:nvPr>
            <p:ph type="ctrTitle"/>
          </p:nvPr>
        </p:nvSpPr>
        <p:spPr>
          <a:xfrm>
            <a:off x="3886200" y="1600200"/>
            <a:ext cx="5105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Survey!</a:t>
            </a:r>
            <a:endParaRPr sz="44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1"/>
          <p:cNvSpPr txBox="1">
            <a:spLocks noGrp="1"/>
          </p:cNvSpPr>
          <p:nvPr>
            <p:ph type="subTitle" idx="1"/>
          </p:nvPr>
        </p:nvSpPr>
        <p:spPr>
          <a:xfrm>
            <a:off x="3276600" y="2667000"/>
            <a:ext cx="57150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Karen Gorman</a:t>
            </a:r>
            <a:endParaRPr/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r>
              <a:rPr lang="en-US" sz="2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Karenj.Gorman@cms.k12.nc.us</a:t>
            </a:r>
            <a:endParaRPr sz="2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Maranda Thornburg</a:t>
            </a:r>
            <a:endParaRPr/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r>
              <a:rPr lang="en-US" sz="2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Maranda.Thornburg@cms.k12.nc.us</a:t>
            </a:r>
            <a:endParaRPr sz="2600"/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endParaRPr sz="2600"/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r>
              <a:rPr lang="en-US" sz="2600"/>
              <a:t>Jackie Barone</a:t>
            </a:r>
            <a:endParaRPr sz="2600"/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r>
              <a:rPr lang="en-US" sz="2600" u="sng">
                <a:solidFill>
                  <a:schemeClr val="hlink"/>
                </a:solidFill>
                <a:hlinkClick r:id="rId5"/>
              </a:rPr>
              <a:t>Jackie.Barone@cms.k12.nc.us</a:t>
            </a:r>
            <a:endParaRPr sz="2600"/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endParaRPr sz="2600"/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endParaRPr sz="2600"/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Arial"/>
              <a:buNone/>
            </a:pPr>
            <a:endParaRPr sz="2600"/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ctrTitle"/>
          </p:nvPr>
        </p:nvSpPr>
        <p:spPr>
          <a:xfrm>
            <a:off x="4876800" y="1981200"/>
            <a:ext cx="41148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omic Sans MS"/>
              <a:buNone/>
            </a:pPr>
            <a:r>
              <a:rPr lang="en-US" sz="8000" b="1" i="0" u="none" strike="noStrike" cap="non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SHAPE of </a:t>
            </a:r>
            <a:br>
              <a:rPr lang="en-US" sz="8000" b="1" i="0" u="none" strike="noStrike" cap="non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8000" b="1" i="0" u="none" strike="noStrike" cap="non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You!</a:t>
            </a:r>
            <a:endParaRPr sz="8000" b="1" i="0" u="none" strike="noStrike" cap="non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 descr="https://lh3.googleusercontent.com/p8uSm_Aw2kKnDaFeTEkzvCdKMDL1nvdyyi1UHwpmCQRl7ZFVnXOgbEM-3YW3y68cBhlniaZ1ENdaYJdcPKrzi6YSGVf6s3TwXoE0n9V_f7n2IZuVYal-9F-4cFunTizr2J2jnnzVXU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45999">
            <a:off x="655250" y="883849"/>
            <a:ext cx="2644253" cy="26442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4" name="Google Shape;114;p17" descr="https://lh3.googleusercontent.com/02GUotEEFvEDQjkJjgltqViu6ZKp46TECSiRy0PwY3a-hvBtuItEZt38_saCV5s61cvHH9o2VjeQi8TX0d10UFUue73pDD8ILvJvZV2ss_1yaSq06gGBLoLInS2zrBZCYTALBdWOU0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7400" y="3733800"/>
            <a:ext cx="2943225" cy="288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 descr="https://lh4.googleusercontent.com/z2-45Nts_GZHaRkVTZCG1yynQDmBy-JM8j3jFOyi7gJlIe1vpEgL49J9BXd8XeahVniN3z3tZiarbwZUlP0QrcYmsvgJr7ezLXmjFm5_ZW6yd_wFrAooR-ywzPN2_jF-MW40nbRkEg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44819">
            <a:off x="5633712" y="223512"/>
            <a:ext cx="2966515" cy="29665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6" name="Google Shape;116;p17" descr="https://lh6.googleusercontent.com/P38C1NIzo8R8hH7e-TKhsGQHKUkCpAOtICurRddl5NZokUagUQ5AhYSo7jzaVpv44s-OA2jx83eVbO7lu9XjRu8_BIrqaPsR8BaDCFEcgQNgnXINdr5h12dPiM1JEHYyOAtXoIkjZT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2152650" y="3000374"/>
            <a:ext cx="5514975" cy="1743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2438400" y="228600"/>
            <a:ext cx="4191000" cy="584776"/>
          </a:xfrm>
          <a:prstGeom prst="rect">
            <a:avLst/>
          </a:prstGeom>
          <a:solidFill>
            <a:srgbClr val="C2D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it mean?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4394275" y="808975"/>
            <a:ext cx="47550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Arial"/>
              <a:buNone/>
            </a:pPr>
            <a:r>
              <a:rPr lang="en-US" sz="324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Other ways we learn about our kids...</a:t>
            </a:r>
            <a:endParaRPr sz="324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3180800" y="2464600"/>
            <a:ext cx="5968500" cy="4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Interest Inventories</a:t>
            </a:r>
            <a:endParaRPr/>
          </a:p>
          <a:p>
            <a:pPr marL="342900" marR="0" lvl="0" indent="-342900" algn="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“1</a:t>
            </a:r>
            <a:r>
              <a:rPr lang="en-US" sz="2800" b="0" i="0" u="none" strike="noStrike" cap="none" baseline="30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Homework Assignment” </a:t>
            </a:r>
            <a:endParaRPr/>
          </a:p>
          <a:p>
            <a:pPr marL="342900" marR="0" lvl="0" indent="-342900" algn="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Sit with them at lunch</a:t>
            </a:r>
            <a:endParaRPr/>
          </a:p>
          <a:p>
            <a:pPr marL="342900" marR="0" lvl="0" indent="-342900" algn="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Home base and dismissal time</a:t>
            </a:r>
            <a:endParaRPr/>
          </a:p>
          <a:p>
            <a:pPr marL="342900" marR="0" lvl="0" indent="-342900" algn="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Amazing Race 1</a:t>
            </a:r>
            <a:r>
              <a:rPr lang="en-US" sz="2800" b="0" i="0" u="none" strike="noStrike" cap="none" baseline="30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quarter</a:t>
            </a:r>
            <a:endParaRPr/>
          </a:p>
          <a:p>
            <a:pPr marL="342900" marR="0" lvl="0" indent="-342900" algn="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Learner Profile connections to self</a:t>
            </a:r>
            <a:endParaRPr/>
          </a:p>
          <a:p>
            <a:pPr marL="742950" marR="0" lvl="1" indent="-285750" algn="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This I Believe</a:t>
            </a:r>
            <a:endParaRPr/>
          </a:p>
          <a:p>
            <a:pPr marL="742950" marR="0" lvl="1" indent="-285750" algn="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License Plates</a:t>
            </a:r>
            <a:endParaRPr/>
          </a:p>
          <a:p>
            <a:pPr marL="742950" marR="0" lvl="1" indent="-285750" algn="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Puzzle and quilt pieces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67128">
            <a:off x="274800" y="2606924"/>
            <a:ext cx="3839648" cy="2159802"/>
          </a:xfrm>
          <a:prstGeom prst="rect">
            <a:avLst/>
          </a:prstGeom>
          <a:noFill/>
          <a:ln w="11430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2438400" y="1295400"/>
            <a:ext cx="67107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It’s Not Just for the Kids!</a:t>
            </a:r>
            <a:endParaRPr sz="36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1"/>
          </p:nvPr>
        </p:nvSpPr>
        <p:spPr>
          <a:xfrm>
            <a:off x="496425" y="2464600"/>
            <a:ext cx="8652900" cy="4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/>
              <a:t>Staff “</a:t>
            </a:r>
            <a:r>
              <a:rPr lang="en-US" u="sng">
                <a:solidFill>
                  <a:schemeClr val="hlink"/>
                </a:solidFill>
                <a:hlinkClick r:id="rId3"/>
              </a:rPr>
              <a:t>16 </a:t>
            </a:r>
            <a:r>
              <a:rPr lang="en-US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Personalit</a:t>
            </a:r>
            <a:r>
              <a:rPr lang="en-US" u="sng">
                <a:solidFill>
                  <a:schemeClr val="hlink"/>
                </a:solidFill>
                <a:hlinkClick r:id="rId3"/>
              </a:rPr>
              <a:t>ies </a:t>
            </a:r>
            <a:r>
              <a:rPr lang="en-US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Test</a:t>
            </a:r>
            <a:r>
              <a:rPr lang="en-US"/>
              <a:t>”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Staff Experience Circle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“Reply all” to newsletter questions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Stress relief Fridays!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Modeling ways for teachers to get to know their students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Administration gets to know everyone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Arial"/>
              <a:buNone/>
            </a:pPr>
            <a:r>
              <a:rPr lang="en-US" sz="324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Piedmont Open Middle School, </a:t>
            </a:r>
            <a:br>
              <a:rPr lang="en-US" sz="324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4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An IB World School</a:t>
            </a:r>
            <a:endParaRPr sz="324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0" descr="Image result for piedmont open mid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4267200"/>
            <a:ext cx="4341338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 descr="Image result for charlotte nc ma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" y="1600200"/>
            <a:ext cx="381000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 descr="Image result for charlotte nc piedmont middle"/>
          <p:cNvPicPr preferRelativeResize="0"/>
          <p:nvPr/>
        </p:nvPicPr>
        <p:blipFill rotWithShape="1">
          <a:blip r:embed="rId5">
            <a:alphaModFix/>
          </a:blip>
          <a:srcRect l="1942" b="25621"/>
          <a:stretch/>
        </p:blipFill>
        <p:spPr>
          <a:xfrm>
            <a:off x="4547015" y="1485852"/>
            <a:ext cx="4432998" cy="252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Demographics &amp; School Info</a:t>
            </a:r>
            <a:endParaRPr sz="36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Current Enrollment: </a:t>
            </a:r>
            <a:r>
              <a:rPr lang="en-US" sz="2400" b="1" i="0" u="none" strike="noStrike" cap="none">
                <a:solidFill>
                  <a:srgbClr val="A04400"/>
                </a:solidFill>
                <a:latin typeface="Arial"/>
                <a:ea typeface="Arial"/>
                <a:cs typeface="Arial"/>
                <a:sym typeface="Arial"/>
              </a:rPr>
              <a:t>1,055</a:t>
            </a:r>
            <a:endParaRPr sz="2400" b="1" i="0" u="none" strike="noStrike" cap="none">
              <a:solidFill>
                <a:srgbClr val="A044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2"/>
          </p:nvPr>
        </p:nvSpPr>
        <p:spPr>
          <a:xfrm>
            <a:off x="457200" y="1992617"/>
            <a:ext cx="4800600" cy="379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African American (636) 60.3%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White (187) 17.7%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008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Hispanic (120) 11.4%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Asian (80) 7.6%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Two or more (31) 2.9%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Pacific Islander (1) 0.1%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4"/>
          </p:nvPr>
        </p:nvSpPr>
        <p:spPr>
          <a:xfrm>
            <a:off x="5715000" y="1600200"/>
            <a:ext cx="3276600" cy="432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SWD (</a:t>
            </a:r>
            <a:r>
              <a:rPr lang="en-US" sz="2800">
                <a:solidFill>
                  <a:srgbClr val="31859B"/>
                </a:solidFill>
              </a:rPr>
              <a:t>15)</a:t>
            </a:r>
            <a:r>
              <a:rPr lang="en-US" sz="2800" b="0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 0.5%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5F497A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rPr>
              <a:t>AIG (405) 38.4%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76923C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76923C"/>
                </a:solidFill>
                <a:latin typeface="Arial"/>
                <a:ea typeface="Arial"/>
                <a:cs typeface="Arial"/>
                <a:sym typeface="Arial"/>
              </a:rPr>
              <a:t>MCV (17) 1.6%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953734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EL (2) 0.2%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E36C0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~40% FRL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n-US" sz="2800" b="0" i="0" u="sng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Grade Levels</a:t>
            </a:r>
            <a:endParaRPr sz="2800" b="0" i="0" u="sng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2400" b="0" i="0" u="none" strike="noStrike" cap="none" baseline="30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(370) 35.1%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-US" sz="2400" b="0" i="0" u="none" strike="noStrike" cap="none" baseline="30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(364) 34.5%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2400" b="0" i="0" u="none" strike="noStrike" cap="none" baseline="30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(321) 30.4%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3629025" y="1868488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 rot="-1640495">
            <a:off x="3017671" y="4492051"/>
            <a:ext cx="3108465" cy="2123609"/>
          </a:xfrm>
          <a:prstGeom prst="rect">
            <a:avLst/>
          </a:prstGeom>
          <a:solidFill>
            <a:srgbClr val="FFFF00"/>
          </a:solidFill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55+ Elementary schools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Key Components @ Piedmont</a:t>
            </a:r>
            <a:endParaRPr sz="44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533400" y="3200400"/>
            <a:ext cx="26670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Advisory Program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 rot="-1109264">
            <a:off x="6314339" y="6075671"/>
            <a:ext cx="2667000" cy="3693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6th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5029200" y="1371600"/>
            <a:ext cx="2667000" cy="369332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Lunch/Healthy Kids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 rot="1337231">
            <a:off x="3382385" y="4454334"/>
            <a:ext cx="2667000" cy="369332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Flexibility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088" y="1447800"/>
            <a:ext cx="2401711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4200" y="3886200"/>
            <a:ext cx="1752600" cy="182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4800" y="1890776"/>
            <a:ext cx="1828800" cy="169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8600" y="4049486"/>
            <a:ext cx="3276600" cy="280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1930400"/>
            <a:ext cx="2826328" cy="17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058-cube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Microsoft Office PowerPoint</Application>
  <PresentationFormat>On-screen Show (4:3)</PresentationFormat>
  <Paragraphs>271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The Girl Next Door</vt:lpstr>
      <vt:lpstr>Chelsea Market</vt:lpstr>
      <vt:lpstr>Frijole</vt:lpstr>
      <vt:lpstr>Arial</vt:lpstr>
      <vt:lpstr>Crushed</vt:lpstr>
      <vt:lpstr>Comic Sans MS</vt:lpstr>
      <vt:lpstr>Architects Daughter</vt:lpstr>
      <vt:lpstr>20058-cubes</vt:lpstr>
      <vt:lpstr>Meeting the Needs of Diverse Gifted Learners</vt:lpstr>
      <vt:lpstr>PowerPoint Presentation</vt:lpstr>
      <vt:lpstr>SHAPE of  You!</vt:lpstr>
      <vt:lpstr>PowerPoint Presentation</vt:lpstr>
      <vt:lpstr>Other ways we learn about our kids...</vt:lpstr>
      <vt:lpstr>It’s Not Just for the Kids!</vt:lpstr>
      <vt:lpstr>Piedmont Open Middle School,  An IB World School</vt:lpstr>
      <vt:lpstr>Demographics &amp; School Info</vt:lpstr>
      <vt:lpstr>Key Components @ Piedmont</vt:lpstr>
      <vt:lpstr>Amazing Advisory!</vt:lpstr>
      <vt:lpstr>Advisory, continued…</vt:lpstr>
      <vt:lpstr>Advisory, continued…</vt:lpstr>
      <vt:lpstr>Advisory Continuum, 2017-2018</vt:lpstr>
      <vt:lpstr>Key Components @ Piedmont</vt:lpstr>
      <vt:lpstr>Lunch/Healthy Kids</vt:lpstr>
      <vt:lpstr>Lunch/Healthy Kids</vt:lpstr>
      <vt:lpstr>Key Components @ Piedmont</vt:lpstr>
      <vt:lpstr>Flexibility!</vt:lpstr>
      <vt:lpstr>Noteworthy Projects and Assignments</vt:lpstr>
      <vt:lpstr>Key Components @ Piedmont</vt:lpstr>
      <vt:lpstr>6th Block Rocks! (Especially on Mondays…)  </vt:lpstr>
      <vt:lpstr>6th Block, Tuesday-Friday “Flex”</vt:lpstr>
      <vt:lpstr>A day in the life of a Piedmont student…</vt:lpstr>
      <vt:lpstr>PLC/Instructional Support “All students are OUR students.”</vt:lpstr>
      <vt:lpstr>How do you challenge your gifted learners?</vt:lpstr>
      <vt:lpstr>Leadership  Organization</vt:lpstr>
      <vt:lpstr>PowerPoint Presentation</vt:lpstr>
      <vt:lpstr>Survey!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the Needs of Diverse Gifted Learners</dc:title>
  <dc:creator>Barone, Jacqueline H.</dc:creator>
  <cp:lastModifiedBy>Barone, Jacqueline H.</cp:lastModifiedBy>
  <cp:revision>1</cp:revision>
  <dcterms:modified xsi:type="dcterms:W3CDTF">2018-07-30T19:53:01Z</dcterms:modified>
</cp:coreProperties>
</file>