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84" r:id="rId3"/>
    <p:sldId id="258" r:id="rId4"/>
    <p:sldId id="261" r:id="rId5"/>
    <p:sldId id="257" r:id="rId6"/>
    <p:sldId id="259" r:id="rId7"/>
    <p:sldId id="281" r:id="rId8"/>
    <p:sldId id="263" r:id="rId9"/>
    <p:sldId id="264" r:id="rId10"/>
    <p:sldId id="265" r:id="rId11"/>
    <p:sldId id="266" r:id="rId12"/>
    <p:sldId id="267" r:id="rId13"/>
    <p:sldId id="268" r:id="rId14"/>
    <p:sldId id="269" r:id="rId15"/>
    <p:sldId id="287" r:id="rId16"/>
    <p:sldId id="289" r:id="rId17"/>
    <p:sldId id="288" r:id="rId18"/>
    <p:sldId id="270" r:id="rId19"/>
    <p:sldId id="271" r:id="rId20"/>
    <p:sldId id="272" r:id="rId21"/>
    <p:sldId id="273" r:id="rId22"/>
    <p:sldId id="274" r:id="rId23"/>
    <p:sldId id="282" r:id="rId24"/>
    <p:sldId id="275" r:id="rId25"/>
    <p:sldId id="276" r:id="rId26"/>
    <p:sldId id="277" r:id="rId27"/>
    <p:sldId id="278" r:id="rId28"/>
    <p:sldId id="279" r:id="rId29"/>
    <p:sldId id="286" r:id="rId30"/>
    <p:sldId id="283" r:id="rId31"/>
    <p:sldId id="280" r:id="rId32"/>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88DDCF52-BDEF-4279-B643-17081B66FE1B}" type="datetimeFigureOut">
              <a:rPr lang="en-US" smtClean="0"/>
              <a:t>7/22/2018</a:t>
            </a:fld>
            <a:endParaRPr lang="en-US"/>
          </a:p>
        </p:txBody>
      </p:sp>
      <p:sp>
        <p:nvSpPr>
          <p:cNvPr id="4" name="Footer Placeholder 3"/>
          <p:cNvSpPr>
            <a:spLocks noGrp="1"/>
          </p:cNvSpPr>
          <p:nvPr>
            <p:ph type="ftr" sz="quarter" idx="2"/>
          </p:nvPr>
        </p:nvSpPr>
        <p:spPr>
          <a:xfrm>
            <a:off x="0" y="8829968"/>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6433"/>
          </a:xfrm>
          <a:prstGeom prst="rect">
            <a:avLst/>
          </a:prstGeom>
        </p:spPr>
        <p:txBody>
          <a:bodyPr vert="horz" lIns="91440" tIns="45720" rIns="91440" bIns="45720" rtlCol="0" anchor="b"/>
          <a:lstStyle>
            <a:lvl1pPr algn="r">
              <a:defRPr sz="1200"/>
            </a:lvl1pPr>
          </a:lstStyle>
          <a:p>
            <a:fld id="{4C5FAF39-E56C-450E-A92C-4B3888EA561B}" type="slidenum">
              <a:rPr lang="en-US" smtClean="0"/>
              <a:t>‹#›</a:t>
            </a:fld>
            <a:endParaRPr lang="en-US"/>
          </a:p>
        </p:txBody>
      </p:sp>
    </p:spTree>
    <p:extLst>
      <p:ext uri="{BB962C8B-B14F-4D97-AF65-F5344CB8AC3E}">
        <p14:creationId xmlns:p14="http://schemas.microsoft.com/office/powerpoint/2010/main" val="1905795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8" y="1"/>
            <a:ext cx="2972421" cy="466725"/>
          </a:xfrm>
          <a:prstGeom prst="rect">
            <a:avLst/>
          </a:prstGeom>
        </p:spPr>
        <p:txBody>
          <a:bodyPr vert="horz" lIns="91440" tIns="45720" rIns="91440" bIns="45720" rtlCol="0"/>
          <a:lstStyle>
            <a:lvl1pPr algn="r">
              <a:defRPr sz="1200"/>
            </a:lvl1pPr>
          </a:lstStyle>
          <a:p>
            <a:fld id="{429D81C2-4558-4951-82C0-FAE0BF59256A}" type="datetimeFigureOut">
              <a:rPr lang="en-US" smtClean="0"/>
              <a:t>7/22/2018</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73575"/>
            <a:ext cx="5485158"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675"/>
            <a:ext cx="2972421"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8" y="8829675"/>
            <a:ext cx="2972421" cy="466725"/>
          </a:xfrm>
          <a:prstGeom prst="rect">
            <a:avLst/>
          </a:prstGeom>
        </p:spPr>
        <p:txBody>
          <a:bodyPr vert="horz" lIns="91440" tIns="45720" rIns="91440" bIns="45720" rtlCol="0" anchor="b"/>
          <a:lstStyle>
            <a:lvl1pPr algn="r">
              <a:defRPr sz="1200"/>
            </a:lvl1pPr>
          </a:lstStyle>
          <a:p>
            <a:fld id="{5D84385C-9B45-4574-B1E2-D31D6905D8C3}" type="slidenum">
              <a:rPr lang="en-US" smtClean="0"/>
              <a:t>‹#›</a:t>
            </a:fld>
            <a:endParaRPr lang="en-US"/>
          </a:p>
        </p:txBody>
      </p:sp>
    </p:spTree>
    <p:extLst>
      <p:ext uri="{BB962C8B-B14F-4D97-AF65-F5344CB8AC3E}">
        <p14:creationId xmlns:p14="http://schemas.microsoft.com/office/powerpoint/2010/main" val="1885249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4385C-9B45-4574-B1E2-D31D6905D8C3}" type="slidenum">
              <a:rPr lang="en-US" smtClean="0"/>
              <a:t>1</a:t>
            </a:fld>
            <a:endParaRPr lang="en-US"/>
          </a:p>
        </p:txBody>
      </p:sp>
    </p:spTree>
    <p:extLst>
      <p:ext uri="{BB962C8B-B14F-4D97-AF65-F5344CB8AC3E}">
        <p14:creationId xmlns:p14="http://schemas.microsoft.com/office/powerpoint/2010/main" val="3544846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4385C-9B45-4574-B1E2-D31D6905D8C3}" type="slidenum">
              <a:rPr lang="en-US" smtClean="0"/>
              <a:t>11</a:t>
            </a:fld>
            <a:endParaRPr lang="en-US"/>
          </a:p>
        </p:txBody>
      </p:sp>
    </p:spTree>
    <p:extLst>
      <p:ext uri="{BB962C8B-B14F-4D97-AF65-F5344CB8AC3E}">
        <p14:creationId xmlns:p14="http://schemas.microsoft.com/office/powerpoint/2010/main" val="10164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4385C-9B45-4574-B1E2-D31D6905D8C3}" type="slidenum">
              <a:rPr lang="en-US" smtClean="0"/>
              <a:t>12</a:t>
            </a:fld>
            <a:endParaRPr lang="en-US"/>
          </a:p>
        </p:txBody>
      </p:sp>
    </p:spTree>
    <p:extLst>
      <p:ext uri="{BB962C8B-B14F-4D97-AF65-F5344CB8AC3E}">
        <p14:creationId xmlns:p14="http://schemas.microsoft.com/office/powerpoint/2010/main" val="908386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4385C-9B45-4574-B1E2-D31D6905D8C3}" type="slidenum">
              <a:rPr lang="en-US" smtClean="0"/>
              <a:t>13</a:t>
            </a:fld>
            <a:endParaRPr lang="en-US"/>
          </a:p>
        </p:txBody>
      </p:sp>
    </p:spTree>
    <p:extLst>
      <p:ext uri="{BB962C8B-B14F-4D97-AF65-F5344CB8AC3E}">
        <p14:creationId xmlns:p14="http://schemas.microsoft.com/office/powerpoint/2010/main" val="23258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4385C-9B45-4574-B1E2-D31D6905D8C3}" type="slidenum">
              <a:rPr lang="en-US" smtClean="0"/>
              <a:t>14</a:t>
            </a:fld>
            <a:endParaRPr lang="en-US"/>
          </a:p>
        </p:txBody>
      </p:sp>
    </p:spTree>
    <p:extLst>
      <p:ext uri="{BB962C8B-B14F-4D97-AF65-F5344CB8AC3E}">
        <p14:creationId xmlns:p14="http://schemas.microsoft.com/office/powerpoint/2010/main" val="1099364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4385C-9B45-4574-B1E2-D31D6905D8C3}" type="slidenum">
              <a:rPr lang="en-US" smtClean="0"/>
              <a:t>18</a:t>
            </a:fld>
            <a:endParaRPr lang="en-US"/>
          </a:p>
        </p:txBody>
      </p:sp>
    </p:spTree>
    <p:extLst>
      <p:ext uri="{BB962C8B-B14F-4D97-AF65-F5344CB8AC3E}">
        <p14:creationId xmlns:p14="http://schemas.microsoft.com/office/powerpoint/2010/main" val="142101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4385C-9B45-4574-B1E2-D31D6905D8C3}" type="slidenum">
              <a:rPr lang="en-US" smtClean="0"/>
              <a:t>19</a:t>
            </a:fld>
            <a:endParaRPr lang="en-US"/>
          </a:p>
        </p:txBody>
      </p:sp>
    </p:spTree>
    <p:extLst>
      <p:ext uri="{BB962C8B-B14F-4D97-AF65-F5344CB8AC3E}">
        <p14:creationId xmlns:p14="http://schemas.microsoft.com/office/powerpoint/2010/main" val="1982787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4385C-9B45-4574-B1E2-D31D6905D8C3}" type="slidenum">
              <a:rPr lang="en-US" smtClean="0"/>
              <a:t>20</a:t>
            </a:fld>
            <a:endParaRPr lang="en-US"/>
          </a:p>
        </p:txBody>
      </p:sp>
    </p:spTree>
    <p:extLst>
      <p:ext uri="{BB962C8B-B14F-4D97-AF65-F5344CB8AC3E}">
        <p14:creationId xmlns:p14="http://schemas.microsoft.com/office/powerpoint/2010/main" val="2150959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4385C-9B45-4574-B1E2-D31D6905D8C3}" type="slidenum">
              <a:rPr lang="en-US" smtClean="0"/>
              <a:t>21</a:t>
            </a:fld>
            <a:endParaRPr lang="en-US"/>
          </a:p>
        </p:txBody>
      </p:sp>
    </p:spTree>
    <p:extLst>
      <p:ext uri="{BB962C8B-B14F-4D97-AF65-F5344CB8AC3E}">
        <p14:creationId xmlns:p14="http://schemas.microsoft.com/office/powerpoint/2010/main" val="1185896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4385C-9B45-4574-B1E2-D31D6905D8C3}" type="slidenum">
              <a:rPr lang="en-US" smtClean="0"/>
              <a:t>22</a:t>
            </a:fld>
            <a:endParaRPr lang="en-US"/>
          </a:p>
        </p:txBody>
      </p:sp>
    </p:spTree>
    <p:extLst>
      <p:ext uri="{BB962C8B-B14F-4D97-AF65-F5344CB8AC3E}">
        <p14:creationId xmlns:p14="http://schemas.microsoft.com/office/powerpoint/2010/main" val="2372260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4385C-9B45-4574-B1E2-D31D6905D8C3}" type="slidenum">
              <a:rPr lang="en-US" smtClean="0"/>
              <a:t>24</a:t>
            </a:fld>
            <a:endParaRPr lang="en-US"/>
          </a:p>
        </p:txBody>
      </p:sp>
    </p:spTree>
    <p:extLst>
      <p:ext uri="{BB962C8B-B14F-4D97-AF65-F5344CB8AC3E}">
        <p14:creationId xmlns:p14="http://schemas.microsoft.com/office/powerpoint/2010/main" val="2665613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4385C-9B45-4574-B1E2-D31D6905D8C3}" type="slidenum">
              <a:rPr lang="en-US" smtClean="0"/>
              <a:t>3</a:t>
            </a:fld>
            <a:endParaRPr lang="en-US"/>
          </a:p>
        </p:txBody>
      </p:sp>
    </p:spTree>
    <p:extLst>
      <p:ext uri="{BB962C8B-B14F-4D97-AF65-F5344CB8AC3E}">
        <p14:creationId xmlns:p14="http://schemas.microsoft.com/office/powerpoint/2010/main" val="4264404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4385C-9B45-4574-B1E2-D31D6905D8C3}" type="slidenum">
              <a:rPr lang="en-US" smtClean="0"/>
              <a:t>25</a:t>
            </a:fld>
            <a:endParaRPr lang="en-US"/>
          </a:p>
        </p:txBody>
      </p:sp>
    </p:spTree>
    <p:extLst>
      <p:ext uri="{BB962C8B-B14F-4D97-AF65-F5344CB8AC3E}">
        <p14:creationId xmlns:p14="http://schemas.microsoft.com/office/powerpoint/2010/main" val="2060902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4385C-9B45-4574-B1E2-D31D6905D8C3}" type="slidenum">
              <a:rPr lang="en-US" smtClean="0"/>
              <a:t>26</a:t>
            </a:fld>
            <a:endParaRPr lang="en-US"/>
          </a:p>
        </p:txBody>
      </p:sp>
    </p:spTree>
    <p:extLst>
      <p:ext uri="{BB962C8B-B14F-4D97-AF65-F5344CB8AC3E}">
        <p14:creationId xmlns:p14="http://schemas.microsoft.com/office/powerpoint/2010/main" val="2018854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4385C-9B45-4574-B1E2-D31D6905D8C3}" type="slidenum">
              <a:rPr lang="en-US" smtClean="0"/>
              <a:t>27</a:t>
            </a:fld>
            <a:endParaRPr lang="en-US"/>
          </a:p>
        </p:txBody>
      </p:sp>
    </p:spTree>
    <p:extLst>
      <p:ext uri="{BB962C8B-B14F-4D97-AF65-F5344CB8AC3E}">
        <p14:creationId xmlns:p14="http://schemas.microsoft.com/office/powerpoint/2010/main" val="1369733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4385C-9B45-4574-B1E2-D31D6905D8C3}" type="slidenum">
              <a:rPr lang="en-US" smtClean="0"/>
              <a:t>28</a:t>
            </a:fld>
            <a:endParaRPr lang="en-US"/>
          </a:p>
        </p:txBody>
      </p:sp>
    </p:spTree>
    <p:extLst>
      <p:ext uri="{BB962C8B-B14F-4D97-AF65-F5344CB8AC3E}">
        <p14:creationId xmlns:p14="http://schemas.microsoft.com/office/powerpoint/2010/main" val="2869453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B96C55-BF32-43F7-A7D7-82A94EE79E5B}" type="slidenum">
              <a:rPr lang="en-US" smtClean="0"/>
              <a:t>29</a:t>
            </a:fld>
            <a:endParaRPr lang="en-US"/>
          </a:p>
        </p:txBody>
      </p:sp>
    </p:spTree>
    <p:extLst>
      <p:ext uri="{BB962C8B-B14F-4D97-AF65-F5344CB8AC3E}">
        <p14:creationId xmlns:p14="http://schemas.microsoft.com/office/powerpoint/2010/main" val="3493294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4385C-9B45-4574-B1E2-D31D6905D8C3}" type="slidenum">
              <a:rPr lang="en-US" smtClean="0"/>
              <a:t>31</a:t>
            </a:fld>
            <a:endParaRPr lang="en-US"/>
          </a:p>
        </p:txBody>
      </p:sp>
    </p:spTree>
    <p:extLst>
      <p:ext uri="{BB962C8B-B14F-4D97-AF65-F5344CB8AC3E}">
        <p14:creationId xmlns:p14="http://schemas.microsoft.com/office/powerpoint/2010/main" val="2267232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4385C-9B45-4574-B1E2-D31D6905D8C3}" type="slidenum">
              <a:rPr lang="en-US" smtClean="0"/>
              <a:t>4</a:t>
            </a:fld>
            <a:endParaRPr lang="en-US"/>
          </a:p>
        </p:txBody>
      </p:sp>
    </p:spTree>
    <p:extLst>
      <p:ext uri="{BB962C8B-B14F-4D97-AF65-F5344CB8AC3E}">
        <p14:creationId xmlns:p14="http://schemas.microsoft.com/office/powerpoint/2010/main" val="4023331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4385C-9B45-4574-B1E2-D31D6905D8C3}" type="slidenum">
              <a:rPr lang="en-US" smtClean="0"/>
              <a:t>5</a:t>
            </a:fld>
            <a:endParaRPr lang="en-US"/>
          </a:p>
        </p:txBody>
      </p:sp>
    </p:spTree>
    <p:extLst>
      <p:ext uri="{BB962C8B-B14F-4D97-AF65-F5344CB8AC3E}">
        <p14:creationId xmlns:p14="http://schemas.microsoft.com/office/powerpoint/2010/main" val="2042897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4385C-9B45-4574-B1E2-D31D6905D8C3}" type="slidenum">
              <a:rPr lang="en-US" smtClean="0"/>
              <a:t>6</a:t>
            </a:fld>
            <a:endParaRPr lang="en-US"/>
          </a:p>
        </p:txBody>
      </p:sp>
    </p:spTree>
    <p:extLst>
      <p:ext uri="{BB962C8B-B14F-4D97-AF65-F5344CB8AC3E}">
        <p14:creationId xmlns:p14="http://schemas.microsoft.com/office/powerpoint/2010/main" val="1731334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4385C-9B45-4574-B1E2-D31D6905D8C3}" type="slidenum">
              <a:rPr lang="en-US" smtClean="0"/>
              <a:t>7</a:t>
            </a:fld>
            <a:endParaRPr lang="en-US"/>
          </a:p>
        </p:txBody>
      </p:sp>
    </p:spTree>
    <p:extLst>
      <p:ext uri="{BB962C8B-B14F-4D97-AF65-F5344CB8AC3E}">
        <p14:creationId xmlns:p14="http://schemas.microsoft.com/office/powerpoint/2010/main" val="739834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4385C-9B45-4574-B1E2-D31D6905D8C3}" type="slidenum">
              <a:rPr lang="en-US" smtClean="0"/>
              <a:t>8</a:t>
            </a:fld>
            <a:endParaRPr lang="en-US"/>
          </a:p>
        </p:txBody>
      </p:sp>
    </p:spTree>
    <p:extLst>
      <p:ext uri="{BB962C8B-B14F-4D97-AF65-F5344CB8AC3E}">
        <p14:creationId xmlns:p14="http://schemas.microsoft.com/office/powerpoint/2010/main" val="1733465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4385C-9B45-4574-B1E2-D31D6905D8C3}" type="slidenum">
              <a:rPr lang="en-US" smtClean="0"/>
              <a:t>9</a:t>
            </a:fld>
            <a:endParaRPr lang="en-US"/>
          </a:p>
        </p:txBody>
      </p:sp>
    </p:spTree>
    <p:extLst>
      <p:ext uri="{BB962C8B-B14F-4D97-AF65-F5344CB8AC3E}">
        <p14:creationId xmlns:p14="http://schemas.microsoft.com/office/powerpoint/2010/main" val="1201883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4385C-9B45-4574-B1E2-D31D6905D8C3}" type="slidenum">
              <a:rPr lang="en-US" smtClean="0"/>
              <a:t>10</a:t>
            </a:fld>
            <a:endParaRPr lang="en-US"/>
          </a:p>
        </p:txBody>
      </p:sp>
    </p:spTree>
    <p:extLst>
      <p:ext uri="{BB962C8B-B14F-4D97-AF65-F5344CB8AC3E}">
        <p14:creationId xmlns:p14="http://schemas.microsoft.com/office/powerpoint/2010/main" val="733978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BC340D-249B-498E-A8A4-D165ADA73627}"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F710F-7024-43B2-AC14-96106DED7200}" type="slidenum">
              <a:rPr lang="en-US" smtClean="0"/>
              <a:t>‹#›</a:t>
            </a:fld>
            <a:endParaRPr lang="en-US"/>
          </a:p>
        </p:txBody>
      </p:sp>
    </p:spTree>
    <p:extLst>
      <p:ext uri="{BB962C8B-B14F-4D97-AF65-F5344CB8AC3E}">
        <p14:creationId xmlns:p14="http://schemas.microsoft.com/office/powerpoint/2010/main" val="2706599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BC340D-249B-498E-A8A4-D165ADA73627}" type="datetimeFigureOut">
              <a:rPr lang="en-US" smtClean="0"/>
              <a:t>7/22/2018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F710F-7024-43B2-AC14-96106DED7200}" type="slidenum">
              <a:rPr lang="en-US" smtClean="0"/>
              <a:t>‹#›</a:t>
            </a:fld>
            <a:endParaRPr lang="en-US"/>
          </a:p>
        </p:txBody>
      </p:sp>
    </p:spTree>
    <p:extLst>
      <p:ext uri="{BB962C8B-B14F-4D97-AF65-F5344CB8AC3E}">
        <p14:creationId xmlns:p14="http://schemas.microsoft.com/office/powerpoint/2010/main" val="181394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BC340D-249B-498E-A8A4-D165ADA73627}" type="datetimeFigureOut">
              <a:rPr lang="en-US" smtClean="0"/>
              <a:t>7/22/2018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F710F-7024-43B2-AC14-96106DED7200}" type="slidenum">
              <a:rPr lang="en-US" smtClean="0"/>
              <a:t>‹#›</a:t>
            </a:fld>
            <a:endParaRPr lang="en-US"/>
          </a:p>
        </p:txBody>
      </p:sp>
    </p:spTree>
    <p:extLst>
      <p:ext uri="{BB962C8B-B14F-4D97-AF65-F5344CB8AC3E}">
        <p14:creationId xmlns:p14="http://schemas.microsoft.com/office/powerpoint/2010/main" val="3007082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BC340D-249B-498E-A8A4-D165ADA73627}" type="datetimeFigureOut">
              <a:rPr lang="en-US" smtClean="0"/>
              <a:t>7/22/2018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F710F-7024-43B2-AC14-96106DED7200}"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34521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BC340D-249B-498E-A8A4-D165ADA73627}" type="datetimeFigureOut">
              <a:rPr lang="en-US" smtClean="0"/>
              <a:t>7/22/2018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F710F-7024-43B2-AC14-96106DED7200}" type="slidenum">
              <a:rPr lang="en-US" smtClean="0"/>
              <a:t>‹#›</a:t>
            </a:fld>
            <a:endParaRPr lang="en-US"/>
          </a:p>
        </p:txBody>
      </p:sp>
    </p:spTree>
    <p:extLst>
      <p:ext uri="{BB962C8B-B14F-4D97-AF65-F5344CB8AC3E}">
        <p14:creationId xmlns:p14="http://schemas.microsoft.com/office/powerpoint/2010/main" val="427918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8BC340D-249B-498E-A8A4-D165ADA73627}" type="datetimeFigureOut">
              <a:rPr lang="en-US" smtClean="0"/>
              <a:t>7/22/2018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DF710F-7024-43B2-AC14-96106DED7200}" type="slidenum">
              <a:rPr lang="en-US" smtClean="0"/>
              <a:t>‹#›</a:t>
            </a:fld>
            <a:endParaRPr lang="en-US"/>
          </a:p>
        </p:txBody>
      </p:sp>
    </p:spTree>
    <p:extLst>
      <p:ext uri="{BB962C8B-B14F-4D97-AF65-F5344CB8AC3E}">
        <p14:creationId xmlns:p14="http://schemas.microsoft.com/office/powerpoint/2010/main" val="2790312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8BC340D-249B-498E-A8A4-D165ADA73627}" type="datetimeFigureOut">
              <a:rPr lang="en-US" smtClean="0"/>
              <a:t>7/22/2018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DF710F-7024-43B2-AC14-96106DED7200}" type="slidenum">
              <a:rPr lang="en-US" smtClean="0"/>
              <a:t>‹#›</a:t>
            </a:fld>
            <a:endParaRPr lang="en-US"/>
          </a:p>
        </p:txBody>
      </p:sp>
    </p:spTree>
    <p:extLst>
      <p:ext uri="{BB962C8B-B14F-4D97-AF65-F5344CB8AC3E}">
        <p14:creationId xmlns:p14="http://schemas.microsoft.com/office/powerpoint/2010/main" val="3175974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BC340D-249B-498E-A8A4-D165ADA73627}"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F710F-7024-43B2-AC14-96106DED7200}" type="slidenum">
              <a:rPr lang="en-US" smtClean="0"/>
              <a:t>‹#›</a:t>
            </a:fld>
            <a:endParaRPr lang="en-US"/>
          </a:p>
        </p:txBody>
      </p:sp>
    </p:spTree>
    <p:extLst>
      <p:ext uri="{BB962C8B-B14F-4D97-AF65-F5344CB8AC3E}">
        <p14:creationId xmlns:p14="http://schemas.microsoft.com/office/powerpoint/2010/main" val="2757195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BC340D-249B-498E-A8A4-D165ADA73627}"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F710F-7024-43B2-AC14-96106DED7200}" type="slidenum">
              <a:rPr lang="en-US" smtClean="0"/>
              <a:t>‹#›</a:t>
            </a:fld>
            <a:endParaRPr lang="en-US"/>
          </a:p>
        </p:txBody>
      </p:sp>
    </p:spTree>
    <p:extLst>
      <p:ext uri="{BB962C8B-B14F-4D97-AF65-F5344CB8AC3E}">
        <p14:creationId xmlns:p14="http://schemas.microsoft.com/office/powerpoint/2010/main" val="147968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BC340D-249B-498E-A8A4-D165ADA73627}"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F710F-7024-43B2-AC14-96106DED7200}" type="slidenum">
              <a:rPr lang="en-US" smtClean="0"/>
              <a:t>‹#›</a:t>
            </a:fld>
            <a:endParaRPr lang="en-US"/>
          </a:p>
        </p:txBody>
      </p:sp>
    </p:spTree>
    <p:extLst>
      <p:ext uri="{BB962C8B-B14F-4D97-AF65-F5344CB8AC3E}">
        <p14:creationId xmlns:p14="http://schemas.microsoft.com/office/powerpoint/2010/main" val="2015126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BC340D-249B-498E-A8A4-D165ADA73627}"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F710F-7024-43B2-AC14-96106DED7200}" type="slidenum">
              <a:rPr lang="en-US" smtClean="0"/>
              <a:t>‹#›</a:t>
            </a:fld>
            <a:endParaRPr lang="en-US"/>
          </a:p>
        </p:txBody>
      </p:sp>
    </p:spTree>
    <p:extLst>
      <p:ext uri="{BB962C8B-B14F-4D97-AF65-F5344CB8AC3E}">
        <p14:creationId xmlns:p14="http://schemas.microsoft.com/office/powerpoint/2010/main" val="268736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BC340D-249B-498E-A8A4-D165ADA73627}" type="datetimeFigureOut">
              <a:rPr lang="en-US" smtClean="0"/>
              <a:t>7/22/2018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F710F-7024-43B2-AC14-96106DED7200}" type="slidenum">
              <a:rPr lang="en-US" smtClean="0"/>
              <a:t>‹#›</a:t>
            </a:fld>
            <a:endParaRPr lang="en-US"/>
          </a:p>
        </p:txBody>
      </p:sp>
    </p:spTree>
    <p:extLst>
      <p:ext uri="{BB962C8B-B14F-4D97-AF65-F5344CB8AC3E}">
        <p14:creationId xmlns:p14="http://schemas.microsoft.com/office/powerpoint/2010/main" val="217464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BC340D-249B-498E-A8A4-D165ADA73627}" type="datetimeFigureOut">
              <a:rPr lang="en-US" smtClean="0"/>
              <a:t>7/22/2018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DF710F-7024-43B2-AC14-96106DED7200}" type="slidenum">
              <a:rPr lang="en-US" smtClean="0"/>
              <a:t>‹#›</a:t>
            </a:fld>
            <a:endParaRPr lang="en-US"/>
          </a:p>
        </p:txBody>
      </p:sp>
    </p:spTree>
    <p:extLst>
      <p:ext uri="{BB962C8B-B14F-4D97-AF65-F5344CB8AC3E}">
        <p14:creationId xmlns:p14="http://schemas.microsoft.com/office/powerpoint/2010/main" val="4147403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BC340D-249B-498E-A8A4-D165ADA73627}" type="datetimeFigureOut">
              <a:rPr lang="en-US" smtClean="0"/>
              <a:t>7/22/2018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DF710F-7024-43B2-AC14-96106DED7200}" type="slidenum">
              <a:rPr lang="en-US" smtClean="0"/>
              <a:t>‹#›</a:t>
            </a:fld>
            <a:endParaRPr lang="en-US"/>
          </a:p>
        </p:txBody>
      </p:sp>
    </p:spTree>
    <p:extLst>
      <p:ext uri="{BB962C8B-B14F-4D97-AF65-F5344CB8AC3E}">
        <p14:creationId xmlns:p14="http://schemas.microsoft.com/office/powerpoint/2010/main" val="1244903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C340D-249B-498E-A8A4-D165ADA73627}" type="datetimeFigureOut">
              <a:rPr lang="en-US" smtClean="0"/>
              <a:t>7/22/2018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DF710F-7024-43B2-AC14-96106DED7200}" type="slidenum">
              <a:rPr lang="en-US" smtClean="0"/>
              <a:t>‹#›</a:t>
            </a:fld>
            <a:endParaRPr lang="en-US"/>
          </a:p>
        </p:txBody>
      </p:sp>
    </p:spTree>
    <p:extLst>
      <p:ext uri="{BB962C8B-B14F-4D97-AF65-F5344CB8AC3E}">
        <p14:creationId xmlns:p14="http://schemas.microsoft.com/office/powerpoint/2010/main" val="1153207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BC340D-249B-498E-A8A4-D165ADA73627}" type="datetimeFigureOut">
              <a:rPr lang="en-US" smtClean="0"/>
              <a:t>7/22/2018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F710F-7024-43B2-AC14-96106DED7200}" type="slidenum">
              <a:rPr lang="en-US" smtClean="0"/>
              <a:t>‹#›</a:t>
            </a:fld>
            <a:endParaRPr lang="en-US"/>
          </a:p>
        </p:txBody>
      </p:sp>
    </p:spTree>
    <p:extLst>
      <p:ext uri="{BB962C8B-B14F-4D97-AF65-F5344CB8AC3E}">
        <p14:creationId xmlns:p14="http://schemas.microsoft.com/office/powerpoint/2010/main" val="3164781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BC340D-249B-498E-A8A4-D165ADA73627}" type="datetimeFigureOut">
              <a:rPr lang="en-US" smtClean="0"/>
              <a:t>7/22/2018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F710F-7024-43B2-AC14-96106DED7200}" type="slidenum">
              <a:rPr lang="en-US" smtClean="0"/>
              <a:t>‹#›</a:t>
            </a:fld>
            <a:endParaRPr lang="en-US"/>
          </a:p>
        </p:txBody>
      </p:sp>
    </p:spTree>
    <p:extLst>
      <p:ext uri="{BB962C8B-B14F-4D97-AF65-F5344CB8AC3E}">
        <p14:creationId xmlns:p14="http://schemas.microsoft.com/office/powerpoint/2010/main" val="354926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8BC340D-249B-498E-A8A4-D165ADA73627}" type="datetimeFigureOut">
              <a:rPr lang="en-US" smtClean="0"/>
              <a:t>7/22/2018</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2DF710F-7024-43B2-AC14-96106DED7200}" type="slidenum">
              <a:rPr lang="en-US" smtClean="0"/>
              <a:t>‹#›</a:t>
            </a:fld>
            <a:endParaRPr lang="en-US"/>
          </a:p>
        </p:txBody>
      </p:sp>
    </p:spTree>
    <p:extLst>
      <p:ext uri="{BB962C8B-B14F-4D97-AF65-F5344CB8AC3E}">
        <p14:creationId xmlns:p14="http://schemas.microsoft.com/office/powerpoint/2010/main" val="31751697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CTpWiQbln-A"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euR4eTCh_aw"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49339"/>
            <a:ext cx="9144000" cy="2387600"/>
          </a:xfrm>
        </p:spPr>
        <p:txBody>
          <a:bodyPr>
            <a:normAutofit fontScale="90000"/>
          </a:bodyPr>
          <a:lstStyle/>
          <a:p>
            <a:r>
              <a:rPr lang="en-US" dirty="0" smtClean="0"/>
              <a:t>School Counselors and Teacher Consultation:  Promoting Student Success</a:t>
            </a:r>
            <a:endParaRPr lang="en-US" dirty="0"/>
          </a:p>
        </p:txBody>
      </p:sp>
      <p:sp>
        <p:nvSpPr>
          <p:cNvPr id="3" name="Subtitle 2"/>
          <p:cNvSpPr>
            <a:spLocks noGrp="1"/>
          </p:cNvSpPr>
          <p:nvPr>
            <p:ph type="subTitle" idx="1"/>
          </p:nvPr>
        </p:nvSpPr>
        <p:spPr>
          <a:xfrm>
            <a:off x="1524000" y="2936939"/>
            <a:ext cx="9558528" cy="3012757"/>
          </a:xfrm>
        </p:spPr>
        <p:txBody>
          <a:bodyPr>
            <a:normAutofit/>
          </a:bodyPr>
          <a:lstStyle/>
          <a:p>
            <a:endParaRPr lang="en-US" dirty="0" smtClean="0"/>
          </a:p>
          <a:p>
            <a:r>
              <a:rPr lang="en-US" dirty="0" smtClean="0"/>
              <a:t>Moya </a:t>
            </a:r>
            <a:r>
              <a:rPr lang="en-US" dirty="0" smtClean="0"/>
              <a:t>A. Pope, </a:t>
            </a:r>
            <a:r>
              <a:rPr lang="en-US" dirty="0" err="1" smtClean="0"/>
              <a:t>M.Ed</a:t>
            </a:r>
            <a:r>
              <a:rPr lang="en-US" dirty="0" smtClean="0"/>
              <a:t>, NCC</a:t>
            </a:r>
          </a:p>
          <a:p>
            <a:r>
              <a:rPr lang="en-US" dirty="0" smtClean="0"/>
              <a:t>Louisville Middle School, Jefferson County Schools</a:t>
            </a:r>
          </a:p>
          <a:p>
            <a:r>
              <a:rPr lang="en-US" dirty="0" smtClean="0"/>
              <a:t>Monica Y. Pace, </a:t>
            </a:r>
            <a:r>
              <a:rPr lang="en-US" dirty="0" err="1" smtClean="0"/>
              <a:t>Ed.S</a:t>
            </a:r>
            <a:endParaRPr lang="en-US" dirty="0" smtClean="0"/>
          </a:p>
          <a:p>
            <a:r>
              <a:rPr lang="en-US" dirty="0" smtClean="0"/>
              <a:t>Swainsboro High School, Emanuel County Schools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012941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Triadic-Dependent Model</a:t>
            </a:r>
            <a:endParaRPr lang="en-US" dirty="0"/>
          </a:p>
        </p:txBody>
      </p:sp>
      <p:sp>
        <p:nvSpPr>
          <p:cNvPr id="3" name="Content Placeholder 2"/>
          <p:cNvSpPr>
            <a:spLocks noGrp="1"/>
          </p:cNvSpPr>
          <p:nvPr>
            <p:ph idx="1"/>
          </p:nvPr>
        </p:nvSpPr>
        <p:spPr/>
        <p:txBody>
          <a:bodyPr>
            <a:normAutofit fontScale="85000" lnSpcReduction="20000"/>
          </a:bodyPr>
          <a:lstStyle/>
          <a:p>
            <a:endParaRPr lang="en-US" sz="4000" dirty="0" smtClean="0"/>
          </a:p>
          <a:p>
            <a:r>
              <a:rPr lang="en-US" sz="4000" dirty="0" smtClean="0"/>
              <a:t>Indirect Approach – The consultant provides services indirectly by working with the consultee</a:t>
            </a:r>
          </a:p>
          <a:p>
            <a:r>
              <a:rPr lang="en-US" sz="4000" dirty="0" smtClean="0"/>
              <a:t>Direct Approach – counseling the student</a:t>
            </a:r>
          </a:p>
          <a:p>
            <a:r>
              <a:rPr lang="en-US" sz="4000" dirty="0" smtClean="0"/>
              <a:t>Mixed Approach – combines indirect and direct approaches</a:t>
            </a:r>
            <a:endParaRPr lang="en-US" sz="4000" dirty="0"/>
          </a:p>
        </p:txBody>
      </p:sp>
    </p:spTree>
    <p:extLst>
      <p:ext uri="{BB962C8B-B14F-4D97-AF65-F5344CB8AC3E}">
        <p14:creationId xmlns:p14="http://schemas.microsoft.com/office/powerpoint/2010/main" val="195648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Triadic-Dependent Model</a:t>
            </a:r>
            <a:endParaRPr lang="en-US" dirty="0"/>
          </a:p>
        </p:txBody>
      </p:sp>
      <p:sp>
        <p:nvSpPr>
          <p:cNvPr id="3" name="Content Placeholder 2"/>
          <p:cNvSpPr>
            <a:spLocks noGrp="1"/>
          </p:cNvSpPr>
          <p:nvPr>
            <p:ph idx="1"/>
          </p:nvPr>
        </p:nvSpPr>
        <p:spPr/>
        <p:txBody>
          <a:bodyPr>
            <a:normAutofit/>
          </a:bodyPr>
          <a:lstStyle/>
          <a:p>
            <a:r>
              <a:rPr lang="en-US" dirty="0" smtClean="0"/>
              <a:t>The consultant is viewed as the expert and the consultee is dependent on the consultant’s advice and recommendations</a:t>
            </a:r>
          </a:p>
          <a:p>
            <a:r>
              <a:rPr lang="en-US" dirty="0" smtClean="0"/>
              <a:t>Consultant works through the consultee to bring about change for the student.</a:t>
            </a:r>
          </a:p>
          <a:p>
            <a:r>
              <a:rPr lang="en-US" dirty="0" smtClean="0"/>
              <a:t>Immediate recipient of the model is the consultee</a:t>
            </a:r>
          </a:p>
          <a:p>
            <a:r>
              <a:rPr lang="en-US" dirty="0" smtClean="0"/>
              <a:t>Immediate goal of the model is to increase the skills and knowledge of the consultee and implement an intervention plan to achieve change for the student.</a:t>
            </a:r>
          </a:p>
          <a:p>
            <a:r>
              <a:rPr lang="en-US" dirty="0" smtClean="0"/>
              <a:t>Counselors who help teachers/family members acquire the skills necessary to implement a behavior management plan use this consultation model</a:t>
            </a:r>
          </a:p>
        </p:txBody>
      </p:sp>
    </p:spTree>
    <p:extLst>
      <p:ext uri="{BB962C8B-B14F-4D97-AF65-F5344CB8AC3E}">
        <p14:creationId xmlns:p14="http://schemas.microsoft.com/office/powerpoint/2010/main" val="1532658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Triadic-Dependent Model – Effective Use</a:t>
            </a:r>
            <a:endParaRPr lang="en-US" dirty="0"/>
          </a:p>
        </p:txBody>
      </p:sp>
      <p:sp>
        <p:nvSpPr>
          <p:cNvPr id="3" name="Content Placeholder 2"/>
          <p:cNvSpPr>
            <a:spLocks noGrp="1"/>
          </p:cNvSpPr>
          <p:nvPr>
            <p:ph idx="1"/>
          </p:nvPr>
        </p:nvSpPr>
        <p:spPr/>
        <p:txBody>
          <a:bodyPr>
            <a:normAutofit lnSpcReduction="10000"/>
          </a:bodyPr>
          <a:lstStyle/>
          <a:p>
            <a:r>
              <a:rPr lang="en-US" dirty="0" smtClean="0"/>
              <a:t>Environment for the consultation is comfortable and professional</a:t>
            </a:r>
          </a:p>
          <a:p>
            <a:r>
              <a:rPr lang="en-US" dirty="0" smtClean="0"/>
              <a:t>Quickly establish the purpose of the consultation</a:t>
            </a:r>
          </a:p>
          <a:p>
            <a:r>
              <a:rPr lang="en-US" dirty="0" smtClean="0"/>
              <a:t>Try to minimize anxiety and maximize cooperation</a:t>
            </a:r>
          </a:p>
          <a:p>
            <a:r>
              <a:rPr lang="en-US" dirty="0" smtClean="0"/>
              <a:t>Establish clear boundaries for the consultee</a:t>
            </a:r>
          </a:p>
          <a:p>
            <a:r>
              <a:rPr lang="en-US" dirty="0" smtClean="0"/>
              <a:t>Probe for any factors or conditions that may be relevant to effective treatment planning</a:t>
            </a:r>
          </a:p>
          <a:p>
            <a:r>
              <a:rPr lang="en-US" dirty="0" smtClean="0"/>
              <a:t>Focus on the student’s behavior, not the student</a:t>
            </a:r>
          </a:p>
          <a:p>
            <a:r>
              <a:rPr lang="en-US" dirty="0" smtClean="0"/>
              <a:t>Use classroom observations to collect additional information</a:t>
            </a:r>
          </a:p>
          <a:p>
            <a:pPr marL="0" indent="0">
              <a:buNone/>
            </a:pPr>
            <a:endParaRPr lang="en-US" dirty="0"/>
          </a:p>
        </p:txBody>
      </p:sp>
    </p:spTree>
    <p:extLst>
      <p:ext uri="{BB962C8B-B14F-4D97-AF65-F5344CB8AC3E}">
        <p14:creationId xmlns:p14="http://schemas.microsoft.com/office/powerpoint/2010/main" val="3524138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Triadic-Dependent – Effective Use</a:t>
            </a:r>
            <a:endParaRPr lang="en-US" dirty="0"/>
          </a:p>
        </p:txBody>
      </p:sp>
      <p:sp>
        <p:nvSpPr>
          <p:cNvPr id="3" name="Content Placeholder 2"/>
          <p:cNvSpPr>
            <a:spLocks noGrp="1"/>
          </p:cNvSpPr>
          <p:nvPr>
            <p:ph idx="1"/>
          </p:nvPr>
        </p:nvSpPr>
        <p:spPr/>
        <p:txBody>
          <a:bodyPr/>
          <a:lstStyle/>
          <a:p>
            <a:endParaRPr lang="en-US" dirty="0" smtClean="0"/>
          </a:p>
          <a:p>
            <a:r>
              <a:rPr lang="en-US" dirty="0" smtClean="0"/>
              <a:t>Develop </a:t>
            </a:r>
            <a:r>
              <a:rPr lang="en-US" dirty="0"/>
              <a:t>a working relationship with the consultee as an equal partner in the </a:t>
            </a:r>
            <a:r>
              <a:rPr lang="en-US" dirty="0" smtClean="0"/>
              <a:t>endeavor</a:t>
            </a:r>
            <a:endParaRPr lang="en-US" dirty="0"/>
          </a:p>
          <a:p>
            <a:r>
              <a:rPr lang="en-US" dirty="0" smtClean="0"/>
              <a:t>Provide resources that will help the consultee better understand the issues and interventions</a:t>
            </a:r>
          </a:p>
          <a:p>
            <a:r>
              <a:rPr lang="en-US" dirty="0" smtClean="0"/>
              <a:t>Schedule follow-up procedures during the initial consultation</a:t>
            </a:r>
          </a:p>
          <a:p>
            <a:r>
              <a:rPr lang="en-US" dirty="0" smtClean="0"/>
              <a:t>Document in writing contacts with consultees</a:t>
            </a:r>
            <a:endParaRPr lang="en-US" dirty="0"/>
          </a:p>
        </p:txBody>
      </p:sp>
    </p:spTree>
    <p:extLst>
      <p:ext uri="{BB962C8B-B14F-4D97-AF65-F5344CB8AC3E}">
        <p14:creationId xmlns:p14="http://schemas.microsoft.com/office/powerpoint/2010/main" val="1384299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Collaborative-Dependent</a:t>
            </a:r>
            <a:endParaRPr lang="en-US" dirty="0"/>
          </a:p>
        </p:txBody>
      </p:sp>
      <p:sp>
        <p:nvSpPr>
          <p:cNvPr id="3" name="Content Placeholder 2"/>
          <p:cNvSpPr>
            <a:spLocks noGrp="1"/>
          </p:cNvSpPr>
          <p:nvPr>
            <p:ph idx="1"/>
          </p:nvPr>
        </p:nvSpPr>
        <p:spPr/>
        <p:txBody>
          <a:bodyPr>
            <a:normAutofit lnSpcReduction="10000"/>
          </a:bodyPr>
          <a:lstStyle/>
          <a:p>
            <a:r>
              <a:rPr lang="en-US" dirty="0" smtClean="0"/>
              <a:t>The consultee continues to depend on the consultant’s</a:t>
            </a:r>
          </a:p>
          <a:p>
            <a:pPr lvl="1"/>
            <a:r>
              <a:rPr lang="en-US" dirty="0" smtClean="0"/>
              <a:t>Problem solving expertise</a:t>
            </a:r>
          </a:p>
          <a:p>
            <a:pPr lvl="1"/>
            <a:r>
              <a:rPr lang="en-US" dirty="0" smtClean="0"/>
              <a:t>Knowledge of normal and abnormal development</a:t>
            </a:r>
          </a:p>
          <a:p>
            <a:pPr lvl="1"/>
            <a:r>
              <a:rPr lang="en-US" dirty="0" smtClean="0"/>
              <a:t>Skills for affecting client and systemic change</a:t>
            </a:r>
          </a:p>
          <a:p>
            <a:pPr lvl="1"/>
            <a:endParaRPr lang="en-US" dirty="0"/>
          </a:p>
          <a:p>
            <a:r>
              <a:rPr lang="en-US" dirty="0" smtClean="0"/>
              <a:t>The consultant and consultee form a partnership</a:t>
            </a:r>
          </a:p>
          <a:p>
            <a:r>
              <a:rPr lang="en-US" dirty="0" smtClean="0"/>
              <a:t>Consultant and consultee establish mutual goals and objectives for the student and develop an intervention plan</a:t>
            </a:r>
          </a:p>
          <a:p>
            <a:r>
              <a:rPr lang="en-US" dirty="0" smtClean="0"/>
              <a:t>Consultee</a:t>
            </a:r>
            <a:r>
              <a:rPr lang="en-US" dirty="0"/>
              <a:t> </a:t>
            </a:r>
            <a:r>
              <a:rPr lang="en-US" dirty="0" smtClean="0"/>
              <a:t>is responsible for implementing the intervention plan</a:t>
            </a:r>
          </a:p>
        </p:txBody>
      </p:sp>
    </p:spTree>
    <p:extLst>
      <p:ext uri="{BB962C8B-B14F-4D97-AF65-F5344CB8AC3E}">
        <p14:creationId xmlns:p14="http://schemas.microsoft.com/office/powerpoint/2010/main" val="3039925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Content Placeholder 2"/>
          <p:cNvSpPr>
            <a:spLocks noGrp="1"/>
          </p:cNvSpPr>
          <p:nvPr>
            <p:ph idx="1"/>
          </p:nvPr>
        </p:nvSpPr>
        <p:spPr/>
        <p:txBody>
          <a:bodyPr/>
          <a:lstStyle/>
          <a:p>
            <a:pPr marL="0" indent="0">
              <a:buNone/>
            </a:pPr>
            <a:r>
              <a:rPr lang="en-US" dirty="0" smtClean="0"/>
              <a:t>Reginal, the reading specialist at Elmwood Elementary, is approached by Al, the fourth grade language arts teacher, who expresses a concern about one of his students, Louis, who appears to have difficulty following along in class</a:t>
            </a:r>
          </a:p>
          <a:p>
            <a:pPr marL="0" indent="0">
              <a:buNone/>
            </a:pPr>
            <a:r>
              <a:rPr lang="en-US" dirty="0"/>
              <a:t>	</a:t>
            </a:r>
            <a:r>
              <a:rPr lang="en-US" dirty="0" smtClean="0"/>
              <a:t>Consultant:</a:t>
            </a:r>
          </a:p>
          <a:p>
            <a:pPr marL="0" indent="0">
              <a:buNone/>
            </a:pPr>
            <a:r>
              <a:rPr lang="en-US" dirty="0"/>
              <a:t>	</a:t>
            </a:r>
            <a:r>
              <a:rPr lang="en-US" dirty="0" smtClean="0"/>
              <a:t>Consultee:</a:t>
            </a:r>
          </a:p>
          <a:p>
            <a:pPr marL="0" indent="0">
              <a:buNone/>
            </a:pPr>
            <a:r>
              <a:rPr lang="en-US" dirty="0"/>
              <a:t>	</a:t>
            </a:r>
            <a:r>
              <a:rPr lang="en-US" dirty="0" smtClean="0"/>
              <a:t>Client:</a:t>
            </a:r>
          </a:p>
        </p:txBody>
      </p:sp>
    </p:spTree>
    <p:extLst>
      <p:ext uri="{BB962C8B-B14F-4D97-AF65-F5344CB8AC3E}">
        <p14:creationId xmlns:p14="http://schemas.microsoft.com/office/powerpoint/2010/main" val="2498983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idx="1"/>
          </p:nvPr>
        </p:nvSpPr>
        <p:spPr/>
        <p:txBody>
          <a:bodyPr/>
          <a:lstStyle/>
          <a:p>
            <a:pPr marL="0" indent="0">
              <a:buNone/>
            </a:pPr>
            <a:r>
              <a:rPr lang="en-US" dirty="0" smtClean="0"/>
              <a:t>Dr. Peterson the school psychologist, asks to talk with Mrs. Smith, who serves as </a:t>
            </a:r>
            <a:r>
              <a:rPr lang="en-US" dirty="0" err="1" smtClean="0"/>
              <a:t>Fatina’s</a:t>
            </a:r>
            <a:r>
              <a:rPr lang="en-US" dirty="0" smtClean="0"/>
              <a:t> school counselor.  Dr. Peterson has attempted on numerous occasions to engage </a:t>
            </a:r>
            <a:r>
              <a:rPr lang="en-US" dirty="0" err="1" smtClean="0"/>
              <a:t>Fatina</a:t>
            </a:r>
            <a:r>
              <a:rPr lang="en-US" dirty="0" smtClean="0"/>
              <a:t>, but with no success.  He has heard of the long standing counseling relationship that Mrs. Smith has with this student and is hoping she can provide some insight into what may be interfering with his own attempts to create a helping relationship with her.</a:t>
            </a:r>
          </a:p>
          <a:p>
            <a:pPr marL="0" indent="0">
              <a:buNone/>
            </a:pPr>
            <a:r>
              <a:rPr lang="en-US" dirty="0"/>
              <a:t>	</a:t>
            </a:r>
            <a:r>
              <a:rPr lang="en-US" dirty="0" smtClean="0"/>
              <a:t>Consultant:</a:t>
            </a:r>
          </a:p>
          <a:p>
            <a:pPr marL="0" indent="0">
              <a:buNone/>
            </a:pPr>
            <a:r>
              <a:rPr lang="en-US" dirty="0"/>
              <a:t>	</a:t>
            </a:r>
            <a:r>
              <a:rPr lang="en-US" dirty="0" smtClean="0"/>
              <a:t>Consultee:</a:t>
            </a:r>
          </a:p>
          <a:p>
            <a:pPr marL="0" indent="0">
              <a:buNone/>
            </a:pPr>
            <a:r>
              <a:rPr lang="en-US" dirty="0"/>
              <a:t>	</a:t>
            </a:r>
            <a:r>
              <a:rPr lang="en-US" dirty="0" smtClean="0"/>
              <a:t>Client:</a:t>
            </a:r>
            <a:endParaRPr lang="en-US" dirty="0"/>
          </a:p>
        </p:txBody>
      </p:sp>
    </p:spTree>
    <p:extLst>
      <p:ext uri="{BB962C8B-B14F-4D97-AF65-F5344CB8AC3E}">
        <p14:creationId xmlns:p14="http://schemas.microsoft.com/office/powerpoint/2010/main" val="1000335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a:t>
            </a:r>
            <a:endParaRPr lang="en-US" dirty="0"/>
          </a:p>
        </p:txBody>
      </p:sp>
      <p:sp>
        <p:nvSpPr>
          <p:cNvPr id="3" name="Content Placeholder 2"/>
          <p:cNvSpPr>
            <a:spLocks noGrp="1"/>
          </p:cNvSpPr>
          <p:nvPr>
            <p:ph idx="1"/>
          </p:nvPr>
        </p:nvSpPr>
        <p:spPr/>
        <p:txBody>
          <a:bodyPr/>
          <a:lstStyle/>
          <a:p>
            <a:pPr marL="0" indent="0">
              <a:buNone/>
            </a:pPr>
            <a:r>
              <a:rPr lang="en-US" dirty="0" smtClean="0"/>
              <a:t>Dr. Morton, the principal of Hatfield High, approaches Len </a:t>
            </a:r>
            <a:r>
              <a:rPr lang="en-US" dirty="0" err="1" smtClean="0"/>
              <a:t>Spikel</a:t>
            </a:r>
            <a:r>
              <a:rPr lang="en-US" dirty="0" smtClean="0"/>
              <a:t>, the director of guidance, expressing his apprehension about needing to confront a teacher about a drinking problem.  Although Dr. Morton does not reveal the name of the teacher, he is very concerned about learning the most effective approach to such a confrontation and is hoping Mr. </a:t>
            </a:r>
            <a:r>
              <a:rPr lang="en-US" dirty="0" err="1" smtClean="0"/>
              <a:t>Spikel</a:t>
            </a:r>
            <a:r>
              <a:rPr lang="en-US" dirty="0" smtClean="0"/>
              <a:t> can help.</a:t>
            </a:r>
          </a:p>
          <a:p>
            <a:pPr marL="0" indent="0">
              <a:buNone/>
            </a:pPr>
            <a:r>
              <a:rPr lang="en-US" dirty="0"/>
              <a:t>	</a:t>
            </a:r>
            <a:r>
              <a:rPr lang="en-US" dirty="0" smtClean="0"/>
              <a:t>Consultant:</a:t>
            </a:r>
          </a:p>
          <a:p>
            <a:pPr marL="0" indent="0">
              <a:buNone/>
            </a:pPr>
            <a:r>
              <a:rPr lang="en-US" dirty="0"/>
              <a:t>	</a:t>
            </a:r>
            <a:r>
              <a:rPr lang="en-US" dirty="0" smtClean="0"/>
              <a:t>Consultee:</a:t>
            </a:r>
          </a:p>
          <a:p>
            <a:pPr marL="0" indent="0">
              <a:buNone/>
            </a:pPr>
            <a:r>
              <a:rPr lang="en-US" dirty="0"/>
              <a:t>	</a:t>
            </a:r>
            <a:r>
              <a:rPr lang="en-US" dirty="0" smtClean="0"/>
              <a:t>Client:</a:t>
            </a:r>
            <a:endParaRPr lang="en-US" dirty="0"/>
          </a:p>
        </p:txBody>
      </p:sp>
    </p:spTree>
    <p:extLst>
      <p:ext uri="{BB962C8B-B14F-4D97-AF65-F5344CB8AC3E}">
        <p14:creationId xmlns:p14="http://schemas.microsoft.com/office/powerpoint/2010/main" val="567296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Collaborative-Dependent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Three types of collaborative-dependent relationships</a:t>
            </a:r>
          </a:p>
          <a:p>
            <a:endParaRPr lang="en-US" dirty="0"/>
          </a:p>
          <a:p>
            <a:r>
              <a:rPr lang="en-US" dirty="0" smtClean="0"/>
              <a:t>Client-focused consultation – the consultant seeking to modify the behavior, attitudes and feelings of a particular client</a:t>
            </a:r>
          </a:p>
          <a:p>
            <a:r>
              <a:rPr lang="en-US" dirty="0" smtClean="0"/>
              <a:t>Consultee-focused consultation – attempts to impact the client, but does so indirectly; the intervention focuses on changing the behavior, attitudes or feelings of the consultee</a:t>
            </a:r>
          </a:p>
          <a:p>
            <a:r>
              <a:rPr lang="en-US" dirty="0" smtClean="0"/>
              <a:t>System-focused consultation- client’s need is best met by improving the organizational functioning of the system</a:t>
            </a:r>
            <a:endParaRPr lang="en-US" dirty="0"/>
          </a:p>
        </p:txBody>
      </p:sp>
    </p:spTree>
    <p:extLst>
      <p:ext uri="{BB962C8B-B14F-4D97-AF65-F5344CB8AC3E}">
        <p14:creationId xmlns:p14="http://schemas.microsoft.com/office/powerpoint/2010/main" val="2256252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Collaborative-Interdependent</a:t>
            </a:r>
            <a:endParaRPr lang="en-US" dirty="0"/>
          </a:p>
        </p:txBody>
      </p:sp>
      <p:sp>
        <p:nvSpPr>
          <p:cNvPr id="3" name="Content Placeholder 2"/>
          <p:cNvSpPr>
            <a:spLocks noGrp="1"/>
          </p:cNvSpPr>
          <p:nvPr>
            <p:ph idx="1"/>
          </p:nvPr>
        </p:nvSpPr>
        <p:spPr/>
        <p:txBody>
          <a:bodyPr>
            <a:normAutofit fontScale="77500" lnSpcReduction="20000"/>
          </a:bodyPr>
          <a:lstStyle/>
          <a:p>
            <a:endParaRPr lang="en-US" sz="2400" dirty="0" smtClean="0"/>
          </a:p>
          <a:p>
            <a:r>
              <a:rPr lang="en-US" sz="2400" dirty="0" smtClean="0"/>
              <a:t>While the other two models are more helpful for individuals, more complex issues require this model</a:t>
            </a:r>
          </a:p>
          <a:p>
            <a:r>
              <a:rPr lang="en-US" sz="2400" dirty="0" smtClean="0"/>
              <a:t>Family members, educators, professional school counselors, youth and members of the broader community participate equally</a:t>
            </a:r>
          </a:p>
          <a:p>
            <a:r>
              <a:rPr lang="en-US" sz="2400" dirty="0" smtClean="0"/>
              <a:t>Sharing and transferring of knowledge and information among all stakeholders enable the determination and implantation of a comprehensive plan</a:t>
            </a:r>
          </a:p>
          <a:p>
            <a:r>
              <a:rPr lang="en-US" sz="2400" dirty="0" smtClean="0"/>
              <a:t>Each person in the group is interdependent on the expertise of other group members in formulating and executing the problem solving plan</a:t>
            </a:r>
          </a:p>
          <a:p>
            <a:r>
              <a:rPr lang="en-US" sz="2400" dirty="0" smtClean="0"/>
              <a:t>Every one works as a team for the consulting to work</a:t>
            </a:r>
          </a:p>
          <a:p>
            <a:endParaRPr lang="en-US" dirty="0"/>
          </a:p>
        </p:txBody>
      </p:sp>
    </p:spTree>
    <p:extLst>
      <p:ext uri="{BB962C8B-B14F-4D97-AF65-F5344CB8AC3E}">
        <p14:creationId xmlns:p14="http://schemas.microsoft.com/office/powerpoint/2010/main" val="961181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 School Counselor Do?</a:t>
            </a:r>
            <a:endParaRPr lang="en-US" dirty="0"/>
          </a:p>
        </p:txBody>
      </p:sp>
      <p:pic>
        <p:nvPicPr>
          <p:cNvPr id="4" name="CTpWiQbln-A"/>
          <p:cNvPicPr>
            <a:picLocks noGrp="1" noRot="1" noChangeAspect="1"/>
          </p:cNvPicPr>
          <p:nvPr>
            <p:ph idx="1"/>
            <a:videoFile r:link="rId1"/>
          </p:nvPr>
        </p:nvPicPr>
        <p:blipFill>
          <a:blip r:embed="rId3"/>
          <a:stretch>
            <a:fillRect/>
          </a:stretch>
        </p:blipFill>
        <p:spPr>
          <a:xfrm>
            <a:off x="2879725" y="2028825"/>
            <a:ext cx="6348413" cy="3570288"/>
          </a:xfrm>
          <a:prstGeom prst="rect">
            <a:avLst/>
          </a:prstGeom>
        </p:spPr>
      </p:pic>
    </p:spTree>
    <p:extLst>
      <p:ext uri="{BB962C8B-B14F-4D97-AF65-F5344CB8AC3E}">
        <p14:creationId xmlns:p14="http://schemas.microsoft.com/office/powerpoint/2010/main" val="1035451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Consultation as a Powerful Tool</a:t>
            </a:r>
            <a:endParaRPr lang="en-US" dirty="0"/>
          </a:p>
        </p:txBody>
      </p:sp>
      <p:sp>
        <p:nvSpPr>
          <p:cNvPr id="3" name="Content Placeholder 2"/>
          <p:cNvSpPr>
            <a:spLocks noGrp="1"/>
          </p:cNvSpPr>
          <p:nvPr>
            <p:ph idx="1"/>
          </p:nvPr>
        </p:nvSpPr>
        <p:spPr/>
        <p:txBody>
          <a:bodyPr/>
          <a:lstStyle/>
          <a:p>
            <a:endParaRPr lang="en-US" dirty="0" smtClean="0"/>
          </a:p>
          <a:p>
            <a:r>
              <a:rPr lang="en-US" dirty="0" smtClean="0"/>
              <a:t>Allows counselors to have a lasting impact on the school’s internal and external community members</a:t>
            </a:r>
          </a:p>
          <a:p>
            <a:r>
              <a:rPr lang="en-US" dirty="0" smtClean="0"/>
              <a:t>Extends the counselor’s reach to more students by working with the adults in a student’s life who can make a major impact on student’s academic, career and social/emotional life</a:t>
            </a:r>
          </a:p>
          <a:p>
            <a:r>
              <a:rPr lang="en-US" dirty="0" smtClean="0"/>
              <a:t>Works with parents, teachers and administrators to benefit a student or remove a barriers that is impeding progress for a student</a:t>
            </a:r>
            <a:endParaRPr lang="en-US" dirty="0"/>
          </a:p>
        </p:txBody>
      </p:sp>
    </p:spTree>
    <p:extLst>
      <p:ext uri="{BB962C8B-B14F-4D97-AF65-F5344CB8AC3E}">
        <p14:creationId xmlns:p14="http://schemas.microsoft.com/office/powerpoint/2010/main" val="460584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Consultation as an Effective Use of Time</a:t>
            </a:r>
            <a:endParaRPr lang="en-US" dirty="0"/>
          </a:p>
        </p:txBody>
      </p:sp>
      <p:sp>
        <p:nvSpPr>
          <p:cNvPr id="3" name="Content Placeholder 2"/>
          <p:cNvSpPr>
            <a:spLocks noGrp="1"/>
          </p:cNvSpPr>
          <p:nvPr>
            <p:ph idx="1"/>
          </p:nvPr>
        </p:nvSpPr>
        <p:spPr/>
        <p:txBody>
          <a:bodyPr/>
          <a:lstStyle/>
          <a:p>
            <a:endParaRPr lang="en-US" dirty="0" smtClean="0"/>
          </a:p>
          <a:p>
            <a:r>
              <a:rPr lang="en-US" dirty="0" smtClean="0"/>
              <a:t>School counselors spend their time where they can effect the most students </a:t>
            </a:r>
          </a:p>
          <a:p>
            <a:r>
              <a:rPr lang="en-US" dirty="0" smtClean="0"/>
              <a:t>In a successful consultation, knowledge gained can be transferred to new situations, ideas germinate into plans that can benefit more students, and professional skill is enhanced</a:t>
            </a:r>
          </a:p>
          <a:p>
            <a:r>
              <a:rPr lang="en-US" dirty="0" smtClean="0"/>
              <a:t>Direct service delivery, such as individual counseling, reaches one student at a time, while consultation indirectly impacts many students by working with the adults in students’ lives</a:t>
            </a:r>
            <a:endParaRPr lang="en-US" dirty="0"/>
          </a:p>
        </p:txBody>
      </p:sp>
    </p:spTree>
    <p:extLst>
      <p:ext uri="{BB962C8B-B14F-4D97-AF65-F5344CB8AC3E}">
        <p14:creationId xmlns:p14="http://schemas.microsoft.com/office/powerpoint/2010/main" val="2668790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Consulting with Teachers – Five Categories</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endParaRPr lang="en-US" sz="2000" dirty="0" smtClean="0"/>
          </a:p>
          <a:p>
            <a:pPr marL="514350" indent="-514350">
              <a:buFont typeface="+mj-lt"/>
              <a:buAutoNum type="arabicPeriod"/>
            </a:pPr>
            <a:r>
              <a:rPr lang="en-US" sz="2000" dirty="0" smtClean="0"/>
              <a:t>The confident teacher – history of being successful with students and reaches out to the school counselor to serves as a resource for agencies, tutors, mentors and as a sounding board</a:t>
            </a:r>
          </a:p>
          <a:p>
            <a:pPr marL="514350" indent="-514350">
              <a:buFont typeface="+mj-lt"/>
              <a:buAutoNum type="arabicPeriod"/>
            </a:pPr>
            <a:r>
              <a:rPr lang="en-US" sz="2000" dirty="0" smtClean="0"/>
              <a:t>The questioning teacher – skilled teacher who seeks a new voice and new strategies for effecting change in students</a:t>
            </a:r>
          </a:p>
          <a:p>
            <a:pPr marL="514350" indent="-514350">
              <a:buFont typeface="+mj-lt"/>
              <a:buAutoNum type="arabicPeriod"/>
            </a:pPr>
            <a:r>
              <a:rPr lang="en-US" sz="2000" dirty="0" smtClean="0"/>
              <a:t>The dependent teacher – often less skilled in behavior and classroom management and may be struggling or overwhelmed</a:t>
            </a:r>
          </a:p>
          <a:p>
            <a:pPr marL="514350" indent="-514350">
              <a:buFont typeface="+mj-lt"/>
              <a:buAutoNum type="arabicPeriod"/>
            </a:pPr>
            <a:r>
              <a:rPr lang="en-US" sz="2000" dirty="0" smtClean="0"/>
              <a:t>The absentee teacher – never calls on the school counselor because they believe that he/she should be able to solve problems independently or they refuse to admit that any problems exist</a:t>
            </a:r>
          </a:p>
          <a:p>
            <a:pPr marL="514350" indent="-514350">
              <a:buFont typeface="+mj-lt"/>
              <a:buAutoNum type="arabicPeriod"/>
            </a:pPr>
            <a:r>
              <a:rPr lang="en-US" sz="2000" dirty="0" smtClean="0"/>
              <a:t>The dominating teacher – demands your undivided attention, may try to monopolize your time and may deplete your energy</a:t>
            </a:r>
          </a:p>
          <a:p>
            <a:pPr marL="0" indent="0">
              <a:buNone/>
            </a:pPr>
            <a:endParaRPr lang="en-US" dirty="0"/>
          </a:p>
        </p:txBody>
      </p:sp>
    </p:spTree>
    <p:extLst>
      <p:ext uri="{BB962C8B-B14F-4D97-AF65-F5344CB8AC3E}">
        <p14:creationId xmlns:p14="http://schemas.microsoft.com/office/powerpoint/2010/main" val="1168860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Types of Teachers</a:t>
            </a:r>
            <a:endParaRPr lang="en-US" dirty="0"/>
          </a:p>
        </p:txBody>
      </p:sp>
      <p:pic>
        <p:nvPicPr>
          <p:cNvPr id="4" name="euR4eTCh_aw"/>
          <p:cNvPicPr>
            <a:picLocks noGrp="1" noRot="1" noChangeAspect="1"/>
          </p:cNvPicPr>
          <p:nvPr>
            <p:ph idx="1"/>
            <a:videoFile r:link="rId1"/>
          </p:nvPr>
        </p:nvPicPr>
        <p:blipFill>
          <a:blip r:embed="rId3"/>
          <a:stretch>
            <a:fillRect/>
          </a:stretch>
        </p:blipFill>
        <p:spPr>
          <a:xfrm>
            <a:off x="3805238" y="2657475"/>
            <a:ext cx="4572000" cy="2571750"/>
          </a:xfrm>
          <a:prstGeom prst="rect">
            <a:avLst/>
          </a:prstGeom>
        </p:spPr>
      </p:pic>
    </p:spTree>
    <p:extLst>
      <p:ext uri="{BB962C8B-B14F-4D97-AF65-F5344CB8AC3E}">
        <p14:creationId xmlns:p14="http://schemas.microsoft.com/office/powerpoint/2010/main" val="1906401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b="1" dirty="0" smtClean="0"/>
              <a:t>P</a:t>
            </a:r>
            <a:r>
              <a:rPr lang="en-US" dirty="0" smtClean="0"/>
              <a:t>hilosophy</a:t>
            </a:r>
          </a:p>
          <a:p>
            <a:r>
              <a:rPr lang="en-US" b="1" dirty="0" smtClean="0"/>
              <a:t>R</a:t>
            </a:r>
            <a:r>
              <a:rPr lang="en-US" dirty="0" smtClean="0"/>
              <a:t>elationships</a:t>
            </a:r>
          </a:p>
          <a:p>
            <a:r>
              <a:rPr lang="en-US" b="1" dirty="0" smtClean="0"/>
              <a:t>E</a:t>
            </a:r>
            <a:r>
              <a:rPr lang="en-US" dirty="0" smtClean="0"/>
              <a:t>quity of power</a:t>
            </a:r>
          </a:p>
          <a:p>
            <a:r>
              <a:rPr lang="en-US" b="1" dirty="0" smtClean="0"/>
              <a:t>P</a:t>
            </a:r>
            <a:r>
              <a:rPr lang="en-US" dirty="0" smtClean="0"/>
              <a:t>rofessional development</a:t>
            </a:r>
          </a:p>
          <a:p>
            <a:r>
              <a:rPr lang="en-US" b="1" dirty="0" smtClean="0"/>
              <a:t>A</a:t>
            </a:r>
            <a:r>
              <a:rPr lang="en-US" dirty="0" smtClean="0"/>
              <a:t>ccessibility</a:t>
            </a:r>
          </a:p>
          <a:p>
            <a:r>
              <a:rPr lang="en-US" b="1" dirty="0" smtClean="0"/>
              <a:t>R</a:t>
            </a:r>
            <a:r>
              <a:rPr lang="en-US" dirty="0" smtClean="0"/>
              <a:t>esources</a:t>
            </a:r>
          </a:p>
          <a:p>
            <a:r>
              <a:rPr lang="en-US" b="1" dirty="0" smtClean="0"/>
              <a:t>E</a:t>
            </a:r>
            <a:r>
              <a:rPr lang="en-US" dirty="0" smtClean="0"/>
              <a:t>valuate</a:t>
            </a:r>
            <a:endParaRPr lang="en-US" dirty="0"/>
          </a:p>
        </p:txBody>
      </p:sp>
    </p:spTree>
    <p:extLst>
      <p:ext uri="{BB962C8B-B14F-4D97-AF65-F5344CB8AC3E}">
        <p14:creationId xmlns:p14="http://schemas.microsoft.com/office/powerpoint/2010/main" val="2235190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a:t>
            </a:r>
            <a:r>
              <a:rPr lang="en-US" dirty="0" smtClean="0"/>
              <a:t>E.P.A.R.E</a:t>
            </a:r>
            <a:br>
              <a:rPr lang="en-US" dirty="0" smtClean="0"/>
            </a:br>
            <a:endParaRPr lang="en-US" dirty="0"/>
          </a:p>
        </p:txBody>
      </p:sp>
      <p:sp>
        <p:nvSpPr>
          <p:cNvPr id="3" name="Content Placeholder 2"/>
          <p:cNvSpPr>
            <a:spLocks noGrp="1"/>
          </p:cNvSpPr>
          <p:nvPr>
            <p:ph idx="1"/>
          </p:nvPr>
        </p:nvSpPr>
        <p:spPr>
          <a:xfrm>
            <a:off x="838200" y="1208690"/>
            <a:ext cx="10515600" cy="4968273"/>
          </a:xfrm>
        </p:spPr>
        <p:txBody>
          <a:bodyPr>
            <a:normAutofit fontScale="32500" lnSpcReduction="20000"/>
          </a:bodyPr>
          <a:lstStyle/>
          <a:p>
            <a:pPr marL="0" indent="0">
              <a:buNone/>
            </a:pPr>
            <a:endParaRPr lang="en-US" sz="5100" dirty="0" smtClean="0"/>
          </a:p>
          <a:p>
            <a:pPr marL="0" indent="0">
              <a:buNone/>
            </a:pPr>
            <a:r>
              <a:rPr lang="en-US" sz="5100" b="1" dirty="0" smtClean="0"/>
              <a:t>P – Philosophy </a:t>
            </a:r>
          </a:p>
          <a:p>
            <a:r>
              <a:rPr lang="en-US" sz="5100" dirty="0" smtClean="0"/>
              <a:t>School counselors establish a philosophy of consultation that matches the mission of their schools</a:t>
            </a:r>
          </a:p>
          <a:p>
            <a:pPr marL="0" indent="0">
              <a:buNone/>
            </a:pPr>
            <a:endParaRPr lang="en-US" sz="5100" dirty="0" smtClean="0"/>
          </a:p>
          <a:p>
            <a:pPr marL="0" indent="0">
              <a:buNone/>
            </a:pPr>
            <a:r>
              <a:rPr lang="en-US" sz="5100" b="1" dirty="0" smtClean="0"/>
              <a:t>R – Relationship</a:t>
            </a:r>
          </a:p>
          <a:p>
            <a:r>
              <a:rPr lang="en-US" sz="5100" dirty="0" smtClean="0"/>
              <a:t>Appreciate and understand how demanding it is to be a teacher</a:t>
            </a:r>
          </a:p>
          <a:p>
            <a:r>
              <a:rPr lang="en-US" sz="5100" dirty="0" smtClean="0"/>
              <a:t>Follow through on commitments made to </a:t>
            </a:r>
            <a:r>
              <a:rPr lang="en-US" sz="5100" dirty="0" err="1" smtClean="0"/>
              <a:t>consultees</a:t>
            </a:r>
            <a:endParaRPr lang="en-US" sz="5100" dirty="0" smtClean="0"/>
          </a:p>
          <a:p>
            <a:r>
              <a:rPr lang="en-US" sz="5100" dirty="0" smtClean="0"/>
              <a:t>Recognize the harm to your role if you are viewed as untrustworthy </a:t>
            </a:r>
          </a:p>
          <a:p>
            <a:r>
              <a:rPr lang="en-US" sz="5100" dirty="0" smtClean="0"/>
              <a:t>Provide a welcoming atmosphere and demeanor</a:t>
            </a:r>
          </a:p>
          <a:p>
            <a:r>
              <a:rPr lang="en-US" sz="5100" dirty="0" smtClean="0"/>
              <a:t>Demonstrate genuine respect and a belief that the consultee can effect change</a:t>
            </a:r>
          </a:p>
          <a:p>
            <a:endParaRPr lang="en-US" sz="3300" dirty="0" smtClean="0"/>
          </a:p>
          <a:p>
            <a:pPr marL="0" indent="0">
              <a:buNone/>
            </a:pPr>
            <a:r>
              <a:rPr lang="en-US" dirty="0"/>
              <a:t> </a:t>
            </a:r>
            <a:r>
              <a:rPr lang="en-US" dirty="0" smtClean="0"/>
              <a:t>      </a:t>
            </a:r>
          </a:p>
          <a:p>
            <a:pPr marL="0" indent="0">
              <a:buNone/>
            </a:pPr>
            <a:r>
              <a:rPr lang="en-US" dirty="0"/>
              <a:t> </a:t>
            </a:r>
            <a:r>
              <a:rPr lang="en-US" dirty="0" smtClean="0"/>
              <a:t>     </a:t>
            </a:r>
          </a:p>
          <a:p>
            <a:pPr marL="0" indent="0">
              <a:buNone/>
            </a:pPr>
            <a:endParaRPr lang="en-US" dirty="0" smtClean="0"/>
          </a:p>
        </p:txBody>
      </p:sp>
    </p:spTree>
    <p:extLst>
      <p:ext uri="{BB962C8B-B14F-4D97-AF65-F5344CB8AC3E}">
        <p14:creationId xmlns:p14="http://schemas.microsoft.com/office/powerpoint/2010/main" val="1131714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t>
            </a:r>
            <a:r>
              <a:rPr lang="en-US" b="1" dirty="0" smtClean="0"/>
              <a:t>E.P.</a:t>
            </a:r>
            <a:r>
              <a:rPr lang="en-US" dirty="0" smtClean="0"/>
              <a:t>A.R.E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Equity of Power</a:t>
            </a:r>
          </a:p>
          <a:p>
            <a:r>
              <a:rPr lang="en-US" dirty="0" smtClean="0"/>
              <a:t>Help your consultee feel empowered to be an equal partner or dominant force in solving problems</a:t>
            </a:r>
          </a:p>
          <a:p>
            <a:r>
              <a:rPr lang="en-US" dirty="0" smtClean="0"/>
              <a:t>Treat consultee with patience</a:t>
            </a:r>
          </a:p>
          <a:p>
            <a:r>
              <a:rPr lang="en-US" dirty="0" smtClean="0"/>
              <a:t>Avoid a condescending tone or behavior</a:t>
            </a:r>
          </a:p>
          <a:p>
            <a:r>
              <a:rPr lang="en-US" dirty="0" smtClean="0"/>
              <a:t>Solicit </a:t>
            </a:r>
            <a:r>
              <a:rPr lang="en-US" dirty="0" err="1" smtClean="0"/>
              <a:t>consultee’s</a:t>
            </a:r>
            <a:r>
              <a:rPr lang="en-US" dirty="0" smtClean="0"/>
              <a:t> suggestions</a:t>
            </a:r>
          </a:p>
          <a:p>
            <a:pPr marL="0" indent="0">
              <a:buNone/>
            </a:pPr>
            <a:r>
              <a:rPr lang="en-US" b="1" dirty="0" smtClean="0"/>
              <a:t>Professional Development</a:t>
            </a:r>
          </a:p>
          <a:p>
            <a:r>
              <a:rPr lang="en-US" dirty="0" smtClean="0"/>
              <a:t>Enhances your skills and supports the growth and development of faculty members and administrators </a:t>
            </a:r>
            <a:endParaRPr lang="en-US" dirty="0"/>
          </a:p>
        </p:txBody>
      </p:sp>
    </p:spTree>
    <p:extLst>
      <p:ext uri="{BB962C8B-B14F-4D97-AF65-F5344CB8AC3E}">
        <p14:creationId xmlns:p14="http://schemas.microsoft.com/office/powerpoint/2010/main" val="98456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t>
            </a:r>
            <a:r>
              <a:rPr lang="en-US" b="1" dirty="0" smtClean="0"/>
              <a:t>A.</a:t>
            </a:r>
            <a:r>
              <a:rPr lang="en-US" dirty="0" smtClean="0"/>
              <a:t>R.E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b="1" dirty="0" smtClean="0"/>
              <a:t>Accessibility</a:t>
            </a:r>
          </a:p>
          <a:p>
            <a:r>
              <a:rPr lang="en-US" dirty="0" smtClean="0"/>
              <a:t>Be visible in the halls, cafeteria and classrooms</a:t>
            </a:r>
          </a:p>
          <a:p>
            <a:r>
              <a:rPr lang="en-US" dirty="0" smtClean="0"/>
              <a:t>Send a note to teachers and other </a:t>
            </a:r>
            <a:r>
              <a:rPr lang="en-US" dirty="0" err="1" smtClean="0"/>
              <a:t>consultees</a:t>
            </a:r>
            <a:r>
              <a:rPr lang="en-US" dirty="0" smtClean="0"/>
              <a:t> that lets them know you are there to help</a:t>
            </a:r>
          </a:p>
          <a:p>
            <a:r>
              <a:rPr lang="en-US" dirty="0" smtClean="0"/>
              <a:t>Post your daily, weekly and monthly schedule on your door</a:t>
            </a:r>
          </a:p>
          <a:p>
            <a:r>
              <a:rPr lang="en-US" dirty="0" smtClean="0"/>
              <a:t>Let it be known that you are an advocate for students, parents and teachers</a:t>
            </a:r>
          </a:p>
          <a:p>
            <a:pPr marL="0" indent="0">
              <a:buNone/>
            </a:pPr>
            <a:endParaRPr lang="en-US" dirty="0"/>
          </a:p>
        </p:txBody>
      </p:sp>
    </p:spTree>
    <p:extLst>
      <p:ext uri="{BB962C8B-B14F-4D97-AF65-F5344CB8AC3E}">
        <p14:creationId xmlns:p14="http://schemas.microsoft.com/office/powerpoint/2010/main" val="2218144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a:t>
            </a:r>
            <a:r>
              <a:rPr lang="en-US" b="1" dirty="0" smtClean="0"/>
              <a:t>R.E</a:t>
            </a:r>
            <a:endParaRPr lang="en-US" b="1" dirty="0"/>
          </a:p>
        </p:txBody>
      </p:sp>
      <p:sp>
        <p:nvSpPr>
          <p:cNvPr id="3" name="Content Placeholder 2"/>
          <p:cNvSpPr>
            <a:spLocks noGrp="1"/>
          </p:cNvSpPr>
          <p:nvPr>
            <p:ph idx="1"/>
          </p:nvPr>
        </p:nvSpPr>
        <p:spPr/>
        <p:txBody>
          <a:bodyPr/>
          <a:lstStyle/>
          <a:p>
            <a:pPr marL="0" indent="0">
              <a:buNone/>
            </a:pPr>
            <a:r>
              <a:rPr lang="en-US" b="1" dirty="0" smtClean="0"/>
              <a:t>Resources </a:t>
            </a:r>
          </a:p>
          <a:p>
            <a:r>
              <a:rPr lang="en-US" dirty="0" smtClean="0"/>
              <a:t>Brokering and managing resources increases the effectiveness of the consultation role</a:t>
            </a:r>
          </a:p>
          <a:p>
            <a:r>
              <a:rPr lang="en-US" dirty="0" smtClean="0"/>
              <a:t>Bringing in different agencies, business partners and parents to deliver strategies</a:t>
            </a:r>
          </a:p>
          <a:p>
            <a:pPr marL="0" indent="0">
              <a:buNone/>
            </a:pPr>
            <a:r>
              <a:rPr lang="en-US" b="1" dirty="0" smtClean="0"/>
              <a:t>Evaluate</a:t>
            </a:r>
          </a:p>
          <a:p>
            <a:r>
              <a:rPr lang="en-US" dirty="0" smtClean="0"/>
              <a:t>Evaluate your effectiveness as a consultant by establishing baseline data with which to compare results</a:t>
            </a:r>
          </a:p>
          <a:p>
            <a:pPr marL="0" indent="0">
              <a:buNone/>
            </a:pPr>
            <a:endParaRPr lang="en-US" dirty="0"/>
          </a:p>
        </p:txBody>
      </p:sp>
    </p:spTree>
    <p:extLst>
      <p:ext uri="{BB962C8B-B14F-4D97-AF65-F5344CB8AC3E}">
        <p14:creationId xmlns:p14="http://schemas.microsoft.com/office/powerpoint/2010/main" val="2030951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Would You P.R.E.P.A.R.E?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Sheila, a 3</a:t>
            </a:r>
            <a:r>
              <a:rPr lang="en-US" baseline="30000" dirty="0" smtClean="0"/>
              <a:t>rd</a:t>
            </a:r>
            <a:r>
              <a:rPr lang="en-US" dirty="0" smtClean="0"/>
              <a:t> grade teacher, expresses great concern about her difficulty getting Joel to refrain from calling out in class. She has come to speak with you knowing that you have previously worked with Joel. </a:t>
            </a:r>
            <a:endParaRPr lang="en-US" dirty="0"/>
          </a:p>
        </p:txBody>
      </p:sp>
    </p:spTree>
    <p:extLst>
      <p:ext uri="{BB962C8B-B14F-4D97-AF65-F5344CB8AC3E}">
        <p14:creationId xmlns:p14="http://schemas.microsoft.com/office/powerpoint/2010/main" val="70663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normAutofit fontScale="92500" lnSpcReduction="20000"/>
          </a:bodyPr>
          <a:lstStyle/>
          <a:p>
            <a:endParaRPr lang="en-US" sz="3200" dirty="0" smtClean="0"/>
          </a:p>
          <a:p>
            <a:r>
              <a:rPr lang="en-US" sz="3200" dirty="0" smtClean="0"/>
              <a:t>Define consultation</a:t>
            </a:r>
          </a:p>
          <a:p>
            <a:r>
              <a:rPr lang="en-US" sz="3200" dirty="0" smtClean="0"/>
              <a:t>Explain different models of consultation</a:t>
            </a:r>
          </a:p>
          <a:p>
            <a:r>
              <a:rPr lang="en-US" sz="3200" dirty="0" smtClean="0"/>
              <a:t>Outline the process of consultation</a:t>
            </a:r>
          </a:p>
          <a:p>
            <a:r>
              <a:rPr lang="en-US" sz="3200" dirty="0" smtClean="0"/>
              <a:t>Five types of teachers</a:t>
            </a:r>
          </a:p>
          <a:p>
            <a:r>
              <a:rPr lang="en-US" sz="3200" dirty="0" smtClean="0"/>
              <a:t>P.R.E.P.A.R.E Model</a:t>
            </a:r>
          </a:p>
        </p:txBody>
      </p:sp>
    </p:spTree>
    <p:extLst>
      <p:ext uri="{BB962C8B-B14F-4D97-AF65-F5344CB8AC3E}">
        <p14:creationId xmlns:p14="http://schemas.microsoft.com/office/powerpoint/2010/main" val="2500230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what does a school counselor 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310" y="630622"/>
            <a:ext cx="7924800" cy="5644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438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References</a:t>
            </a:r>
            <a:endParaRPr lang="en-US" b="1" dirty="0"/>
          </a:p>
        </p:txBody>
      </p:sp>
      <p:sp>
        <p:nvSpPr>
          <p:cNvPr id="3" name="Content Placeholder 2"/>
          <p:cNvSpPr>
            <a:spLocks noGrp="1"/>
          </p:cNvSpPr>
          <p:nvPr>
            <p:ph idx="1"/>
          </p:nvPr>
        </p:nvSpPr>
        <p:spPr/>
        <p:txBody>
          <a:bodyPr/>
          <a:lstStyle/>
          <a:p>
            <a:pPr marL="0" indent="0">
              <a:buNone/>
            </a:pPr>
            <a:r>
              <a:rPr lang="en-US" dirty="0"/>
              <a:t>Stone, C. and </a:t>
            </a:r>
            <a:r>
              <a:rPr lang="en-US" dirty="0" err="1"/>
              <a:t>Dahir</a:t>
            </a:r>
            <a:r>
              <a:rPr lang="en-US" dirty="0"/>
              <a:t>, C. (2005). </a:t>
            </a:r>
            <a:r>
              <a:rPr lang="en-US" i="1" dirty="0"/>
              <a:t>The transformed school counselor</a:t>
            </a:r>
            <a:r>
              <a:rPr lang="en-US" dirty="0"/>
              <a:t>. 2nd ed. Boston, MA: Cengage Learning.</a:t>
            </a:r>
            <a:endParaRPr lang="en-US" dirty="0" smtClean="0"/>
          </a:p>
          <a:p>
            <a:pPr marL="0" indent="0">
              <a:buNone/>
            </a:pPr>
            <a:r>
              <a:rPr lang="en-US" dirty="0" smtClean="0"/>
              <a:t>Parsons</a:t>
            </a:r>
            <a:r>
              <a:rPr lang="en-US" dirty="0"/>
              <a:t>, R. and Kahn, W. (2005). </a:t>
            </a:r>
            <a:r>
              <a:rPr lang="en-US" i="1" dirty="0"/>
              <a:t>The school counselor as consultant</a:t>
            </a:r>
            <a:r>
              <a:rPr lang="en-US" dirty="0"/>
              <a:t>. Belmont, CA: Brooks/Cole.</a:t>
            </a:r>
          </a:p>
        </p:txBody>
      </p:sp>
    </p:spTree>
    <p:extLst>
      <p:ext uri="{BB962C8B-B14F-4D97-AF65-F5344CB8AC3E}">
        <p14:creationId xmlns:p14="http://schemas.microsoft.com/office/powerpoint/2010/main" val="106778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According to the guidelines of the American School Counseling Association (ASCA) the primary roles of the professional school counselor include counseling, consulting and coordination.  </a:t>
            </a:r>
          </a:p>
          <a:p>
            <a:r>
              <a:rPr lang="en-US" dirty="0" smtClean="0"/>
              <a:t>Consultation with parents and teachers is one of the most important services provided because it bridges the communication gap among adults that can directly affect the life of a student.</a:t>
            </a:r>
          </a:p>
          <a:p>
            <a:r>
              <a:rPr lang="en-US" dirty="0" smtClean="0"/>
              <a:t>Since consultation and collaboration is so important, it is imperative that school counselors understand the purpose of consulting and how to make these experiences meaningful for parents and teachers.</a:t>
            </a:r>
          </a:p>
          <a:p>
            <a:pPr marL="0" indent="0">
              <a:buNone/>
            </a:pPr>
            <a:endParaRPr lang="en-US" dirty="0"/>
          </a:p>
        </p:txBody>
      </p:sp>
    </p:spTree>
    <p:extLst>
      <p:ext uri="{BB962C8B-B14F-4D97-AF65-F5344CB8AC3E}">
        <p14:creationId xmlns:p14="http://schemas.microsoft.com/office/powerpoint/2010/main" val="2968892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Consultation?	</a:t>
            </a:r>
            <a:endParaRPr lang="en-US" dirty="0"/>
          </a:p>
        </p:txBody>
      </p:sp>
      <p:sp>
        <p:nvSpPr>
          <p:cNvPr id="3" name="Content Placeholder 2"/>
          <p:cNvSpPr>
            <a:spLocks noGrp="1"/>
          </p:cNvSpPr>
          <p:nvPr>
            <p:ph idx="1"/>
          </p:nvPr>
        </p:nvSpPr>
        <p:spPr/>
        <p:txBody>
          <a:bodyPr/>
          <a:lstStyle/>
          <a:p>
            <a:r>
              <a:rPr lang="en-US" dirty="0" smtClean="0"/>
              <a:t>Consultation gives counselors different opportunities to engage in cooperative relationships with other adults, to directly or indirectly impact student success.</a:t>
            </a:r>
          </a:p>
          <a:p>
            <a:r>
              <a:rPr lang="en-US" dirty="0" smtClean="0"/>
              <a:t>Consultation</a:t>
            </a:r>
            <a:r>
              <a:rPr lang="en-US" b="1" dirty="0" smtClean="0"/>
              <a:t> </a:t>
            </a:r>
            <a:r>
              <a:rPr lang="en-US" dirty="0" smtClean="0">
                <a:effectLst/>
              </a:rPr>
              <a:t>is a problem-solving approach with the adults in a student’s life who are in a position to affect positive change.</a:t>
            </a:r>
          </a:p>
          <a:p>
            <a:r>
              <a:rPr lang="en-US" dirty="0" smtClean="0"/>
              <a:t>Consultation in counseling is the formal process by which individuals meet to discuss a problem.</a:t>
            </a:r>
            <a:endParaRPr lang="en-US" dirty="0" smtClean="0">
              <a:effectLst/>
            </a:endParaRPr>
          </a:p>
          <a:p>
            <a:endParaRPr lang="en-US" dirty="0"/>
          </a:p>
        </p:txBody>
      </p:sp>
    </p:spTree>
    <p:extLst>
      <p:ext uri="{BB962C8B-B14F-4D97-AF65-F5344CB8AC3E}">
        <p14:creationId xmlns:p14="http://schemas.microsoft.com/office/powerpoint/2010/main" val="2492606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Consultation?</a:t>
            </a:r>
            <a:endParaRPr lang="en-US" dirty="0"/>
          </a:p>
        </p:txBody>
      </p:sp>
      <p:sp>
        <p:nvSpPr>
          <p:cNvPr id="3" name="Content Placeholder 2"/>
          <p:cNvSpPr>
            <a:spLocks noGrp="1"/>
          </p:cNvSpPr>
          <p:nvPr>
            <p:ph idx="1"/>
          </p:nvPr>
        </p:nvSpPr>
        <p:spPr/>
        <p:txBody>
          <a:bodyPr/>
          <a:lstStyle/>
          <a:p>
            <a:r>
              <a:rPr lang="en-US" dirty="0" smtClean="0"/>
              <a:t>Consultation is the process in which the consultant (counselor) works with the consultee (parent, teacher, administrator, </a:t>
            </a:r>
            <a:r>
              <a:rPr lang="en-US" dirty="0" err="1" smtClean="0"/>
              <a:t>etc</a:t>
            </a:r>
            <a:r>
              <a:rPr lang="en-US" dirty="0" smtClean="0"/>
              <a:t>) with the goal of bringing positive change in the client (student).</a:t>
            </a:r>
          </a:p>
          <a:p>
            <a:r>
              <a:rPr lang="en-US" dirty="0" smtClean="0"/>
              <a:t>Consultation is the process of helping someone understand problems as integral parts of larger systems.</a:t>
            </a:r>
          </a:p>
          <a:p>
            <a:r>
              <a:rPr lang="en-US" dirty="0" smtClean="0"/>
              <a:t>Effective consultation has two goals – enhancing services and improving functions.</a:t>
            </a:r>
            <a:endParaRPr lang="en-US" dirty="0"/>
          </a:p>
        </p:txBody>
      </p:sp>
    </p:spTree>
    <p:extLst>
      <p:ext uri="{BB962C8B-B14F-4D97-AF65-F5344CB8AC3E}">
        <p14:creationId xmlns:p14="http://schemas.microsoft.com/office/powerpoint/2010/main" val="1082110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Counseling vs Consultation</a:t>
            </a:r>
            <a:endParaRPr lang="en-US" dirty="0"/>
          </a:p>
        </p:txBody>
      </p:sp>
      <p:sp>
        <p:nvSpPr>
          <p:cNvPr id="3" name="Text Placeholder 2"/>
          <p:cNvSpPr>
            <a:spLocks noGrp="1"/>
          </p:cNvSpPr>
          <p:nvPr>
            <p:ph type="body" idx="1"/>
          </p:nvPr>
        </p:nvSpPr>
        <p:spPr/>
        <p:txBody>
          <a:bodyPr/>
          <a:lstStyle/>
          <a:p>
            <a:r>
              <a:rPr lang="en-US" dirty="0" smtClean="0"/>
              <a:t>Counseling	</a:t>
            </a:r>
            <a:endParaRPr lang="en-US" dirty="0"/>
          </a:p>
        </p:txBody>
      </p:sp>
      <p:sp>
        <p:nvSpPr>
          <p:cNvPr id="4" name="Content Placeholder 3"/>
          <p:cNvSpPr>
            <a:spLocks noGrp="1"/>
          </p:cNvSpPr>
          <p:nvPr>
            <p:ph sz="half" idx="2"/>
          </p:nvPr>
        </p:nvSpPr>
        <p:spPr>
          <a:xfrm>
            <a:off x="839788" y="2912232"/>
            <a:ext cx="5157787" cy="2159640"/>
          </a:xfrm>
        </p:spPr>
        <p:txBody>
          <a:bodyPr>
            <a:normAutofit lnSpcReduction="10000"/>
          </a:bodyPr>
          <a:lstStyle/>
          <a:p>
            <a:r>
              <a:rPr lang="en-US" dirty="0"/>
              <a:t>Counseling – involves two parties – counselor and </a:t>
            </a:r>
            <a:r>
              <a:rPr lang="en-US" dirty="0" smtClean="0"/>
              <a:t>client</a:t>
            </a:r>
          </a:p>
          <a:p>
            <a:pPr marL="0" indent="0">
              <a:buNone/>
            </a:pPr>
            <a:endParaRPr lang="en-US" dirty="0" smtClean="0"/>
          </a:p>
          <a:p>
            <a:r>
              <a:rPr lang="en-US" dirty="0"/>
              <a:t>Counseling involves dealing with personal problems</a:t>
            </a:r>
          </a:p>
          <a:p>
            <a:endParaRPr lang="en-US" dirty="0"/>
          </a:p>
          <a:p>
            <a:endParaRPr lang="en-US" dirty="0"/>
          </a:p>
        </p:txBody>
      </p:sp>
      <p:sp>
        <p:nvSpPr>
          <p:cNvPr id="5" name="Text Placeholder 4"/>
          <p:cNvSpPr>
            <a:spLocks noGrp="1"/>
          </p:cNvSpPr>
          <p:nvPr>
            <p:ph type="body" sz="quarter" idx="3"/>
          </p:nvPr>
        </p:nvSpPr>
        <p:spPr/>
        <p:txBody>
          <a:bodyPr/>
          <a:lstStyle/>
          <a:p>
            <a:r>
              <a:rPr lang="en-US" dirty="0" smtClean="0"/>
              <a:t>Consultation</a:t>
            </a:r>
            <a:endParaRPr lang="en-US" dirty="0"/>
          </a:p>
        </p:txBody>
      </p:sp>
      <p:sp>
        <p:nvSpPr>
          <p:cNvPr id="6" name="Content Placeholder 5"/>
          <p:cNvSpPr>
            <a:spLocks noGrp="1"/>
          </p:cNvSpPr>
          <p:nvPr>
            <p:ph sz="quarter" idx="4"/>
          </p:nvPr>
        </p:nvSpPr>
        <p:spPr>
          <a:xfrm>
            <a:off x="6172200" y="2912232"/>
            <a:ext cx="5183188" cy="2415672"/>
          </a:xfrm>
        </p:spPr>
        <p:txBody>
          <a:bodyPr>
            <a:normAutofit/>
          </a:bodyPr>
          <a:lstStyle/>
          <a:p>
            <a:r>
              <a:rPr lang="en-US" dirty="0"/>
              <a:t>Consultation involves more than two people – counselor (consultant), teacher/parent (consultee) and student (client)</a:t>
            </a:r>
          </a:p>
          <a:p>
            <a:r>
              <a:rPr lang="en-US" dirty="0"/>
              <a:t>Consultation involves work-related or caretaking related concerns</a:t>
            </a:r>
          </a:p>
          <a:p>
            <a:endParaRPr lang="en-US" dirty="0"/>
          </a:p>
        </p:txBody>
      </p:sp>
      <p:sp>
        <p:nvSpPr>
          <p:cNvPr id="8" name="TextBox 7"/>
          <p:cNvSpPr txBox="1"/>
          <p:nvPr/>
        </p:nvSpPr>
        <p:spPr>
          <a:xfrm>
            <a:off x="839788" y="5949696"/>
            <a:ext cx="9937940" cy="369332"/>
          </a:xfrm>
          <a:prstGeom prst="rect">
            <a:avLst/>
          </a:prstGeom>
          <a:noFill/>
        </p:spPr>
        <p:txBody>
          <a:bodyPr wrap="square" rtlCol="0">
            <a:spAutoFit/>
          </a:bodyPr>
          <a:lstStyle/>
          <a:p>
            <a:endParaRPr lang="en-US" dirty="0"/>
          </a:p>
        </p:txBody>
      </p:sp>
      <p:sp>
        <p:nvSpPr>
          <p:cNvPr id="9" name="TextBox 8"/>
          <p:cNvSpPr txBox="1"/>
          <p:nvPr/>
        </p:nvSpPr>
        <p:spPr>
          <a:xfrm>
            <a:off x="1115918" y="5231999"/>
            <a:ext cx="9937940" cy="923330"/>
          </a:xfrm>
          <a:prstGeom prst="rect">
            <a:avLst/>
          </a:prstGeom>
          <a:noFill/>
        </p:spPr>
        <p:txBody>
          <a:bodyPr wrap="square" rtlCol="0">
            <a:spAutoFit/>
          </a:bodyPr>
          <a:lstStyle/>
          <a:p>
            <a:r>
              <a:rPr lang="en-US" dirty="0"/>
              <a:t>Note:  the purpose of consultation is to focus on work-related issues of  the child and not the personal problems of the child.  Counselors should monitor consultation behaviors to prevent consulting from becoming </a:t>
            </a:r>
            <a:r>
              <a:rPr lang="en-US" dirty="0" smtClean="0"/>
              <a:t>counseling.</a:t>
            </a:r>
            <a:endParaRPr lang="en-US" dirty="0"/>
          </a:p>
        </p:txBody>
      </p:sp>
    </p:spTree>
    <p:extLst>
      <p:ext uri="{BB962C8B-B14F-4D97-AF65-F5344CB8AC3E}">
        <p14:creationId xmlns:p14="http://schemas.microsoft.com/office/powerpoint/2010/main" val="24133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Stages of Consultation</a:t>
            </a:r>
            <a:endParaRPr lang="en-US" dirty="0"/>
          </a:p>
        </p:txBody>
      </p:sp>
      <p:sp>
        <p:nvSpPr>
          <p:cNvPr id="3" name="Content Placeholder 2"/>
          <p:cNvSpPr>
            <a:spLocks noGrp="1"/>
          </p:cNvSpPr>
          <p:nvPr>
            <p:ph idx="1"/>
          </p:nvPr>
        </p:nvSpPr>
        <p:spPr/>
        <p:txBody>
          <a:bodyPr/>
          <a:lstStyle/>
          <a:p>
            <a:r>
              <a:rPr lang="en-US" dirty="0" smtClean="0"/>
              <a:t>Entry – to assess the situation; may include meeting to outline expectations and identify goals</a:t>
            </a:r>
          </a:p>
          <a:p>
            <a:r>
              <a:rPr lang="en-US" dirty="0" smtClean="0"/>
              <a:t>Diagnosis – define the problem and any relevant factors related to the situation.  Consultation plan is designed.</a:t>
            </a:r>
          </a:p>
          <a:p>
            <a:r>
              <a:rPr lang="en-US" dirty="0" smtClean="0"/>
              <a:t>Process – implementation of the consultation plan (What, how, when, where, and how)</a:t>
            </a:r>
          </a:p>
          <a:p>
            <a:r>
              <a:rPr lang="en-US" dirty="0" smtClean="0"/>
              <a:t>Disengagement – ending stage of the consultation process.  Includes an overall process and effectiveness of the consultation process.</a:t>
            </a:r>
            <a:endParaRPr lang="en-US" dirty="0"/>
          </a:p>
        </p:txBody>
      </p:sp>
    </p:spTree>
    <p:extLst>
      <p:ext uri="{BB962C8B-B14F-4D97-AF65-F5344CB8AC3E}">
        <p14:creationId xmlns:p14="http://schemas.microsoft.com/office/powerpoint/2010/main" val="3164965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Consultation Models</a:t>
            </a:r>
            <a:endParaRPr lang="en-US" dirty="0"/>
          </a:p>
        </p:txBody>
      </p:sp>
      <p:sp>
        <p:nvSpPr>
          <p:cNvPr id="3" name="Content Placeholder 2"/>
          <p:cNvSpPr>
            <a:spLocks noGrp="1"/>
          </p:cNvSpPr>
          <p:nvPr>
            <p:ph idx="1"/>
          </p:nvPr>
        </p:nvSpPr>
        <p:spPr/>
        <p:txBody>
          <a:bodyPr/>
          <a:lstStyle/>
          <a:p>
            <a:pPr marL="0" indent="0">
              <a:buNone/>
            </a:pPr>
            <a:r>
              <a:rPr lang="en-US" dirty="0" smtClean="0"/>
              <a:t>Three models of consultation</a:t>
            </a:r>
          </a:p>
          <a:p>
            <a:pPr marL="0" indent="0">
              <a:buNone/>
            </a:pPr>
            <a:endParaRPr lang="en-US" dirty="0" smtClean="0"/>
          </a:p>
          <a:p>
            <a:pPr marL="971550" lvl="1" indent="-514350">
              <a:buFont typeface="+mj-lt"/>
              <a:buAutoNum type="arabicPeriod"/>
            </a:pPr>
            <a:r>
              <a:rPr lang="en-US" dirty="0" smtClean="0"/>
              <a:t>Triadic-Dependent</a:t>
            </a:r>
          </a:p>
          <a:p>
            <a:pPr marL="971550" lvl="1" indent="-514350">
              <a:buFont typeface="+mj-lt"/>
              <a:buAutoNum type="arabicPeriod"/>
            </a:pPr>
            <a:r>
              <a:rPr lang="en-US" dirty="0" smtClean="0"/>
              <a:t>Collaborative-Dependent</a:t>
            </a:r>
          </a:p>
          <a:p>
            <a:pPr marL="971550" lvl="1" indent="-514350">
              <a:buFont typeface="+mj-lt"/>
              <a:buAutoNum type="arabicPeriod"/>
            </a:pPr>
            <a:r>
              <a:rPr lang="en-US" dirty="0" smtClean="0"/>
              <a:t>Collaborative-Interdependent</a:t>
            </a:r>
            <a:endParaRPr lang="en-US" dirty="0"/>
          </a:p>
          <a:p>
            <a:pPr marL="971550" lvl="1" indent="-514350">
              <a:buFont typeface="+mj-lt"/>
              <a:buAutoNum type="arabicPeriod"/>
            </a:pPr>
            <a:endParaRPr lang="en-US" dirty="0" smtClean="0"/>
          </a:p>
          <a:p>
            <a:pPr marL="457200" lvl="1" indent="0">
              <a:buNone/>
            </a:pPr>
            <a:r>
              <a:rPr lang="en-US" dirty="0" smtClean="0"/>
              <a:t>The type of interaction that occurs between consultant, consultee and client determines which model is used.</a:t>
            </a:r>
            <a:endParaRPr lang="en-US" dirty="0"/>
          </a:p>
        </p:txBody>
      </p:sp>
    </p:spTree>
    <p:extLst>
      <p:ext uri="{BB962C8B-B14F-4D97-AF65-F5344CB8AC3E}">
        <p14:creationId xmlns:p14="http://schemas.microsoft.com/office/powerpoint/2010/main" val="37854127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3027</TotalTime>
  <Words>1697</Words>
  <Application>Microsoft Office PowerPoint</Application>
  <PresentationFormat>Widescreen</PresentationFormat>
  <Paragraphs>205</Paragraphs>
  <Slides>31</Slides>
  <Notes>25</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Bookman Old Style</vt:lpstr>
      <vt:lpstr>Calibri</vt:lpstr>
      <vt:lpstr>Rockwell</vt:lpstr>
      <vt:lpstr>Damask</vt:lpstr>
      <vt:lpstr>School Counselors and Teacher Consultation:  Promoting Student Success</vt:lpstr>
      <vt:lpstr>What does a School Counselor Do?</vt:lpstr>
      <vt:lpstr>Objectives </vt:lpstr>
      <vt:lpstr>Overview</vt:lpstr>
      <vt:lpstr>What is Consultation? </vt:lpstr>
      <vt:lpstr>What is Consultation?</vt:lpstr>
      <vt:lpstr>Counseling vs Consultation</vt:lpstr>
      <vt:lpstr>Four Stages of Consultation</vt:lpstr>
      <vt:lpstr>Consultation Models</vt:lpstr>
      <vt:lpstr>Triadic-Dependent Model</vt:lpstr>
      <vt:lpstr>Triadic-Dependent Model</vt:lpstr>
      <vt:lpstr>Triadic-Dependent Model – Effective Use</vt:lpstr>
      <vt:lpstr>Triadic-Dependent – Effective Use</vt:lpstr>
      <vt:lpstr>Collaborative-Dependent</vt:lpstr>
      <vt:lpstr>Scenario 1</vt:lpstr>
      <vt:lpstr>Scenario 2</vt:lpstr>
      <vt:lpstr>Scenario 3</vt:lpstr>
      <vt:lpstr>Collaborative-Dependent</vt:lpstr>
      <vt:lpstr>Collaborative-Interdependent</vt:lpstr>
      <vt:lpstr>Consultation as a Powerful Tool</vt:lpstr>
      <vt:lpstr>Consultation as an Effective Use of Time</vt:lpstr>
      <vt:lpstr>Consulting with Teachers – Five Categories</vt:lpstr>
      <vt:lpstr>Five Types of Teachers</vt:lpstr>
      <vt:lpstr>P.R.E.P.A.R.E</vt:lpstr>
      <vt:lpstr>P.R.E.P.A.R.E </vt:lpstr>
      <vt:lpstr>P.R.E.P.A.R.E</vt:lpstr>
      <vt:lpstr>P.R.E.P.A.R.E</vt:lpstr>
      <vt:lpstr>P.R.E.P.A.R.E</vt:lpstr>
      <vt:lpstr>How Would You P.R.E.P.A.R.E?</vt:lpstr>
      <vt:lpstr>PowerPoint Presentation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Moya Pope</dc:creator>
  <cp:lastModifiedBy>Moya Pope</cp:lastModifiedBy>
  <cp:revision>51</cp:revision>
  <cp:lastPrinted>2017-09-25T17:55:07Z</cp:lastPrinted>
  <dcterms:created xsi:type="dcterms:W3CDTF">2017-08-15T00:45:20Z</dcterms:created>
  <dcterms:modified xsi:type="dcterms:W3CDTF">2018-07-22T19:22:28Z</dcterms:modified>
</cp:coreProperties>
</file>