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8"/>
  </p:notesMasterIdLst>
  <p:sldIdLst>
    <p:sldId id="285" r:id="rId2"/>
    <p:sldId id="289" r:id="rId3"/>
    <p:sldId id="293" r:id="rId4"/>
    <p:sldId id="410" r:id="rId5"/>
    <p:sldId id="294" r:id="rId6"/>
    <p:sldId id="415" r:id="rId7"/>
    <p:sldId id="416" r:id="rId8"/>
    <p:sldId id="304" r:id="rId9"/>
    <p:sldId id="305" r:id="rId10"/>
    <p:sldId id="303" r:id="rId11"/>
    <p:sldId id="308" r:id="rId12"/>
    <p:sldId id="309" r:id="rId13"/>
    <p:sldId id="310" r:id="rId14"/>
    <p:sldId id="311" r:id="rId15"/>
    <p:sldId id="312" r:id="rId16"/>
    <p:sldId id="313" r:id="rId17"/>
    <p:sldId id="316" r:id="rId18"/>
    <p:sldId id="317" r:id="rId19"/>
    <p:sldId id="413" r:id="rId20"/>
    <p:sldId id="418" r:id="rId21"/>
    <p:sldId id="322" r:id="rId22"/>
    <p:sldId id="288" r:id="rId23"/>
    <p:sldId id="419" r:id="rId24"/>
    <p:sldId id="411" r:id="rId25"/>
    <p:sldId id="395" r:id="rId26"/>
    <p:sldId id="396" r:id="rId27"/>
  </p:sldIdLst>
  <p:sldSz cx="9144000" cy="6858000" type="screen4x3"/>
  <p:notesSz cx="69469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0BA18"/>
    <a:srgbClr val="0066FF"/>
    <a:srgbClr val="FF0000"/>
    <a:srgbClr val="990099"/>
    <a:srgbClr val="580288"/>
    <a:srgbClr val="6600CC"/>
    <a:srgbClr val="500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2" autoAdjust="0"/>
    <p:restoredTop sz="94667" autoAdjust="0"/>
  </p:normalViewPr>
  <p:slideViewPr>
    <p:cSldViewPr>
      <p:cViewPr>
        <p:scale>
          <a:sx n="123" d="100"/>
          <a:sy n="123" d="100"/>
        </p:scale>
        <p:origin x="-136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D769E6B-B8B2-4F83-92C6-2EBBA5558E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E21DBA5-7E5E-449E-B759-3BB2175F93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BED5A8-8F5F-4665-98B3-6E4A6DD46E67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5EB0C0C5-4DA6-41C4-BB49-C369E7FB7F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D5BBFCBC-19E4-4DE9-BE71-C55941455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325" y="4403725"/>
            <a:ext cx="5556250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B1BFE2-CE72-46F2-9FD8-418D922E9D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3A2E4C-2995-46D4-A578-055657F0D1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5413" y="8805863"/>
            <a:ext cx="3009900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03A06E-ABFE-47B4-ADAB-30D5B08C5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280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xmlns="" id="{7690395E-64C4-487F-8C6B-BE9585575F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xmlns="" id="{CD5612A1-24E7-46B3-A5F9-2CA2A6690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xmlns="" id="{C6A2173B-EC58-4264-B56F-411240A6F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xmlns="" id="{A46F300A-17FD-4E75-9397-A93E62BF77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xmlns="" id="{088790CC-EFD8-4C10-B066-F2F822C489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AC8EB5-D51B-4332-8914-F13F4932E631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888833-ACA1-491C-A71C-A373AE76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5243-076A-48E1-8CEF-E443A99A804F}" type="datetime10">
              <a:rPr lang="en-US"/>
              <a:pPr>
                <a:defRPr/>
              </a:pPr>
              <a:t>12:54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5A1E44-9434-47E8-8AE5-C3C1650DA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CE3416-37E3-4515-A622-97714A44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7BF14-B940-43E2-A376-B0939F65CE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749943"/>
      </p:ext>
    </p:extLst>
  </p:cSld>
  <p:clrMapOvr>
    <a:masterClrMapping/>
  </p:clrMapOvr>
  <p:transition spd="med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9822F2-5D59-4B39-9E5D-F345F42C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3F3B-782A-4258-8E16-ABBFF899247B}" type="datetime10">
              <a:rPr lang="en-US"/>
              <a:pPr>
                <a:defRPr/>
              </a:pPr>
              <a:t>12:54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32A2E8-D121-496C-A5FA-836E622EA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B70C47-4288-4C44-ACE7-09DA82A6F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856CB-AADB-44AF-80C0-8B6623981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834308"/>
      </p:ext>
    </p:extLst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1EA21E-03A4-4919-B1DD-F28C497F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3DB88-119E-4FB0-8641-78231FC0449F}" type="datetime10">
              <a:rPr lang="en-US"/>
              <a:pPr>
                <a:defRPr/>
              </a:pPr>
              <a:t>12:54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16A29F-83B2-4FEC-A08B-370ACA33F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9CE8BF-24B1-41B1-B40C-CDE93C09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EE9E5-851C-4B0A-B2E7-6DC9E70B84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826868"/>
      </p:ext>
    </p:extLst>
  </p:cSld>
  <p:clrMapOvr>
    <a:masterClrMapping/>
  </p:clrMapOvr>
  <p:transition spd="med"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39035940"/>
      </p:ext>
    </p:extLst>
  </p:cSld>
  <p:clrMapOvr>
    <a:masterClrMapping/>
  </p:clrMapOvr>
  <p:transition spd="med" advTm="10000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75BA2-3AC2-4B25-9D00-8315C265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B776B-8B40-45BE-9D24-85DDEEBFA76D}" type="datetime10">
              <a:rPr lang="en-US"/>
              <a:pPr>
                <a:defRPr/>
              </a:pPr>
              <a:t>12:54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BDCEC-F468-4A8C-943D-A7123F10B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DC1E8C-F151-48DE-AB38-F051D837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75CAE-5E48-47CE-95DA-86CC8FFAC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392040"/>
      </p:ext>
    </p:extLst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D5DFEE-0C8C-4EA1-8DDA-5FFE6234A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66C2A-BC4B-4178-B225-F1759EC99691}" type="datetime10">
              <a:rPr lang="en-US"/>
              <a:pPr>
                <a:defRPr/>
              </a:pPr>
              <a:t>12:54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78045A-C0D8-4ADB-A1D1-63A8C7302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A39284-1C48-48AC-BD73-B4237313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3AF04-0522-4334-8FC3-DB622594AF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939271"/>
      </p:ext>
    </p:extLst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CA0493-5564-4B51-865A-B30ECE27B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FC09-8C46-4FD6-BE91-91F60EFD4460}" type="datetime10">
              <a:rPr lang="en-US"/>
              <a:pPr>
                <a:defRPr/>
              </a:pPr>
              <a:t>12:54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27896D-92D7-4402-B298-23A316D3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80513B-CF78-41EB-94F1-6CB98DA2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42A53-C9DF-4D4F-AA69-8EDE167C5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677140"/>
      </p:ext>
    </p:extLst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5106DD3-388F-4064-9C19-FAE39D228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774D5-0648-422A-BFD4-FEB5D78BC7BC}" type="datetime10">
              <a:rPr lang="en-US"/>
              <a:pPr>
                <a:defRPr/>
              </a:pPr>
              <a:t>12:54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E3E820E-E89B-4C42-AAC1-A7B4B29F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5443CA4-FD4E-42D2-ABA5-233007DC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6E068-24E3-44E6-9153-46D9FD890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274067"/>
      </p:ext>
    </p:extLst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B1862C3-EE1D-4E86-B50A-3FFCA732A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774EA-6DB6-4F69-AA28-7667C598FC7A}" type="datetime10">
              <a:rPr lang="en-US"/>
              <a:pPr>
                <a:defRPr/>
              </a:pPr>
              <a:t>12:54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4DEE69-F60B-4871-8924-DF6C3A368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901DD5-EE7F-4862-8C21-85999A6A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E1978-1519-416E-A691-6AB04C1AA1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946144"/>
      </p:ext>
    </p:extLst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A44B83-5893-405F-85D5-17516F203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3FED-0FD6-4F92-B4B7-BCE14F3950C9}" type="datetime10">
              <a:rPr lang="en-US"/>
              <a:pPr>
                <a:defRPr/>
              </a:pPr>
              <a:t>12:54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1B5526D-403D-47AC-AB8F-328B30F7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1CD625-74C8-411F-9CA5-40F864D99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9DBC3-B589-40E3-97BF-D173351EB3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121022"/>
      </p:ext>
    </p:extLst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54200A-992C-491E-98F1-2690D7410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7E573-09A8-4652-8833-E1634E8F503B}" type="datetime10">
              <a:rPr lang="en-US"/>
              <a:pPr>
                <a:defRPr/>
              </a:pPr>
              <a:t>12:54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5830FA-F489-4518-A8F4-7965ADC9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16B0B9-81E5-4330-A9A7-5E80BEF3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C02D7-7403-4981-B102-E799F1E540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755290"/>
      </p:ext>
    </p:extLst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D0CFD6-A714-4097-824A-89E063C0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4E806-98AE-49E7-B5D4-B69D2E3ECF5F}" type="datetime10">
              <a:rPr lang="en-US"/>
              <a:pPr>
                <a:defRPr/>
              </a:pPr>
              <a:t>12:54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717770-AF15-4215-8CF5-122020D3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32352D-4924-4604-A30E-14918C36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CFD83-BBA5-4DCE-B7BF-DBE8E1AD5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494348"/>
      </p:ext>
    </p:extLst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E2A6F70D-704F-4B7E-8AC1-2910F71097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1B8438A5-AD07-407B-8D5C-AC7341A83B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038555-304F-4DC3-8BDA-D22BCAAF8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CAAC698-0989-4516-AD98-D3B315913E31}" type="datetime10">
              <a:rPr lang="en-US"/>
              <a:pPr>
                <a:defRPr/>
              </a:pPr>
              <a:t>12:54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BEC72C-39FA-4DB7-88F2-A8543367D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9D4AAF-DAC5-4C0E-8AC4-9C3B985DB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9CB0287-9DB0-4A68-ABA4-BC96141064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4724A242-9F43-4213-B588-462355B88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57200"/>
            <a:ext cx="56388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580288"/>
                </a:solidFill>
                <a:latin typeface="Arial" charset="0"/>
                <a:cs typeface="+mn-cs"/>
              </a:rPr>
              <a:t>WATCH D.O.G.S. </a:t>
            </a:r>
            <a:br>
              <a:rPr lang="en-US" sz="2800" b="1">
                <a:solidFill>
                  <a:srgbClr val="580288"/>
                </a:solidFill>
                <a:latin typeface="Arial" charset="0"/>
                <a:cs typeface="+mn-cs"/>
              </a:rPr>
            </a:br>
            <a:r>
              <a:rPr lang="en-US" sz="2800" b="1">
                <a:solidFill>
                  <a:srgbClr val="580288"/>
                </a:solidFill>
                <a:latin typeface="Arial" charset="0"/>
                <a:cs typeface="+mn-cs"/>
              </a:rPr>
              <a:t>(Dads Of Great Students) 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xmlns="" id="{D0718696-1BE5-4E5D-A37B-3C27BCCE1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38400"/>
            <a:ext cx="845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>
              <a:latin typeface="Arial" charset="0"/>
              <a:cs typeface="+mn-cs"/>
            </a:endParaRPr>
          </a:p>
        </p:txBody>
      </p:sp>
      <p:pic>
        <p:nvPicPr>
          <p:cNvPr id="1033" name="Picture 13" descr="headcolorvector">
            <a:extLst>
              <a:ext uri="{FF2B5EF4-FFF2-40B4-BE49-F238E27FC236}">
                <a16:creationId xmlns:a16="http://schemas.microsoft.com/office/drawing/2014/main" xmlns="" id="{4F9D0739-E624-452F-8D28-6C45AC4EB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66688"/>
            <a:ext cx="2198688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Standing WD shadow">
            <a:extLst>
              <a:ext uri="{FF2B5EF4-FFF2-40B4-BE49-F238E27FC236}">
                <a16:creationId xmlns:a16="http://schemas.microsoft.com/office/drawing/2014/main" xmlns="" id="{D20F7D88-9A3B-4660-8931-EB08D138A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0"/>
            <a:ext cx="19367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 spd="med">
    <p:random/>
  </p:transition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NULL" TargetMode="Externa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NULL" TargetMode="Externa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NULL" TargetMode="Externa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dsofgreatstudents.com/" TargetMode="External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thers.com/watchdogs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thers.com/watchdogs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pmewatchdogs@yahoo.com" TargetMode="External"/><Relationship Id="rId2" Type="http://schemas.openxmlformats.org/officeDocument/2006/relationships/hyperlink" Target="http://www.fathers.com/watchdogs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hyperlink" Target="http://www.watchdogsradio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>
            <a:extLst>
              <a:ext uri="{FF2B5EF4-FFF2-40B4-BE49-F238E27FC236}">
                <a16:creationId xmlns:a16="http://schemas.microsoft.com/office/drawing/2014/main" xmlns="" id="{0945AC61-7CD6-4398-A424-EC1561267BBC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381000" y="2438400"/>
            <a:ext cx="8458200" cy="3733800"/>
          </a:xfrm>
          <a:ln>
            <a:miter lim="800000"/>
            <a:headEnd/>
            <a:tailEnd/>
          </a:ln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en-US" sz="1400" b="1" i="1" dirty="0">
              <a:solidFill>
                <a:srgbClr val="990099"/>
              </a:solidFill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sz="4000" b="1" dirty="0">
                <a:ln w="18000">
                  <a:solidFill>
                    <a:srgbClr val="E0BA18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Dads of Great Students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sz="4000" b="1" dirty="0">
                <a:ln w="18000">
                  <a:solidFill>
                    <a:srgbClr val="E0BA18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“Watch D.O.G.S.”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en-US" sz="3500" b="1" dirty="0">
              <a:ln w="18000">
                <a:solidFill>
                  <a:srgbClr val="E0BA18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en-US" sz="2000" b="1" dirty="0"/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en-US" sz="2000" b="1" dirty="0"/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en-US" sz="2000" b="1" dirty="0"/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Keith C. Schumacher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Watch D.O.G.S. National Coordinator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en-US" sz="2800" b="1" u="sng" dirty="0"/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6216E5D2-9DD4-4D6E-878D-51895508727C}"/>
              </a:ext>
            </a:extLst>
          </p:cNvPr>
          <p:cNvPicPr>
            <a:picLocks noChangeAspect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 advTm="855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Placeholder 2">
            <a:extLst>
              <a:ext uri="{FF2B5EF4-FFF2-40B4-BE49-F238E27FC236}">
                <a16:creationId xmlns:a16="http://schemas.microsoft.com/office/drawing/2014/main" xmlns="" id="{CA2A7452-03F6-4407-84E1-45338887DDE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8382000" cy="3992563"/>
          </a:xfrm>
        </p:spPr>
        <p:txBody>
          <a:bodyPr/>
          <a:lstStyle/>
          <a:p>
            <a:r>
              <a:rPr lang="en-US" altLang="en-US"/>
              <a:t>Fatherlessness has an effect in every major economic category!</a:t>
            </a:r>
          </a:p>
          <a:p>
            <a:pPr lvl="1"/>
            <a:r>
              <a:rPr lang="en-US" altLang="en-US"/>
              <a:t>Poverty:</a:t>
            </a:r>
          </a:p>
          <a:p>
            <a:pPr lvl="2"/>
            <a:r>
              <a:rPr lang="en-US" altLang="en-US"/>
              <a:t>Children living in father-absent homes are 5 times more likely to live at – or below the poverty level.</a:t>
            </a:r>
          </a:p>
          <a:p>
            <a:pPr lvl="3"/>
            <a:r>
              <a:rPr lang="en-US" altLang="en-US"/>
              <a:t>U.S. Census Bureau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919192ED-FA0D-44B4-9DC2-1B27C3AF2E77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9864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2">
            <a:extLst>
              <a:ext uri="{FF2B5EF4-FFF2-40B4-BE49-F238E27FC236}">
                <a16:creationId xmlns:a16="http://schemas.microsoft.com/office/drawing/2014/main" xmlns="" id="{E516A55C-3AAB-4C02-B25B-3085647D521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8077200" cy="3992563"/>
          </a:xfrm>
        </p:spPr>
        <p:txBody>
          <a:bodyPr/>
          <a:lstStyle/>
          <a:p>
            <a:r>
              <a:rPr lang="en-US" altLang="en-US"/>
              <a:t>Adolescents (particularly boys) in father-absent homes are a dramatically higher risk of personal and property delinquencies.</a:t>
            </a:r>
          </a:p>
          <a:p>
            <a:pPr lvl="1"/>
            <a:r>
              <a:rPr lang="en-US" altLang="en-US"/>
              <a:t>Substance Abuse</a:t>
            </a:r>
          </a:p>
          <a:p>
            <a:pPr lvl="1"/>
            <a:r>
              <a:rPr lang="en-US" altLang="en-US"/>
              <a:t>Drinking and Smoking</a:t>
            </a:r>
          </a:p>
          <a:p>
            <a:pPr lvl="2"/>
            <a:r>
              <a:rPr lang="en-US" altLang="en-US"/>
              <a:t>Journal of Criminal Justice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13273D09-6746-4E4B-9F38-227115EE33E8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2001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454362-4AEA-4572-ABE6-AB38A4214B9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953000" cy="4144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Teen Pregnancy: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Teens without involved fathers are twice as likely to be involved in early sexual activity. (Under 18)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A young woman who does not have an involved male role model in her life is 7 times more likely to become pregnant as an adolescent!</a:t>
            </a:r>
          </a:p>
        </p:txBody>
      </p:sp>
      <p:pic>
        <p:nvPicPr>
          <p:cNvPr id="26625" name="Picture 1">
            <a:extLst>
              <a:ext uri="{FF2B5EF4-FFF2-40B4-BE49-F238E27FC236}">
                <a16:creationId xmlns:a16="http://schemas.microsoft.com/office/drawing/2014/main" xmlns="" id="{DD922837-4AFB-4533-9215-43ABEC75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0"/>
            <a:ext cx="24765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355921A4-1A0F-4049-B728-29EEA8C3CFC1}"/>
              </a:ext>
            </a:extLst>
          </p:cNvPr>
          <p:cNvPicPr>
            <a:picLocks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 advTm="25897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219BF4-BA75-47C0-A729-A71DA49A770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382000" cy="4144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Education: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Students living in father-absent homes are twice as likely to repeat a grade.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Father-involvement in schools is associated with the likelihood of a student getting mostly A’s.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Fatherless children are more that twice as likely to drop out.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/>
              <a:t>Nationwide: 7000 students drop out per day!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/>
              <a:t>Only about 70% of students graduate with a H.S. diploma.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/>
              <a:t>In our cities: only 58% of students are graduating!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en-US" dirty="0"/>
              <a:t>U.S. Dept. of Health and Human Services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2D5E64C0-8656-414B-9C42-28440E84496F}"/>
              </a:ext>
            </a:extLst>
          </p:cNvPr>
          <p:cNvPicPr>
            <a:picLocks noChangeAspect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 advTm="47678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Placeholder 2">
            <a:extLst>
              <a:ext uri="{FF2B5EF4-FFF2-40B4-BE49-F238E27FC236}">
                <a16:creationId xmlns:a16="http://schemas.microsoft.com/office/drawing/2014/main" xmlns="" id="{D018B346-6F6A-4188-A9B3-171D0EAE6C7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001000" cy="42211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/>
              <a:t>Employment:</a:t>
            </a:r>
          </a:p>
          <a:p>
            <a:r>
              <a:rPr lang="en-US" altLang="en-US"/>
              <a:t>90% on the new hi-growth/hi paying jobs will require a post-secondary education.</a:t>
            </a:r>
          </a:p>
          <a:p>
            <a:pPr lvl="1"/>
            <a:r>
              <a:rPr lang="en-US" altLang="en-US"/>
              <a:t>U.S. Dept. of Labor: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	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D19CE46B-3688-4105-8B23-2FCE4897F1E7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9602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Placeholder 2">
            <a:extLst>
              <a:ext uri="{FF2B5EF4-FFF2-40B4-BE49-F238E27FC236}">
                <a16:creationId xmlns:a16="http://schemas.microsoft.com/office/drawing/2014/main" xmlns="" id="{B4B509CB-9CC1-4964-935F-1A62595325F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8305800" cy="3992563"/>
          </a:xfrm>
        </p:spPr>
        <p:txBody>
          <a:bodyPr/>
          <a:lstStyle/>
          <a:p>
            <a:r>
              <a:rPr lang="en-US" altLang="en-US"/>
              <a:t>Cutting drop-out in half would yield $45,000,000,000 in Federal tax revenue or cost savings.</a:t>
            </a:r>
          </a:p>
          <a:p>
            <a:pPr lvl="1"/>
            <a:r>
              <a:rPr lang="en-US" altLang="en-US"/>
              <a:t>Columbia University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05FED62A-2947-4395-BEAC-B3A91DBE49CA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481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Placeholder 2">
            <a:extLst>
              <a:ext uri="{FF2B5EF4-FFF2-40B4-BE49-F238E27FC236}">
                <a16:creationId xmlns:a16="http://schemas.microsoft.com/office/drawing/2014/main" xmlns="" id="{7F643B65-BE04-446A-9326-1E055063C1E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/>
          <a:p>
            <a:r>
              <a:rPr lang="en-US" altLang="en-US"/>
              <a:t>So, if research shows that fatherless children are twice as likely to drop out of school, doesn’t that seem like something that we would like to address???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82C0FB1E-FA45-45C1-8034-40EB02B01327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925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1FE69C-471F-4944-9860-CAF260D54BC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153400" cy="4144963"/>
          </a:xfrm>
        </p:spPr>
        <p:txBody>
          <a:bodyPr/>
          <a:lstStyle/>
          <a:p>
            <a:r>
              <a:rPr lang="en-US" altLang="en-US"/>
              <a:t>We DO know that the guys are out there…</a:t>
            </a:r>
          </a:p>
          <a:p>
            <a:r>
              <a:rPr lang="en-US" altLang="en-US"/>
              <a:t>We DO know that they WILL answer the call…</a:t>
            </a:r>
          </a:p>
          <a:p>
            <a:pPr lvl="1"/>
            <a:r>
              <a:rPr lang="en-US" altLang="en-US"/>
              <a:t>All that you have to do is ask THEM SPECIFICALLY to come to school.</a:t>
            </a:r>
          </a:p>
          <a:p>
            <a:pPr lvl="2"/>
            <a:r>
              <a:rPr lang="en-US" altLang="en-US"/>
              <a:t>Plug them in and put them to work in meaningful and important ways.</a:t>
            </a:r>
          </a:p>
          <a:p>
            <a:pPr lvl="2"/>
            <a:endParaRPr lang="en-US" alt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9CBF0831-7E3D-47F0-AD68-6EA08E84D530}"/>
              </a:ext>
            </a:extLst>
          </p:cNvPr>
          <p:cNvPicPr>
            <a:picLocks noChangeAspect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 advTm="1897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C78C3A-1B59-4268-B8FD-EA142155F54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8305800" cy="40687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Our average WatchDOGS school: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85 men (dads, father-figures, granddads, uncles, big brothers… some guy to volunteer to come in to the school at least one full day and work. NEW PTA MEMBERS!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600 male volunteer hours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/>
              <a:t>Working in the school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/>
              <a:t>During the school-day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/>
              <a:t>Working with the kids and the teachers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/>
              <a:t>Helping the school to create a better educational environment.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US Labor Dept. places a value on volunteer hours: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/>
              <a:t>$21 x 600 hours = a value of $12,600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242E6C55-E7D8-4637-881D-69C014E7141E}"/>
              </a:ext>
            </a:extLst>
          </p:cNvPr>
          <p:cNvPicPr>
            <a:picLocks noChangeAspect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 advTm="52209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049F38-2F54-4F1B-B33F-57A7830DD11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305800" cy="47244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WATCH D.O.G.S.</a:t>
            </a:r>
            <a:r>
              <a:rPr lang="en-US" sz="2000" baseline="30000" dirty="0"/>
              <a:t>®</a:t>
            </a:r>
            <a:r>
              <a:rPr lang="en-US" dirty="0"/>
              <a:t> can:</a:t>
            </a:r>
            <a:endParaRPr lang="en-US" sz="2000" dirty="0"/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Increase your parent organization membership and leadership</a:t>
            </a:r>
            <a:endParaRPr lang="en-US" sz="2000" dirty="0"/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Significantly increase male involvement and provide positive role models in your schools</a:t>
            </a:r>
            <a:endParaRPr lang="en-US" sz="2000" dirty="0"/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Provide programs to your school that help to increase student success by:</a:t>
            </a:r>
            <a:endParaRPr lang="en-US" sz="1600" dirty="0"/>
          </a:p>
          <a:p>
            <a:pPr lvl="2" fontAlgn="auto">
              <a:spcAft>
                <a:spcPts val="0"/>
              </a:spcAft>
              <a:defRPr/>
            </a:pPr>
            <a:r>
              <a:rPr lang="en-US" dirty="0"/>
              <a:t>Providing adult assistance in the classroom</a:t>
            </a:r>
            <a:endParaRPr lang="en-US" sz="1600" dirty="0"/>
          </a:p>
          <a:p>
            <a:pPr lvl="2" fontAlgn="auto">
              <a:spcAft>
                <a:spcPts val="0"/>
              </a:spcAft>
              <a:defRPr/>
            </a:pPr>
            <a:r>
              <a:rPr lang="en-US" dirty="0"/>
              <a:t>Supporting an atmosphere of schools security</a:t>
            </a:r>
            <a:endParaRPr lang="en-US" sz="1600" dirty="0"/>
          </a:p>
          <a:p>
            <a:pPr lvl="2" fontAlgn="auto">
              <a:spcAft>
                <a:spcPts val="0"/>
              </a:spcAft>
              <a:defRPr/>
            </a:pPr>
            <a:r>
              <a:rPr lang="en-US" dirty="0"/>
              <a:t>Decreasing disruptive behavior in the classroom and playground</a:t>
            </a:r>
            <a:endParaRPr lang="en-US" sz="1600" dirty="0"/>
          </a:p>
          <a:p>
            <a:pPr lvl="2" fontAlgn="auto">
              <a:spcAft>
                <a:spcPts val="0"/>
              </a:spcAft>
              <a:defRPr/>
            </a:pPr>
            <a:r>
              <a:rPr lang="en-US" dirty="0"/>
              <a:t>Lowering the instances of bullying at school</a:t>
            </a:r>
            <a:endParaRPr lang="en-US" sz="1600" dirty="0"/>
          </a:p>
          <a:p>
            <a:pPr lvl="2" fontAlgn="auto">
              <a:spcAft>
                <a:spcPts val="0"/>
              </a:spcAft>
              <a:defRPr/>
            </a:pPr>
            <a:r>
              <a:rPr lang="en-US" dirty="0"/>
              <a:t>Providing professional and vocational learning experiences</a:t>
            </a:r>
            <a:endParaRPr lang="en-US" sz="1600" dirty="0"/>
          </a:p>
          <a:p>
            <a:pPr lvl="2" fontAlgn="auto">
              <a:spcAft>
                <a:spcPts val="0"/>
              </a:spcAft>
              <a:defRPr/>
            </a:pPr>
            <a:r>
              <a:rPr lang="en-US" dirty="0"/>
              <a:t>Bringing opportunities for greater community resources and support to your school</a:t>
            </a: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Guarantee  hundreds of additional parent volunteer hours in your school.</a:t>
            </a: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med" advTm="10000"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2">
            <a:extLst>
              <a:ext uri="{FF2B5EF4-FFF2-40B4-BE49-F238E27FC236}">
                <a16:creationId xmlns:a16="http://schemas.microsoft.com/office/drawing/2014/main" xmlns="" id="{262ACCF3-0961-4017-B64B-1350DF3FA86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8305800" cy="3992563"/>
          </a:xfrm>
        </p:spPr>
        <p:txBody>
          <a:bodyPr/>
          <a:lstStyle/>
          <a:p>
            <a:r>
              <a:rPr lang="en-US" altLang="en-US" dirty="0"/>
              <a:t>What is Watch D.O.G.S.?:</a:t>
            </a:r>
          </a:p>
          <a:p>
            <a:pPr lvl="1"/>
            <a:r>
              <a:rPr lang="en-US" altLang="en-US" dirty="0"/>
              <a:t>Watch D.O.G.S. is a school based, father involvement initiative. </a:t>
            </a:r>
          </a:p>
          <a:p>
            <a:pPr lvl="2"/>
            <a:r>
              <a:rPr lang="en-US" altLang="en-US" dirty="0">
                <a:hlinkClick r:id="rId3"/>
              </a:rPr>
              <a:t>www.dadsofgreatstudents.com</a:t>
            </a:r>
            <a:r>
              <a:rPr lang="en-US" altLang="en-US" dirty="0"/>
              <a:t>	</a:t>
            </a:r>
          </a:p>
          <a:p>
            <a:pPr lvl="2"/>
            <a:r>
              <a:rPr lang="en-US" altLang="en-US" dirty="0"/>
              <a:t>888-540-DOGS (3647)</a:t>
            </a:r>
          </a:p>
          <a:p>
            <a:pPr lvl="2"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710ED90F-3EF2-45F5-B345-4001E1EDB348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731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BDF771AC-43BE-47C0-B944-B23EF36CD0D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305800" cy="422116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WATCH D.O.G.S.</a:t>
            </a:r>
            <a:r>
              <a:rPr lang="en-US" baseline="30000" dirty="0"/>
              <a:t>®</a:t>
            </a:r>
            <a:r>
              <a:rPr lang="en-US" dirty="0"/>
              <a:t> offers </a:t>
            </a:r>
            <a:r>
              <a:rPr lang="en-US" u="sng" dirty="0"/>
              <a:t>free </a:t>
            </a:r>
            <a:r>
              <a:rPr lang="en-US" dirty="0"/>
              <a:t>and easy program training in </a:t>
            </a:r>
            <a:r>
              <a:rPr lang="en-US" u="sng" dirty="0"/>
              <a:t>under an hour</a:t>
            </a:r>
            <a:r>
              <a:rPr lang="en-US" dirty="0"/>
              <a:t> directly to schools and at state, regional and council meetings.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Visit </a:t>
            </a:r>
            <a:r>
              <a:rPr lang="en-US" u="sng" dirty="0">
                <a:hlinkClick r:id="rId2"/>
              </a:rPr>
              <a:t>www.dadsofgreatstudents.com</a:t>
            </a:r>
            <a:r>
              <a:rPr lang="en-US" dirty="0"/>
              <a:t>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or call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888-540-DOGS (3647) to get started.</a:t>
            </a:r>
          </a:p>
          <a:p>
            <a:pPr algn="ctr"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med" advTm="10000">
    <p:pull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Placeholder 2">
            <a:extLst>
              <a:ext uri="{FF2B5EF4-FFF2-40B4-BE49-F238E27FC236}">
                <a16:creationId xmlns:a16="http://schemas.microsoft.com/office/drawing/2014/main" xmlns="" id="{4A3153EB-1E3E-4BEB-964C-246A972904E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altLang="en-US"/>
              <a:t>Of all of the national political issues that we get distracted with – THIS IS THE MOST IMPORTANT ONE:</a:t>
            </a:r>
          </a:p>
          <a:p>
            <a:pPr lvl="1"/>
            <a:r>
              <a:rPr lang="en-US" altLang="en-US"/>
              <a:t>It is not a matter of economics.</a:t>
            </a:r>
          </a:p>
          <a:p>
            <a:pPr lvl="1"/>
            <a:r>
              <a:rPr lang="en-US" altLang="en-US"/>
              <a:t>It’s a matter of commitment!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A8CE76C5-0E96-47A2-AF04-EDEF7A75D515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088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24A70E-F835-4309-B803-F442D3E4B23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2362200"/>
            <a:ext cx="8382000" cy="37639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WATCH D.O.G.S.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 STEPS TO SUCCESS</a:t>
            </a:r>
            <a:endParaRPr lang="en-US" sz="6600" dirty="0">
              <a:ln w="18000">
                <a:solidFill>
                  <a:srgbClr val="E0BA18"/>
                </a:solidFill>
                <a:prstDash val="solid"/>
                <a:miter lim="800000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pull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Placeholder 2">
            <a:extLst>
              <a:ext uri="{FF2B5EF4-FFF2-40B4-BE49-F238E27FC236}">
                <a16:creationId xmlns:a16="http://schemas.microsoft.com/office/drawing/2014/main" xmlns="" id="{5EB02988-FCDB-4197-AFE3-8CB21F657DB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2057400"/>
            <a:ext cx="9144000" cy="45259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/>
              <a:t>At this point, the workshop will continue with the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/>
              <a:t>Watch D.O.G.S. 7 Steps to Success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/>
              <a:t>Training.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/>
              <a:t>If you are not able to attend the workshop, please see the following slides:</a:t>
            </a:r>
          </a:p>
        </p:txBody>
      </p:sp>
    </p:spTree>
  </p:cSld>
  <p:clrMapOvr>
    <a:masterClrMapping/>
  </p:clrMapOvr>
  <p:transition spd="med" advTm="10000">
    <p:pull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805C3A-3F1E-4BAD-8A7A-0EB964B7892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8229600" cy="3992563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To access the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“Watch D.O.G.S. 7 Steps to Success”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Training Program.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Please go to: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hlinkClick r:id="rId2"/>
              </a:rPr>
              <a:t>www.dadsofgreatstudents.com</a:t>
            </a:r>
            <a:r>
              <a:rPr lang="en-US" dirty="0"/>
              <a:t>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and register for the training conference call.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OR: Bring us to your conference.    </a:t>
            </a:r>
          </a:p>
        </p:txBody>
      </p:sp>
    </p:spTree>
  </p:cSld>
  <p:clrMapOvr>
    <a:masterClrMapping/>
  </p:clrMapOvr>
  <p:transition spd="med" advTm="10000">
    <p:pull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Placeholder 2">
            <a:extLst>
              <a:ext uri="{FF2B5EF4-FFF2-40B4-BE49-F238E27FC236}">
                <a16:creationId xmlns:a16="http://schemas.microsoft.com/office/drawing/2014/main" xmlns="" id="{BCD077C0-16BE-4710-86C6-0116C2A5263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altLang="en-US"/>
          </a:p>
          <a:p>
            <a:pPr algn="ctr">
              <a:buFontTx/>
              <a:buNone/>
            </a:pPr>
            <a:r>
              <a:rPr lang="en-US" altLang="en-US" sz="9600" b="1">
                <a:solidFill>
                  <a:srgbClr val="990099"/>
                </a:solidFill>
              </a:rPr>
              <a:t>THANK</a:t>
            </a:r>
          </a:p>
          <a:p>
            <a:pPr algn="ctr">
              <a:buFontTx/>
              <a:buNone/>
            </a:pPr>
            <a:r>
              <a:rPr lang="en-US" altLang="en-US" sz="9600" b="1">
                <a:solidFill>
                  <a:srgbClr val="990099"/>
                </a:solidFill>
              </a:rPr>
              <a:t>YOU!</a:t>
            </a:r>
          </a:p>
        </p:txBody>
      </p:sp>
    </p:spTree>
  </p:cSld>
  <p:clrMapOvr>
    <a:masterClrMapping/>
  </p:clrMapOvr>
  <p:transition spd="med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Placeholder 2">
            <a:extLst>
              <a:ext uri="{FF2B5EF4-FFF2-40B4-BE49-F238E27FC236}">
                <a16:creationId xmlns:a16="http://schemas.microsoft.com/office/drawing/2014/main" xmlns="" id="{D46C4BAD-8E21-4FEA-971C-F9CDC0F5776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ln>
            <a:miter lim="800000"/>
            <a:headEnd/>
            <a:tailEnd/>
          </a:ln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For more information, go to: </a:t>
            </a:r>
            <a:r>
              <a:rPr lang="en-US" sz="2000" dirty="0">
                <a:hlinkClick r:id="rId2"/>
              </a:rPr>
              <a:t>www.dadsofgreatstudents.com</a:t>
            </a:r>
            <a:r>
              <a:rPr lang="en-US" sz="2000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1-888-540-DOGS (3647)</a:t>
            </a:r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National Coordinator: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600" dirty="0"/>
              <a:t>Keith Schumacher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1200" dirty="0">
                <a:hlinkClick r:id="rId3"/>
              </a:rPr>
              <a:t>keith@dadsofgreatstudents.com</a:t>
            </a:r>
            <a:endParaRPr lang="en-US" sz="1200" dirty="0"/>
          </a:p>
          <a:p>
            <a:pPr lvl="2" fontAlgn="auto">
              <a:spcAft>
                <a:spcPts val="0"/>
              </a:spcAft>
              <a:defRPr/>
            </a:pPr>
            <a:r>
              <a:rPr lang="en-US" sz="1200" dirty="0"/>
              <a:t>678-859-6139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600" dirty="0"/>
              <a:t>Facebook: Watch D.O.G.S.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600" dirty="0"/>
              <a:t>Twitter:  @</a:t>
            </a:r>
            <a:r>
              <a:rPr lang="en-US" sz="1600" dirty="0" err="1"/>
              <a:t>WatchDOGSRadio</a:t>
            </a:r>
            <a:endParaRPr lang="en-US" sz="1600" dirty="0"/>
          </a:p>
          <a:p>
            <a:pPr lvl="1" fontAlgn="auto">
              <a:spcAft>
                <a:spcPts val="0"/>
              </a:spcAft>
              <a:defRPr/>
            </a:pPr>
            <a:r>
              <a:rPr lang="en-US" sz="1600" dirty="0"/>
              <a:t>Podcast: </a:t>
            </a:r>
            <a:r>
              <a:rPr lang="en-US" sz="1600" dirty="0">
                <a:hlinkClick r:id="rId4"/>
              </a:rPr>
              <a:t>www.WatchDOGSRadio.com</a:t>
            </a:r>
            <a:r>
              <a:rPr lang="en-US" sz="1600" dirty="0"/>
              <a:t>	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600" dirty="0"/>
              <a:t>iTunes: Dads of Great Students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dirty="0"/>
          </a:p>
        </p:txBody>
      </p:sp>
      <p:pic>
        <p:nvPicPr>
          <p:cNvPr id="43010" name="ClipArt Placeholder 4" descr="Standing Dog by Himself.JPG">
            <a:extLst>
              <a:ext uri="{FF2B5EF4-FFF2-40B4-BE49-F238E27FC236}">
                <a16:creationId xmlns:a16="http://schemas.microsoft.com/office/drawing/2014/main" xmlns="" id="{3E53F36C-A253-40B5-9D67-C60158BCE27F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905000"/>
            <a:ext cx="3594100" cy="4525963"/>
          </a:xfrm>
        </p:spPr>
      </p:pic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297F85-996F-4784-8B70-50BE9DA5979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8229600" cy="40687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Purpose for the training: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The importance of male involvement in education.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How the Watch D.O.G.S. program came into existence by addressing the absence of men in education.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Encourage you to consider participating in the Watch D.O.G.S. 7 Steps to Success Training Program to learn more about the possibility of bringing this program to your school.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20C41FF1-9519-4002-B9FF-F2DAE0CBCBE0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8156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Placeholder 2">
            <a:extLst>
              <a:ext uri="{FF2B5EF4-FFF2-40B4-BE49-F238E27FC236}">
                <a16:creationId xmlns:a16="http://schemas.microsoft.com/office/drawing/2014/main" xmlns="" id="{49DB737C-BA5A-4F61-9D07-1FD0AA5E09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r>
              <a:rPr lang="en-US" altLang="en-US"/>
              <a:t>Once you complete the 7 Steps to Success Training, you will be qualified to operate a WatchDOGS program in your school.</a:t>
            </a:r>
          </a:p>
        </p:txBody>
      </p:sp>
      <p:pic>
        <p:nvPicPr>
          <p:cNvPr id="18434" name="Picture 2" descr="H:\WatchDOGS\Pickett's Mill\Pictures\Master Calendar.jpg">
            <a:extLst>
              <a:ext uri="{FF2B5EF4-FFF2-40B4-BE49-F238E27FC236}">
                <a16:creationId xmlns:a16="http://schemas.microsoft.com/office/drawing/2014/main" xmlns="" id="{75FE8212-790E-405C-BA8F-C4B7EAD9A9FF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D35727D5-DAF2-4309-8E3D-D70A6A0B57B2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664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FEDE7A-B13B-4F60-B8E1-67D8C74B1E2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8534400" cy="39925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Status of Watch D.O.G.S.: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Currently over 6500 schools have launched Watch D.O.G.S.® programs.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/>
              <a:t>About 250 in “pre-launch”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47 States, D.C., Puerto Rico, Mexico and China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Last year, 500,000 dads volunteered at least one full school day. = estimated 4 Million volunteer hours.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Over 20 years, over 4 million men have participated.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Not one other program in the country that does what the WatchDOG program does!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C231D66E-15FA-40E4-BF62-BA02D1BE4568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44483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F501F7-7E4B-4CFA-ACFC-FA70C464BE8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4648200" cy="40687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Watch D.O.G.S. started as a grass-roots effort to get fathers involved in schools.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Started at George Elementary School in Springdale, Arkansas.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/>
              <a:t>“Dads of GEORGE Students”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Response to Westside Middle School shooting in Jonesboro, Arkansas. 1998.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4" descr="Westside Middle School">
            <a:extLst>
              <a:ext uri="{FF2B5EF4-FFF2-40B4-BE49-F238E27FC236}">
                <a16:creationId xmlns:a16="http://schemas.microsoft.com/office/drawing/2014/main" xmlns="" id="{4A8CF3A8-A583-401A-805F-28B91FDA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35528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9D3B89F4-5213-45BA-B0CD-0B02255E9882}"/>
              </a:ext>
            </a:extLst>
          </p:cNvPr>
          <p:cNvPicPr>
            <a:picLocks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 advTm="36424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BF200E-4066-460A-82DE-F4635D2D7EE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8153400" cy="3992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Area principals began calling to ask: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“What’s a WatchDOG and how do I get one.”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From that start, WatchDOGS was born.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Within a year, 25 schools were running the program.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In the 2017-2018 School Year, 500,000 dads will volunteer at least one full school day as a WatchDOG.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119AF1C9-873F-4DB1-8D29-547ED6F867B7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26082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5060F-6860-460D-B8AC-2B4EC1456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Studies have shown that children who have a positive male role model </a:t>
            </a:r>
            <a:r>
              <a:rPr lang="en-US" b="1" i="1" u="sng" dirty="0"/>
              <a:t>actively engaged</a:t>
            </a:r>
            <a:r>
              <a:rPr lang="en-US" dirty="0"/>
              <a:t> in their lives develop more: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Socially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Academically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Emotionally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Intellectually	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Physically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BB787D-23EF-4C9C-B80C-EEE181C1C59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69447CA-1912-4880-83B1-A47843CF610E}" type="datetime10">
              <a:rPr lang="en-US"/>
              <a:pPr>
                <a:defRPr/>
              </a:pPr>
              <a:t>12:54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FE79BB-4ACB-462D-A235-F49EEF3F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7C8584DD-5C5A-49D6-A960-3970FD37CBE5}"/>
              </a:ext>
            </a:extLst>
          </p:cNvPr>
          <p:cNvPicPr>
            <a:picLocks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 advTm="14129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BBB8F1-4E83-464C-A21D-5D2690B8B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Study after study demonstrates the necessity of a child having their father actively engaged in their lives.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If it can’t be their biological father, it can be: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Step-father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Grandfather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Big brother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Uncle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Pastor, Priest, Rabbi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Coach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6A6C4F0-DD6E-49F6-9CB1-347599AFA7E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D1A346A-3A37-4ACE-BF63-48ED9B88DDE2}" type="datetime10">
              <a:rPr lang="en-US"/>
              <a:pPr>
                <a:defRPr/>
              </a:pPr>
              <a:t>12:54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20FC4F-33CA-4C54-98EC-F1D135DF8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F8E8ECAD-023B-4542-9501-4FDABF16FC8A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8107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6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7.3|0.9|1.4|1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7.5|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|8.3|6.4|7.7|8.3|5.1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9|1.8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8.3|1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17852</TotalTime>
  <Words>1054</Words>
  <Application>Microsoft Office PowerPoint</Application>
  <PresentationFormat>On-screen Show (4:3)</PresentationFormat>
  <Paragraphs>137</Paragraphs>
  <Slides>26</Slides>
  <Notes>2</Notes>
  <HiddenSlides>0</HiddenSlides>
  <MMClips>19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R2 Computer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WATCH D.O.G.S.  (Dads Of Great Students)</dc:title>
  <dc:creator>The Ragan Family</dc:creator>
  <cp:lastModifiedBy>Denise Griffith</cp:lastModifiedBy>
  <cp:revision>432</cp:revision>
  <dcterms:created xsi:type="dcterms:W3CDTF">2006-12-18T17:16:54Z</dcterms:created>
  <dcterms:modified xsi:type="dcterms:W3CDTF">2017-11-30T18:55:15Z</dcterms:modified>
</cp:coreProperties>
</file>