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57" r:id="rId4"/>
    <p:sldId id="263" r:id="rId5"/>
    <p:sldId id="258" r:id="rId6"/>
    <p:sldId id="259" r:id="rId7"/>
    <p:sldId id="264" r:id="rId8"/>
    <p:sldId id="267" r:id="rId9"/>
    <p:sldId id="260" r:id="rId10"/>
    <p:sldId id="261" r:id="rId11"/>
    <p:sldId id="262"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2/16/2017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2/16/2017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2/16/2017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2/16/2017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2/16/2017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2/16/2017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2/16/2017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2/16/2017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2/16/2017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2/16/2017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2/16/2017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aw3SGD2flno?rel=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1uiZY493bd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4048">
            <a:off x="220726" y="1464261"/>
            <a:ext cx="5062312" cy="3708361"/>
          </a:xfrm>
          <a:prstGeom prst="rect">
            <a:avLst/>
          </a:prstGeom>
        </p:spPr>
      </p:pic>
      <p:sp>
        <p:nvSpPr>
          <p:cNvPr id="2" name="Title 1"/>
          <p:cNvSpPr>
            <a:spLocks noGrp="1"/>
          </p:cNvSpPr>
          <p:nvPr>
            <p:ph type="ctrTitle"/>
          </p:nvPr>
        </p:nvSpPr>
        <p:spPr>
          <a:xfrm rot="21420000">
            <a:off x="882702" y="290691"/>
            <a:ext cx="9755187" cy="3186093"/>
          </a:xfrm>
        </p:spPr>
        <p:txBody>
          <a:bodyPr>
            <a:normAutofit fontScale="90000"/>
          </a:bodyPr>
          <a:lstStyle/>
          <a:p>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a:t/>
            </a:r>
            <a:br>
              <a:rPr lang="en-US" sz="3100" dirty="0"/>
            </a:br>
            <a:r>
              <a:rPr lang="en-US" sz="3100" dirty="0" smtClean="0"/>
              <a:t/>
            </a:r>
            <a:br>
              <a:rPr lang="en-US" sz="3100" dirty="0" smtClean="0"/>
            </a:br>
            <a:r>
              <a:rPr lang="en-US" sz="3100" dirty="0" smtClean="0"/>
              <a:t>Early </a:t>
            </a:r>
            <a:r>
              <a:rPr lang="en-US" sz="3100" dirty="0"/>
              <a:t>College High Schools: </a:t>
            </a:r>
            <a:r>
              <a:rPr lang="en-US" sz="3100" dirty="0" smtClean="0"/>
              <a:t/>
            </a:r>
            <a:br>
              <a:rPr lang="en-US" sz="3100" dirty="0" smtClean="0"/>
            </a:br>
            <a:r>
              <a:rPr lang="en-US" sz="3100" dirty="0" smtClean="0"/>
              <a:t>Achieving </a:t>
            </a:r>
            <a:r>
              <a:rPr lang="en-US" sz="3100" dirty="0"/>
              <a:t>the Dream of College for Urban, </a:t>
            </a:r>
            <a:r>
              <a:rPr lang="en-US" sz="3100" dirty="0" smtClean="0"/>
              <a:t/>
            </a:r>
            <a:br>
              <a:rPr lang="en-US" sz="3100" dirty="0" smtClean="0"/>
            </a:br>
            <a:r>
              <a:rPr lang="en-US" sz="3100" dirty="0" smtClean="0"/>
              <a:t>North </a:t>
            </a:r>
            <a:r>
              <a:rPr lang="en-US" sz="3100" dirty="0"/>
              <a:t>Texas Students</a:t>
            </a:r>
            <a:br>
              <a:rPr lang="en-US" sz="3100" dirty="0"/>
            </a:br>
            <a:r>
              <a:rPr lang="en-US" sz="3100" dirty="0"/>
              <a:t>By</a:t>
            </a:r>
            <a:br>
              <a:rPr lang="en-US" sz="3100" dirty="0"/>
            </a:br>
            <a:r>
              <a:rPr lang="en-US" sz="3100" dirty="0"/>
              <a:t>Wendy Jasper</a:t>
            </a:r>
            <a:r>
              <a:rPr lang="en-US" dirty="0"/>
              <a:t/>
            </a:r>
            <a:br>
              <a:rPr lang="en-US" dirty="0"/>
            </a:br>
            <a:endParaRPr lang="en-US" dirty="0"/>
          </a:p>
        </p:txBody>
      </p:sp>
      <p:sp>
        <p:nvSpPr>
          <p:cNvPr id="3" name="Subtitle 2"/>
          <p:cNvSpPr>
            <a:spLocks noGrp="1"/>
          </p:cNvSpPr>
          <p:nvPr>
            <p:ph type="subTitle" idx="1"/>
          </p:nvPr>
        </p:nvSpPr>
        <p:spPr>
          <a:xfrm rot="21420000">
            <a:off x="993637" y="3184359"/>
            <a:ext cx="9755187" cy="1595579"/>
          </a:xfrm>
        </p:spPr>
        <p:txBody>
          <a:bodyPr/>
          <a:lstStyle/>
          <a:p>
            <a:r>
              <a:rPr lang="en-US" dirty="0">
                <a:solidFill>
                  <a:schemeClr val="tx1"/>
                </a:solidFill>
              </a:rPr>
              <a:t>National Youth At Risk Conference</a:t>
            </a:r>
          </a:p>
          <a:p>
            <a:r>
              <a:rPr lang="en-US" dirty="0">
                <a:solidFill>
                  <a:schemeClr val="tx1"/>
                </a:solidFill>
              </a:rPr>
              <a:t>Savannah, </a:t>
            </a:r>
            <a:r>
              <a:rPr lang="en-US" dirty="0" smtClean="0">
                <a:solidFill>
                  <a:schemeClr val="tx1"/>
                </a:solidFill>
              </a:rPr>
              <a:t>GA</a:t>
            </a:r>
          </a:p>
          <a:p>
            <a:r>
              <a:rPr lang="en-US" dirty="0" smtClean="0">
                <a:solidFill>
                  <a:schemeClr val="tx1"/>
                </a:solidFill>
              </a:rPr>
              <a:t>March 2017</a:t>
            </a:r>
            <a:endParaRPr lang="en-US" dirty="0">
              <a:solidFill>
                <a:schemeClr val="tx1"/>
              </a:solidFill>
            </a:endParaRPr>
          </a:p>
          <a:p>
            <a:endParaRPr lang="en-US" dirty="0"/>
          </a:p>
        </p:txBody>
      </p:sp>
    </p:spTree>
    <p:extLst>
      <p:ext uri="{BB962C8B-B14F-4D97-AF65-F5344CB8AC3E}">
        <p14:creationId xmlns:p14="http://schemas.microsoft.com/office/powerpoint/2010/main" val="3068717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sz="quarter" idx="13"/>
          </p:nvPr>
        </p:nvSpPr>
        <p:spPr>
          <a:xfrm>
            <a:off x="685800" y="1602890"/>
            <a:ext cx="10394707" cy="3771696"/>
          </a:xfrm>
        </p:spPr>
        <p:txBody>
          <a:bodyPr/>
          <a:lstStyle/>
          <a:p>
            <a:r>
              <a:rPr lang="en-US" dirty="0" smtClean="0">
                <a:latin typeface="Arial Rounded MT Bold" panose="020F0704030504030204" pitchFamily="34" charset="0"/>
              </a:rPr>
              <a:t>While many ECHS programs in </a:t>
            </a:r>
            <a:r>
              <a:rPr lang="en-US" dirty="0" err="1" smtClean="0">
                <a:latin typeface="Arial Rounded MT Bold" panose="020F0704030504030204" pitchFamily="34" charset="0"/>
              </a:rPr>
              <a:t>texas</a:t>
            </a:r>
            <a:r>
              <a:rPr lang="en-US" dirty="0" smtClean="0">
                <a:latin typeface="Arial Rounded MT Bold" panose="020F0704030504030204" pitchFamily="34" charset="0"/>
              </a:rPr>
              <a:t> are in their first two years and not all data is readily available, let us look at some common points between the three programs at </a:t>
            </a:r>
            <a:r>
              <a:rPr lang="en-US" dirty="0" err="1" smtClean="0">
                <a:latin typeface="Arial Rounded MT Bold" panose="020F0704030504030204" pitchFamily="34" charset="0"/>
              </a:rPr>
              <a:t>tcc</a:t>
            </a:r>
            <a:r>
              <a:rPr lang="en-US" dirty="0" smtClean="0">
                <a:latin typeface="Arial Rounded MT Bold" panose="020F0704030504030204" pitchFamily="34" charset="0"/>
              </a:rPr>
              <a:t>-south campus</a:t>
            </a:r>
          </a:p>
          <a:p>
            <a:pPr lvl="1"/>
            <a:r>
              <a:rPr lang="en-US" dirty="0" smtClean="0">
                <a:latin typeface="Arial Rounded MT Bold" panose="020F0704030504030204" pitchFamily="34" charset="0"/>
              </a:rPr>
              <a:t>Students in Each of the three programs is a majority African American or Hispanic student ethnicity</a:t>
            </a:r>
          </a:p>
          <a:p>
            <a:pPr lvl="1"/>
            <a:r>
              <a:rPr lang="en-US" dirty="0" smtClean="0">
                <a:latin typeface="Arial Rounded MT Bold" panose="020F0704030504030204" pitchFamily="34" charset="0"/>
              </a:rPr>
              <a:t>Students in Each of the programs is primarily female </a:t>
            </a:r>
          </a:p>
          <a:p>
            <a:pPr lvl="1"/>
            <a:r>
              <a:rPr lang="en-US" dirty="0" smtClean="0">
                <a:latin typeface="Arial Rounded MT Bold" panose="020F0704030504030204" pitchFamily="34" charset="0"/>
              </a:rPr>
              <a:t>Most students are college ready via </a:t>
            </a:r>
            <a:r>
              <a:rPr lang="en-US" dirty="0" err="1" smtClean="0">
                <a:latin typeface="Arial Rounded MT Bold" panose="020F0704030504030204" pitchFamily="34" charset="0"/>
              </a:rPr>
              <a:t>tsi</a:t>
            </a:r>
            <a:r>
              <a:rPr lang="en-US" dirty="0" smtClean="0">
                <a:latin typeface="Arial Rounded MT Bold" panose="020F0704030504030204" pitchFamily="34" charset="0"/>
              </a:rPr>
              <a:t> testing by the start of their sophomore year in reading and writing and has met the math requirement by the end of their sophomore year</a:t>
            </a:r>
            <a:endParaRPr lang="en-US" dirty="0">
              <a:latin typeface="Arial Rounded MT Bold" panose="020F0704030504030204" pitchFamily="34" charset="0"/>
            </a:endParaRPr>
          </a:p>
        </p:txBody>
      </p:sp>
    </p:spTree>
    <p:extLst>
      <p:ext uri="{BB962C8B-B14F-4D97-AF65-F5344CB8AC3E}">
        <p14:creationId xmlns:p14="http://schemas.microsoft.com/office/powerpoint/2010/main" val="992479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sz="quarter" idx="13"/>
          </p:nvPr>
        </p:nvSpPr>
        <p:spPr>
          <a:xfrm>
            <a:off x="685801" y="1475232"/>
            <a:ext cx="5715000" cy="4206240"/>
          </a:xfrm>
        </p:spPr>
        <p:txBody>
          <a:bodyPr>
            <a:normAutofit/>
          </a:bodyPr>
          <a:lstStyle/>
          <a:p>
            <a:r>
              <a:rPr lang="en-US" dirty="0" smtClean="0">
                <a:latin typeface="Arial Rounded MT Bold" panose="020F0704030504030204" pitchFamily="34" charset="0"/>
              </a:rPr>
              <a:t>It is vital that any </a:t>
            </a:r>
            <a:r>
              <a:rPr lang="en-US" dirty="0" err="1" smtClean="0">
                <a:latin typeface="Arial Rounded MT Bold" panose="020F0704030504030204" pitchFamily="34" charset="0"/>
              </a:rPr>
              <a:t>echs</a:t>
            </a:r>
            <a:r>
              <a:rPr lang="en-US" dirty="0" smtClean="0">
                <a:latin typeface="Arial Rounded MT Bold" panose="020F0704030504030204" pitchFamily="34" charset="0"/>
              </a:rPr>
              <a:t> maintain weekly correspondence or meetings with their </a:t>
            </a:r>
            <a:r>
              <a:rPr lang="en-US" dirty="0" err="1" smtClean="0">
                <a:latin typeface="Arial Rounded MT Bold" panose="020F0704030504030204" pitchFamily="34" charset="0"/>
              </a:rPr>
              <a:t>ihe</a:t>
            </a:r>
            <a:endParaRPr lang="en-US" dirty="0" smtClean="0">
              <a:latin typeface="Arial Rounded MT Bold" panose="020F0704030504030204" pitchFamily="34" charset="0"/>
            </a:endParaRPr>
          </a:p>
          <a:p>
            <a:r>
              <a:rPr lang="en-US" dirty="0" smtClean="0">
                <a:latin typeface="Arial Rounded MT Bold" panose="020F0704030504030204" pitchFamily="34" charset="0"/>
              </a:rPr>
              <a:t>Make sure that all site visits from the state are prepared well in advance as benchmark paperwork will be required for update in each meeting</a:t>
            </a:r>
          </a:p>
          <a:p>
            <a:r>
              <a:rPr lang="en-US" dirty="0" smtClean="0">
                <a:latin typeface="Arial Rounded MT Bold" panose="020F0704030504030204" pitchFamily="34" charset="0"/>
              </a:rPr>
              <a:t>Don’t hesitate to ask questions</a:t>
            </a:r>
            <a:endParaRPr lang="en-US" dirty="0">
              <a:latin typeface="Arial Rounded MT Bold" panose="020F07040305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1" y="685800"/>
            <a:ext cx="5281292" cy="4218432"/>
          </a:xfrm>
          <a:prstGeom prst="rect">
            <a:avLst/>
          </a:prstGeom>
        </p:spPr>
      </p:pic>
    </p:spTree>
    <p:extLst>
      <p:ext uri="{BB962C8B-B14F-4D97-AF65-F5344CB8AC3E}">
        <p14:creationId xmlns:p14="http://schemas.microsoft.com/office/powerpoint/2010/main" val="1266189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	</a:t>
            </a:r>
            <a:endParaRPr lang="en-US" dirty="0"/>
          </a:p>
        </p:txBody>
      </p:sp>
      <p:sp>
        <p:nvSpPr>
          <p:cNvPr id="3" name="Content Placeholder 2"/>
          <p:cNvSpPr>
            <a:spLocks noGrp="1"/>
          </p:cNvSpPr>
          <p:nvPr>
            <p:ph sz="quarter" idx="13"/>
          </p:nvPr>
        </p:nvSpPr>
        <p:spPr>
          <a:xfrm>
            <a:off x="685800" y="1837764"/>
            <a:ext cx="10394707" cy="3536821"/>
          </a:xfrm>
        </p:spPr>
        <p:txBody>
          <a:bodyPr>
            <a:normAutofit/>
          </a:bodyPr>
          <a:lstStyle/>
          <a:p>
            <a:pPr marL="0" indent="0">
              <a:buNone/>
            </a:pPr>
            <a:r>
              <a:rPr lang="en-US" dirty="0" smtClean="0">
                <a:latin typeface="Arial Rounded MT Bold" panose="020F0704030504030204" pitchFamily="34" charset="0"/>
              </a:rPr>
              <a:t>Wendy n. jasper, MPA</a:t>
            </a:r>
          </a:p>
          <a:p>
            <a:pPr marL="0" indent="0">
              <a:buNone/>
            </a:pPr>
            <a:r>
              <a:rPr lang="en-US" dirty="0" smtClean="0">
                <a:latin typeface="Arial Rounded MT Bold" panose="020F0704030504030204" pitchFamily="34" charset="0"/>
              </a:rPr>
              <a:t>Director of Academic affairs</a:t>
            </a:r>
          </a:p>
          <a:p>
            <a:pPr marL="0" indent="0">
              <a:buNone/>
            </a:pPr>
            <a:r>
              <a:rPr lang="en-US" dirty="0" smtClean="0">
                <a:latin typeface="Arial Rounded MT Bold" panose="020F0704030504030204" pitchFamily="34" charset="0"/>
              </a:rPr>
              <a:t>Tarrant County College-South Campus</a:t>
            </a:r>
          </a:p>
          <a:p>
            <a:pPr marL="0" indent="0">
              <a:buNone/>
            </a:pPr>
            <a:r>
              <a:rPr lang="en-US" dirty="0" smtClean="0">
                <a:latin typeface="Arial Rounded MT Bold" panose="020F0704030504030204" pitchFamily="34" charset="0"/>
              </a:rPr>
              <a:t>5301 Campus drive</a:t>
            </a:r>
          </a:p>
          <a:p>
            <a:pPr marL="0" indent="0">
              <a:buNone/>
            </a:pPr>
            <a:r>
              <a:rPr lang="en-US" dirty="0" smtClean="0">
                <a:latin typeface="Arial Rounded MT Bold" panose="020F0704030504030204" pitchFamily="34" charset="0"/>
              </a:rPr>
              <a:t>Fort Worth, </a:t>
            </a:r>
            <a:r>
              <a:rPr lang="en-US" dirty="0" err="1" smtClean="0">
                <a:latin typeface="Arial Rounded MT Bold" panose="020F0704030504030204" pitchFamily="34" charset="0"/>
              </a:rPr>
              <a:t>texas</a:t>
            </a:r>
            <a:r>
              <a:rPr lang="en-US" dirty="0" smtClean="0">
                <a:latin typeface="Arial Rounded MT Bold" panose="020F0704030504030204" pitchFamily="34" charset="0"/>
              </a:rPr>
              <a:t> 76119</a:t>
            </a:r>
          </a:p>
          <a:p>
            <a:pPr marL="0" indent="0">
              <a:buNone/>
            </a:pPr>
            <a:r>
              <a:rPr lang="en-US" dirty="0" smtClean="0">
                <a:latin typeface="Arial Rounded MT Bold" panose="020F0704030504030204" pitchFamily="34" charset="0"/>
              </a:rPr>
              <a:t>817-515-4019 Office</a:t>
            </a:r>
          </a:p>
          <a:p>
            <a:pPr marL="0" indent="0">
              <a:buNone/>
            </a:pPr>
            <a:r>
              <a:rPr lang="en-US" dirty="0" smtClean="0">
                <a:latin typeface="Arial Rounded MT Bold" panose="020F0704030504030204" pitchFamily="34" charset="0"/>
              </a:rPr>
              <a:t>Wendy.jaspermartinez@tccd.edu</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272" y="-1016"/>
            <a:ext cx="4197858" cy="5597144"/>
          </a:xfrm>
          <a:prstGeom prst="rect">
            <a:avLst/>
          </a:prstGeom>
        </p:spPr>
      </p:pic>
    </p:spTree>
    <p:extLst>
      <p:ext uri="{BB962C8B-B14F-4D97-AF65-F5344CB8AC3E}">
        <p14:creationId xmlns:p14="http://schemas.microsoft.com/office/powerpoint/2010/main" val="1537400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7559" y="506505"/>
            <a:ext cx="10396882" cy="1151965"/>
          </a:xfrm>
        </p:spPr>
        <p:txBody>
          <a:bodyPr/>
          <a:lstStyle/>
          <a:p>
            <a:r>
              <a:rPr lang="en-US" dirty="0" smtClean="0"/>
              <a:t>Introduction</a:t>
            </a:r>
            <a:endParaRPr lang="en-US" dirty="0"/>
          </a:p>
        </p:txBody>
      </p:sp>
      <p:pic>
        <p:nvPicPr>
          <p:cNvPr id="7" name="aw3SGD2flno"/>
          <p:cNvPicPr>
            <a:picLocks noRot="1" noChangeAspect="1"/>
          </p:cNvPicPr>
          <p:nvPr>
            <a:videoFile r:link="rId1"/>
          </p:nvPr>
        </p:nvPicPr>
        <p:blipFill>
          <a:blip r:embed="rId3"/>
          <a:stretch>
            <a:fillRect/>
          </a:stretch>
        </p:blipFill>
        <p:spPr>
          <a:xfrm>
            <a:off x="2548128" y="1658470"/>
            <a:ext cx="7095744" cy="3932178"/>
          </a:xfrm>
          <a:prstGeom prst="rect">
            <a:avLst/>
          </a:prstGeom>
        </p:spPr>
      </p:pic>
    </p:spTree>
    <p:extLst>
      <p:ext uri="{BB962C8B-B14F-4D97-AF65-F5344CB8AC3E}">
        <p14:creationId xmlns:p14="http://schemas.microsoft.com/office/powerpoint/2010/main" val="784153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040" y="195072"/>
            <a:ext cx="5285232" cy="5285232"/>
          </a:xfrm>
          <a:prstGeom prst="rect">
            <a:avLst/>
          </a:prstGeom>
        </p:spPr>
      </p:pic>
      <p:sp>
        <p:nvSpPr>
          <p:cNvPr id="3" name="Content Placeholder 2"/>
          <p:cNvSpPr>
            <a:spLocks noGrp="1"/>
          </p:cNvSpPr>
          <p:nvPr>
            <p:ph sz="quarter" idx="13"/>
          </p:nvPr>
        </p:nvSpPr>
        <p:spPr>
          <a:xfrm>
            <a:off x="292608" y="1325254"/>
            <a:ext cx="6208776" cy="5087738"/>
          </a:xfrm>
        </p:spPr>
        <p:txBody>
          <a:bodyPr/>
          <a:lstStyle/>
          <a:p>
            <a:r>
              <a:rPr lang="en-US" b="1" dirty="0" smtClean="0">
                <a:latin typeface="Arial Rounded MT Bold" panose="020F0704030504030204" pitchFamily="34" charset="0"/>
              </a:rPr>
              <a:t>Early College High schools have been developed between Tarrant County College and various North Texas Urban School districts in order to provide an entrance to college education for students who may not otherwise be able to pursue a college education due to financial, domestic or other reasons</a:t>
            </a:r>
            <a:endParaRPr lang="en-US" b="1" dirty="0">
              <a:latin typeface="Arial Rounded MT Bold" panose="020F0704030504030204" pitchFamily="34" charset="0"/>
            </a:endParaRPr>
          </a:p>
        </p:txBody>
      </p:sp>
    </p:spTree>
    <p:extLst>
      <p:ext uri="{BB962C8B-B14F-4D97-AF65-F5344CB8AC3E}">
        <p14:creationId xmlns:p14="http://schemas.microsoft.com/office/powerpoint/2010/main" val="23086097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(Cont.)</a:t>
            </a:r>
            <a:endParaRPr lang="en-US" dirty="0"/>
          </a:p>
        </p:txBody>
      </p:sp>
      <p:sp>
        <p:nvSpPr>
          <p:cNvPr id="3" name="Content Placeholder 2"/>
          <p:cNvSpPr>
            <a:spLocks noGrp="1"/>
          </p:cNvSpPr>
          <p:nvPr>
            <p:ph sz="quarter" idx="13"/>
          </p:nvPr>
        </p:nvSpPr>
        <p:spPr/>
        <p:txBody>
          <a:bodyPr>
            <a:normAutofit fontScale="92500"/>
          </a:bodyPr>
          <a:lstStyle/>
          <a:p>
            <a:r>
              <a:rPr lang="en-US" dirty="0" smtClean="0">
                <a:latin typeface="Arial Rounded MT Bold" panose="020F0704030504030204" pitchFamily="34" charset="0"/>
              </a:rPr>
              <a:t>Early College High Schools in Texas provide dual credit at no cost to the student even if the student is not a designated title I student</a:t>
            </a:r>
          </a:p>
          <a:p>
            <a:r>
              <a:rPr lang="en-US" dirty="0" smtClean="0">
                <a:latin typeface="Arial Rounded MT Bold" panose="020F0704030504030204" pitchFamily="34" charset="0"/>
              </a:rPr>
              <a:t>They provide a more rigorous academic environment so that the student is prepared for college if he or she should choose to continue  a baccalaureate program after high school</a:t>
            </a:r>
          </a:p>
          <a:p>
            <a:r>
              <a:rPr lang="en-US" dirty="0" smtClean="0">
                <a:latin typeface="Arial Rounded MT Bold" panose="020F0704030504030204" pitchFamily="34" charset="0"/>
              </a:rPr>
              <a:t>The barriers to college access are reduced</a:t>
            </a:r>
          </a:p>
          <a:p>
            <a:r>
              <a:rPr lang="en-US" dirty="0" smtClean="0">
                <a:latin typeface="Arial Rounded MT Bold" panose="020F0704030504030204" pitchFamily="34" charset="0"/>
              </a:rPr>
              <a:t>Works with the school district’s early alert programs to identify students that may be at risk via outside influences (gangs, etc.)</a:t>
            </a:r>
            <a:endParaRPr lang="en-US" dirty="0">
              <a:latin typeface="Arial Rounded MT Bold" panose="020F0704030504030204" pitchFamily="34" charset="0"/>
            </a:endParaRPr>
          </a:p>
        </p:txBody>
      </p:sp>
    </p:spTree>
    <p:extLst>
      <p:ext uri="{BB962C8B-B14F-4D97-AF65-F5344CB8AC3E}">
        <p14:creationId xmlns:p14="http://schemas.microsoft.com/office/powerpoint/2010/main" val="3151362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audience</a:t>
            </a:r>
            <a:endParaRPr lang="en-US" dirty="0"/>
          </a:p>
        </p:txBody>
      </p:sp>
      <p:sp>
        <p:nvSpPr>
          <p:cNvPr id="3" name="Content Placeholder 2"/>
          <p:cNvSpPr>
            <a:spLocks noGrp="1"/>
          </p:cNvSpPr>
          <p:nvPr>
            <p:ph sz="quarter" idx="13"/>
          </p:nvPr>
        </p:nvSpPr>
        <p:spPr/>
        <p:txBody>
          <a:bodyPr/>
          <a:lstStyle/>
          <a:p>
            <a:r>
              <a:rPr lang="en-US" dirty="0" smtClean="0">
                <a:latin typeface="Arial Rounded MT Bold" panose="020F0704030504030204" pitchFamily="34" charset="0"/>
              </a:rPr>
              <a:t>The primary Target Audience of any Early College High school in </a:t>
            </a:r>
            <a:r>
              <a:rPr lang="en-US" dirty="0" err="1" smtClean="0">
                <a:latin typeface="Arial Rounded MT Bold" panose="020F0704030504030204" pitchFamily="34" charset="0"/>
              </a:rPr>
              <a:t>texas</a:t>
            </a:r>
            <a:r>
              <a:rPr lang="en-US" dirty="0" smtClean="0">
                <a:latin typeface="Arial Rounded MT Bold" panose="020F0704030504030204" pitchFamily="34" charset="0"/>
              </a:rPr>
              <a:t> is students who qualify for free and reduced lunch. This is also the case in many similar programs in other states across the nation. </a:t>
            </a: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4166181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sz="quarter" idx="13"/>
          </p:nvPr>
        </p:nvSpPr>
        <p:spPr>
          <a:xfrm>
            <a:off x="685800" y="2183802"/>
            <a:ext cx="10394707" cy="3190783"/>
          </a:xfrm>
        </p:spPr>
        <p:txBody>
          <a:bodyPr>
            <a:normAutofit fontScale="85000" lnSpcReduction="10000"/>
          </a:bodyPr>
          <a:lstStyle/>
          <a:p>
            <a:r>
              <a:rPr lang="en-US" dirty="0" smtClean="0">
                <a:latin typeface="Arial Rounded MT Bold" panose="020F0704030504030204" pitchFamily="34" charset="0"/>
              </a:rPr>
              <a:t>The application process begins with a request to the state for permission to open a new program</a:t>
            </a:r>
          </a:p>
          <a:p>
            <a:r>
              <a:rPr lang="en-US" dirty="0" smtClean="0">
                <a:latin typeface="Arial Rounded MT Bold" panose="020F0704030504030204" pitchFamily="34" charset="0"/>
              </a:rPr>
              <a:t>Applicants must also receive approval from the Institution of Higher education (IHE) in the form of a letter of intent to sponsor the </a:t>
            </a:r>
            <a:r>
              <a:rPr lang="en-US" dirty="0" err="1" smtClean="0">
                <a:latin typeface="Arial Rounded MT Bold" panose="020F0704030504030204" pitchFamily="34" charset="0"/>
              </a:rPr>
              <a:t>echs</a:t>
            </a:r>
            <a:r>
              <a:rPr lang="en-US" dirty="0" smtClean="0">
                <a:latin typeface="Arial Rounded MT Bold" panose="020F0704030504030204" pitchFamily="34" charset="0"/>
              </a:rPr>
              <a:t> program</a:t>
            </a:r>
          </a:p>
          <a:p>
            <a:r>
              <a:rPr lang="en-US" dirty="0" smtClean="0">
                <a:latin typeface="Arial Rounded MT Bold" panose="020F0704030504030204" pitchFamily="34" charset="0"/>
              </a:rPr>
              <a:t>The speed of approval and opening dates of any program are determined by the model the ISD and </a:t>
            </a:r>
            <a:r>
              <a:rPr lang="en-US" dirty="0" err="1" smtClean="0">
                <a:latin typeface="Arial Rounded MT Bold" panose="020F0704030504030204" pitchFamily="34" charset="0"/>
              </a:rPr>
              <a:t>ihe</a:t>
            </a:r>
            <a:r>
              <a:rPr lang="en-US" dirty="0" smtClean="0">
                <a:latin typeface="Arial Rounded MT Bold" panose="020F0704030504030204" pitchFamily="34" charset="0"/>
              </a:rPr>
              <a:t> want to follow</a:t>
            </a:r>
          </a:p>
          <a:p>
            <a:pPr lvl="1"/>
            <a:r>
              <a:rPr lang="en-US" dirty="0" smtClean="0">
                <a:latin typeface="Arial Rounded MT Bold" panose="020F0704030504030204" pitchFamily="34" charset="0"/>
              </a:rPr>
              <a:t>School within a school</a:t>
            </a:r>
          </a:p>
          <a:p>
            <a:pPr lvl="1"/>
            <a:r>
              <a:rPr lang="en-US" dirty="0" err="1" smtClean="0">
                <a:latin typeface="Arial Rounded MT Bold" panose="020F0704030504030204" pitchFamily="34" charset="0"/>
              </a:rPr>
              <a:t>Ihe</a:t>
            </a:r>
            <a:r>
              <a:rPr lang="en-US" dirty="0" smtClean="0">
                <a:latin typeface="Arial Rounded MT Bold" panose="020F0704030504030204" pitchFamily="34" charset="0"/>
              </a:rPr>
              <a:t> On-site</a:t>
            </a:r>
          </a:p>
          <a:p>
            <a:pPr lvl="1"/>
            <a:r>
              <a:rPr lang="en-US" dirty="0" err="1" smtClean="0">
                <a:latin typeface="Arial Rounded MT Bold" panose="020F0704030504030204" pitchFamily="34" charset="0"/>
              </a:rPr>
              <a:t>Isd</a:t>
            </a:r>
            <a:r>
              <a:rPr lang="en-US" dirty="0" smtClean="0">
                <a:latin typeface="Arial Rounded MT Bold" panose="020F0704030504030204" pitchFamily="34" charset="0"/>
              </a:rPr>
              <a:t> or </a:t>
            </a:r>
            <a:r>
              <a:rPr lang="en-US" dirty="0" err="1" smtClean="0">
                <a:latin typeface="Arial Rounded MT Bold" panose="020F0704030504030204" pitchFamily="34" charset="0"/>
              </a:rPr>
              <a:t>ihe</a:t>
            </a:r>
            <a:r>
              <a:rPr lang="en-US" dirty="0" smtClean="0">
                <a:latin typeface="Arial Rounded MT Bold" panose="020F0704030504030204" pitchFamily="34" charset="0"/>
              </a:rPr>
              <a:t> third party site (satellite center or county/state building lease)</a:t>
            </a:r>
          </a:p>
          <a:p>
            <a:pPr marL="457200" lvl="1" indent="0">
              <a:buNone/>
            </a:pPr>
            <a:endParaRPr lang="en-US" dirty="0" smtClean="0"/>
          </a:p>
          <a:p>
            <a:pPr lvl="1"/>
            <a:endParaRPr lang="en-US" dirty="0"/>
          </a:p>
        </p:txBody>
      </p:sp>
    </p:spTree>
    <p:extLst>
      <p:ext uri="{BB962C8B-B14F-4D97-AF65-F5344CB8AC3E}">
        <p14:creationId xmlns:p14="http://schemas.microsoft.com/office/powerpoint/2010/main" val="1043436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9" y="454712"/>
            <a:ext cx="10396882" cy="1151965"/>
          </a:xfrm>
        </p:spPr>
        <p:txBody>
          <a:bodyPr>
            <a:normAutofit fontScale="90000"/>
          </a:bodyPr>
          <a:lstStyle/>
          <a:p>
            <a:r>
              <a:rPr lang="en-US" dirty="0" smtClean="0"/>
              <a:t>Recruitment and student application </a:t>
            </a:r>
            <a:endParaRPr lang="en-US" dirty="0"/>
          </a:p>
        </p:txBody>
      </p:sp>
      <p:pic>
        <p:nvPicPr>
          <p:cNvPr id="9" name="1uiZY493bdM"/>
          <p:cNvPicPr>
            <a:picLocks noRot="1" noChangeAspect="1"/>
          </p:cNvPicPr>
          <p:nvPr>
            <a:videoFile r:link="rId1"/>
          </p:nvPr>
        </p:nvPicPr>
        <p:blipFill>
          <a:blip r:embed="rId3"/>
          <a:stretch>
            <a:fillRect/>
          </a:stretch>
        </p:blipFill>
        <p:spPr>
          <a:xfrm>
            <a:off x="2548128" y="1606677"/>
            <a:ext cx="7095744" cy="3991356"/>
          </a:xfrm>
          <a:prstGeom prst="rect">
            <a:avLst/>
          </a:prstGeom>
        </p:spPr>
      </p:pic>
    </p:spTree>
    <p:extLst>
      <p:ext uri="{BB962C8B-B14F-4D97-AF65-F5344CB8AC3E}">
        <p14:creationId xmlns:p14="http://schemas.microsoft.com/office/powerpoint/2010/main" val="1038204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59" y="246888"/>
            <a:ext cx="10396882" cy="1151965"/>
          </a:xfrm>
        </p:spPr>
        <p:txBody>
          <a:bodyPr>
            <a:normAutofit fontScale="90000"/>
          </a:bodyPr>
          <a:lstStyle/>
          <a:p>
            <a:r>
              <a:rPr lang="en-US" dirty="0" smtClean="0"/>
              <a:t>Recruitment and student application</a:t>
            </a:r>
            <a:endParaRPr lang="en-US" dirty="0"/>
          </a:p>
        </p:txBody>
      </p:sp>
      <p:pic>
        <p:nvPicPr>
          <p:cNvPr id="4" name="270687F">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548351" y="1219200"/>
            <a:ext cx="7095298" cy="4371759"/>
          </a:xfrm>
          <a:prstGeom prst="rect">
            <a:avLst/>
          </a:prstGeom>
        </p:spPr>
      </p:pic>
    </p:spTree>
    <p:extLst>
      <p:ext uri="{BB962C8B-B14F-4D97-AF65-F5344CB8AC3E}">
        <p14:creationId xmlns:p14="http://schemas.microsoft.com/office/powerpoint/2010/main" val="1083193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3638"/>
            <a:ext cx="10396882" cy="1644127"/>
          </a:xfrm>
        </p:spPr>
        <p:txBody>
          <a:bodyPr/>
          <a:lstStyle/>
          <a:p>
            <a:r>
              <a:rPr lang="en-US" dirty="0" smtClean="0"/>
              <a:t>Implementation</a:t>
            </a:r>
            <a:endParaRPr lang="en-US" dirty="0"/>
          </a:p>
        </p:txBody>
      </p:sp>
      <p:sp>
        <p:nvSpPr>
          <p:cNvPr id="3" name="Content Placeholder 2"/>
          <p:cNvSpPr>
            <a:spLocks noGrp="1"/>
          </p:cNvSpPr>
          <p:nvPr>
            <p:ph sz="quarter" idx="13"/>
          </p:nvPr>
        </p:nvSpPr>
        <p:spPr>
          <a:xfrm>
            <a:off x="685800" y="1936376"/>
            <a:ext cx="10394707" cy="4744122"/>
          </a:xfrm>
        </p:spPr>
        <p:txBody>
          <a:bodyPr/>
          <a:lstStyle/>
          <a:p>
            <a:r>
              <a:rPr lang="en-US" dirty="0" smtClean="0">
                <a:latin typeface="Arial Rounded MT Bold" panose="020F0704030504030204" pitchFamily="34" charset="0"/>
              </a:rPr>
              <a:t>Once the state has approved the </a:t>
            </a:r>
            <a:r>
              <a:rPr lang="en-US" dirty="0" smtClean="0">
                <a:latin typeface="Arial Rounded MT Bold" panose="020F0704030504030204" pitchFamily="34" charset="0"/>
              </a:rPr>
              <a:t>plan listed in </a:t>
            </a:r>
            <a:r>
              <a:rPr lang="en-US" dirty="0" smtClean="0">
                <a:latin typeface="Arial Rounded MT Bold" panose="020F0704030504030204" pitchFamily="34" charset="0"/>
              </a:rPr>
              <a:t>an application, it will be time to move your chosen model forward for the oncoming school year. This will include:</a:t>
            </a:r>
          </a:p>
          <a:p>
            <a:pPr lvl="1"/>
            <a:r>
              <a:rPr lang="en-US" dirty="0" smtClean="0">
                <a:latin typeface="Arial Rounded MT Bold" panose="020F0704030504030204" pitchFamily="34" charset="0"/>
              </a:rPr>
              <a:t>Course scheduling</a:t>
            </a:r>
          </a:p>
          <a:p>
            <a:pPr lvl="1"/>
            <a:r>
              <a:rPr lang="en-US" dirty="0" smtClean="0">
                <a:latin typeface="Arial Rounded MT Bold" panose="020F0704030504030204" pitchFamily="34" charset="0"/>
              </a:rPr>
              <a:t>Student recruitment</a:t>
            </a:r>
          </a:p>
          <a:p>
            <a:pPr lvl="1"/>
            <a:r>
              <a:rPr lang="en-US" dirty="0" smtClean="0">
                <a:latin typeface="Arial Rounded MT Bold" panose="020F0704030504030204" pitchFamily="34" charset="0"/>
              </a:rPr>
              <a:t>Submission of course requests to your </a:t>
            </a:r>
            <a:r>
              <a:rPr lang="en-US" dirty="0" err="1" smtClean="0">
                <a:latin typeface="Arial Rounded MT Bold" panose="020F0704030504030204" pitchFamily="34" charset="0"/>
              </a:rPr>
              <a:t>ihe</a:t>
            </a:r>
            <a:endParaRPr lang="en-US" dirty="0" smtClean="0">
              <a:latin typeface="Arial Rounded MT Bold" panose="020F0704030504030204" pitchFamily="34" charset="0"/>
            </a:endParaRPr>
          </a:p>
          <a:p>
            <a:pPr lvl="1"/>
            <a:r>
              <a:rPr lang="en-US" dirty="0" smtClean="0">
                <a:latin typeface="Arial Rounded MT Bold" panose="020F0704030504030204" pitchFamily="34" charset="0"/>
              </a:rPr>
              <a:t>Teacher selection and credentialing (for embedded instructors)</a:t>
            </a:r>
          </a:p>
          <a:p>
            <a:pPr lvl="1"/>
            <a:r>
              <a:rPr lang="en-US" dirty="0" smtClean="0">
                <a:latin typeface="Arial Rounded MT Bold" panose="020F0704030504030204" pitchFamily="34" charset="0"/>
              </a:rPr>
              <a:t>Transportation and meal planning</a:t>
            </a:r>
          </a:p>
          <a:p>
            <a:pPr lvl="1"/>
            <a:r>
              <a:rPr lang="en-US" dirty="0" smtClean="0">
                <a:latin typeface="Arial Rounded MT Bold" panose="020F0704030504030204" pitchFamily="34" charset="0"/>
              </a:rPr>
              <a:t>Information technology selections</a:t>
            </a:r>
          </a:p>
          <a:p>
            <a:pPr lvl="2"/>
            <a:r>
              <a:rPr lang="en-US" dirty="0" smtClean="0">
                <a:latin typeface="Arial Rounded MT Bold" panose="020F0704030504030204" pitchFamily="34" charset="0"/>
              </a:rPr>
              <a:t>One on one technology</a:t>
            </a:r>
          </a:p>
          <a:p>
            <a:pPr lvl="2"/>
            <a:r>
              <a:rPr lang="en-US" dirty="0" smtClean="0">
                <a:latin typeface="Arial Rounded MT Bold" panose="020F0704030504030204" pitchFamily="34" charset="0"/>
              </a:rPr>
              <a:t>Classroom technology</a:t>
            </a:r>
          </a:p>
          <a:p>
            <a:pPr marL="914400" lvl="2" indent="0">
              <a:buNone/>
            </a:pP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6744094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1003</TotalTime>
  <Words>517</Words>
  <Application>Microsoft Office PowerPoint</Application>
  <PresentationFormat>Widescreen</PresentationFormat>
  <Paragraphs>52</Paragraphs>
  <Slides>12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Arial Rounded MT Bold</vt:lpstr>
      <vt:lpstr>Impact</vt:lpstr>
      <vt:lpstr>Main Event</vt:lpstr>
      <vt:lpstr>     Early College High Schools:  Achieving the Dream of College for Urban,  North Texas Students By Wendy Jasper </vt:lpstr>
      <vt:lpstr>Introduction</vt:lpstr>
      <vt:lpstr>Vision</vt:lpstr>
      <vt:lpstr>Vision (Cont.)</vt:lpstr>
      <vt:lpstr>Target audience</vt:lpstr>
      <vt:lpstr>Planning</vt:lpstr>
      <vt:lpstr>Recruitment and student application </vt:lpstr>
      <vt:lpstr>Recruitment and student application</vt:lpstr>
      <vt:lpstr>Implementation</vt:lpstr>
      <vt:lpstr>Data analysis</vt:lpstr>
      <vt:lpstr>Best practices</vt:lpstr>
      <vt:lpstr>Contact information </vt:lpstr>
    </vt:vector>
  </TitlesOfParts>
  <Company>TCCD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College High Schools:  Achieving the Dream of College for Urban,  North Texas Students By Wendy Jasper</dc:title>
  <dc:creator>JASPER MARTINEZ, WENDY</dc:creator>
  <cp:lastModifiedBy>JASPER MARTINEZ, WENDY</cp:lastModifiedBy>
  <cp:revision>32</cp:revision>
  <dcterms:created xsi:type="dcterms:W3CDTF">2016-11-29T16:36:42Z</dcterms:created>
  <dcterms:modified xsi:type="dcterms:W3CDTF">2017-02-16T18:22:00Z</dcterms:modified>
</cp:coreProperties>
</file>