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8"/>
  </p:notesMasterIdLst>
  <p:handoutMasterIdLst>
    <p:handoutMasterId r:id="rId39"/>
  </p:handoutMasterIdLst>
  <p:sldIdLst>
    <p:sldId id="256" r:id="rId2"/>
    <p:sldId id="259" r:id="rId3"/>
    <p:sldId id="257" r:id="rId4"/>
    <p:sldId id="258" r:id="rId5"/>
    <p:sldId id="260" r:id="rId6"/>
    <p:sldId id="261" r:id="rId7"/>
    <p:sldId id="264" r:id="rId8"/>
    <p:sldId id="265" r:id="rId9"/>
    <p:sldId id="266" r:id="rId10"/>
    <p:sldId id="267" r:id="rId11"/>
    <p:sldId id="268" r:id="rId12"/>
    <p:sldId id="270" r:id="rId13"/>
    <p:sldId id="269" r:id="rId14"/>
    <p:sldId id="271" r:id="rId15"/>
    <p:sldId id="278" r:id="rId16"/>
    <p:sldId id="279" r:id="rId17"/>
    <p:sldId id="272" r:id="rId18"/>
    <p:sldId id="293" r:id="rId19"/>
    <p:sldId id="294" r:id="rId20"/>
    <p:sldId id="274" r:id="rId21"/>
    <p:sldId id="280" r:id="rId22"/>
    <p:sldId id="291" r:id="rId23"/>
    <p:sldId id="281" r:id="rId24"/>
    <p:sldId id="286" r:id="rId25"/>
    <p:sldId id="295" r:id="rId26"/>
    <p:sldId id="283" r:id="rId27"/>
    <p:sldId id="296" r:id="rId28"/>
    <p:sldId id="297" r:id="rId29"/>
    <p:sldId id="289" r:id="rId30"/>
    <p:sldId id="300" r:id="rId31"/>
    <p:sldId id="298" r:id="rId32"/>
    <p:sldId id="299" r:id="rId33"/>
    <p:sldId id="288" r:id="rId34"/>
    <p:sldId id="302" r:id="rId35"/>
    <p:sldId id="303" r:id="rId36"/>
    <p:sldId id="301"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6176C88-BB55-4AEB-8C92-1B7196447572}">
          <p14:sldIdLst>
            <p14:sldId id="256"/>
            <p14:sldId id="259"/>
            <p14:sldId id="257"/>
            <p14:sldId id="258"/>
            <p14:sldId id="260"/>
            <p14:sldId id="261"/>
            <p14:sldId id="264"/>
            <p14:sldId id="265"/>
            <p14:sldId id="266"/>
            <p14:sldId id="267"/>
            <p14:sldId id="268"/>
            <p14:sldId id="270"/>
            <p14:sldId id="269"/>
            <p14:sldId id="271"/>
            <p14:sldId id="278"/>
            <p14:sldId id="279"/>
            <p14:sldId id="272"/>
            <p14:sldId id="293"/>
            <p14:sldId id="294"/>
            <p14:sldId id="274"/>
            <p14:sldId id="280"/>
            <p14:sldId id="291"/>
            <p14:sldId id="281"/>
            <p14:sldId id="286"/>
            <p14:sldId id="295"/>
            <p14:sldId id="283"/>
            <p14:sldId id="296"/>
            <p14:sldId id="297"/>
            <p14:sldId id="289"/>
            <p14:sldId id="300"/>
            <p14:sldId id="298"/>
            <p14:sldId id="299"/>
            <p14:sldId id="288"/>
            <p14:sldId id="302"/>
            <p14:sldId id="303"/>
            <p14:sldId id="301"/>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789" autoAdjust="0"/>
  </p:normalViewPr>
  <p:slideViewPr>
    <p:cSldViewPr snapToGrid="0">
      <p:cViewPr varScale="1">
        <p:scale>
          <a:sx n="56" d="100"/>
          <a:sy n="56" d="100"/>
        </p:scale>
        <p:origin x="127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EB8ADD5-B1E0-4CE9-8D5C-CD8AA0F6EA2C}" type="datetimeFigureOut">
              <a:rPr lang="en-US" smtClean="0"/>
              <a:t>2/19/2017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AA10AE-2273-4C3A-B169-48AC6F144A43}" type="slidenum">
              <a:rPr lang="en-US" smtClean="0"/>
              <a:t>‹#›</a:t>
            </a:fld>
            <a:endParaRPr lang="en-US"/>
          </a:p>
        </p:txBody>
      </p:sp>
    </p:spTree>
    <p:extLst>
      <p:ext uri="{BB962C8B-B14F-4D97-AF65-F5344CB8AC3E}">
        <p14:creationId xmlns:p14="http://schemas.microsoft.com/office/powerpoint/2010/main" val="2939291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406A56-0F7E-480F-A79C-4C5EAD4D96A3}" type="datetimeFigureOut">
              <a:rPr lang="en-US" smtClean="0"/>
              <a:pPr/>
              <a:t>2/19/2017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9CA6AB-79E8-40EC-AB2F-23AB36B70754}" type="slidenum">
              <a:rPr lang="en-US" smtClean="0"/>
              <a:pPr/>
              <a:t>‹#›</a:t>
            </a:fld>
            <a:endParaRPr lang="en-US"/>
          </a:p>
        </p:txBody>
      </p:sp>
    </p:spTree>
    <p:extLst>
      <p:ext uri="{BB962C8B-B14F-4D97-AF65-F5344CB8AC3E}">
        <p14:creationId xmlns:p14="http://schemas.microsoft.com/office/powerpoint/2010/main" val="1212996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Erikson’s (1959) theory of psychosocial development has eight distinct stages, taking in five stages up to the age of 18 years and three further stages beyond, well into adulthood. Erikson suggests that there is still plenty of room for continued growth and development throughout one’s life. Erikson puts a great deal of emphasis on the adolescent period, feeling it was a crucial stage for developing a person’s identity.</a:t>
            </a:r>
          </a:p>
          <a:p>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According to the theory, successful completion of each stage results in a healthy personality and the acquisition of basic virtues. Basic virtues are characteristic strengths which the ego can use to resolve subsequent crises</a:t>
            </a:r>
            <a:r>
              <a:rPr lang="en-US" sz="1200" b="0" i="0" kern="1200" dirty="0" smtClean="0">
                <a:solidFill>
                  <a:schemeClr val="tx1"/>
                </a:solidFill>
                <a:latin typeface="+mn-lt"/>
                <a:ea typeface="+mn-ea"/>
                <a:cs typeface="+mn-cs"/>
              </a:rPr>
              <a:t>.</a:t>
            </a:r>
          </a:p>
          <a:p>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Failure to successfully complete a stage can result in a reduced ability to complete further stages and therefore a more unhealthy personality and sense of self.  These stages, however, can be resolved successfully at a later time.</a:t>
            </a:r>
          </a:p>
          <a:p>
            <a:endParaRPr lang="en-US" dirty="0"/>
          </a:p>
        </p:txBody>
      </p:sp>
      <p:sp>
        <p:nvSpPr>
          <p:cNvPr id="4" name="Slide Number Placeholder 3"/>
          <p:cNvSpPr>
            <a:spLocks noGrp="1"/>
          </p:cNvSpPr>
          <p:nvPr>
            <p:ph type="sldNum" sz="quarter" idx="10"/>
          </p:nvPr>
        </p:nvSpPr>
        <p:spPr/>
        <p:txBody>
          <a:bodyPr/>
          <a:lstStyle/>
          <a:p>
            <a:fld id="{A09CA6AB-79E8-40EC-AB2F-23AB36B70754}" type="slidenum">
              <a:rPr lang="en-US" smtClean="0"/>
              <a:pPr/>
              <a:t>12</a:t>
            </a:fld>
            <a:endParaRPr lang="en-US"/>
          </a:p>
        </p:txBody>
      </p:sp>
    </p:spTree>
    <p:extLst>
      <p:ext uri="{BB962C8B-B14F-4D97-AF65-F5344CB8AC3E}">
        <p14:creationId xmlns:p14="http://schemas.microsoft.com/office/powerpoint/2010/main" val="36583470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According to Collins (2004)</a:t>
            </a:r>
            <a:r>
              <a:rPr lang="en-US" baseline="0" dirty="0" smtClean="0"/>
              <a:t> and Reid (1988) African American adolescent girls models of womanhood and their cultural teaching have included displays of independence, self-confidence, and self-reliance lending to the development of an more androgynous gender identity.  </a:t>
            </a:r>
          </a:p>
          <a:p>
            <a:endParaRPr lang="en-US" baseline="0" dirty="0" smtClean="0"/>
          </a:p>
          <a:p>
            <a:r>
              <a:rPr lang="en-US" baseline="0" dirty="0" smtClean="0"/>
              <a:t>African American adolescent girls who had an androgynous gender identity define themselves, their own standards, and are more satisfied  among the following areas: beauty, body image, and sexuality.  </a:t>
            </a:r>
            <a:endParaRPr lang="en-US" dirty="0"/>
          </a:p>
        </p:txBody>
      </p:sp>
      <p:sp>
        <p:nvSpPr>
          <p:cNvPr id="4" name="Slide Number Placeholder 3"/>
          <p:cNvSpPr>
            <a:spLocks noGrp="1"/>
          </p:cNvSpPr>
          <p:nvPr>
            <p:ph type="sldNum" sz="quarter" idx="10"/>
          </p:nvPr>
        </p:nvSpPr>
        <p:spPr/>
        <p:txBody>
          <a:bodyPr/>
          <a:lstStyle/>
          <a:p>
            <a:fld id="{A09CA6AB-79E8-40EC-AB2F-23AB36B70754}" type="slidenum">
              <a:rPr lang="en-US" smtClean="0"/>
              <a:pPr/>
              <a:t>24</a:t>
            </a:fld>
            <a:endParaRPr lang="en-US"/>
          </a:p>
        </p:txBody>
      </p:sp>
    </p:spTree>
    <p:extLst>
      <p:ext uri="{BB962C8B-B14F-4D97-AF65-F5344CB8AC3E}">
        <p14:creationId xmlns:p14="http://schemas.microsoft.com/office/powerpoint/2010/main" val="909099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African American</a:t>
            </a:r>
            <a:r>
              <a:rPr lang="en-US" baseline="0" dirty="0" smtClean="0"/>
              <a:t> adolescent girls develop their ideal selves or their desired identities in response to their feared selves or the stereotypes they want to avoid (Way, Hernandez, Rogers, and Hughes, 2013, p 415)</a:t>
            </a:r>
            <a:endParaRPr lang="en-US" dirty="0"/>
          </a:p>
        </p:txBody>
      </p:sp>
      <p:sp>
        <p:nvSpPr>
          <p:cNvPr id="4" name="Slide Number Placeholder 3"/>
          <p:cNvSpPr>
            <a:spLocks noGrp="1"/>
          </p:cNvSpPr>
          <p:nvPr>
            <p:ph type="sldNum" sz="quarter" idx="10"/>
          </p:nvPr>
        </p:nvSpPr>
        <p:spPr/>
        <p:txBody>
          <a:bodyPr/>
          <a:lstStyle/>
          <a:p>
            <a:fld id="{A09CA6AB-79E8-40EC-AB2F-23AB36B70754}" type="slidenum">
              <a:rPr lang="en-US" smtClean="0"/>
              <a:pPr/>
              <a:t>25</a:t>
            </a:fld>
            <a:endParaRPr lang="en-US"/>
          </a:p>
        </p:txBody>
      </p:sp>
    </p:spTree>
    <p:extLst>
      <p:ext uri="{BB962C8B-B14F-4D97-AF65-F5344CB8AC3E}">
        <p14:creationId xmlns:p14="http://schemas.microsoft.com/office/powerpoint/2010/main" val="1251404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The adolescent mind is essentially a mind or moratorium, a psychosocial stage between childhood and adulthood, and between the morality learned by the child, and the ethics to be developed by the adult (Erikson, 1963, p. 245)</a:t>
            </a:r>
          </a:p>
          <a:p>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Erikson claims that the adolescent may feel uncomfortable about their body for a while until they can adapt and “grow into” the changes. Success in this stage will lead to the virtue of </a:t>
            </a:r>
            <a:r>
              <a:rPr lang="en-US" sz="1200" b="1" i="0" kern="1200" dirty="0" smtClean="0">
                <a:solidFill>
                  <a:schemeClr val="tx1"/>
                </a:solidFill>
                <a:latin typeface="+mn-lt"/>
                <a:ea typeface="+mn-ea"/>
                <a:cs typeface="+mn-cs"/>
              </a:rPr>
              <a:t>fidelity</a:t>
            </a:r>
            <a:r>
              <a:rPr lang="en-US" sz="1200" b="0" i="0" kern="1200" dirty="0" smtClean="0">
                <a:solidFill>
                  <a:schemeClr val="tx1"/>
                </a:solidFill>
                <a:latin typeface="+mn-lt"/>
                <a:ea typeface="+mn-ea"/>
                <a:cs typeface="+mn-cs"/>
              </a:rPr>
              <a:t>.</a:t>
            </a:r>
          </a:p>
          <a:p>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Fidelity involves being able to commit one's self to others on the basis of accepting others, even when there may be ideological differences.</a:t>
            </a:r>
          </a:p>
          <a:p>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During this period, they explore possibilities and begin to form their own identity based upon the outcome of their explorations. Failure to establish a sense of identity within society ("I don’t know what I want to be when I grow up") can lead to role confusion. Role confusion involves the individual not being sure about themselves or their place in society.</a:t>
            </a:r>
            <a:endParaRPr lang="en-US" sz="1200" b="0" i="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09CA6AB-79E8-40EC-AB2F-23AB36B70754}" type="slidenum">
              <a:rPr lang="en-US" smtClean="0"/>
              <a:pPr/>
              <a:t>13</a:t>
            </a:fld>
            <a:endParaRPr lang="en-US"/>
          </a:p>
        </p:txBody>
      </p:sp>
    </p:spTree>
    <p:extLst>
      <p:ext uri="{BB962C8B-B14F-4D97-AF65-F5344CB8AC3E}">
        <p14:creationId xmlns:p14="http://schemas.microsoft.com/office/powerpoint/2010/main" val="2280155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9CA6AB-79E8-40EC-AB2F-23AB36B70754}" type="slidenum">
              <a:rPr lang="en-US" smtClean="0"/>
              <a:pPr/>
              <a:t>15</a:t>
            </a:fld>
            <a:endParaRPr lang="en-US"/>
          </a:p>
        </p:txBody>
      </p:sp>
    </p:spTree>
    <p:extLst>
      <p:ext uri="{BB962C8B-B14F-4D97-AF65-F5344CB8AC3E}">
        <p14:creationId xmlns:p14="http://schemas.microsoft.com/office/powerpoint/2010/main" val="291156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Consider</a:t>
            </a:r>
            <a:r>
              <a:rPr lang="en-US" baseline="0" dirty="0" smtClean="0"/>
              <a:t> the importance of the nature of identity development  for African American Adolescents girls in particular in context of DSTs</a:t>
            </a:r>
            <a:endParaRPr lang="en-US" dirty="0"/>
          </a:p>
        </p:txBody>
      </p:sp>
      <p:sp>
        <p:nvSpPr>
          <p:cNvPr id="4" name="Slide Number Placeholder 3"/>
          <p:cNvSpPr>
            <a:spLocks noGrp="1"/>
          </p:cNvSpPr>
          <p:nvPr>
            <p:ph type="sldNum" sz="quarter" idx="10"/>
          </p:nvPr>
        </p:nvSpPr>
        <p:spPr/>
        <p:txBody>
          <a:bodyPr/>
          <a:lstStyle/>
          <a:p>
            <a:fld id="{A09CA6AB-79E8-40EC-AB2F-23AB36B70754}" type="slidenum">
              <a:rPr lang="en-US" smtClean="0"/>
              <a:pPr/>
              <a:t>17</a:t>
            </a:fld>
            <a:endParaRPr lang="en-US"/>
          </a:p>
        </p:txBody>
      </p:sp>
    </p:spTree>
    <p:extLst>
      <p:ext uri="{BB962C8B-B14F-4D97-AF65-F5344CB8AC3E}">
        <p14:creationId xmlns:p14="http://schemas.microsoft.com/office/powerpoint/2010/main" val="3370834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Developmental theory suggest that adolescents is a time of self-exploration.  </a:t>
            </a:r>
            <a:endParaRPr lang="en-US" dirty="0" smtClean="0"/>
          </a:p>
          <a:p>
            <a:endParaRPr lang="en-US" dirty="0" smtClean="0"/>
          </a:p>
          <a:p>
            <a:r>
              <a:rPr lang="en-US" dirty="0" smtClean="0"/>
              <a:t>In the developmental</a:t>
            </a:r>
            <a:r>
              <a:rPr lang="en-US" baseline="0" dirty="0" smtClean="0"/>
              <a:t> period of adolescence, an individual is generating his or her own meaning in relation to the influences from all levels of the organization within the complex ecology of human development (</a:t>
            </a:r>
            <a:r>
              <a:rPr lang="en-US" baseline="0" dirty="0" err="1" smtClean="0"/>
              <a:t>Bronfenbrenner</a:t>
            </a:r>
            <a:r>
              <a:rPr lang="en-US" baseline="0" dirty="0" smtClean="0"/>
              <a:t>, 2005)</a:t>
            </a:r>
          </a:p>
          <a:p>
            <a:endParaRPr lang="en-US" baseline="0" dirty="0" smtClean="0"/>
          </a:p>
        </p:txBody>
      </p:sp>
      <p:sp>
        <p:nvSpPr>
          <p:cNvPr id="4" name="Slide Number Placeholder 3"/>
          <p:cNvSpPr>
            <a:spLocks noGrp="1"/>
          </p:cNvSpPr>
          <p:nvPr>
            <p:ph type="sldNum" sz="quarter" idx="10"/>
          </p:nvPr>
        </p:nvSpPr>
        <p:spPr/>
        <p:txBody>
          <a:bodyPr/>
          <a:lstStyle/>
          <a:p>
            <a:fld id="{A09CA6AB-79E8-40EC-AB2F-23AB36B70754}" type="slidenum">
              <a:rPr lang="en-US" smtClean="0"/>
              <a:pPr/>
              <a:t>18</a:t>
            </a:fld>
            <a:endParaRPr lang="en-US"/>
          </a:p>
        </p:txBody>
      </p:sp>
    </p:spTree>
    <p:extLst>
      <p:ext uri="{BB962C8B-B14F-4D97-AF65-F5344CB8AC3E}">
        <p14:creationId xmlns:p14="http://schemas.microsoft.com/office/powerpoint/2010/main" val="3997120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Contemporary</a:t>
            </a:r>
            <a:r>
              <a:rPr lang="en-US" baseline="0" dirty="0" smtClean="0"/>
              <a:t> research on African American adolescent identity development is very much molecular, focusing predominately on ethnic and racial identities, however, given that identity is comprised of many personal and social components and can vary in importance by social context and that may function differently over time. </a:t>
            </a:r>
          </a:p>
          <a:p>
            <a:endParaRPr lang="en-US" baseline="0" dirty="0" smtClean="0"/>
          </a:p>
          <a:p>
            <a:r>
              <a:rPr lang="en-US" baseline="0" dirty="0" smtClean="0"/>
              <a:t>For AA is it a developmental process that begins at birth and continues to develop throughout their life-span</a:t>
            </a:r>
          </a:p>
          <a:p>
            <a:endParaRPr lang="en-US" baseline="0" dirty="0" smtClean="0"/>
          </a:p>
          <a:p>
            <a:r>
              <a:rPr lang="en-US" baseline="0" dirty="0" smtClean="0"/>
              <a:t>Identity is influenced by a range of stages from an individuals first encounter with stressful events to reactive coping mechanisms that may follow</a:t>
            </a:r>
          </a:p>
          <a:p>
            <a:endParaRPr lang="en-US" baseline="0" dirty="0" smtClean="0"/>
          </a:p>
          <a:p>
            <a:r>
              <a:rPr lang="en-US" baseline="0" dirty="0" smtClean="0"/>
              <a:t>African American girls are constructing their identity in the context of schools, neighborhoods, family, peers, media, politics, culture, and economics.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09CA6AB-79E8-40EC-AB2F-23AB36B70754}" type="slidenum">
              <a:rPr lang="en-US" smtClean="0"/>
              <a:pPr/>
              <a:t>20</a:t>
            </a:fld>
            <a:endParaRPr lang="en-US"/>
          </a:p>
        </p:txBody>
      </p:sp>
    </p:spTree>
    <p:extLst>
      <p:ext uri="{BB962C8B-B14F-4D97-AF65-F5344CB8AC3E}">
        <p14:creationId xmlns:p14="http://schemas.microsoft.com/office/powerpoint/2010/main" val="628288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Totality of response</a:t>
            </a:r>
            <a:r>
              <a:rPr lang="en-US" baseline="0" dirty="0" smtClean="0"/>
              <a:t> to such challenges may involve AA youth expressing negativity in light of these challenges.  </a:t>
            </a:r>
          </a:p>
          <a:p>
            <a:endParaRPr lang="en-US" baseline="0" dirty="0" smtClean="0"/>
          </a:p>
          <a:p>
            <a:r>
              <a:rPr lang="en-US" baseline="0" dirty="0" smtClean="0"/>
              <a:t>Discrimination and prejudice may prompt AA youth to develop a negative identity, which may consequently lead to deviant behaviors and poor psychological functioning.  </a:t>
            </a:r>
            <a:endParaRPr lang="en-US" dirty="0"/>
          </a:p>
        </p:txBody>
      </p:sp>
      <p:sp>
        <p:nvSpPr>
          <p:cNvPr id="4" name="Slide Number Placeholder 3"/>
          <p:cNvSpPr>
            <a:spLocks noGrp="1"/>
          </p:cNvSpPr>
          <p:nvPr>
            <p:ph type="sldNum" sz="quarter" idx="10"/>
          </p:nvPr>
        </p:nvSpPr>
        <p:spPr/>
        <p:txBody>
          <a:bodyPr/>
          <a:lstStyle/>
          <a:p>
            <a:fld id="{A09CA6AB-79E8-40EC-AB2F-23AB36B70754}" type="slidenum">
              <a:rPr lang="en-US" smtClean="0"/>
              <a:pPr/>
              <a:t>21</a:t>
            </a:fld>
            <a:endParaRPr lang="en-US"/>
          </a:p>
        </p:txBody>
      </p:sp>
    </p:spTree>
    <p:extLst>
      <p:ext uri="{BB962C8B-B14F-4D97-AF65-F5344CB8AC3E}">
        <p14:creationId xmlns:p14="http://schemas.microsoft.com/office/powerpoint/2010/main" val="2743346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9CA6AB-79E8-40EC-AB2F-23AB36B70754}" type="slidenum">
              <a:rPr lang="en-US" smtClean="0"/>
              <a:pPr/>
              <a:t>22</a:t>
            </a:fld>
            <a:endParaRPr lang="en-US"/>
          </a:p>
        </p:txBody>
      </p:sp>
    </p:spTree>
    <p:extLst>
      <p:ext uri="{BB962C8B-B14F-4D97-AF65-F5344CB8AC3E}">
        <p14:creationId xmlns:p14="http://schemas.microsoft.com/office/powerpoint/2010/main" val="5342136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Stevenson (1997) posited that misrepresentation</a:t>
            </a:r>
            <a:r>
              <a:rPr lang="en-US" baseline="0" dirty="0" smtClean="0"/>
              <a:t> of Black culture and the overrepresentation of European American images on television, may lead African American youth to feel “missed”.  They find themselves omitted from an array of positive youth images presented in popular culture.  </a:t>
            </a:r>
          </a:p>
          <a:p>
            <a:endParaRPr lang="en-US" baseline="0" dirty="0" smtClean="0"/>
          </a:p>
          <a:p>
            <a:r>
              <a:rPr lang="en-US" baseline="0" dirty="0" smtClean="0"/>
              <a:t>Discuss Mass Media Representation of African American Females and the implications on adolescent girls identity development and self image</a:t>
            </a:r>
            <a:endParaRPr lang="en-US" baseline="0" dirty="0" smtClean="0"/>
          </a:p>
        </p:txBody>
      </p:sp>
      <p:sp>
        <p:nvSpPr>
          <p:cNvPr id="4" name="Slide Number Placeholder 3"/>
          <p:cNvSpPr>
            <a:spLocks noGrp="1"/>
          </p:cNvSpPr>
          <p:nvPr>
            <p:ph type="sldNum" sz="quarter" idx="10"/>
          </p:nvPr>
        </p:nvSpPr>
        <p:spPr/>
        <p:txBody>
          <a:bodyPr/>
          <a:lstStyle/>
          <a:p>
            <a:fld id="{A09CA6AB-79E8-40EC-AB2F-23AB36B70754}" type="slidenum">
              <a:rPr lang="en-US" smtClean="0"/>
              <a:pPr/>
              <a:t>23</a:t>
            </a:fld>
            <a:endParaRPr lang="en-US"/>
          </a:p>
        </p:txBody>
      </p:sp>
    </p:spTree>
    <p:extLst>
      <p:ext uri="{BB962C8B-B14F-4D97-AF65-F5344CB8AC3E}">
        <p14:creationId xmlns:p14="http://schemas.microsoft.com/office/powerpoint/2010/main" val="1176512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dirty="0"/>
              <a:t>Click to edit Master title style</a:t>
            </a:r>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48A87A34-81AB-432B-8DAE-1953F412C126}" type="datetimeFigureOut">
              <a:rPr lang="en-US" dirty="0"/>
              <a:pPr/>
              <a:t>2/19/2017</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8A87A34-81AB-432B-8DAE-1953F412C126}" type="datetimeFigureOut">
              <a:rPr lang="en-US" dirty="0"/>
              <a:pPr/>
              <a:t>2/19/2017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dirty="0"/>
              <a:t>Click to edit Master title style</a:t>
            </a:r>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8A87A34-81AB-432B-8DAE-1953F412C126}" type="datetimeFigureOut">
              <a:rPr lang="en-US" dirty="0"/>
              <a:pPr/>
              <a:t>2/19/2017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8A87A34-81AB-432B-8DAE-1953F412C126}" type="datetimeFigureOut">
              <a:rPr lang="en-US" dirty="0"/>
              <a:pPr/>
              <a:t>2/19/2017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dirty="0"/>
              <a:t>Click to edit Master title style</a:t>
            </a:r>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2/19/2017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dirty="0"/>
              <a:t>Click to edit Master title style</a:t>
            </a:r>
          </a:p>
        </p:txBody>
      </p:sp>
      <p:sp>
        <p:nvSpPr>
          <p:cNvPr id="3" name="Content Placeholder 2"/>
          <p:cNvSpPr>
            <a:spLocks noGrp="1"/>
          </p:cNvSpPr>
          <p:nvPr>
            <p:ph sz="half" idx="1"/>
          </p:nvPr>
        </p:nvSpPr>
        <p:spPr>
          <a:xfrm>
            <a:off x="1447331" y="2010878"/>
            <a:ext cx="4645152" cy="344859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13771" y="2017343"/>
            <a:ext cx="4645152" cy="344152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8A87A34-81AB-432B-8DAE-1953F412C126}" type="datetimeFigureOut">
              <a:rPr lang="en-US" dirty="0"/>
              <a:pPr/>
              <a:t>2/19/2017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dirty="0"/>
              <a:t>Click to edit Master title style</a:t>
            </a:r>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48A87A34-81AB-432B-8DAE-1953F412C126}" type="datetimeFigureOut">
              <a:rPr lang="en-US" dirty="0"/>
              <a:pPr/>
              <a:t>2/19/2017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dirty="0"/>
              <a:pPr/>
              <a:t>2/19/2017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2/19/2017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dirty="0"/>
              <a:t>Click to edit Master title style</a:t>
            </a:r>
          </a:p>
        </p:txBody>
      </p:sp>
      <p:sp>
        <p:nvSpPr>
          <p:cNvPr id="3" name="Content Placeholder 2"/>
          <p:cNvSpPr>
            <a:spLocks noGrp="1"/>
          </p:cNvSpPr>
          <p:nvPr>
            <p:ph idx="1"/>
          </p:nvPr>
        </p:nvSpPr>
        <p:spPr>
          <a:xfrm>
            <a:off x="5043714" y="798974"/>
            <a:ext cx="6012470" cy="4658826"/>
          </a:xfrm>
        </p:spPr>
        <p:txBody>
          <a:bodyPr anchor="ct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2/19/2017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2/19/2017</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2/19/2017</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youtu.be/wJMXk5ibkQk"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hyperlink" Target="mailto:umattercounseling@gmail.com"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206" y="-80367"/>
            <a:ext cx="5532328" cy="1375767"/>
          </a:xfrm>
        </p:spPr>
        <p:txBody>
          <a:bodyPr/>
          <a:lstStyle/>
          <a:p>
            <a:pPr algn="ctr"/>
            <a:r>
              <a:rPr lang="en-US" dirty="0"/>
              <a:t>Black Girlhood:</a:t>
            </a:r>
          </a:p>
        </p:txBody>
      </p:sp>
      <p:pic>
        <p:nvPicPr>
          <p:cNvPr id="4" name="Picture Placeholder 3"/>
          <p:cNvPicPr>
            <a:picLocks noGrp="1" noChangeAspect="1"/>
          </p:cNvPicPr>
          <p:nvPr>
            <p:ph type="pic" idx="1"/>
          </p:nvPr>
        </p:nvPicPr>
        <p:blipFill>
          <a:blip r:embed="rId2">
            <a:extLst>
              <a:ext uri="{28A0092B-C50C-407E-A947-70E740481C1C}">
                <a14:useLocalDpi xmlns:a14="http://schemas.microsoft.com/office/drawing/2010/main" val="0"/>
              </a:ext>
            </a:extLst>
          </a:blip>
          <a:srcRect l="30296" r="30296"/>
          <a:stretch>
            <a:fillRect/>
          </a:stretch>
        </p:blipFill>
        <p:spPr/>
      </p:pic>
      <p:sp>
        <p:nvSpPr>
          <p:cNvPr id="3" name="Subtitle 2"/>
          <p:cNvSpPr>
            <a:spLocks noGrp="1"/>
          </p:cNvSpPr>
          <p:nvPr>
            <p:ph type="body" sz="half" idx="2"/>
          </p:nvPr>
        </p:nvSpPr>
        <p:spPr>
          <a:xfrm>
            <a:off x="937617" y="1478280"/>
            <a:ext cx="6385374" cy="4323277"/>
          </a:xfrm>
        </p:spPr>
        <p:txBody>
          <a:bodyPr>
            <a:normAutofit/>
          </a:bodyPr>
          <a:lstStyle/>
          <a:p>
            <a:pPr algn="ctr"/>
            <a:r>
              <a:rPr lang="en-US" sz="2200" dirty="0"/>
              <a:t>Reshaping the Identity </a:t>
            </a:r>
            <a:endParaRPr lang="en-US" sz="2200" dirty="0" smtClean="0"/>
          </a:p>
          <a:p>
            <a:pPr algn="ctr"/>
            <a:r>
              <a:rPr lang="en-US" sz="2200" dirty="0" smtClean="0"/>
              <a:t>and Improving </a:t>
            </a:r>
            <a:r>
              <a:rPr lang="en-US" sz="2200" dirty="0"/>
              <a:t>the </a:t>
            </a:r>
            <a:endParaRPr lang="en-US" sz="2200" dirty="0" smtClean="0"/>
          </a:p>
          <a:p>
            <a:pPr algn="ctr"/>
            <a:r>
              <a:rPr lang="en-US" sz="2200" dirty="0" smtClean="0"/>
              <a:t>Overall </a:t>
            </a:r>
            <a:r>
              <a:rPr lang="en-US" sz="2200" dirty="0"/>
              <a:t>Well-Being of </a:t>
            </a:r>
            <a:r>
              <a:rPr lang="en-US" sz="2200" dirty="0" smtClean="0"/>
              <a:t>African </a:t>
            </a:r>
            <a:r>
              <a:rPr lang="en-US" sz="2200" dirty="0"/>
              <a:t>American Girls</a:t>
            </a:r>
          </a:p>
          <a:p>
            <a:pPr algn="ctr"/>
            <a:endParaRPr lang="en-US" dirty="0"/>
          </a:p>
          <a:p>
            <a:pPr algn="ctr"/>
            <a:endParaRPr lang="en-US" dirty="0" smtClean="0"/>
          </a:p>
          <a:p>
            <a:pPr algn="ctr"/>
            <a:r>
              <a:rPr lang="en-US" sz="2000" dirty="0" smtClean="0"/>
              <a:t>Presented </a:t>
            </a:r>
            <a:r>
              <a:rPr lang="en-US" sz="2000" dirty="0"/>
              <a:t>by: </a:t>
            </a:r>
          </a:p>
          <a:p>
            <a:pPr algn="ctr"/>
            <a:r>
              <a:rPr lang="en-US" sz="2000" dirty="0"/>
              <a:t>Dr. Karla L. Sapp, NCC, CCMHC, MAC, LPC, CPCS</a:t>
            </a:r>
          </a:p>
          <a:p>
            <a:pPr algn="ctr"/>
            <a:r>
              <a:rPr lang="en-US" sz="2000" dirty="0"/>
              <a:t>2017 </a:t>
            </a:r>
            <a:r>
              <a:rPr lang="en-US" sz="2000" dirty="0" smtClean="0"/>
              <a:t>National Youth At-Risk Conference - Savannah</a:t>
            </a:r>
            <a:endParaRPr lang="en-US" sz="2000" dirty="0"/>
          </a:p>
        </p:txBody>
      </p:sp>
    </p:spTree>
    <p:extLst>
      <p:ext uri="{BB962C8B-B14F-4D97-AF65-F5344CB8AC3E}">
        <p14:creationId xmlns:p14="http://schemas.microsoft.com/office/powerpoint/2010/main" val="41902622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r>
            <a:br>
              <a:rPr lang="en-US" dirty="0" smtClean="0"/>
            </a:br>
            <a:r>
              <a:rPr lang="en-US" dirty="0" smtClean="0"/>
              <a:t>Socio-Economic Status</a:t>
            </a:r>
            <a:endParaRPr lang="en-US" dirty="0"/>
          </a:p>
        </p:txBody>
      </p:sp>
      <p:sp>
        <p:nvSpPr>
          <p:cNvPr id="3" name="Content Placeholder 2"/>
          <p:cNvSpPr>
            <a:spLocks noGrp="1"/>
          </p:cNvSpPr>
          <p:nvPr>
            <p:ph idx="1"/>
          </p:nvPr>
        </p:nvSpPr>
        <p:spPr>
          <a:xfrm>
            <a:off x="1451579" y="1905000"/>
            <a:ext cx="9603275" cy="4312920"/>
          </a:xfrm>
        </p:spPr>
        <p:txBody>
          <a:bodyPr>
            <a:normAutofit fontScale="92500" lnSpcReduction="10000"/>
          </a:bodyPr>
          <a:lstStyle/>
          <a:p>
            <a:r>
              <a:rPr lang="en-US" dirty="0" smtClean="0"/>
              <a:t>The poverty rate for African American women is 28.6 percent.  In comparison, the poverty rate of white, non-Hispanic women is 10.8 percent.</a:t>
            </a:r>
          </a:p>
          <a:p>
            <a:pPr>
              <a:buNone/>
            </a:pPr>
            <a:endParaRPr lang="en-US" dirty="0" smtClean="0"/>
          </a:p>
          <a:p>
            <a:r>
              <a:rPr lang="en-US" dirty="0" smtClean="0"/>
              <a:t>In 2013, 43 percent of black women without a high school degree were living in poverty, compared to 28 percent of white women with the same levels of educational attainment</a:t>
            </a:r>
          </a:p>
          <a:p>
            <a:pPr>
              <a:buNone/>
            </a:pPr>
            <a:endParaRPr lang="en-US" dirty="0" smtClean="0"/>
          </a:p>
          <a:p>
            <a:r>
              <a:rPr lang="en-US" dirty="0" smtClean="0"/>
              <a:t>African American women are three times more likely than white women to be incarcerated.</a:t>
            </a:r>
          </a:p>
          <a:p>
            <a:pPr>
              <a:buNone/>
            </a:pPr>
            <a:endParaRPr lang="en-US" dirty="0" smtClean="0"/>
          </a:p>
          <a:p>
            <a:r>
              <a:rPr lang="en-US" dirty="0" smtClean="0"/>
              <a:t>In the African American community,  72 percent of Black children are raised in a single parent household</a:t>
            </a:r>
          </a:p>
          <a:p>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Autofit/>
          </a:bodyPr>
          <a:lstStyle/>
          <a:p>
            <a:pPr algn="ctr"/>
            <a:r>
              <a:rPr lang="en-US" sz="6000" dirty="0" smtClean="0"/>
              <a:t>The Study </a:t>
            </a:r>
            <a:br>
              <a:rPr lang="en-US" sz="6000" dirty="0" smtClean="0"/>
            </a:br>
            <a:r>
              <a:rPr lang="en-US" sz="6000" dirty="0" smtClean="0"/>
              <a:t>of </a:t>
            </a:r>
            <a:br>
              <a:rPr lang="en-US" sz="6000" dirty="0" smtClean="0"/>
            </a:br>
            <a:r>
              <a:rPr lang="en-US" sz="6000" dirty="0" smtClean="0"/>
              <a:t>Development </a:t>
            </a:r>
            <a:endParaRPr lang="en-US" sz="6000" dirty="0"/>
          </a:p>
        </p:txBody>
      </p:sp>
      <p:pic>
        <p:nvPicPr>
          <p:cNvPr id="11" name="Picture 10" descr="black development.jpg"/>
          <p:cNvPicPr>
            <a:picLocks noChangeAspect="1"/>
          </p:cNvPicPr>
          <p:nvPr/>
        </p:nvPicPr>
        <p:blipFill>
          <a:blip r:embed="rId2"/>
          <a:stretch>
            <a:fillRect/>
          </a:stretch>
        </p:blipFill>
        <p:spPr>
          <a:xfrm>
            <a:off x="2468880" y="3810000"/>
            <a:ext cx="8793480" cy="185928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r>
            <a:br>
              <a:rPr lang="en-US" dirty="0" smtClean="0"/>
            </a:br>
            <a:r>
              <a:rPr lang="en-US" dirty="0" smtClean="0"/>
              <a:t>Erik Erickson Stages of Development </a:t>
            </a:r>
            <a:endParaRPr lang="en-US" dirty="0"/>
          </a:p>
        </p:txBody>
      </p:sp>
      <p:pic>
        <p:nvPicPr>
          <p:cNvPr id="4" name="Content Placeholder 3" descr="psychosocial-stages.png"/>
          <p:cNvPicPr>
            <a:picLocks noGrp="1" noChangeAspect="1"/>
          </p:cNvPicPr>
          <p:nvPr>
            <p:ph idx="1"/>
          </p:nvPr>
        </p:nvPicPr>
        <p:blipFill>
          <a:blip r:embed="rId3"/>
          <a:stretch>
            <a:fillRect/>
          </a:stretch>
        </p:blipFill>
        <p:spPr>
          <a:xfrm>
            <a:off x="1402080" y="1950720"/>
            <a:ext cx="10165080" cy="3947159"/>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r>
            <a:br>
              <a:rPr lang="en-US" dirty="0" smtClean="0"/>
            </a:br>
            <a:r>
              <a:rPr lang="en-US" dirty="0" smtClean="0"/>
              <a:t>Adolescent Development </a:t>
            </a:r>
            <a:endParaRPr lang="en-US" dirty="0"/>
          </a:p>
        </p:txBody>
      </p:sp>
      <p:sp>
        <p:nvSpPr>
          <p:cNvPr id="5" name="Content Placeholder 4"/>
          <p:cNvSpPr>
            <a:spLocks noGrp="1"/>
          </p:cNvSpPr>
          <p:nvPr>
            <p:ph idx="1"/>
          </p:nvPr>
        </p:nvSpPr>
        <p:spPr/>
        <p:txBody>
          <a:bodyPr>
            <a:normAutofit lnSpcReduction="10000"/>
          </a:bodyPr>
          <a:lstStyle/>
          <a:p>
            <a:r>
              <a:rPr lang="en-US" dirty="0" smtClean="0"/>
              <a:t>Ages 12-18</a:t>
            </a:r>
          </a:p>
          <a:p>
            <a:r>
              <a:rPr lang="en-US" dirty="0" smtClean="0"/>
              <a:t>Search for a sense of self and personal identity, through an intense exploration of personal values, beliefs and goals.</a:t>
            </a:r>
          </a:p>
          <a:p>
            <a:r>
              <a:rPr lang="en-US" dirty="0" smtClean="0"/>
              <a:t>Becoming more independent, and begin to look at the future in terms of career, relationships, families, housing, etc. </a:t>
            </a:r>
          </a:p>
          <a:p>
            <a:r>
              <a:rPr lang="en-US" dirty="0" smtClean="0"/>
              <a:t>The adolescent wants to belong to a society and fit in.</a:t>
            </a:r>
          </a:p>
          <a:p>
            <a:r>
              <a:rPr lang="en-US" dirty="0" smtClean="0"/>
              <a:t>Major stage of development where the adolescent has to learn the roles s/he will occupy as an adult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r>
            <a:br>
              <a:rPr lang="en-US" dirty="0" smtClean="0"/>
            </a:br>
            <a:r>
              <a:rPr lang="en-US" dirty="0" smtClean="0"/>
              <a:t>Adolescent Development </a:t>
            </a:r>
            <a:endParaRPr lang="en-US" dirty="0"/>
          </a:p>
        </p:txBody>
      </p:sp>
      <p:sp>
        <p:nvSpPr>
          <p:cNvPr id="3" name="Content Placeholder 2"/>
          <p:cNvSpPr>
            <a:spLocks noGrp="1"/>
          </p:cNvSpPr>
          <p:nvPr>
            <p:ph idx="1"/>
          </p:nvPr>
        </p:nvSpPr>
        <p:spPr/>
        <p:txBody>
          <a:bodyPr/>
          <a:lstStyle/>
          <a:p>
            <a:endParaRPr lang="en-US" dirty="0" smtClean="0">
              <a:hlinkClick r:id="rId2"/>
            </a:endParaRPr>
          </a:p>
          <a:p>
            <a:endParaRPr lang="en-US" dirty="0" smtClean="0">
              <a:hlinkClick r:id="rId2"/>
            </a:endParaRPr>
          </a:p>
          <a:p>
            <a:pPr algn="ctr"/>
            <a:r>
              <a:rPr lang="en-US" dirty="0" smtClean="0">
                <a:hlinkClick r:id="rId2"/>
              </a:rPr>
              <a:t>https://youtu.be/wJMXk5ibkQk</a:t>
            </a:r>
            <a:r>
              <a:rPr lang="en-US" dirty="0" smtClean="0"/>
              <a:t>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457200"/>
            <a:ext cx="10541000" cy="1325880"/>
          </a:xfrm>
        </p:spPr>
        <p:txBody>
          <a:bodyPr>
            <a:normAutofit fontScale="90000"/>
          </a:bodyPr>
          <a:lstStyle/>
          <a:p>
            <a:pPr algn="ctr" eaLnBrk="1" fontAlgn="auto" hangingPunct="1">
              <a:spcAft>
                <a:spcPts val="0"/>
              </a:spcAft>
              <a:defRPr/>
            </a:pPr>
            <a:r>
              <a:rPr lang="en-US" dirty="0" smtClean="0">
                <a:solidFill>
                  <a:schemeClr val="tx2">
                    <a:satMod val="130000"/>
                  </a:schemeClr>
                </a:solidFill>
              </a:rPr>
              <a:t/>
            </a:r>
            <a:br>
              <a:rPr lang="en-US" dirty="0" smtClean="0">
                <a:solidFill>
                  <a:schemeClr val="tx2">
                    <a:satMod val="130000"/>
                  </a:schemeClr>
                </a:solidFill>
              </a:rPr>
            </a:br>
            <a:r>
              <a:rPr lang="en-US" dirty="0" smtClean="0">
                <a:solidFill>
                  <a:schemeClr val="tx2">
                    <a:satMod val="130000"/>
                  </a:schemeClr>
                </a:solidFill>
              </a:rPr>
              <a:t/>
            </a:r>
            <a:br>
              <a:rPr lang="en-US" dirty="0" smtClean="0">
                <a:solidFill>
                  <a:schemeClr val="tx2">
                    <a:satMod val="130000"/>
                  </a:schemeClr>
                </a:solidFill>
              </a:rPr>
            </a:br>
            <a:r>
              <a:rPr lang="en-US" sz="3600" dirty="0" smtClean="0"/>
              <a:t>Development……..</a:t>
            </a:r>
            <a:br>
              <a:rPr lang="en-US" sz="3600" dirty="0" smtClean="0"/>
            </a:br>
            <a:r>
              <a:rPr lang="en-US" sz="3600" dirty="0" smtClean="0"/>
              <a:t/>
            </a:r>
            <a:br>
              <a:rPr lang="en-US" sz="3600" dirty="0" smtClean="0"/>
            </a:br>
            <a:endParaRPr lang="en-US" sz="3600" dirty="0"/>
          </a:p>
        </p:txBody>
      </p:sp>
      <p:sp>
        <p:nvSpPr>
          <p:cNvPr id="11267" name="Content Placeholder 2"/>
          <p:cNvSpPr>
            <a:spLocks noGrp="1"/>
          </p:cNvSpPr>
          <p:nvPr>
            <p:ph idx="1"/>
          </p:nvPr>
        </p:nvSpPr>
        <p:spPr>
          <a:xfrm>
            <a:off x="1447799" y="2042160"/>
            <a:ext cx="9692641" cy="3855720"/>
          </a:xfrm>
        </p:spPr>
        <p:txBody>
          <a:bodyPr>
            <a:normAutofit fontScale="92500" lnSpcReduction="20000"/>
          </a:bodyPr>
          <a:lstStyle/>
          <a:p>
            <a:pPr eaLnBrk="1" hangingPunct="1"/>
            <a:r>
              <a:rPr lang="en-US" dirty="0" smtClean="0"/>
              <a:t>Takes place in three essential areas</a:t>
            </a:r>
          </a:p>
          <a:p>
            <a:pPr lvl="1" eaLnBrk="1" hangingPunct="1"/>
            <a:r>
              <a:rPr lang="en-US" sz="2000" dirty="0" smtClean="0"/>
              <a:t>Physical </a:t>
            </a:r>
          </a:p>
          <a:p>
            <a:pPr lvl="2" eaLnBrk="1" hangingPunct="1"/>
            <a:r>
              <a:rPr lang="en-US" sz="2000" dirty="0" smtClean="0"/>
              <a:t>Changes that occur within an individuals body</a:t>
            </a:r>
          </a:p>
          <a:p>
            <a:pPr lvl="2" eaLnBrk="1" hangingPunct="1">
              <a:buFont typeface="Wingdings 2" pitchFamily="18" charset="2"/>
              <a:buNone/>
            </a:pPr>
            <a:endParaRPr lang="en-US" sz="2000" dirty="0" smtClean="0"/>
          </a:p>
          <a:p>
            <a:pPr lvl="1" eaLnBrk="1" hangingPunct="1"/>
            <a:r>
              <a:rPr lang="en-US" sz="2000" dirty="0" smtClean="0"/>
              <a:t>Cognitive</a:t>
            </a:r>
          </a:p>
          <a:p>
            <a:pPr lvl="2" eaLnBrk="1" hangingPunct="1"/>
            <a:r>
              <a:rPr lang="en-US" sz="2000" dirty="0" smtClean="0"/>
              <a:t>Changes that occur in mental activity</a:t>
            </a:r>
          </a:p>
          <a:p>
            <a:pPr lvl="3" eaLnBrk="1" hangingPunct="1"/>
            <a:r>
              <a:rPr lang="en-US" sz="2000" dirty="0" smtClean="0"/>
              <a:t>Sensations, perceptions, memory, thought, reasoning, and language (</a:t>
            </a:r>
            <a:r>
              <a:rPr lang="en-US" sz="2000" dirty="0" err="1" smtClean="0"/>
              <a:t>Baltes</a:t>
            </a:r>
            <a:r>
              <a:rPr lang="en-US" sz="2000" dirty="0" smtClean="0"/>
              <a:t>, Reuter-Lorenz, &amp; </a:t>
            </a:r>
            <a:r>
              <a:rPr lang="en-US" sz="2000" dirty="0" err="1" smtClean="0"/>
              <a:t>Rosler</a:t>
            </a:r>
            <a:r>
              <a:rPr lang="en-US" sz="2000" dirty="0" smtClean="0"/>
              <a:t>, 2006)</a:t>
            </a:r>
          </a:p>
          <a:p>
            <a:pPr lvl="3" eaLnBrk="1" hangingPunct="1">
              <a:buFont typeface="Wingdings 2" pitchFamily="18" charset="2"/>
              <a:buNone/>
            </a:pPr>
            <a:endParaRPr lang="en-US" sz="2000" dirty="0" smtClean="0"/>
          </a:p>
          <a:p>
            <a:pPr lvl="1" eaLnBrk="1" hangingPunct="1"/>
            <a:r>
              <a:rPr lang="en-US" sz="2000" dirty="0" smtClean="0"/>
              <a:t>Emotional-Social</a:t>
            </a:r>
          </a:p>
          <a:p>
            <a:pPr lvl="2" eaLnBrk="1" hangingPunct="1"/>
            <a:r>
              <a:rPr lang="en-US" sz="2000" dirty="0" smtClean="0"/>
              <a:t>Changes that occur in an individuals relationships, personality, and emotions</a:t>
            </a:r>
          </a:p>
          <a:p>
            <a:pPr lvl="2" eaLnBrk="1" hangingPunct="1"/>
            <a:endParaRPr lang="en-US" dirty="0" smtClean="0"/>
          </a:p>
        </p:txBody>
      </p:sp>
    </p:spTree>
    <p:extLst>
      <p:ext uri="{BB962C8B-B14F-4D97-AF65-F5344CB8AC3E}">
        <p14:creationId xmlns:p14="http://schemas.microsoft.com/office/powerpoint/2010/main" val="41773885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1" y="731520"/>
            <a:ext cx="10464800" cy="990600"/>
          </a:xfrm>
        </p:spPr>
        <p:txBody>
          <a:bodyPr/>
          <a:lstStyle/>
          <a:p>
            <a:pPr algn="ctr" eaLnBrk="1" hangingPunct="1">
              <a:defRPr/>
            </a:pPr>
            <a:r>
              <a:rPr lang="en-US" dirty="0" smtClean="0"/>
              <a:t/>
            </a:r>
            <a:br>
              <a:rPr lang="en-US" dirty="0" smtClean="0"/>
            </a:br>
            <a:r>
              <a:rPr lang="en-US" dirty="0" smtClean="0"/>
              <a:t>Development…..</a:t>
            </a:r>
            <a:endParaRPr lang="en-US" dirty="0"/>
          </a:p>
        </p:txBody>
      </p:sp>
      <p:sp>
        <p:nvSpPr>
          <p:cNvPr id="12291" name="Content Placeholder 2"/>
          <p:cNvSpPr>
            <a:spLocks noGrp="1"/>
          </p:cNvSpPr>
          <p:nvPr>
            <p:ph idx="1"/>
          </p:nvPr>
        </p:nvSpPr>
        <p:spPr>
          <a:xfrm>
            <a:off x="1402081" y="1981200"/>
            <a:ext cx="10510520" cy="3916680"/>
          </a:xfrm>
        </p:spPr>
        <p:txBody>
          <a:bodyPr/>
          <a:lstStyle/>
          <a:p>
            <a:pPr eaLnBrk="1" hangingPunct="1"/>
            <a:r>
              <a:rPr lang="en-US" dirty="0" smtClean="0"/>
              <a:t>Can be affected by several factors, to include:</a:t>
            </a:r>
          </a:p>
          <a:p>
            <a:pPr lvl="1" eaLnBrk="1" hangingPunct="1"/>
            <a:r>
              <a:rPr lang="en-US" sz="2000" dirty="0" smtClean="0"/>
              <a:t>Institutions</a:t>
            </a:r>
          </a:p>
          <a:p>
            <a:pPr lvl="2" eaLnBrk="1" hangingPunct="1"/>
            <a:r>
              <a:rPr lang="en-US" sz="2000" dirty="0" smtClean="0"/>
              <a:t>Educational settings, religious settings, work/occupational setting, medical settings, community organizations, etc</a:t>
            </a:r>
          </a:p>
          <a:p>
            <a:pPr lvl="1" eaLnBrk="1" hangingPunct="1"/>
            <a:r>
              <a:rPr lang="en-US" sz="2000" dirty="0" smtClean="0"/>
              <a:t>Society</a:t>
            </a:r>
          </a:p>
          <a:p>
            <a:pPr lvl="2" eaLnBrk="1" hangingPunct="1"/>
            <a:r>
              <a:rPr lang="en-US" sz="2000" dirty="0" smtClean="0"/>
              <a:t>News outlets, televisions, music,</a:t>
            </a:r>
          </a:p>
          <a:p>
            <a:pPr lvl="1" eaLnBrk="1" hangingPunct="1"/>
            <a:r>
              <a:rPr lang="en-US" sz="2000" dirty="0" smtClean="0"/>
              <a:t>Family</a:t>
            </a:r>
          </a:p>
          <a:p>
            <a:pPr lvl="1" eaLnBrk="1" hangingPunct="1"/>
            <a:r>
              <a:rPr lang="en-US" sz="2000" dirty="0" smtClean="0"/>
              <a:t>Nature</a:t>
            </a:r>
          </a:p>
          <a:p>
            <a:pPr lvl="2" eaLnBrk="1" hangingPunct="1"/>
            <a:r>
              <a:rPr lang="en-US" sz="2000" dirty="0" smtClean="0"/>
              <a:t>Living conditions, socio-economic status, etc.</a:t>
            </a:r>
          </a:p>
          <a:p>
            <a:pPr eaLnBrk="1" hangingPunct="1"/>
            <a:endParaRPr lang="en-US" dirty="0" smtClean="0"/>
          </a:p>
        </p:txBody>
      </p:sp>
    </p:spTree>
    <p:extLst>
      <p:ext uri="{BB962C8B-B14F-4D97-AF65-F5344CB8AC3E}">
        <p14:creationId xmlns:p14="http://schemas.microsoft.com/office/powerpoint/2010/main" val="24719139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811547" y="802298"/>
            <a:ext cx="9816861" cy="2541431"/>
          </a:xfrm>
        </p:spPr>
        <p:txBody>
          <a:bodyPr>
            <a:noAutofit/>
          </a:bodyPr>
          <a:lstStyle/>
          <a:p>
            <a:pPr algn="ctr">
              <a:lnSpc>
                <a:spcPct val="150000"/>
              </a:lnSpc>
            </a:pPr>
            <a:r>
              <a:rPr lang="en-US" sz="4000" dirty="0" smtClean="0"/>
              <a:t>Understanding </a:t>
            </a:r>
            <a:br>
              <a:rPr lang="en-US" sz="4000" dirty="0" smtClean="0"/>
            </a:br>
            <a:r>
              <a:rPr lang="en-US" sz="4000" dirty="0" smtClean="0"/>
              <a:t>African American Adolescent Girls’ Identity Development </a:t>
            </a:r>
            <a:endParaRPr lang="en-US" sz="4000" dirty="0"/>
          </a:p>
        </p:txBody>
      </p:sp>
      <p:sp>
        <p:nvSpPr>
          <p:cNvPr id="7" name="Subtitle 6"/>
          <p:cNvSpPr>
            <a:spLocks noGrp="1"/>
          </p:cNvSpPr>
          <p:nvPr>
            <p:ph type="subTitle" idx="1"/>
          </p:nvPr>
        </p:nvSpPr>
        <p:spPr/>
        <p:txBody>
          <a:bodyPr>
            <a:noAutofit/>
          </a:bodyPr>
          <a:lstStyle/>
          <a:p>
            <a:pPr algn="ctr"/>
            <a:endParaRPr lang="en-US" sz="2000" dirty="0"/>
          </a:p>
          <a:p>
            <a:pPr algn="ctr"/>
            <a:r>
              <a:rPr lang="en-US" sz="2000" dirty="0" smtClean="0"/>
              <a:t>Utilizing a Relational Developmental </a:t>
            </a:r>
            <a:r>
              <a:rPr lang="en-US" sz="2000" dirty="0" smtClean="0"/>
              <a:t>Systems </a:t>
            </a:r>
          </a:p>
        </p:txBody>
      </p:sp>
    </p:spTree>
    <p:extLst>
      <p:ext uri="{BB962C8B-B14F-4D97-AF65-F5344CB8AC3E}">
        <p14:creationId xmlns:p14="http://schemas.microsoft.com/office/powerpoint/2010/main" val="6839347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500332"/>
            <a:ext cx="9603275" cy="1146388"/>
          </a:xfrm>
        </p:spPr>
        <p:txBody>
          <a:bodyPr>
            <a:noAutofit/>
          </a:bodyPr>
          <a:lstStyle/>
          <a:p>
            <a:pPr algn="ctr"/>
            <a:r>
              <a:rPr lang="en-US" sz="3600" dirty="0" smtClean="0"/>
              <a:t>Relational </a:t>
            </a:r>
            <a:br>
              <a:rPr lang="en-US" sz="3600" dirty="0" smtClean="0"/>
            </a:br>
            <a:r>
              <a:rPr lang="en-US" sz="3600" dirty="0" smtClean="0"/>
              <a:t>Developmental Systems Perspective </a:t>
            </a:r>
            <a:endParaRPr lang="en-US" sz="3600" dirty="0"/>
          </a:p>
        </p:txBody>
      </p:sp>
      <p:sp>
        <p:nvSpPr>
          <p:cNvPr id="3" name="Content Placeholder 2"/>
          <p:cNvSpPr>
            <a:spLocks noGrp="1"/>
          </p:cNvSpPr>
          <p:nvPr>
            <p:ph idx="1"/>
          </p:nvPr>
        </p:nvSpPr>
        <p:spPr>
          <a:xfrm>
            <a:off x="1451579" y="1811548"/>
            <a:ext cx="9603275" cy="3654798"/>
          </a:xfrm>
        </p:spPr>
        <p:txBody>
          <a:bodyPr>
            <a:normAutofit/>
          </a:bodyPr>
          <a:lstStyle/>
          <a:p>
            <a:endParaRPr lang="en-US" dirty="0" smtClean="0"/>
          </a:p>
          <a:p>
            <a:r>
              <a:rPr lang="en-US" dirty="0" smtClean="0"/>
              <a:t>Indicates that individuals are dynamic parts of the multilevel ecology of human development </a:t>
            </a:r>
          </a:p>
          <a:p>
            <a:endParaRPr lang="en-US" dirty="0"/>
          </a:p>
          <a:p>
            <a:r>
              <a:rPr lang="en-US" dirty="0" smtClean="0"/>
              <a:t>Involves biological, psychological, social, cultural, and historical component </a:t>
            </a:r>
          </a:p>
          <a:p>
            <a:endParaRPr lang="en-US" dirty="0"/>
          </a:p>
          <a:p>
            <a:r>
              <a:rPr lang="en-US" dirty="0" smtClean="0"/>
              <a:t>Provides an integrated framework to examine person and context relational process involved in human development</a:t>
            </a:r>
            <a:endParaRPr lang="en-US" dirty="0"/>
          </a:p>
        </p:txBody>
      </p:sp>
    </p:spTree>
    <p:extLst>
      <p:ext uri="{BB962C8B-B14F-4D97-AF65-F5344CB8AC3E}">
        <p14:creationId xmlns:p14="http://schemas.microsoft.com/office/powerpoint/2010/main" val="9135818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541867"/>
            <a:ext cx="9603275" cy="1311887"/>
          </a:xfrm>
        </p:spPr>
        <p:txBody>
          <a:bodyPr>
            <a:normAutofit fontScale="90000"/>
          </a:bodyPr>
          <a:lstStyle/>
          <a:p>
            <a:pPr algn="ctr"/>
            <a:r>
              <a:rPr lang="en-US" dirty="0" smtClean="0"/>
              <a:t>Relational </a:t>
            </a:r>
            <a:br>
              <a:rPr lang="en-US" dirty="0" smtClean="0"/>
            </a:br>
            <a:r>
              <a:rPr lang="en-US" dirty="0" smtClean="0"/>
              <a:t/>
            </a:r>
            <a:br>
              <a:rPr lang="en-US" dirty="0" smtClean="0"/>
            </a:br>
            <a:r>
              <a:rPr lang="en-US" dirty="0" smtClean="0"/>
              <a:t>Developmental Systems Perspective</a:t>
            </a:r>
            <a:endParaRPr lang="en-US" dirty="0"/>
          </a:p>
        </p:txBody>
      </p:sp>
      <p:sp>
        <p:nvSpPr>
          <p:cNvPr id="3" name="Content Placeholder 2"/>
          <p:cNvSpPr>
            <a:spLocks noGrp="1"/>
          </p:cNvSpPr>
          <p:nvPr>
            <p:ph idx="1"/>
          </p:nvPr>
        </p:nvSpPr>
        <p:spPr/>
        <p:txBody>
          <a:bodyPr/>
          <a:lstStyle/>
          <a:p>
            <a:endParaRPr lang="en-US" dirty="0" smtClean="0"/>
          </a:p>
          <a:p>
            <a:r>
              <a:rPr lang="en-US" dirty="0" smtClean="0"/>
              <a:t>Provides a useful framework to think about African Americans adolescent girls’ identity development </a:t>
            </a:r>
          </a:p>
          <a:p>
            <a:endParaRPr lang="en-US" dirty="0" smtClean="0"/>
          </a:p>
          <a:p>
            <a:r>
              <a:rPr lang="en-US" dirty="0" smtClean="0"/>
              <a:t>Developmental </a:t>
            </a:r>
            <a:r>
              <a:rPr lang="en-US" dirty="0" smtClean="0"/>
              <a:t>outcomes are based on relationships shared between the person and her environment and varying historical concepts</a:t>
            </a:r>
          </a:p>
          <a:p>
            <a:pPr lvl="1">
              <a:buNone/>
            </a:pPr>
            <a:endParaRPr lang="en-US" dirty="0" smtClean="0"/>
          </a:p>
        </p:txBody>
      </p:sp>
    </p:spTree>
    <p:extLst>
      <p:ext uri="{BB962C8B-B14F-4D97-AF65-F5344CB8AC3E}">
        <p14:creationId xmlns:p14="http://schemas.microsoft.com/office/powerpoint/2010/main" val="28271788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
            </a:r>
            <a:br>
              <a:rPr lang="en-US" dirty="0" smtClean="0"/>
            </a:br>
            <a:r>
              <a:rPr lang="en-US" dirty="0" smtClean="0"/>
              <a:t>Target Audience </a:t>
            </a:r>
            <a:endParaRPr lang="en-US" dirty="0"/>
          </a:p>
        </p:txBody>
      </p:sp>
      <p:sp>
        <p:nvSpPr>
          <p:cNvPr id="6" name="Content Placeholder 5"/>
          <p:cNvSpPr>
            <a:spLocks noGrp="1"/>
          </p:cNvSpPr>
          <p:nvPr>
            <p:ph idx="1"/>
          </p:nvPr>
        </p:nvSpPr>
        <p:spPr>
          <a:xfrm>
            <a:off x="1451579" y="2015732"/>
            <a:ext cx="9603275" cy="3907396"/>
          </a:xfrm>
        </p:spPr>
        <p:txBody>
          <a:bodyPr>
            <a:normAutofit fontScale="85000" lnSpcReduction="20000"/>
          </a:bodyPr>
          <a:lstStyle/>
          <a:p>
            <a:r>
              <a:rPr lang="en-US" altLang="en-US" dirty="0"/>
              <a:t>Teachers </a:t>
            </a:r>
          </a:p>
          <a:p>
            <a:r>
              <a:rPr lang="en-US" altLang="en-US" dirty="0"/>
              <a:t>Criminal Justice Professionals</a:t>
            </a:r>
          </a:p>
          <a:p>
            <a:r>
              <a:rPr lang="en-US" altLang="en-US" dirty="0"/>
              <a:t>School Counselors and/or Psychologist</a:t>
            </a:r>
          </a:p>
          <a:p>
            <a:r>
              <a:rPr lang="en-US" altLang="en-US" dirty="0"/>
              <a:t>Health and Human Service Counselors and Personnel</a:t>
            </a:r>
          </a:p>
          <a:p>
            <a:r>
              <a:rPr lang="en-US" altLang="en-US" dirty="0"/>
              <a:t>Marriage and Family Therapist</a:t>
            </a:r>
          </a:p>
          <a:p>
            <a:r>
              <a:rPr lang="en-US" altLang="en-US" dirty="0"/>
              <a:t>Social Workers (MSW, LMSW, LCSW)</a:t>
            </a:r>
          </a:p>
          <a:p>
            <a:r>
              <a:rPr lang="en-US" altLang="en-US" dirty="0"/>
              <a:t>Licensed Professional Counselors (LAPC, LPC, </a:t>
            </a:r>
            <a:r>
              <a:rPr lang="en-US" altLang="en-US" dirty="0" smtClean="0"/>
              <a:t>LPC-I)</a:t>
            </a:r>
            <a:endParaRPr lang="en-US" altLang="en-US" dirty="0"/>
          </a:p>
          <a:p>
            <a:r>
              <a:rPr lang="en-US" altLang="en-US" dirty="0"/>
              <a:t>Clinical Supervisors </a:t>
            </a:r>
          </a:p>
          <a:p>
            <a:r>
              <a:rPr lang="en-US" altLang="en-US" dirty="0"/>
              <a:t>Licensed Mental Health Counselors </a:t>
            </a:r>
          </a:p>
          <a:p>
            <a:r>
              <a:rPr lang="en-US" altLang="en-US" dirty="0"/>
              <a:t>Community Support Individuals</a:t>
            </a:r>
          </a:p>
          <a:p>
            <a:endParaRPr lang="en-US" dirty="0"/>
          </a:p>
        </p:txBody>
      </p:sp>
    </p:spTree>
    <p:extLst>
      <p:ext uri="{BB962C8B-B14F-4D97-AF65-F5344CB8AC3E}">
        <p14:creationId xmlns:p14="http://schemas.microsoft.com/office/powerpoint/2010/main" val="2530048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207035"/>
            <a:ext cx="9603275" cy="1646720"/>
          </a:xfrm>
        </p:spPr>
        <p:txBody>
          <a:bodyPr>
            <a:noAutofit/>
          </a:bodyPr>
          <a:lstStyle/>
          <a:p>
            <a:pPr algn="ctr"/>
            <a:r>
              <a:rPr lang="en-US" sz="3600" dirty="0" smtClean="0"/>
              <a:t>African American</a:t>
            </a:r>
            <a:br>
              <a:rPr lang="en-US" sz="3600" dirty="0" smtClean="0"/>
            </a:br>
            <a:r>
              <a:rPr lang="en-US" sz="3600" dirty="0" smtClean="0"/>
              <a:t>Adolescent </a:t>
            </a:r>
            <a:br>
              <a:rPr lang="en-US" sz="3600" dirty="0" smtClean="0"/>
            </a:br>
            <a:r>
              <a:rPr lang="en-US" sz="3600" dirty="0" smtClean="0"/>
              <a:t>Identity Development </a:t>
            </a:r>
            <a:endParaRPr lang="en-US" sz="3600" dirty="0"/>
          </a:p>
        </p:txBody>
      </p:sp>
      <p:sp>
        <p:nvSpPr>
          <p:cNvPr id="3" name="Content Placeholder 2"/>
          <p:cNvSpPr>
            <a:spLocks noGrp="1"/>
          </p:cNvSpPr>
          <p:nvPr>
            <p:ph idx="1"/>
          </p:nvPr>
        </p:nvSpPr>
        <p:spPr>
          <a:xfrm>
            <a:off x="1451579" y="1518250"/>
            <a:ext cx="9603275" cy="4502988"/>
          </a:xfrm>
        </p:spPr>
        <p:txBody>
          <a:bodyPr>
            <a:normAutofit fontScale="85000" lnSpcReduction="20000"/>
          </a:bodyPr>
          <a:lstStyle/>
          <a:p>
            <a:pPr marL="0" indent="0">
              <a:buNone/>
            </a:pPr>
            <a:endParaRPr lang="en-US" dirty="0" smtClean="0"/>
          </a:p>
          <a:p>
            <a:r>
              <a:rPr lang="en-US" dirty="0"/>
              <a:t>While all adolescents must begin to answer the question “Who am I?”, African American children and adolescents must also answer the question “Who am I as an African American?” (Tatum, 1997</a:t>
            </a:r>
            <a:r>
              <a:rPr lang="en-US" dirty="0" smtClean="0"/>
              <a:t>).</a:t>
            </a:r>
          </a:p>
          <a:p>
            <a:pPr marL="0" indent="0">
              <a:buNone/>
            </a:pPr>
            <a:endParaRPr lang="en-US" dirty="0" smtClean="0"/>
          </a:p>
          <a:p>
            <a:r>
              <a:rPr lang="en-US" dirty="0" smtClean="0"/>
              <a:t>Identity </a:t>
            </a:r>
            <a:r>
              <a:rPr lang="en-US" dirty="0"/>
              <a:t>for African Americans is not an individual or autonomous sense of functioning as is often reflected in European American culture but includes the intersection of multiple identity factors, particularly race and gender. </a:t>
            </a:r>
            <a:endParaRPr lang="en-US" dirty="0" smtClean="0"/>
          </a:p>
          <a:p>
            <a:pPr marL="0" indent="0">
              <a:buNone/>
            </a:pPr>
            <a:endParaRPr lang="en-US" dirty="0"/>
          </a:p>
          <a:p>
            <a:r>
              <a:rPr lang="en-US" dirty="0"/>
              <a:t>The identity development process is multidimensional and can be complicated for African American children and youth, as they intersect multiple marginalities</a:t>
            </a:r>
            <a:r>
              <a:rPr lang="en-US" dirty="0" smtClean="0"/>
              <a:t>.</a:t>
            </a:r>
          </a:p>
          <a:p>
            <a:pPr marL="0" indent="0">
              <a:buNone/>
            </a:pPr>
            <a:endParaRPr lang="en-US" dirty="0" smtClean="0"/>
          </a:p>
          <a:p>
            <a:r>
              <a:rPr lang="en-US" dirty="0"/>
              <a:t>Identity development occurs within a contextual framework that includes </a:t>
            </a:r>
            <a:r>
              <a:rPr lang="en-US" dirty="0" err="1"/>
              <a:t>ecosystemic</a:t>
            </a:r>
            <a:r>
              <a:rPr lang="en-US" dirty="0"/>
              <a:t> factors such as family, peers, school, community, media, sociopolitical systems, economics, and cultural </a:t>
            </a:r>
            <a:r>
              <a:rPr lang="en-US" dirty="0" smtClean="0"/>
              <a:t>norms</a:t>
            </a:r>
          </a:p>
          <a:p>
            <a:endParaRPr lang="en-US" dirty="0"/>
          </a:p>
          <a:p>
            <a:pPr marL="0" indent="0">
              <a:buNone/>
            </a:pPr>
            <a:endParaRPr lang="en-US" dirty="0" smtClean="0"/>
          </a:p>
          <a:p>
            <a:endParaRPr lang="en-US" dirty="0"/>
          </a:p>
          <a:p>
            <a:endParaRPr lang="en-US" dirty="0"/>
          </a:p>
          <a:p>
            <a:endParaRPr lang="en-US" dirty="0"/>
          </a:p>
        </p:txBody>
      </p:sp>
    </p:spTree>
    <p:extLst>
      <p:ext uri="{BB962C8B-B14F-4D97-AF65-F5344CB8AC3E}">
        <p14:creationId xmlns:p14="http://schemas.microsoft.com/office/powerpoint/2010/main" val="7626078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731321"/>
            <a:ext cx="9603275" cy="1284411"/>
          </a:xfrm>
        </p:spPr>
        <p:txBody>
          <a:bodyPr/>
          <a:lstStyle/>
          <a:p>
            <a:pPr algn="ctr"/>
            <a:r>
              <a:rPr lang="en-US" dirty="0" smtClean="0"/>
              <a:t>African American Adolescent Girls </a:t>
            </a:r>
            <a:br>
              <a:rPr lang="en-US" dirty="0" smtClean="0"/>
            </a:br>
            <a:r>
              <a:rPr lang="en-US" dirty="0" smtClean="0"/>
              <a:t>and Racial Identity </a:t>
            </a:r>
            <a:endParaRPr lang="en-US" dirty="0"/>
          </a:p>
        </p:txBody>
      </p:sp>
      <p:sp>
        <p:nvSpPr>
          <p:cNvPr id="3" name="Content Placeholder 2"/>
          <p:cNvSpPr>
            <a:spLocks noGrp="1"/>
          </p:cNvSpPr>
          <p:nvPr>
            <p:ph idx="1"/>
          </p:nvPr>
        </p:nvSpPr>
        <p:spPr>
          <a:xfrm>
            <a:off x="1451579" y="2015732"/>
            <a:ext cx="9603275" cy="4212540"/>
          </a:xfrm>
        </p:spPr>
        <p:txBody>
          <a:bodyPr>
            <a:normAutofit fontScale="70000" lnSpcReduction="20000"/>
          </a:bodyPr>
          <a:lstStyle/>
          <a:p>
            <a:r>
              <a:rPr lang="en-US" sz="2900" dirty="0"/>
              <a:t>As African American </a:t>
            </a:r>
            <a:r>
              <a:rPr lang="en-US" sz="2900" dirty="0" smtClean="0"/>
              <a:t>adolescent </a:t>
            </a:r>
            <a:r>
              <a:rPr lang="en-US" sz="2900" dirty="0" smtClean="0"/>
              <a:t>girls </a:t>
            </a:r>
            <a:r>
              <a:rPr lang="en-US" sz="2900" dirty="0" smtClean="0"/>
              <a:t>develop</a:t>
            </a:r>
            <a:r>
              <a:rPr lang="en-US" sz="2900" dirty="0"/>
              <a:t>, the ecosystem poses unique challenges for them, including racism, discrimination, and challenges created by poverty and urban conditions (</a:t>
            </a:r>
            <a:r>
              <a:rPr lang="en-US" sz="2900" dirty="0" err="1"/>
              <a:t>Yasui</a:t>
            </a:r>
            <a:r>
              <a:rPr lang="en-US" sz="2900" dirty="0"/>
              <a:t>, Dorham, &amp; </a:t>
            </a:r>
            <a:r>
              <a:rPr lang="en-US" sz="2900" dirty="0" err="1"/>
              <a:t>Dishion</a:t>
            </a:r>
            <a:r>
              <a:rPr lang="en-US" sz="2900" dirty="0"/>
              <a:t>, 2004). </a:t>
            </a:r>
            <a:endParaRPr lang="en-US" sz="2900" dirty="0" smtClean="0"/>
          </a:p>
          <a:p>
            <a:endParaRPr lang="en-US" sz="2900" dirty="0" smtClean="0"/>
          </a:p>
          <a:p>
            <a:r>
              <a:rPr lang="en-US" sz="2900" dirty="0" smtClean="0"/>
              <a:t>Several postulated </a:t>
            </a:r>
            <a:r>
              <a:rPr lang="en-US" sz="2900" dirty="0"/>
              <a:t>models on identity and ethnic and racial identity development that are relevant to an understanding of African American children and </a:t>
            </a:r>
            <a:r>
              <a:rPr lang="en-US" sz="2900" dirty="0" smtClean="0"/>
              <a:t>adolescents</a:t>
            </a:r>
          </a:p>
          <a:p>
            <a:pPr lvl="1"/>
            <a:r>
              <a:rPr lang="en-US" sz="2900" dirty="0"/>
              <a:t>Marcia’s (1966) universal model of identity development</a:t>
            </a:r>
          </a:p>
          <a:p>
            <a:pPr lvl="1"/>
            <a:r>
              <a:rPr lang="en-US" sz="2900" dirty="0" smtClean="0"/>
              <a:t>Cross </a:t>
            </a:r>
            <a:r>
              <a:rPr lang="en-US" sz="2900" dirty="0"/>
              <a:t>(1971</a:t>
            </a:r>
            <a:r>
              <a:rPr lang="en-US" sz="2900" dirty="0" smtClean="0"/>
              <a:t>)</a:t>
            </a:r>
          </a:p>
          <a:p>
            <a:pPr lvl="1"/>
            <a:r>
              <a:rPr lang="en-US" sz="2900" dirty="0" smtClean="0"/>
              <a:t>Helms (1990)</a:t>
            </a:r>
            <a:endParaRPr lang="en-US" sz="2900" dirty="0"/>
          </a:p>
          <a:p>
            <a:pPr lvl="1"/>
            <a:r>
              <a:rPr lang="en-US" sz="2900" dirty="0"/>
              <a:t> </a:t>
            </a:r>
            <a:r>
              <a:rPr lang="en-US" sz="2900" dirty="0" err="1"/>
              <a:t>Phinney’s</a:t>
            </a:r>
            <a:r>
              <a:rPr lang="en-US" sz="2900" dirty="0"/>
              <a:t> (1992) model of ethnic identity</a:t>
            </a:r>
          </a:p>
          <a:p>
            <a:pPr lvl="1"/>
            <a:r>
              <a:rPr lang="en-US" sz="2900" dirty="0"/>
              <a:t>Sellers, Smith, Shelton, Rowley, and </a:t>
            </a:r>
            <a:r>
              <a:rPr lang="en-US" sz="2900" dirty="0" err="1"/>
              <a:t>Chavous</a:t>
            </a:r>
            <a:r>
              <a:rPr lang="en-US" sz="2900" dirty="0"/>
              <a:t> (1998</a:t>
            </a:r>
            <a:r>
              <a:rPr lang="en-US" sz="2900" dirty="0" smtClean="0"/>
              <a:t>)</a:t>
            </a:r>
          </a:p>
          <a:p>
            <a:pPr marL="457200" lvl="1" indent="0">
              <a:buNone/>
            </a:pPr>
            <a:endParaRPr lang="en-US" sz="2900" dirty="0" smtClean="0"/>
          </a:p>
          <a:p>
            <a:pPr marL="0" indent="0">
              <a:buNone/>
            </a:pPr>
            <a:endParaRPr lang="en-US" dirty="0" smtClean="0"/>
          </a:p>
          <a:p>
            <a:pPr lvl="1"/>
            <a:endParaRPr lang="en-US" dirty="0"/>
          </a:p>
        </p:txBody>
      </p:sp>
    </p:spTree>
    <p:extLst>
      <p:ext uri="{BB962C8B-B14F-4D97-AF65-F5344CB8AC3E}">
        <p14:creationId xmlns:p14="http://schemas.microsoft.com/office/powerpoint/2010/main" val="13110849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African American Adolescent Girls </a:t>
            </a:r>
            <a:br>
              <a:rPr lang="en-US" dirty="0"/>
            </a:br>
            <a:r>
              <a:rPr lang="en-US" dirty="0"/>
              <a:t>and Racial Identity </a:t>
            </a:r>
          </a:p>
        </p:txBody>
      </p:sp>
      <p:sp>
        <p:nvSpPr>
          <p:cNvPr id="3" name="Content Placeholder 2"/>
          <p:cNvSpPr>
            <a:spLocks noGrp="1"/>
          </p:cNvSpPr>
          <p:nvPr>
            <p:ph idx="1"/>
          </p:nvPr>
        </p:nvSpPr>
        <p:spPr>
          <a:xfrm>
            <a:off x="1451579" y="1853754"/>
            <a:ext cx="9603275" cy="4167484"/>
          </a:xfrm>
        </p:spPr>
        <p:txBody>
          <a:bodyPr>
            <a:normAutofit fontScale="77500" lnSpcReduction="20000"/>
          </a:bodyPr>
          <a:lstStyle/>
          <a:p>
            <a:endParaRPr lang="en-US" dirty="0" smtClean="0"/>
          </a:p>
          <a:p>
            <a:r>
              <a:rPr lang="en-US" dirty="0" smtClean="0"/>
              <a:t>Racial </a:t>
            </a:r>
            <a:r>
              <a:rPr lang="en-US" dirty="0"/>
              <a:t>identity is the part of an </a:t>
            </a:r>
            <a:r>
              <a:rPr lang="en-US" dirty="0" smtClean="0"/>
              <a:t>African American adolescents girl </a:t>
            </a:r>
            <a:r>
              <a:rPr lang="en-US" dirty="0"/>
              <a:t>self-concept or sense of self related to group membership status and perceptions of membership</a:t>
            </a:r>
          </a:p>
          <a:p>
            <a:endParaRPr lang="en-US" dirty="0"/>
          </a:p>
          <a:p>
            <a:r>
              <a:rPr lang="en-US" dirty="0" smtClean="0"/>
              <a:t>African American adolescent girls’ racial and ethnic identities have been demonstrated to be associated, generally, in the protective direction, with numerous psychological and behavioral characteristics including self-esteem, stress, and delinquent behaviors (McCreary, </a:t>
            </a:r>
            <a:r>
              <a:rPr lang="en-US" dirty="0" err="1" smtClean="0"/>
              <a:t>Slavin</a:t>
            </a:r>
            <a:r>
              <a:rPr lang="en-US" dirty="0" smtClean="0"/>
              <a:t>, &amp; </a:t>
            </a:r>
            <a:r>
              <a:rPr lang="en-US" dirty="0" err="1" smtClean="0"/>
              <a:t>Berrt</a:t>
            </a:r>
            <a:r>
              <a:rPr lang="en-US" dirty="0" smtClean="0"/>
              <a:t>, 1996; </a:t>
            </a:r>
            <a:r>
              <a:rPr lang="en-US" dirty="0" err="1" smtClean="0"/>
              <a:t>Phinney</a:t>
            </a:r>
            <a:r>
              <a:rPr lang="en-US" dirty="0" smtClean="0"/>
              <a:t> &amp; </a:t>
            </a:r>
            <a:r>
              <a:rPr lang="en-US" dirty="0" err="1" smtClean="0"/>
              <a:t>Kohatsu</a:t>
            </a:r>
            <a:r>
              <a:rPr lang="en-US" dirty="0" smtClean="0"/>
              <a:t>, 1997)</a:t>
            </a:r>
          </a:p>
          <a:p>
            <a:endParaRPr lang="en-US" dirty="0"/>
          </a:p>
          <a:p>
            <a:r>
              <a:rPr lang="en-US" dirty="0"/>
              <a:t>In adolescence, racial identity, as young African American adolescent girl, may be a central aspect of identity, </a:t>
            </a:r>
            <a:r>
              <a:rPr lang="en-US" dirty="0" smtClean="0"/>
              <a:t>as they </a:t>
            </a:r>
            <a:r>
              <a:rPr lang="en-US" dirty="0"/>
              <a:t>are seeking relationships outside of </a:t>
            </a:r>
            <a:r>
              <a:rPr lang="en-US" dirty="0" smtClean="0"/>
              <a:t>their families</a:t>
            </a:r>
          </a:p>
          <a:p>
            <a:endParaRPr lang="en-US" dirty="0"/>
          </a:p>
          <a:p>
            <a:r>
              <a:rPr lang="en-US" dirty="0"/>
              <a:t>The manner in which an African American adolescent girl identifies with being “Black” is critical for their self-esteem</a:t>
            </a:r>
          </a:p>
          <a:p>
            <a:endParaRPr lang="en-US" dirty="0"/>
          </a:p>
          <a:p>
            <a:endParaRPr lang="en-US" dirty="0" smtClean="0"/>
          </a:p>
          <a:p>
            <a:pPr marL="0" indent="0">
              <a:buNone/>
            </a:pPr>
            <a:endParaRPr lang="en-US" dirty="0"/>
          </a:p>
        </p:txBody>
      </p:sp>
    </p:spTree>
    <p:extLst>
      <p:ext uri="{BB962C8B-B14F-4D97-AF65-F5344CB8AC3E}">
        <p14:creationId xmlns:p14="http://schemas.microsoft.com/office/powerpoint/2010/main" val="39360742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638355"/>
            <a:ext cx="9603275" cy="1215399"/>
          </a:xfrm>
        </p:spPr>
        <p:txBody>
          <a:bodyPr/>
          <a:lstStyle/>
          <a:p>
            <a:pPr algn="ctr"/>
            <a:r>
              <a:rPr lang="en-US" dirty="0" smtClean="0"/>
              <a:t>African American Adolescent Girls </a:t>
            </a:r>
            <a:br>
              <a:rPr lang="en-US" dirty="0" smtClean="0"/>
            </a:br>
            <a:r>
              <a:rPr lang="en-US" dirty="0" smtClean="0"/>
              <a:t>and Gender Identity </a:t>
            </a:r>
            <a:endParaRPr lang="en-US" dirty="0"/>
          </a:p>
        </p:txBody>
      </p:sp>
      <p:sp>
        <p:nvSpPr>
          <p:cNvPr id="3" name="Content Placeholder 2"/>
          <p:cNvSpPr>
            <a:spLocks noGrp="1"/>
          </p:cNvSpPr>
          <p:nvPr>
            <p:ph idx="1"/>
          </p:nvPr>
        </p:nvSpPr>
        <p:spPr>
          <a:xfrm>
            <a:off x="1451579" y="2015732"/>
            <a:ext cx="9603275" cy="3884736"/>
          </a:xfrm>
        </p:spPr>
        <p:txBody>
          <a:bodyPr>
            <a:normAutofit fontScale="92500" lnSpcReduction="20000"/>
          </a:bodyPr>
          <a:lstStyle/>
          <a:p>
            <a:r>
              <a:rPr lang="en-US" dirty="0"/>
              <a:t>Gender, like race, is an interactive social process and is socially constructed as individuals develop gender </a:t>
            </a:r>
            <a:r>
              <a:rPr lang="en-US" dirty="0" smtClean="0"/>
              <a:t>identity</a:t>
            </a:r>
            <a:endParaRPr lang="en-US" dirty="0"/>
          </a:p>
          <a:p>
            <a:pPr marL="0" indent="0">
              <a:buNone/>
            </a:pPr>
            <a:endParaRPr lang="en-US" dirty="0" smtClean="0"/>
          </a:p>
          <a:p>
            <a:r>
              <a:rPr lang="en-US" dirty="0"/>
              <a:t>As African American </a:t>
            </a:r>
            <a:r>
              <a:rPr lang="en-US" dirty="0" smtClean="0"/>
              <a:t>girls </a:t>
            </a:r>
            <a:r>
              <a:rPr lang="en-US" dirty="0"/>
              <a:t>develop their identity and gender role perspectives, they must determine how to reconcile negative images and stereotypes and experiences of oppression into their identities and </a:t>
            </a:r>
            <a:r>
              <a:rPr lang="en-US" dirty="0" smtClean="0"/>
              <a:t>self-concepts</a:t>
            </a:r>
          </a:p>
          <a:p>
            <a:endParaRPr lang="en-US" dirty="0"/>
          </a:p>
          <a:p>
            <a:r>
              <a:rPr lang="en-US" dirty="0"/>
              <a:t>African American girls have to negotiate the images of African American women presented to them, from the all-giving nurturer, to the angry, hostile girl who rolls her head and curses people out, to the scantily clad girls in music videos who use their sexuality to gain status and material goods or to manipulate men (Stephens &amp; Phillips, 2003).</a:t>
            </a:r>
          </a:p>
        </p:txBody>
      </p:sp>
    </p:spTree>
    <p:extLst>
      <p:ext uri="{BB962C8B-B14F-4D97-AF65-F5344CB8AC3E}">
        <p14:creationId xmlns:p14="http://schemas.microsoft.com/office/powerpoint/2010/main" val="17564426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African American Adolescent Girls’ </a:t>
            </a:r>
            <a:br>
              <a:rPr lang="en-US" dirty="0" smtClean="0"/>
            </a:br>
            <a:r>
              <a:rPr lang="en-US" dirty="0" smtClean="0"/>
              <a:t>Gender Role and Self-Esteem </a:t>
            </a:r>
            <a:endParaRPr lang="en-US" dirty="0"/>
          </a:p>
        </p:txBody>
      </p:sp>
      <p:sp>
        <p:nvSpPr>
          <p:cNvPr id="3" name="Content Placeholder 2"/>
          <p:cNvSpPr>
            <a:spLocks noGrp="1"/>
          </p:cNvSpPr>
          <p:nvPr>
            <p:ph idx="1"/>
          </p:nvPr>
        </p:nvSpPr>
        <p:spPr/>
        <p:txBody>
          <a:bodyPr/>
          <a:lstStyle/>
          <a:p>
            <a:r>
              <a:rPr lang="en-US" dirty="0" smtClean="0"/>
              <a:t>African American girls’ develop their attitudes and beliefs about gender in response to modeling of members of their racial and ethnic group</a:t>
            </a:r>
          </a:p>
          <a:p>
            <a:pPr marL="0" indent="0">
              <a:buNone/>
            </a:pPr>
            <a:endParaRPr lang="en-US" dirty="0" smtClean="0"/>
          </a:p>
          <a:p>
            <a:r>
              <a:rPr lang="en-US" dirty="0" smtClean="0"/>
              <a:t>Research has found that African American adolescent girls’ who endorse with a masculine or an androgynous gender identity (both masculine and feminine characteristics) reports high level of self-esteem</a:t>
            </a:r>
            <a:endParaRPr lang="en-US" dirty="0"/>
          </a:p>
        </p:txBody>
      </p:sp>
    </p:spTree>
    <p:extLst>
      <p:ext uri="{BB962C8B-B14F-4D97-AF65-F5344CB8AC3E}">
        <p14:creationId xmlns:p14="http://schemas.microsoft.com/office/powerpoint/2010/main" val="4484790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Ideal vs. fears: The Construction of Self </a:t>
            </a:r>
            <a:endParaRPr lang="en-US" dirty="0"/>
          </a:p>
        </p:txBody>
      </p:sp>
      <p:sp>
        <p:nvSpPr>
          <p:cNvPr id="7" name="Content Placeholder 6"/>
          <p:cNvSpPr>
            <a:spLocks noGrp="1"/>
          </p:cNvSpPr>
          <p:nvPr>
            <p:ph idx="1"/>
          </p:nvPr>
        </p:nvSpPr>
        <p:spPr>
          <a:xfrm>
            <a:off x="1451579" y="2015732"/>
            <a:ext cx="9603275" cy="3901989"/>
          </a:xfrm>
        </p:spPr>
        <p:txBody>
          <a:bodyPr>
            <a:normAutofit fontScale="92500" lnSpcReduction="10000"/>
          </a:bodyPr>
          <a:lstStyle/>
          <a:p>
            <a:r>
              <a:rPr lang="en-US" dirty="0" smtClean="0"/>
              <a:t>According to Erikson (1968) negative stereotypes are adopted as they are presented to individuals</a:t>
            </a:r>
          </a:p>
          <a:p>
            <a:pPr marL="0" indent="0">
              <a:buNone/>
            </a:pPr>
            <a:endParaRPr lang="en-US" dirty="0" smtClean="0"/>
          </a:p>
          <a:p>
            <a:r>
              <a:rPr lang="en-US" dirty="0" smtClean="0"/>
              <a:t>Spencer (1995) states that “the self is constructed in a response to stereotypes and biases” (p. 819).</a:t>
            </a:r>
          </a:p>
          <a:p>
            <a:pPr lvl="1"/>
            <a:r>
              <a:rPr lang="en-US" dirty="0"/>
              <a:t>Stereotypes become what is considered the primary lens that people see themselves through</a:t>
            </a:r>
          </a:p>
          <a:p>
            <a:pPr lvl="1"/>
            <a:r>
              <a:rPr lang="en-US" dirty="0"/>
              <a:t>Influences the way African American adolescent girls’ ethnically and racially </a:t>
            </a:r>
            <a:r>
              <a:rPr lang="en-US" dirty="0" smtClean="0"/>
              <a:t>identify</a:t>
            </a:r>
          </a:p>
          <a:p>
            <a:pPr marL="457200" lvl="1" indent="0">
              <a:buNone/>
            </a:pPr>
            <a:endParaRPr lang="en-US" dirty="0" smtClean="0"/>
          </a:p>
          <a:p>
            <a:r>
              <a:rPr lang="en-US" dirty="0" err="1" smtClean="0"/>
              <a:t>Oyserman</a:t>
            </a:r>
            <a:r>
              <a:rPr lang="en-US" dirty="0" smtClean="0"/>
              <a:t>, Grant, and Ager (1995) noted that African American adolescent girls have “ideal selves”, identities they moved towards and “feared selves”  identities they try to avoid</a:t>
            </a:r>
          </a:p>
        </p:txBody>
      </p:sp>
    </p:spTree>
    <p:extLst>
      <p:ext uri="{BB962C8B-B14F-4D97-AF65-F5344CB8AC3E}">
        <p14:creationId xmlns:p14="http://schemas.microsoft.com/office/powerpoint/2010/main" val="37428072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02481" y="609601"/>
            <a:ext cx="8643154" cy="2794000"/>
          </a:xfrm>
        </p:spPr>
        <p:txBody>
          <a:bodyPr>
            <a:noAutofit/>
          </a:bodyPr>
          <a:lstStyle/>
          <a:p>
            <a:pPr algn="ctr"/>
            <a:r>
              <a:rPr lang="en-US" sz="4400" dirty="0" smtClean="0"/>
              <a:t/>
            </a:r>
            <a:br>
              <a:rPr lang="en-US" sz="4400" dirty="0" smtClean="0"/>
            </a:br>
            <a:r>
              <a:rPr lang="en-US" sz="4400" dirty="0" smtClean="0"/>
              <a:t/>
            </a:r>
            <a:br>
              <a:rPr lang="en-US" sz="4400" dirty="0" smtClean="0"/>
            </a:br>
            <a:r>
              <a:rPr lang="en-US" sz="4400" dirty="0"/>
              <a:t/>
            </a:r>
            <a:br>
              <a:rPr lang="en-US" sz="4400" dirty="0"/>
            </a:br>
            <a:r>
              <a:rPr lang="en-US" sz="4800" dirty="0" smtClean="0"/>
              <a:t>Promoting </a:t>
            </a:r>
            <a:r>
              <a:rPr lang="en-US" sz="4800" dirty="0" smtClean="0"/>
              <a:t>Positive </a:t>
            </a:r>
            <a:br>
              <a:rPr lang="en-US" sz="4800" dirty="0" smtClean="0"/>
            </a:br>
            <a:r>
              <a:rPr lang="en-US" sz="4800" dirty="0" smtClean="0"/>
              <a:t>Identity Development and Improving </a:t>
            </a:r>
            <a:br>
              <a:rPr lang="en-US" sz="4800" dirty="0" smtClean="0"/>
            </a:br>
            <a:r>
              <a:rPr lang="en-US" sz="4800" dirty="0" smtClean="0"/>
              <a:t>Overall Well-Being</a:t>
            </a:r>
            <a:endParaRPr lang="en-US" sz="4400" dirty="0"/>
          </a:p>
        </p:txBody>
      </p:sp>
      <p:pic>
        <p:nvPicPr>
          <p:cNvPr id="6" name="Picture 5" descr="asset chart.fw.png"/>
          <p:cNvPicPr>
            <a:picLocks noChangeAspect="1"/>
          </p:cNvPicPr>
          <p:nvPr/>
        </p:nvPicPr>
        <p:blipFill>
          <a:blip r:embed="rId2"/>
          <a:stretch>
            <a:fillRect/>
          </a:stretch>
        </p:blipFill>
        <p:spPr>
          <a:xfrm>
            <a:off x="1592052" y="4036282"/>
            <a:ext cx="8652933" cy="1858435"/>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Five pillars of Well-being </a:t>
            </a:r>
            <a:endParaRPr lang="en-US" dirty="0"/>
          </a:p>
        </p:txBody>
      </p:sp>
      <p:sp>
        <p:nvSpPr>
          <p:cNvPr id="3" name="Content Placeholder 2"/>
          <p:cNvSpPr>
            <a:spLocks noGrp="1"/>
          </p:cNvSpPr>
          <p:nvPr>
            <p:ph idx="1"/>
          </p:nvPr>
        </p:nvSpPr>
        <p:spPr>
          <a:xfrm>
            <a:off x="1451579" y="2001328"/>
            <a:ext cx="9603275" cy="4313207"/>
          </a:xfrm>
        </p:spPr>
        <p:txBody>
          <a:bodyPr>
            <a:normAutofit lnSpcReduction="10000"/>
          </a:bodyPr>
          <a:lstStyle/>
          <a:p>
            <a:pPr marL="0" indent="0">
              <a:buNone/>
            </a:pPr>
            <a:r>
              <a:rPr lang="en-US" sz="2600" dirty="0"/>
              <a:t>1. Positive Emotion </a:t>
            </a:r>
            <a:endParaRPr lang="en-US" sz="2600" dirty="0" smtClean="0"/>
          </a:p>
          <a:p>
            <a:pPr lvl="1"/>
            <a:r>
              <a:rPr lang="en-US" dirty="0" smtClean="0"/>
              <a:t>Happiness </a:t>
            </a:r>
            <a:r>
              <a:rPr lang="en-US" dirty="0"/>
              <a:t>(and lasting happiness); Joy; Life Satisfaction </a:t>
            </a:r>
            <a:endParaRPr lang="en-US" dirty="0" smtClean="0"/>
          </a:p>
          <a:p>
            <a:pPr lvl="1"/>
            <a:r>
              <a:rPr lang="en-US" dirty="0" smtClean="0"/>
              <a:t>Examples</a:t>
            </a:r>
            <a:r>
              <a:rPr lang="en-US" dirty="0"/>
              <a:t>: Positivity Ratios, Signature Strengths, Gratitude, Language, mindfulness etc. </a:t>
            </a:r>
            <a:endParaRPr lang="en-US" dirty="0" smtClean="0"/>
          </a:p>
          <a:p>
            <a:pPr marL="0" indent="0">
              <a:buNone/>
            </a:pPr>
            <a:r>
              <a:rPr lang="en-US" sz="2600" dirty="0" smtClean="0"/>
              <a:t>2</a:t>
            </a:r>
            <a:r>
              <a:rPr lang="en-US" sz="2600" dirty="0"/>
              <a:t>. Engagement </a:t>
            </a:r>
            <a:endParaRPr lang="en-US" sz="2600" dirty="0" smtClean="0"/>
          </a:p>
          <a:p>
            <a:pPr lvl="1"/>
            <a:r>
              <a:rPr lang="en-US" dirty="0" smtClean="0"/>
              <a:t> </a:t>
            </a:r>
            <a:r>
              <a:rPr lang="en-US" dirty="0"/>
              <a:t>“Being at one” with and absorbed in experience </a:t>
            </a:r>
            <a:endParaRPr lang="en-US" dirty="0" smtClean="0"/>
          </a:p>
          <a:p>
            <a:pPr lvl="1"/>
            <a:r>
              <a:rPr lang="en-US" dirty="0" smtClean="0"/>
              <a:t>Examples</a:t>
            </a:r>
            <a:r>
              <a:rPr lang="en-US" dirty="0"/>
              <a:t>: Conversation, Art, </a:t>
            </a:r>
            <a:r>
              <a:rPr lang="en-US" dirty="0" smtClean="0"/>
              <a:t>Sports, Expressive Writing </a:t>
            </a:r>
            <a:r>
              <a:rPr lang="en-US" dirty="0"/>
              <a:t>etc</a:t>
            </a:r>
            <a:r>
              <a:rPr lang="en-US" dirty="0" smtClean="0"/>
              <a:t>.</a:t>
            </a:r>
          </a:p>
          <a:p>
            <a:pPr marL="0" indent="0">
              <a:buNone/>
            </a:pPr>
            <a:r>
              <a:rPr lang="en-US" sz="2600" dirty="0"/>
              <a:t> </a:t>
            </a:r>
            <a:r>
              <a:rPr lang="en-US" sz="2600" dirty="0" smtClean="0"/>
              <a:t>3</a:t>
            </a:r>
            <a:r>
              <a:rPr lang="en-US" sz="2600" dirty="0"/>
              <a:t>. </a:t>
            </a:r>
            <a:r>
              <a:rPr lang="en-US" sz="2600" dirty="0" smtClean="0"/>
              <a:t>Relationships </a:t>
            </a:r>
            <a:r>
              <a:rPr lang="en-US" sz="2600" dirty="0"/>
              <a:t>and social connections </a:t>
            </a:r>
            <a:endParaRPr lang="en-US" sz="2600" dirty="0" smtClean="0"/>
          </a:p>
          <a:p>
            <a:pPr lvl="1"/>
            <a:r>
              <a:rPr lang="en-US" dirty="0" smtClean="0"/>
              <a:t>Examples</a:t>
            </a:r>
            <a:r>
              <a:rPr lang="en-US" dirty="0"/>
              <a:t>: To self</a:t>
            </a:r>
            <a:r>
              <a:rPr lang="en-US" dirty="0" smtClean="0"/>
              <a:t>, families, peers, </a:t>
            </a:r>
            <a:r>
              <a:rPr lang="en-US" dirty="0"/>
              <a:t>pets, groups, communities</a:t>
            </a:r>
            <a:r>
              <a:rPr lang="en-US" dirty="0" smtClean="0"/>
              <a:t>, </a:t>
            </a:r>
            <a:r>
              <a:rPr lang="en-US" dirty="0"/>
              <a:t>etc</a:t>
            </a:r>
            <a:r>
              <a:rPr lang="en-US" dirty="0" smtClean="0"/>
              <a:t>.</a:t>
            </a:r>
          </a:p>
          <a:p>
            <a:pPr marL="457200" lvl="1" indent="0">
              <a:buNone/>
            </a:pPr>
            <a:r>
              <a:rPr lang="en-US" dirty="0" smtClean="0"/>
              <a:t>Seligman</a:t>
            </a:r>
            <a:r>
              <a:rPr lang="en-US" dirty="0"/>
              <a:t>, M. E. P. (2011). Flourish: A visionary new understanding of happiness and </a:t>
            </a:r>
            <a:r>
              <a:rPr lang="en-US" dirty="0" smtClean="0"/>
              <a:t>well-being</a:t>
            </a:r>
            <a:r>
              <a:rPr lang="en-US" dirty="0"/>
              <a:t>. New York: The Free Press. </a:t>
            </a:r>
          </a:p>
        </p:txBody>
      </p:sp>
    </p:spTree>
    <p:extLst>
      <p:ext uri="{BB962C8B-B14F-4D97-AF65-F5344CB8AC3E}">
        <p14:creationId xmlns:p14="http://schemas.microsoft.com/office/powerpoint/2010/main" val="27764215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Five pillars of Well-being </a:t>
            </a:r>
            <a:endParaRPr lang="en-US" dirty="0"/>
          </a:p>
        </p:txBody>
      </p:sp>
      <p:sp>
        <p:nvSpPr>
          <p:cNvPr id="3" name="Content Placeholder 2"/>
          <p:cNvSpPr>
            <a:spLocks noGrp="1"/>
          </p:cNvSpPr>
          <p:nvPr>
            <p:ph idx="1"/>
          </p:nvPr>
        </p:nvSpPr>
        <p:spPr>
          <a:xfrm>
            <a:off x="1451579" y="2001328"/>
            <a:ext cx="9603275" cy="4313207"/>
          </a:xfrm>
        </p:spPr>
        <p:txBody>
          <a:bodyPr>
            <a:normAutofit/>
          </a:bodyPr>
          <a:lstStyle/>
          <a:p>
            <a:pPr marL="0" indent="0">
              <a:buNone/>
            </a:pPr>
            <a:r>
              <a:rPr lang="en-US" sz="2600" dirty="0" smtClean="0"/>
              <a:t>4. Meaning </a:t>
            </a:r>
          </a:p>
          <a:p>
            <a:pPr lvl="1"/>
            <a:r>
              <a:rPr lang="en-US" dirty="0"/>
              <a:t>Using best inside you to belong to and serve something bigger than you are (the “larger” world and society</a:t>
            </a:r>
            <a:r>
              <a:rPr lang="en-US" dirty="0" smtClean="0"/>
              <a:t>)</a:t>
            </a:r>
          </a:p>
          <a:p>
            <a:pPr lvl="1"/>
            <a:r>
              <a:rPr lang="en-US" dirty="0" smtClean="0"/>
              <a:t>Examples: Volunteering</a:t>
            </a:r>
          </a:p>
          <a:p>
            <a:pPr marL="0" indent="0">
              <a:buNone/>
            </a:pPr>
            <a:r>
              <a:rPr lang="en-US" sz="2600" dirty="0" smtClean="0"/>
              <a:t>5. Accomplishments</a:t>
            </a:r>
          </a:p>
          <a:p>
            <a:pPr lvl="1"/>
            <a:r>
              <a:rPr lang="en-US" dirty="0"/>
              <a:t> “Achievement, competence, mastery, and the development of skills over a </a:t>
            </a:r>
            <a:r>
              <a:rPr lang="en-US" dirty="0" smtClean="0"/>
              <a:t>lifetime</a:t>
            </a:r>
          </a:p>
          <a:p>
            <a:pPr lvl="1"/>
            <a:r>
              <a:rPr lang="en-US" dirty="0" smtClean="0"/>
              <a:t>Examples</a:t>
            </a:r>
            <a:r>
              <a:rPr lang="en-US" dirty="0"/>
              <a:t>: Examples: Collecting to Accomplish or Give, Learning a New Language, Developing an </a:t>
            </a:r>
            <a:r>
              <a:rPr lang="en-US" dirty="0" smtClean="0"/>
              <a:t>Ability</a:t>
            </a:r>
          </a:p>
          <a:p>
            <a:pPr marL="457200" lvl="1" indent="0">
              <a:buNone/>
            </a:pPr>
            <a:r>
              <a:rPr lang="en-US" dirty="0" smtClean="0"/>
              <a:t>Seligman</a:t>
            </a:r>
            <a:r>
              <a:rPr lang="en-US" dirty="0"/>
              <a:t>, M. E. P. (2011). Flourish: A visionary new understanding of happiness and </a:t>
            </a:r>
            <a:r>
              <a:rPr lang="en-US" dirty="0" smtClean="0"/>
              <a:t>well-being</a:t>
            </a:r>
            <a:r>
              <a:rPr lang="en-US" dirty="0"/>
              <a:t>. New York: The Free Press. </a:t>
            </a:r>
          </a:p>
        </p:txBody>
      </p:sp>
    </p:spTree>
    <p:extLst>
      <p:ext uri="{BB962C8B-B14F-4D97-AF65-F5344CB8AC3E}">
        <p14:creationId xmlns:p14="http://schemas.microsoft.com/office/powerpoint/2010/main" val="28152090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Engaging in Intentional activities</a:t>
            </a:r>
            <a:endParaRPr lang="en-US" dirty="0"/>
          </a:p>
        </p:txBody>
      </p:sp>
      <p:sp>
        <p:nvSpPr>
          <p:cNvPr id="3" name="Content Placeholder 2"/>
          <p:cNvSpPr>
            <a:spLocks noGrp="1"/>
          </p:cNvSpPr>
          <p:nvPr>
            <p:ph idx="1"/>
          </p:nvPr>
        </p:nvSpPr>
        <p:spPr/>
        <p:txBody>
          <a:bodyPr>
            <a:normAutofit/>
          </a:bodyPr>
          <a:lstStyle/>
          <a:p>
            <a:r>
              <a:rPr lang="en-US" dirty="0" smtClean="0"/>
              <a:t>40</a:t>
            </a:r>
            <a:r>
              <a:rPr lang="en-US" dirty="0"/>
              <a:t>% of well-being </a:t>
            </a:r>
          </a:p>
          <a:p>
            <a:r>
              <a:rPr lang="en-US" dirty="0" smtClean="0"/>
              <a:t>Engaging </a:t>
            </a:r>
            <a:r>
              <a:rPr lang="en-US" dirty="0"/>
              <a:t>in new actions, activities, and behaviors which form new habits, routines, and patterns </a:t>
            </a:r>
          </a:p>
          <a:p>
            <a:pPr lvl="1"/>
            <a:r>
              <a:rPr lang="en-US" dirty="0" smtClean="0"/>
              <a:t>These </a:t>
            </a:r>
            <a:r>
              <a:rPr lang="en-US" dirty="0"/>
              <a:t>new routines—which are forms of “mental flossing—increase well-being </a:t>
            </a:r>
          </a:p>
          <a:p>
            <a:r>
              <a:rPr lang="en-US" dirty="0" smtClean="0"/>
              <a:t>Higher </a:t>
            </a:r>
            <a:r>
              <a:rPr lang="en-US" dirty="0"/>
              <a:t>well-being is correlated with increased life satisfaction, better learning and retention, more creativity, and greater resilience </a:t>
            </a:r>
          </a:p>
        </p:txBody>
      </p:sp>
    </p:spTree>
    <p:extLst>
      <p:ext uri="{BB962C8B-B14F-4D97-AF65-F5344CB8AC3E}">
        <p14:creationId xmlns:p14="http://schemas.microsoft.com/office/powerpoint/2010/main" val="485179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r>
            <a:br>
              <a:rPr lang="en-US" dirty="0" smtClean="0"/>
            </a:br>
            <a:r>
              <a:rPr lang="en-US" dirty="0" smtClean="0"/>
              <a:t>Objectives</a:t>
            </a:r>
            <a:endParaRPr lang="en-US" dirty="0"/>
          </a:p>
        </p:txBody>
      </p:sp>
      <p:sp>
        <p:nvSpPr>
          <p:cNvPr id="7" name="Content Placeholder 6"/>
          <p:cNvSpPr>
            <a:spLocks noGrp="1"/>
          </p:cNvSpPr>
          <p:nvPr>
            <p:ph idx="1"/>
          </p:nvPr>
        </p:nvSpPr>
        <p:spPr>
          <a:xfrm>
            <a:off x="1451579" y="2015732"/>
            <a:ext cx="9603275" cy="3625943"/>
          </a:xfrm>
        </p:spPr>
        <p:txBody>
          <a:bodyPr>
            <a:noAutofit/>
          </a:bodyPr>
          <a:lstStyle/>
          <a:p>
            <a:r>
              <a:rPr lang="en-US" sz="1800" dirty="0" smtClean="0"/>
              <a:t>Participants will explore challenges African American Girls face as a result of mass media, gender roles, and environmental factors that influence identity development</a:t>
            </a:r>
          </a:p>
          <a:p>
            <a:pPr marL="0" indent="0">
              <a:buNone/>
            </a:pPr>
            <a:endParaRPr lang="en-US" sz="1800" dirty="0"/>
          </a:p>
          <a:p>
            <a:r>
              <a:rPr lang="en-US" sz="1800" dirty="0" smtClean="0"/>
              <a:t>Participants will become knowledgeable of the relational developmental systems theory and its role in understanding Development of African American Identity</a:t>
            </a:r>
          </a:p>
          <a:p>
            <a:pPr marL="0" indent="0">
              <a:buNone/>
            </a:pPr>
            <a:endParaRPr lang="en-US" sz="1800" dirty="0"/>
          </a:p>
          <a:p>
            <a:r>
              <a:rPr lang="en-US" sz="1800" dirty="0" smtClean="0"/>
              <a:t>Participants will be able to identify meaningful interventions and/or activities that will allow African American Girls the ability to preserve their true selves, improve their overall well-being, and the implications such interventions and/or activities will have on their continued development </a:t>
            </a:r>
            <a:endParaRPr lang="en-US" sz="1800" dirty="0"/>
          </a:p>
        </p:txBody>
      </p:sp>
    </p:spTree>
    <p:extLst>
      <p:ext uri="{BB962C8B-B14F-4D97-AF65-F5344CB8AC3E}">
        <p14:creationId xmlns:p14="http://schemas.microsoft.com/office/powerpoint/2010/main" val="4943818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586597"/>
            <a:ext cx="9603275" cy="1267158"/>
          </a:xfrm>
        </p:spPr>
        <p:txBody>
          <a:bodyPr>
            <a:noAutofit/>
          </a:bodyPr>
          <a:lstStyle/>
          <a:p>
            <a:pPr algn="ctr"/>
            <a:r>
              <a:rPr lang="en-US" sz="4000" dirty="0" smtClean="0"/>
              <a:t>Volunteering / Community Involvement</a:t>
            </a:r>
            <a:endParaRPr lang="en-US" sz="4000" dirty="0"/>
          </a:p>
        </p:txBody>
      </p:sp>
      <p:sp>
        <p:nvSpPr>
          <p:cNvPr id="3" name="Content Placeholder 2"/>
          <p:cNvSpPr>
            <a:spLocks noGrp="1"/>
          </p:cNvSpPr>
          <p:nvPr>
            <p:ph idx="1"/>
          </p:nvPr>
        </p:nvSpPr>
        <p:spPr>
          <a:xfrm>
            <a:off x="1451579" y="2015732"/>
            <a:ext cx="9603275" cy="3953747"/>
          </a:xfrm>
        </p:spPr>
        <p:txBody>
          <a:bodyPr>
            <a:normAutofit/>
          </a:bodyPr>
          <a:lstStyle/>
          <a:p>
            <a:r>
              <a:rPr lang="en-US" sz="2800" dirty="0" smtClean="0"/>
              <a:t>Select </a:t>
            </a:r>
            <a:r>
              <a:rPr lang="en-US" sz="2800" dirty="0"/>
              <a:t>and area that you feel you could make a difference </a:t>
            </a:r>
          </a:p>
          <a:p>
            <a:r>
              <a:rPr lang="en-US" sz="2800" dirty="0" smtClean="0"/>
              <a:t>Investigate </a:t>
            </a:r>
            <a:r>
              <a:rPr lang="en-US" sz="2800" dirty="0"/>
              <a:t>opportunities in that area </a:t>
            </a:r>
          </a:p>
          <a:p>
            <a:r>
              <a:rPr lang="en-US" sz="2800" dirty="0" smtClean="0"/>
              <a:t>Begin </a:t>
            </a:r>
            <a:r>
              <a:rPr lang="en-US" sz="2800" dirty="0"/>
              <a:t>by giving a small portion of your time to that cause </a:t>
            </a:r>
          </a:p>
          <a:p>
            <a:r>
              <a:rPr lang="en-US" sz="2800" dirty="0" smtClean="0"/>
              <a:t>Take </a:t>
            </a:r>
            <a:r>
              <a:rPr lang="en-US" sz="2800" dirty="0"/>
              <a:t>time to sit back and reflect on your experience </a:t>
            </a:r>
          </a:p>
          <a:p>
            <a:r>
              <a:rPr lang="en-US" sz="2800" dirty="0" smtClean="0"/>
              <a:t>Journal </a:t>
            </a:r>
            <a:r>
              <a:rPr lang="en-US" sz="2800" dirty="0"/>
              <a:t>and/or share with others </a:t>
            </a:r>
          </a:p>
        </p:txBody>
      </p:sp>
    </p:spTree>
    <p:extLst>
      <p:ext uri="{BB962C8B-B14F-4D97-AF65-F5344CB8AC3E}">
        <p14:creationId xmlns:p14="http://schemas.microsoft.com/office/powerpoint/2010/main" val="21532181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Creating a Future Focus </a:t>
            </a:r>
            <a:endParaRPr lang="en-US" sz="4000" dirty="0"/>
          </a:p>
        </p:txBody>
      </p:sp>
      <p:sp>
        <p:nvSpPr>
          <p:cNvPr id="3" name="Content Placeholder 2"/>
          <p:cNvSpPr>
            <a:spLocks noGrp="1"/>
          </p:cNvSpPr>
          <p:nvPr>
            <p:ph idx="1"/>
          </p:nvPr>
        </p:nvSpPr>
        <p:spPr/>
        <p:txBody>
          <a:bodyPr>
            <a:normAutofit/>
          </a:bodyPr>
          <a:lstStyle/>
          <a:p>
            <a:r>
              <a:rPr lang="en-US" sz="3200" dirty="0"/>
              <a:t>Exercise 1: Future Pull </a:t>
            </a:r>
            <a:endParaRPr lang="en-US" sz="3200" dirty="0" smtClean="0"/>
          </a:p>
          <a:p>
            <a:pPr lvl="1"/>
            <a:r>
              <a:rPr lang="en-US" sz="2800" dirty="0" smtClean="0"/>
              <a:t>1</a:t>
            </a:r>
            <a:r>
              <a:rPr lang="en-US" sz="2800" dirty="0"/>
              <a:t>. Find a vision for the future </a:t>
            </a:r>
            <a:endParaRPr lang="en-US" sz="2800" dirty="0" smtClean="0"/>
          </a:p>
          <a:p>
            <a:pPr lvl="1"/>
            <a:r>
              <a:rPr lang="en-US" sz="2800" dirty="0" smtClean="0"/>
              <a:t>2</a:t>
            </a:r>
            <a:r>
              <a:rPr lang="en-US" sz="2800" dirty="0"/>
              <a:t>. Identify and dissolve perceived barriers to the preferred future </a:t>
            </a:r>
            <a:endParaRPr lang="en-US" sz="2800" dirty="0" smtClean="0"/>
          </a:p>
          <a:p>
            <a:pPr lvl="1"/>
            <a:r>
              <a:rPr lang="en-US" sz="2800" dirty="0" smtClean="0"/>
              <a:t>3</a:t>
            </a:r>
            <a:r>
              <a:rPr lang="en-US" sz="2800" dirty="0"/>
              <a:t>. Make an action plan to reach the perceived future</a:t>
            </a:r>
          </a:p>
        </p:txBody>
      </p:sp>
    </p:spTree>
    <p:extLst>
      <p:ext uri="{BB962C8B-B14F-4D97-AF65-F5344CB8AC3E}">
        <p14:creationId xmlns:p14="http://schemas.microsoft.com/office/powerpoint/2010/main" val="12713226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Passion Pursuit</a:t>
            </a:r>
            <a:endParaRPr lang="en-US" sz="4000" dirty="0"/>
          </a:p>
        </p:txBody>
      </p:sp>
      <p:sp>
        <p:nvSpPr>
          <p:cNvPr id="3" name="Content Placeholder 2"/>
          <p:cNvSpPr>
            <a:spLocks noGrp="1"/>
          </p:cNvSpPr>
          <p:nvPr>
            <p:ph idx="1"/>
          </p:nvPr>
        </p:nvSpPr>
        <p:spPr/>
        <p:txBody>
          <a:bodyPr>
            <a:noAutofit/>
          </a:bodyPr>
          <a:lstStyle/>
          <a:p>
            <a:r>
              <a:rPr lang="en-US" sz="2800" dirty="0"/>
              <a:t>Exercise 2: Pursuing a Passion </a:t>
            </a:r>
            <a:endParaRPr lang="en-US" sz="2800" dirty="0" smtClean="0"/>
          </a:p>
          <a:p>
            <a:pPr lvl="1"/>
            <a:r>
              <a:rPr lang="en-US" sz="2400" dirty="0" smtClean="0"/>
              <a:t>1</a:t>
            </a:r>
            <a:r>
              <a:rPr lang="en-US" sz="2400" dirty="0"/>
              <a:t>. What passion or area of interest do you often think about but have not yet pursued? </a:t>
            </a:r>
            <a:endParaRPr lang="en-US" sz="2400" dirty="0" smtClean="0"/>
          </a:p>
          <a:p>
            <a:pPr lvl="1"/>
            <a:r>
              <a:rPr lang="en-US" sz="2400" dirty="0" smtClean="0"/>
              <a:t>2</a:t>
            </a:r>
            <a:r>
              <a:rPr lang="en-US" sz="2400" dirty="0"/>
              <a:t>. What dreams or images continue to come to mind? </a:t>
            </a:r>
            <a:endParaRPr lang="en-US" sz="2400" dirty="0" smtClean="0"/>
          </a:p>
          <a:p>
            <a:pPr lvl="1"/>
            <a:r>
              <a:rPr lang="en-US" sz="2400" dirty="0" smtClean="0"/>
              <a:t>3</a:t>
            </a:r>
            <a:r>
              <a:rPr lang="en-US" sz="2400" dirty="0"/>
              <a:t>. What theme emerges from those dreams or images? </a:t>
            </a:r>
            <a:endParaRPr lang="en-US" sz="2400" dirty="0" smtClean="0"/>
          </a:p>
          <a:p>
            <a:pPr lvl="1"/>
            <a:r>
              <a:rPr lang="en-US" sz="2400" dirty="0" smtClean="0"/>
              <a:t>4</a:t>
            </a:r>
            <a:r>
              <a:rPr lang="en-US" sz="2400" dirty="0"/>
              <a:t>. What would it take for you to begin to develop that theme further and act on it?</a:t>
            </a:r>
          </a:p>
        </p:txBody>
      </p:sp>
    </p:spTree>
    <p:extLst>
      <p:ext uri="{BB962C8B-B14F-4D97-AF65-F5344CB8AC3E}">
        <p14:creationId xmlns:p14="http://schemas.microsoft.com/office/powerpoint/2010/main" val="32220211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School Engagement among </a:t>
            </a:r>
            <a:br>
              <a:rPr lang="en-US" dirty="0" smtClean="0"/>
            </a:br>
            <a:r>
              <a:rPr lang="en-US" dirty="0" smtClean="0"/>
              <a:t>African American Adolescent Girls’</a:t>
            </a:r>
            <a:endParaRPr lang="en-US" dirty="0"/>
          </a:p>
        </p:txBody>
      </p:sp>
      <p:sp>
        <p:nvSpPr>
          <p:cNvPr id="3" name="Content Placeholder 2"/>
          <p:cNvSpPr>
            <a:spLocks noGrp="1"/>
          </p:cNvSpPr>
          <p:nvPr>
            <p:ph idx="1"/>
          </p:nvPr>
        </p:nvSpPr>
        <p:spPr/>
        <p:txBody>
          <a:bodyPr/>
          <a:lstStyle/>
          <a:p>
            <a:r>
              <a:rPr lang="en-US" dirty="0"/>
              <a:t>African American adolescent girls’ are more likely to perform well if they are actively participating in school and have expectations to continue their education</a:t>
            </a:r>
          </a:p>
          <a:p>
            <a:pPr lvl="1"/>
            <a:r>
              <a:rPr lang="en-US" dirty="0" smtClean="0"/>
              <a:t>Need for school personnel and helping professionals to focus on interventions aimed at increasing school participation and school expectations</a:t>
            </a:r>
            <a:endParaRPr lang="en-US" dirty="0"/>
          </a:p>
          <a:p>
            <a:pPr lvl="1"/>
            <a:r>
              <a:rPr lang="en-US" dirty="0" smtClean="0"/>
              <a:t>Provide strategies for students to engage in school and effectively cope with existing barriers and limited resources</a:t>
            </a:r>
          </a:p>
          <a:p>
            <a:pPr lvl="1"/>
            <a:r>
              <a:rPr lang="en-US" dirty="0" smtClean="0"/>
              <a:t>Provide guidance about educational futures and behavioral study skills that would promote success in school/educational endeavors</a:t>
            </a:r>
          </a:p>
        </p:txBody>
      </p:sp>
    </p:spTree>
    <p:extLst>
      <p:ext uri="{BB962C8B-B14F-4D97-AF65-F5344CB8AC3E}">
        <p14:creationId xmlns:p14="http://schemas.microsoft.com/office/powerpoint/2010/main" val="1018395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Questions……… </a:t>
            </a:r>
            <a:endParaRPr lang="en-US" dirty="0"/>
          </a:p>
        </p:txBody>
      </p:sp>
    </p:spTree>
    <p:extLst>
      <p:ext uri="{BB962C8B-B14F-4D97-AF65-F5344CB8AC3E}">
        <p14:creationId xmlns:p14="http://schemas.microsoft.com/office/powerpoint/2010/main" val="35859553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sz="4400" dirty="0" smtClean="0"/>
              <a:t>For More Information :</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r>
              <a:rPr lang="en-US" sz="2800" dirty="0" smtClean="0"/>
              <a:t>Dr. Karla L. Sapp, NCC, CCMHC, MAC, LPC, CPCS</a:t>
            </a:r>
          </a:p>
          <a:p>
            <a:pPr marL="0" indent="0" algn="ctr">
              <a:buNone/>
            </a:pPr>
            <a:r>
              <a:rPr lang="en-US" sz="2800" dirty="0" smtClean="0">
                <a:hlinkClick r:id="rId2"/>
              </a:rPr>
              <a:t>umattercounseling@gmail.com</a:t>
            </a:r>
            <a:endParaRPr lang="en-US" sz="2800" dirty="0" smtClean="0"/>
          </a:p>
          <a:p>
            <a:pPr marL="0" indent="0">
              <a:buNone/>
            </a:pPr>
            <a:endParaRPr lang="en-US" dirty="0"/>
          </a:p>
        </p:txBody>
      </p:sp>
    </p:spTree>
    <p:extLst>
      <p:ext uri="{BB962C8B-B14F-4D97-AF65-F5344CB8AC3E}">
        <p14:creationId xmlns:p14="http://schemas.microsoft.com/office/powerpoint/2010/main" val="10654563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 </a:t>
            </a:r>
            <a:endParaRPr lang="en-US" dirty="0"/>
          </a:p>
        </p:txBody>
      </p:sp>
      <p:sp>
        <p:nvSpPr>
          <p:cNvPr id="3" name="Content Placeholder 2"/>
          <p:cNvSpPr>
            <a:spLocks noGrp="1"/>
          </p:cNvSpPr>
          <p:nvPr>
            <p:ph idx="1"/>
          </p:nvPr>
        </p:nvSpPr>
        <p:spPr>
          <a:xfrm>
            <a:off x="1451579" y="2015732"/>
            <a:ext cx="9603275" cy="3746713"/>
          </a:xfrm>
        </p:spPr>
        <p:txBody>
          <a:bodyPr>
            <a:normAutofit fontScale="85000" lnSpcReduction="20000"/>
          </a:bodyPr>
          <a:lstStyle/>
          <a:p>
            <a:r>
              <a:rPr lang="en-US" dirty="0" err="1" smtClean="0"/>
              <a:t>Brittian</a:t>
            </a:r>
            <a:r>
              <a:rPr lang="en-US" dirty="0" smtClean="0"/>
              <a:t>, A.S., (2012). Understanding African American adolescents’ identity development: A relational development systems perspectives. </a:t>
            </a:r>
            <a:r>
              <a:rPr lang="en-US" i="1" dirty="0" smtClean="0"/>
              <a:t>Journal of Black Psychology, 38</a:t>
            </a:r>
            <a:r>
              <a:rPr lang="en-US" dirty="0" smtClean="0"/>
              <a:t>(2), 172-200</a:t>
            </a:r>
          </a:p>
          <a:p>
            <a:r>
              <a:rPr lang="en-US" dirty="0" smtClean="0"/>
              <a:t>Erikson, Erik H. </a:t>
            </a:r>
            <a:r>
              <a:rPr lang="en-US" i="1" dirty="0" smtClean="0"/>
              <a:t>Identity: Youth and crisis.</a:t>
            </a:r>
            <a:r>
              <a:rPr lang="en-US" dirty="0" smtClean="0"/>
              <a:t> No. 7, WW Norton &amp; Company, 1968</a:t>
            </a:r>
          </a:p>
          <a:p>
            <a:r>
              <a:rPr lang="en-US" dirty="0" err="1" smtClean="0"/>
              <a:t>Oyserman</a:t>
            </a:r>
            <a:r>
              <a:rPr lang="en-US" dirty="0" smtClean="0"/>
              <a:t>, D., Gant, L., &amp; Ager, J. (1995).  A socially contextualized model of African American Identity: Possible selves and school persistence. </a:t>
            </a:r>
            <a:r>
              <a:rPr lang="en-US" i="1" dirty="0" smtClean="0"/>
              <a:t>Journal of Personality and Social Psychology, 69</a:t>
            </a:r>
            <a:r>
              <a:rPr lang="en-US" dirty="0" smtClean="0"/>
              <a:t>(6). </a:t>
            </a:r>
          </a:p>
          <a:p>
            <a:r>
              <a:rPr lang="en-US" dirty="0"/>
              <a:t>Seligman, M. E. P. (2011). Flourish: A visionary new understanding of happiness and well-being. New York: The Free Press. </a:t>
            </a:r>
            <a:endParaRPr lang="en-US" dirty="0" smtClean="0"/>
          </a:p>
          <a:p>
            <a:r>
              <a:rPr lang="en-US" dirty="0" smtClean="0"/>
              <a:t>Spencer, M. B. (1995). Old issues and new theorizing about African American youth: A phenomenological variant of ecological systems theory. </a:t>
            </a:r>
            <a:r>
              <a:rPr lang="en-US" i="1" dirty="0" smtClean="0"/>
              <a:t>Black Youth: Perspectives On Their Status in the United States, </a:t>
            </a:r>
            <a:r>
              <a:rPr lang="en-US" dirty="0" smtClean="0"/>
              <a:t>37-70.</a:t>
            </a:r>
          </a:p>
          <a:p>
            <a:r>
              <a:rPr lang="en-US" dirty="0" smtClean="0"/>
              <a:t>Way, N., Hernandez, M.G., Rogers, O., &amp; Hughes, D. (2013). I’m not going to become no rapper: Stereotypes as a context of ethnic and racial identity development. </a:t>
            </a:r>
            <a:r>
              <a:rPr lang="en-US" i="1" dirty="0" smtClean="0"/>
              <a:t>Journal of Adolescent Research</a:t>
            </a:r>
            <a:endParaRPr lang="en-US" dirty="0"/>
          </a:p>
        </p:txBody>
      </p:sp>
    </p:spTree>
    <p:extLst>
      <p:ext uri="{BB962C8B-B14F-4D97-AF65-F5344CB8AC3E}">
        <p14:creationId xmlns:p14="http://schemas.microsoft.com/office/powerpoint/2010/main" val="3134734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State of the </a:t>
            </a:r>
            <a:br>
              <a:rPr lang="en-US" sz="4800" dirty="0" smtClean="0"/>
            </a:br>
            <a:r>
              <a:rPr lang="en-US" sz="4800" dirty="0" smtClean="0"/>
              <a:t>African - American Female </a:t>
            </a:r>
            <a:endParaRPr lang="en-US" sz="4800" dirty="0"/>
          </a:p>
        </p:txBody>
      </p:sp>
      <p:sp>
        <p:nvSpPr>
          <p:cNvPr id="10" name="Text Placeholder 9"/>
          <p:cNvSpPr>
            <a:spLocks noGrp="1"/>
          </p:cNvSpPr>
          <p:nvPr>
            <p:ph type="body" idx="1"/>
          </p:nvPr>
        </p:nvSpPr>
        <p:spPr>
          <a:xfrm>
            <a:off x="1454239" y="3806195"/>
            <a:ext cx="8630446" cy="1421125"/>
          </a:xfrm>
        </p:spPr>
        <p:txBody>
          <a:bodyPr>
            <a:normAutofit/>
          </a:bodyPr>
          <a:lstStyle/>
          <a:p>
            <a:pPr algn="ctr"/>
            <a:r>
              <a:rPr lang="en-US" sz="2000" dirty="0" smtClean="0"/>
              <a:t>“Numbers have an important story to tell. They rely on you to give them a voice.” </a:t>
            </a:r>
          </a:p>
          <a:p>
            <a:pPr algn="ctr"/>
            <a:r>
              <a:rPr lang="en-US" sz="2000" dirty="0" smtClean="0"/>
              <a:t>~Stephen Few</a:t>
            </a:r>
            <a:endParaRPr lang="en-US" sz="2000" dirty="0"/>
          </a:p>
        </p:txBody>
      </p:sp>
    </p:spTree>
    <p:extLst>
      <p:ext uri="{BB962C8B-B14F-4D97-AF65-F5344CB8AC3E}">
        <p14:creationId xmlns:p14="http://schemas.microsoft.com/office/powerpoint/2010/main" val="18451028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dirty="0" smtClean="0"/>
              <a:t/>
            </a:r>
            <a:br>
              <a:rPr lang="en-US" dirty="0" smtClean="0"/>
            </a:br>
            <a:r>
              <a:rPr lang="en-US" dirty="0" smtClean="0"/>
              <a:t>Academic/Education </a:t>
            </a:r>
            <a:endParaRPr lang="en-US" dirty="0"/>
          </a:p>
        </p:txBody>
      </p:sp>
      <p:sp>
        <p:nvSpPr>
          <p:cNvPr id="5" name="Content Placeholder 4"/>
          <p:cNvSpPr>
            <a:spLocks noGrp="1"/>
          </p:cNvSpPr>
          <p:nvPr>
            <p:ph idx="1"/>
          </p:nvPr>
        </p:nvSpPr>
        <p:spPr/>
        <p:txBody>
          <a:bodyPr/>
          <a:lstStyle/>
          <a:p>
            <a:r>
              <a:rPr lang="en-US" dirty="0"/>
              <a:t>34 percent of African-American girls did not graduate high school on time in 2010, compared to 22 percent of all female </a:t>
            </a:r>
            <a:r>
              <a:rPr lang="en-US" dirty="0" smtClean="0"/>
              <a:t>students</a:t>
            </a:r>
          </a:p>
          <a:p>
            <a:endParaRPr lang="en-US" dirty="0"/>
          </a:p>
          <a:p>
            <a:r>
              <a:rPr lang="en-US" dirty="0"/>
              <a:t>Twelve percent of African-American pre-kindergarten through 12th-grade female students received an out-of-school suspension during the 2011-2012 school </a:t>
            </a:r>
            <a:r>
              <a:rPr lang="en-US" dirty="0" smtClean="0"/>
              <a:t>year</a:t>
            </a:r>
          </a:p>
          <a:p>
            <a:pPr lvl="1"/>
            <a:r>
              <a:rPr lang="en-US" dirty="0"/>
              <a:t>Black girls' suspension rate is six times higher than their white female </a:t>
            </a:r>
            <a:r>
              <a:rPr lang="en-US" dirty="0" smtClean="0"/>
              <a:t>counterparts</a:t>
            </a:r>
          </a:p>
        </p:txBody>
      </p:sp>
    </p:spTree>
    <p:extLst>
      <p:ext uri="{BB962C8B-B14F-4D97-AF65-F5344CB8AC3E}">
        <p14:creationId xmlns:p14="http://schemas.microsoft.com/office/powerpoint/2010/main" val="3870973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975360"/>
            <a:ext cx="9603275" cy="878394"/>
          </a:xfrm>
        </p:spPr>
        <p:txBody>
          <a:bodyPr>
            <a:normAutofit fontScale="90000"/>
          </a:bodyPr>
          <a:lstStyle/>
          <a:p>
            <a:pPr algn="ctr"/>
            <a:r>
              <a:rPr lang="en-US" dirty="0" smtClean="0"/>
              <a:t/>
            </a:r>
            <a:br>
              <a:rPr lang="en-US" dirty="0" smtClean="0"/>
            </a:br>
            <a:r>
              <a:rPr lang="en-US" sz="3600" dirty="0" smtClean="0"/>
              <a:t>Academic/Education </a:t>
            </a:r>
            <a:endParaRPr lang="en-US" dirty="0"/>
          </a:p>
        </p:txBody>
      </p:sp>
      <p:sp>
        <p:nvSpPr>
          <p:cNvPr id="3" name="Content Placeholder 2"/>
          <p:cNvSpPr>
            <a:spLocks noGrp="1"/>
          </p:cNvSpPr>
          <p:nvPr>
            <p:ph idx="1"/>
          </p:nvPr>
        </p:nvSpPr>
        <p:spPr>
          <a:xfrm>
            <a:off x="1451579" y="2015732"/>
            <a:ext cx="9603275" cy="3790708"/>
          </a:xfrm>
        </p:spPr>
        <p:txBody>
          <a:bodyPr>
            <a:normAutofit/>
          </a:bodyPr>
          <a:lstStyle/>
          <a:p>
            <a:endParaRPr lang="en-US" dirty="0" smtClean="0"/>
          </a:p>
          <a:p>
            <a:r>
              <a:rPr lang="en-US" dirty="0" smtClean="0"/>
              <a:t>Only 21.4 percent of African American women had a college degree or higher in 2010, compared to 30 percent of white women.</a:t>
            </a:r>
          </a:p>
          <a:p>
            <a:pPr>
              <a:buNone/>
            </a:pPr>
            <a:endParaRPr lang="en-US" dirty="0" smtClean="0"/>
          </a:p>
          <a:p>
            <a:r>
              <a:rPr lang="en-US" dirty="0" smtClean="0"/>
              <a:t>Only 2 percent of African American women are represented in science, technology, engineering, and mathematics, or STEM, fields, while women in total make up 24 percent of the STEM workforce.</a:t>
            </a:r>
          </a:p>
          <a:p>
            <a:endParaRPr lang="en-US" dirty="0"/>
          </a:p>
          <a:p>
            <a:endParaRPr lang="en-US" dirty="0"/>
          </a:p>
        </p:txBody>
      </p:sp>
    </p:spTree>
    <p:extLst>
      <p:ext uri="{BB962C8B-B14F-4D97-AF65-F5344CB8AC3E}">
        <p14:creationId xmlns:p14="http://schemas.microsoft.com/office/powerpoint/2010/main" val="4089041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975360"/>
            <a:ext cx="9603275" cy="878394"/>
          </a:xfrm>
        </p:spPr>
        <p:txBody>
          <a:bodyPr>
            <a:normAutofit fontScale="90000"/>
          </a:bodyPr>
          <a:lstStyle/>
          <a:p>
            <a:pPr algn="ctr"/>
            <a:r>
              <a:rPr lang="en-US" dirty="0" smtClean="0"/>
              <a:t/>
            </a:r>
            <a:br>
              <a:rPr lang="en-US" dirty="0" smtClean="0"/>
            </a:br>
            <a:r>
              <a:rPr lang="en-US" sz="3600" dirty="0" smtClean="0"/>
              <a:t>Health (Pregnancies)</a:t>
            </a:r>
            <a:endParaRPr lang="en-US" dirty="0"/>
          </a:p>
        </p:txBody>
      </p:sp>
      <p:sp>
        <p:nvSpPr>
          <p:cNvPr id="3" name="Content Placeholder 2"/>
          <p:cNvSpPr>
            <a:spLocks noGrp="1"/>
          </p:cNvSpPr>
          <p:nvPr>
            <p:ph idx="1"/>
          </p:nvPr>
        </p:nvSpPr>
        <p:spPr>
          <a:xfrm>
            <a:off x="1451579" y="2015732"/>
            <a:ext cx="9603275" cy="3790708"/>
          </a:xfrm>
        </p:spPr>
        <p:txBody>
          <a:bodyPr>
            <a:normAutofit/>
          </a:bodyPr>
          <a:lstStyle/>
          <a:p>
            <a:endParaRPr lang="en-US" dirty="0" smtClean="0"/>
          </a:p>
          <a:p>
            <a:r>
              <a:rPr lang="en-US" dirty="0" smtClean="0"/>
              <a:t>African American women experience unintended pregnancies at three times the rate of white women.</a:t>
            </a:r>
          </a:p>
          <a:p>
            <a:pPr>
              <a:buNone/>
            </a:pPr>
            <a:endParaRPr lang="en-US" dirty="0" smtClean="0"/>
          </a:p>
          <a:p>
            <a:r>
              <a:rPr lang="en-US" dirty="0" smtClean="0"/>
              <a:t>Birth rates for teenage African American women from ages 15 to 19 decreased by 7 percent from 2011 to 2012.</a:t>
            </a:r>
          </a:p>
          <a:p>
            <a:endParaRPr lang="en-US" dirty="0" smtClean="0"/>
          </a:p>
          <a:p>
            <a:endParaRPr lang="en-US" dirty="0"/>
          </a:p>
          <a:p>
            <a:endParaRPr lang="en-US" dirty="0"/>
          </a:p>
        </p:txBody>
      </p:sp>
    </p:spTree>
    <p:extLst>
      <p:ext uri="{BB962C8B-B14F-4D97-AF65-F5344CB8AC3E}">
        <p14:creationId xmlns:p14="http://schemas.microsoft.com/office/powerpoint/2010/main" val="4089041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975360"/>
            <a:ext cx="9603275" cy="878394"/>
          </a:xfrm>
        </p:spPr>
        <p:txBody>
          <a:bodyPr>
            <a:normAutofit fontScale="90000"/>
          </a:bodyPr>
          <a:lstStyle/>
          <a:p>
            <a:pPr algn="ctr"/>
            <a:r>
              <a:rPr lang="en-US" dirty="0" smtClean="0"/>
              <a:t/>
            </a:r>
            <a:br>
              <a:rPr lang="en-US" dirty="0" smtClean="0"/>
            </a:br>
            <a:r>
              <a:rPr lang="en-US" sz="3600" dirty="0" smtClean="0"/>
              <a:t>Health (Sexually  Transmitted Diseases)</a:t>
            </a:r>
            <a:endParaRPr lang="en-US" dirty="0"/>
          </a:p>
        </p:txBody>
      </p:sp>
      <p:sp>
        <p:nvSpPr>
          <p:cNvPr id="3" name="Content Placeholder 2"/>
          <p:cNvSpPr>
            <a:spLocks noGrp="1"/>
          </p:cNvSpPr>
          <p:nvPr>
            <p:ph idx="1"/>
          </p:nvPr>
        </p:nvSpPr>
        <p:spPr>
          <a:xfrm>
            <a:off x="1451579" y="1798320"/>
            <a:ext cx="9603275" cy="4008120"/>
          </a:xfrm>
        </p:spPr>
        <p:txBody>
          <a:bodyPr>
            <a:normAutofit/>
          </a:bodyPr>
          <a:lstStyle/>
          <a:p>
            <a:pPr>
              <a:buNone/>
            </a:pPr>
            <a:endParaRPr lang="en-US" dirty="0" smtClean="0"/>
          </a:p>
          <a:p>
            <a:r>
              <a:rPr lang="en-US" dirty="0" smtClean="0"/>
              <a:t>African American women have higher rates of human </a:t>
            </a:r>
            <a:r>
              <a:rPr lang="en-US" dirty="0" err="1" smtClean="0"/>
              <a:t>papillomavirus</a:t>
            </a:r>
            <a:r>
              <a:rPr lang="en-US" dirty="0" smtClean="0"/>
              <a:t>, or HPV, and cervical cancer, with mortality rates double those of white women.</a:t>
            </a:r>
          </a:p>
          <a:p>
            <a:endParaRPr lang="en-US" dirty="0" smtClean="0"/>
          </a:p>
          <a:p>
            <a:r>
              <a:rPr lang="en-US" dirty="0" smtClean="0"/>
              <a:t>Chlamydia and gonorrhea infection rates for African American women are 19 times higher than those of white women.</a:t>
            </a:r>
          </a:p>
          <a:p>
            <a:endParaRPr lang="en-US" dirty="0" smtClean="0"/>
          </a:p>
          <a:p>
            <a:r>
              <a:rPr lang="en-US" dirty="0" smtClean="0"/>
              <a:t>African American women represent 65 percent of new AIDS diagnoses among women.</a:t>
            </a:r>
          </a:p>
          <a:p>
            <a:endParaRPr lang="en-US" dirty="0" smtClean="0"/>
          </a:p>
          <a:p>
            <a:endParaRPr lang="en-US" dirty="0"/>
          </a:p>
          <a:p>
            <a:endParaRPr lang="en-US" dirty="0"/>
          </a:p>
        </p:txBody>
      </p:sp>
    </p:spTree>
    <p:extLst>
      <p:ext uri="{BB962C8B-B14F-4D97-AF65-F5344CB8AC3E}">
        <p14:creationId xmlns:p14="http://schemas.microsoft.com/office/powerpoint/2010/main" val="40890411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975360"/>
            <a:ext cx="9603275" cy="878394"/>
          </a:xfrm>
        </p:spPr>
        <p:txBody>
          <a:bodyPr>
            <a:normAutofit fontScale="90000"/>
          </a:bodyPr>
          <a:lstStyle/>
          <a:p>
            <a:pPr algn="ctr"/>
            <a:r>
              <a:rPr lang="en-US" dirty="0" smtClean="0"/>
              <a:t/>
            </a:r>
            <a:br>
              <a:rPr lang="en-US" dirty="0" smtClean="0"/>
            </a:br>
            <a:r>
              <a:rPr lang="en-US" sz="3600" dirty="0" smtClean="0"/>
              <a:t>Health (Sexually  Transmitted Diseases)</a:t>
            </a:r>
            <a:endParaRPr lang="en-US" dirty="0"/>
          </a:p>
        </p:txBody>
      </p:sp>
      <p:sp>
        <p:nvSpPr>
          <p:cNvPr id="3" name="Content Placeholder 2"/>
          <p:cNvSpPr>
            <a:spLocks noGrp="1"/>
          </p:cNvSpPr>
          <p:nvPr>
            <p:ph idx="1"/>
          </p:nvPr>
        </p:nvSpPr>
        <p:spPr>
          <a:xfrm>
            <a:off x="1451579" y="1798320"/>
            <a:ext cx="9603275" cy="4008120"/>
          </a:xfrm>
        </p:spPr>
        <p:txBody>
          <a:bodyPr>
            <a:normAutofit/>
          </a:bodyPr>
          <a:lstStyle/>
          <a:p>
            <a:pPr>
              <a:buNone/>
            </a:pPr>
            <a:endParaRPr lang="en-US" dirty="0" smtClean="0"/>
          </a:p>
          <a:p>
            <a:r>
              <a:rPr lang="en-US" dirty="0" smtClean="0"/>
              <a:t>African American women have higher rates of human papillomavirus, or HPV, and cervical cancer, with mortality rates double those of white women.</a:t>
            </a:r>
          </a:p>
          <a:p>
            <a:endParaRPr lang="en-US" dirty="0" smtClean="0"/>
          </a:p>
          <a:p>
            <a:r>
              <a:rPr lang="en-US" dirty="0" smtClean="0"/>
              <a:t>Chlamydia and gonorrhea infection rates for African American women are 19 times higher than those of white women.</a:t>
            </a:r>
          </a:p>
          <a:p>
            <a:endParaRPr lang="en-US" dirty="0" smtClean="0"/>
          </a:p>
          <a:p>
            <a:r>
              <a:rPr lang="en-US" dirty="0" smtClean="0"/>
              <a:t>African American women represent 65 percent of new AIDS diagnoses among women.</a:t>
            </a:r>
          </a:p>
          <a:p>
            <a:endParaRPr lang="en-US" dirty="0" smtClean="0"/>
          </a:p>
          <a:p>
            <a:endParaRPr lang="en-US" dirty="0"/>
          </a:p>
          <a:p>
            <a:endParaRPr lang="en-US" dirty="0"/>
          </a:p>
        </p:txBody>
      </p:sp>
    </p:spTree>
    <p:extLst>
      <p:ext uri="{BB962C8B-B14F-4D97-AF65-F5344CB8AC3E}">
        <p14:creationId xmlns:p14="http://schemas.microsoft.com/office/powerpoint/2010/main" val="4089041151"/>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4126</TotalTime>
  <Words>2826</Words>
  <Application>Microsoft Office PowerPoint</Application>
  <PresentationFormat>Widescreen</PresentationFormat>
  <Paragraphs>268</Paragraphs>
  <Slides>36</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Gill Sans MT</vt:lpstr>
      <vt:lpstr>Wingdings 2</vt:lpstr>
      <vt:lpstr>Gallery</vt:lpstr>
      <vt:lpstr>Black Girlhood:</vt:lpstr>
      <vt:lpstr> Target Audience </vt:lpstr>
      <vt:lpstr> Objectives</vt:lpstr>
      <vt:lpstr>State of the  African - American Female </vt:lpstr>
      <vt:lpstr> Academic/Education </vt:lpstr>
      <vt:lpstr> Academic/Education </vt:lpstr>
      <vt:lpstr> Health (Pregnancies)</vt:lpstr>
      <vt:lpstr> Health (Sexually  Transmitted Diseases)</vt:lpstr>
      <vt:lpstr> Health (Sexually  Transmitted Diseases)</vt:lpstr>
      <vt:lpstr> Socio-Economic Status</vt:lpstr>
      <vt:lpstr>The Study  of  Development </vt:lpstr>
      <vt:lpstr> Erik Erickson Stages of Development </vt:lpstr>
      <vt:lpstr> Adolescent Development </vt:lpstr>
      <vt:lpstr> Adolescent Development </vt:lpstr>
      <vt:lpstr>  Development……..  </vt:lpstr>
      <vt:lpstr> Development…..</vt:lpstr>
      <vt:lpstr>Understanding  African American Adolescent Girls’ Identity Development </vt:lpstr>
      <vt:lpstr>Relational  Developmental Systems Perspective </vt:lpstr>
      <vt:lpstr>Relational   Developmental Systems Perspective</vt:lpstr>
      <vt:lpstr>African American Adolescent  Identity Development </vt:lpstr>
      <vt:lpstr>African American Adolescent Girls  and Racial Identity </vt:lpstr>
      <vt:lpstr>African American Adolescent Girls  and Racial Identity </vt:lpstr>
      <vt:lpstr>African American Adolescent Girls  and Gender Identity </vt:lpstr>
      <vt:lpstr>African American Adolescent Girls’  Gender Role and Self-Esteem </vt:lpstr>
      <vt:lpstr>Ideal vs. fears: The Construction of Self </vt:lpstr>
      <vt:lpstr>   Promoting Positive  Identity Development and Improving  Overall Well-Being</vt:lpstr>
      <vt:lpstr>Five pillars of Well-being </vt:lpstr>
      <vt:lpstr>Five pillars of Well-being </vt:lpstr>
      <vt:lpstr>Engaging in Intentional activities</vt:lpstr>
      <vt:lpstr>Volunteering / Community Involvement</vt:lpstr>
      <vt:lpstr>Creating a Future Focus </vt:lpstr>
      <vt:lpstr>Passion Pursuit</vt:lpstr>
      <vt:lpstr>School Engagement among  African American Adolescent Girls’</vt:lpstr>
      <vt:lpstr>Questions……… </vt:lpstr>
      <vt:lpstr> For More Information :</vt:lpstr>
      <vt:lpstr>References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Black Girlhood:</dc:title>
  <dc:creator>Karla</dc:creator>
  <cp:lastModifiedBy>Karla La'Toya Sapp</cp:lastModifiedBy>
  <cp:revision>81</cp:revision>
  <dcterms:modified xsi:type="dcterms:W3CDTF">2017-02-19T22:09:39Z</dcterms:modified>
</cp:coreProperties>
</file>