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Merriweather" pitchFamily="2"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7.fntdata" /><Relationship Id="rId3" Type="http://schemas.openxmlformats.org/officeDocument/2006/relationships/slide" Target="slides/slide2.xml" /><Relationship Id="rId21" Type="http://schemas.openxmlformats.org/officeDocument/2006/relationships/font" Target="fonts/font2.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6.fntdata"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font" Target="fonts/font1.fntdata"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5.fnt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4.fntdata"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notesMaster" Target="notesMasters/notesMaster1.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3.fntdata" /><Relationship Id="rId27" Type="http://schemas.openxmlformats.org/officeDocument/2006/relationships/font" Target="fonts/font8.fntdata" /><Relationship Id="rId30"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ba769bd0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ba769bd0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ba769bd08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ba769bd0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ba769bd0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ba769bd0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ba769bd08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ba769bd0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bdb3fac41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bdb3fac41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b7adf0922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b7adf092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b0f97715e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b0f97715e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b0f97715e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b0f97715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ace538b7111df7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ace538b7111df7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b0f97715e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b0f97715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b0f97715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b0f97715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5aafa139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5aafa13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b0f97715e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b0f97715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ba769bd08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ba769bd0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ba769bd08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ba769bd0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ba769bd0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ba769bd0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2.xml" /><Relationship Id="rId1" Type="http://schemas.openxmlformats.org/officeDocument/2006/relationships/slideLayout" Target="../slideLayouts/slideLayout9.xml" /></Relationships>
</file>

<file path=ppt/slides/_rels/slide13.xml.rels><?xml version="1.0" encoding="UTF-8" standalone="yes"?>
<Relationships xmlns="http://schemas.openxmlformats.org/package/2006/relationships"><Relationship Id="rId3" Type="http://schemas.openxmlformats.org/officeDocument/2006/relationships/hyperlink" Target="http://www.usmayors.org/wp-content/uploads/2017/02/2016SmartCitiesSurvey.pdf" TargetMode="External" /><Relationship Id="rId2" Type="http://schemas.openxmlformats.org/officeDocument/2006/relationships/notesSlide" Target="../notesSlides/notesSlide13.xml"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4.xml" /><Relationship Id="rId1" Type="http://schemas.openxmlformats.org/officeDocument/2006/relationships/slideLayout" Target="../slideLayouts/slideLayout11.xml" /></Relationships>
</file>

<file path=ppt/slides/_rels/slide5.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5.xml" /><Relationship Id="rId1" Type="http://schemas.openxmlformats.org/officeDocument/2006/relationships/slideLayout" Target="../slideLayouts/slideLayout11.xml" /><Relationship Id="rId6" Type="http://schemas.openxmlformats.org/officeDocument/2006/relationships/image" Target="../media/image6.jpg" /><Relationship Id="rId5" Type="http://schemas.openxmlformats.org/officeDocument/2006/relationships/image" Target="../media/image5.jpg" /><Relationship Id="rId4" Type="http://schemas.openxmlformats.org/officeDocument/2006/relationships/image" Target="../media/image4.jpg"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3" Type="http://schemas.openxmlformats.org/officeDocument/2006/relationships/hyperlink" Target="https://atlas.dotdash.com/terms/t/taxrate.asp" TargetMode="External" /><Relationship Id="rId2" Type="http://schemas.openxmlformats.org/officeDocument/2006/relationships/notesSlide" Target="../notesSlides/notesSlide8.xml" /><Relationship Id="rId1" Type="http://schemas.openxmlformats.org/officeDocument/2006/relationships/slideLayout" Target="../slideLayouts/slideLayout9.xml" /><Relationship Id="rId6" Type="http://schemas.openxmlformats.org/officeDocument/2006/relationships/image" Target="../media/image8.png" /><Relationship Id="rId5" Type="http://schemas.openxmlformats.org/officeDocument/2006/relationships/hyperlink" Target="https://www.investopedia.com/terms/a/assessedvalue.asp" TargetMode="External" /><Relationship Id="rId4" Type="http://schemas.openxmlformats.org/officeDocument/2006/relationships/hyperlink" Target="https://www.investopedia.com/terms/p/propertytax.asp" TargetMode="Externa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GMA Practicum Project</a:t>
            </a:r>
            <a:endParaRPr/>
          </a:p>
        </p:txBody>
      </p:sp>
      <p:sp>
        <p:nvSpPr>
          <p:cNvPr id="65" name="Google Shape;65;p13"/>
          <p:cNvSpPr txBox="1">
            <a:spLocks noGrp="1"/>
          </p:cNvSpPr>
          <p:nvPr>
            <p:ph type="subTitle" idx="1"/>
          </p:nvPr>
        </p:nvSpPr>
        <p:spPr>
          <a:xfrm>
            <a:off x="329400" y="1822235"/>
            <a:ext cx="4242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Eatonton, GA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Downtown</a:t>
            </a:r>
            <a:endParaRPr/>
          </a:p>
          <a:p>
            <a:pPr marL="0" lvl="0" indent="0" algn="l" rtl="0">
              <a:spcBef>
                <a:spcPts val="0"/>
              </a:spcBef>
              <a:spcAft>
                <a:spcPts val="0"/>
              </a:spcAft>
              <a:buNone/>
            </a:pPr>
            <a:endParaRPr/>
          </a:p>
          <a:p>
            <a:pPr marL="0" lvl="0" indent="0" algn="ctr" rtl="0">
              <a:spcBef>
                <a:spcPts val="0"/>
              </a:spcBef>
              <a:spcAft>
                <a:spcPts val="0"/>
              </a:spcAft>
              <a:buNone/>
            </a:pPr>
            <a:r>
              <a:rPr lang="en" sz="1800"/>
              <a:t>Tax Increment Financing</a:t>
            </a: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en" sz="1500">
                <a:solidFill>
                  <a:srgbClr val="004963"/>
                </a:solidFill>
                <a:highlight>
                  <a:srgbClr val="FAFAFA"/>
                </a:highlight>
                <a:latin typeface="Times New Roman"/>
                <a:ea typeface="Times New Roman"/>
                <a:cs typeface="Times New Roman"/>
                <a:sym typeface="Times New Roman"/>
              </a:rPr>
              <a:t>“A flexible, self-financing tool to pay for infrastructure projects without raising taxes or diverting resources from other capital needs”</a:t>
            </a:r>
            <a:endParaRPr sz="1500">
              <a:solidFill>
                <a:srgbClr val="004963"/>
              </a:solidFill>
              <a:highlight>
                <a:srgbClr val="FAFAFA"/>
              </a:highlight>
              <a:latin typeface="Times New Roman"/>
              <a:ea typeface="Times New Roman"/>
              <a:cs typeface="Times New Roman"/>
              <a:sym typeface="Times New Roman"/>
            </a:endParaRPr>
          </a:p>
          <a:p>
            <a:pPr marL="0" lvl="0" indent="0" algn="ctr" rtl="0">
              <a:spcBef>
                <a:spcPts val="0"/>
              </a:spcBef>
              <a:spcAft>
                <a:spcPts val="0"/>
              </a:spcAft>
              <a:buNone/>
            </a:pPr>
            <a:endParaRPr sz="1500">
              <a:solidFill>
                <a:srgbClr val="004963"/>
              </a:solidFill>
              <a:highlight>
                <a:srgbClr val="FAFAFA"/>
              </a:highlight>
              <a:latin typeface="Times New Roman"/>
              <a:ea typeface="Times New Roman"/>
              <a:cs typeface="Times New Roman"/>
              <a:sym typeface="Times New Roman"/>
            </a:endParaRPr>
          </a:p>
          <a:p>
            <a:pPr marL="0" lvl="0" indent="0" algn="r" rtl="0">
              <a:spcBef>
                <a:spcPts val="0"/>
              </a:spcBef>
              <a:spcAft>
                <a:spcPts val="0"/>
              </a:spcAft>
              <a:buNone/>
            </a:pPr>
            <a:r>
              <a:rPr lang="en" sz="1500">
                <a:solidFill>
                  <a:srgbClr val="004963"/>
                </a:solidFill>
                <a:highlight>
                  <a:srgbClr val="FAFAFA"/>
                </a:highlight>
                <a:latin typeface="Times New Roman"/>
                <a:ea typeface="Times New Roman"/>
                <a:cs typeface="Times New Roman"/>
                <a:sym typeface="Times New Roman"/>
              </a:rPr>
              <a:t>-Citizens Budget Commission</a:t>
            </a:r>
            <a:endParaRPr sz="1500">
              <a:solidFill>
                <a:srgbClr val="004963"/>
              </a:solidFill>
              <a:highlight>
                <a:srgbClr val="FAFAFA"/>
              </a:highlight>
              <a:latin typeface="Times New Roman"/>
              <a:ea typeface="Times New Roman"/>
              <a:cs typeface="Times New Roman"/>
              <a:sym typeface="Times New Roman"/>
            </a:endParaRPr>
          </a:p>
        </p:txBody>
      </p:sp>
      <p:sp>
        <p:nvSpPr>
          <p:cNvPr id="122" name="Google Shape;122;p22"/>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30.4 percent of the business units downtown are having no impact on the economy</a:t>
            </a:r>
            <a:endParaRPr/>
          </a:p>
          <a:p>
            <a:pPr marL="914400" lvl="1" indent="-298450" algn="l" rtl="0">
              <a:spcBef>
                <a:spcPts val="0"/>
              </a:spcBef>
              <a:spcAft>
                <a:spcPts val="0"/>
              </a:spcAft>
              <a:buSzPts val="1100"/>
              <a:buChar char="○"/>
            </a:pPr>
            <a:r>
              <a:rPr lang="en"/>
              <a:t>42 vacant units</a:t>
            </a:r>
            <a:endParaRPr/>
          </a:p>
          <a:p>
            <a:pPr marL="1371600" lvl="2" indent="-298450" algn="l" rtl="0">
              <a:spcBef>
                <a:spcPts val="0"/>
              </a:spcBef>
              <a:spcAft>
                <a:spcPts val="0"/>
              </a:spcAft>
              <a:buSzPts val="1100"/>
              <a:buChar char="■"/>
            </a:pPr>
            <a:r>
              <a:rPr lang="en"/>
              <a:t>May require minimum work to become fully functional</a:t>
            </a:r>
            <a:endParaRPr/>
          </a:p>
          <a:p>
            <a:pPr marL="457200" lvl="0" indent="-311150" algn="l" rtl="0">
              <a:spcBef>
                <a:spcPts val="0"/>
              </a:spcBef>
              <a:spcAft>
                <a:spcPts val="0"/>
              </a:spcAft>
              <a:buSzPts val="1300"/>
              <a:buChar char="●"/>
            </a:pPr>
            <a:r>
              <a:rPr lang="en"/>
              <a:t>Tax Increment Financing</a:t>
            </a:r>
            <a:endParaRPr/>
          </a:p>
          <a:p>
            <a:pPr marL="914400" lvl="1" indent="-304800" algn="l" rtl="0">
              <a:spcBef>
                <a:spcPts val="0"/>
              </a:spcBef>
              <a:spcAft>
                <a:spcPts val="0"/>
              </a:spcAft>
              <a:buClr>
                <a:srgbClr val="666666"/>
              </a:buClr>
              <a:buSzPts val="1200"/>
              <a:buChar char="○"/>
            </a:pPr>
            <a:r>
              <a:rPr lang="en" sz="1200">
                <a:solidFill>
                  <a:srgbClr val="666666"/>
                </a:solidFill>
                <a:highlight>
                  <a:srgbClr val="FFFFFF"/>
                </a:highlight>
              </a:rPr>
              <a:t>By using TIF, cities usually divert future increases in property tax revenue from a defined area or district to a community-based economic development plan or program for public improvement.</a:t>
            </a:r>
            <a:endParaRPr sz="1200">
              <a:solidFill>
                <a:srgbClr val="666666"/>
              </a:solidFill>
              <a:highlight>
                <a:srgbClr val="FFFFFF"/>
              </a:highlight>
            </a:endParaRPr>
          </a:p>
          <a:p>
            <a:pPr marL="914400" lvl="1" indent="-304800" algn="l" rtl="0">
              <a:spcBef>
                <a:spcPts val="0"/>
              </a:spcBef>
              <a:spcAft>
                <a:spcPts val="0"/>
              </a:spcAft>
              <a:buClr>
                <a:srgbClr val="666666"/>
              </a:buClr>
              <a:buSzPts val="1200"/>
              <a:buFont typeface="Arial"/>
              <a:buChar char="○"/>
            </a:pPr>
            <a:r>
              <a:rPr lang="en" sz="1200" b="1">
                <a:solidFill>
                  <a:srgbClr val="666666"/>
                </a:solidFill>
                <a:highlight>
                  <a:srgbClr val="FFFFFF"/>
                </a:highlight>
                <a:latin typeface="Arial"/>
                <a:ea typeface="Arial"/>
                <a:cs typeface="Arial"/>
                <a:sym typeface="Arial"/>
              </a:rPr>
              <a:t>How it works:</a:t>
            </a:r>
            <a:endParaRPr sz="1200" b="1">
              <a:solidFill>
                <a:srgbClr val="666666"/>
              </a:solidFill>
              <a:highlight>
                <a:srgbClr val="FFFFFF"/>
              </a:highlight>
              <a:latin typeface="Arial"/>
              <a:ea typeface="Arial"/>
              <a:cs typeface="Arial"/>
              <a:sym typeface="Arial"/>
            </a:endParaRPr>
          </a:p>
          <a:p>
            <a:pPr marL="1371600" lvl="2" indent="-298450" algn="l" rtl="0">
              <a:spcBef>
                <a:spcPts val="0"/>
              </a:spcBef>
              <a:spcAft>
                <a:spcPts val="0"/>
              </a:spcAft>
              <a:buClr>
                <a:srgbClr val="666666"/>
              </a:buClr>
              <a:buSzPts val="1100"/>
              <a:buChar char="■"/>
            </a:pPr>
            <a:r>
              <a:rPr lang="en">
                <a:solidFill>
                  <a:srgbClr val="666666"/>
                </a:solidFill>
                <a:highlight>
                  <a:srgbClr val="FFFFFF"/>
                </a:highlight>
              </a:rPr>
              <a:t>Tax exempt TIF bonds are sold to provide financing for the purchase and preparation of the land</a:t>
            </a:r>
            <a:endParaRPr>
              <a:solidFill>
                <a:srgbClr val="666666"/>
              </a:solidFill>
              <a:highlight>
                <a:srgbClr val="FFFFFF"/>
              </a:highlight>
            </a:endParaRPr>
          </a:p>
          <a:p>
            <a:pPr marL="1371600" lvl="2" indent="-298450" algn="l" rtl="0">
              <a:spcBef>
                <a:spcPts val="0"/>
              </a:spcBef>
              <a:spcAft>
                <a:spcPts val="0"/>
              </a:spcAft>
              <a:buClr>
                <a:srgbClr val="666666"/>
              </a:buClr>
              <a:buSzPts val="1100"/>
              <a:buChar char="■"/>
            </a:pPr>
            <a:r>
              <a:rPr lang="en">
                <a:solidFill>
                  <a:srgbClr val="666666"/>
                </a:solidFill>
                <a:highlight>
                  <a:srgbClr val="FFFFFF"/>
                </a:highlight>
              </a:rPr>
              <a:t>Once prepared, the land is sold to developers below cost of preparing the site (known as land write-down)</a:t>
            </a:r>
            <a:endParaRPr>
              <a:solidFill>
                <a:srgbClr val="666666"/>
              </a:solidFill>
              <a:highlight>
                <a:srgbClr val="FFFFFF"/>
              </a:highlight>
            </a:endParaRPr>
          </a:p>
          <a:p>
            <a:pPr marL="1371600" lvl="2" indent="-298450" algn="l" rtl="0">
              <a:spcBef>
                <a:spcPts val="0"/>
              </a:spcBef>
              <a:spcAft>
                <a:spcPts val="0"/>
              </a:spcAft>
              <a:buClr>
                <a:srgbClr val="666666"/>
              </a:buClr>
              <a:buSzPts val="1100"/>
              <a:buChar char="■"/>
            </a:pPr>
            <a:r>
              <a:rPr lang="en">
                <a:solidFill>
                  <a:srgbClr val="666666"/>
                </a:solidFill>
                <a:highlight>
                  <a:srgbClr val="FFFFFF"/>
                </a:highlight>
              </a:rPr>
              <a:t>Pre-development costs are recouped through the tax increment fund over the life of the project, and the money in the fund is used to repay TIF bonds</a:t>
            </a:r>
            <a:endParaRPr>
              <a:solidFill>
                <a:srgbClr val="666666"/>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Tax Increment Financing</a:t>
            </a:r>
            <a:endParaRPr/>
          </a:p>
        </p:txBody>
      </p:sp>
      <p:sp>
        <p:nvSpPr>
          <p:cNvPr id="128" name="Google Shape;128;p23"/>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666666"/>
                </a:solidFill>
                <a:highlight>
                  <a:srgbClr val="FFFFFF"/>
                </a:highlight>
              </a:rPr>
              <a:t>As businesses locate in a TIF district and the area redevelops, the property values rise. Rather than simply collecting the increased taxes from TIF district properties, the city splits the property tax revenues into two streams.</a:t>
            </a:r>
            <a:endParaRPr sz="1400">
              <a:solidFill>
                <a:srgbClr val="666666"/>
              </a:solidFill>
              <a:highlight>
                <a:srgbClr val="FFFFFF"/>
              </a:highlight>
            </a:endParaRPr>
          </a:p>
          <a:p>
            <a:pPr marL="0" lvl="0" indent="0" algn="l" rtl="0">
              <a:spcBef>
                <a:spcPts val="800"/>
              </a:spcBef>
              <a:spcAft>
                <a:spcPts val="1600"/>
              </a:spcAft>
              <a:buNone/>
            </a:pPr>
            <a:endParaRPr/>
          </a:p>
        </p:txBody>
      </p:sp>
      <p:sp>
        <p:nvSpPr>
          <p:cNvPr id="129" name="Google Shape;129;p23"/>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b="1"/>
              <a:t>First Stream</a:t>
            </a:r>
            <a:r>
              <a:rPr lang="en"/>
              <a:t> - </a:t>
            </a:r>
            <a:r>
              <a:rPr lang="en" sz="1200">
                <a:solidFill>
                  <a:srgbClr val="666666"/>
                </a:solidFill>
              </a:rPr>
              <a:t>S</a:t>
            </a:r>
            <a:r>
              <a:rPr lang="en" sz="1200">
                <a:solidFill>
                  <a:srgbClr val="666666"/>
                </a:solidFill>
                <a:highlight>
                  <a:srgbClr val="FFFFFF"/>
                </a:highlight>
              </a:rPr>
              <a:t>et at the original amount of the property value before redevelopment, known as the “base rate.” This stream continues to go where it did previously, typically to the school district or the city's general fund that pays for local services such as police and fire departments.</a:t>
            </a:r>
            <a:endParaRPr/>
          </a:p>
          <a:p>
            <a:pPr marL="457200" lvl="0" indent="-311150" algn="l" rtl="0">
              <a:lnSpc>
                <a:spcPct val="150000"/>
              </a:lnSpc>
              <a:spcBef>
                <a:spcPts val="0"/>
              </a:spcBef>
              <a:spcAft>
                <a:spcPts val="0"/>
              </a:spcAft>
              <a:buSzPts val="1300"/>
              <a:buChar char="●"/>
            </a:pPr>
            <a:r>
              <a:rPr lang="en" b="1"/>
              <a:t>Second Stream </a:t>
            </a:r>
            <a:r>
              <a:rPr lang="en"/>
              <a:t>- </a:t>
            </a:r>
            <a:r>
              <a:rPr lang="en" sz="1200">
                <a:solidFill>
                  <a:srgbClr val="666666"/>
                </a:solidFill>
                <a:highlight>
                  <a:srgbClr val="FFFFFF"/>
                </a:highlight>
              </a:rPr>
              <a:t>contains the additional tax money generated by the higher property value, or the “tax increment.” This stream does not go to the city or schools, but is kept separate and used to pay for the redevelopment.</a:t>
            </a:r>
            <a:endParaRPr sz="1200">
              <a:solidFill>
                <a:srgbClr val="6666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Tax Increment Financing</a:t>
            </a:r>
            <a:endParaRPr/>
          </a:p>
        </p:txBody>
      </p:sp>
      <p:pic>
        <p:nvPicPr>
          <p:cNvPr id="135" name="Google Shape;135;p24"/>
          <p:cNvPicPr preferRelativeResize="0"/>
          <p:nvPr/>
        </p:nvPicPr>
        <p:blipFill>
          <a:blip r:embed="rId3">
            <a:alphaModFix/>
          </a:blip>
          <a:stretch>
            <a:fillRect/>
          </a:stretch>
        </p:blipFill>
        <p:spPr>
          <a:xfrm>
            <a:off x="374463" y="133000"/>
            <a:ext cx="8395075" cy="4216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112725"/>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Broadband Internet Service</a:t>
            </a:r>
            <a:endParaRPr/>
          </a:p>
          <a:p>
            <a:pPr marL="0" lvl="0" indent="0" algn="ctr" rtl="0">
              <a:spcBef>
                <a:spcPts val="0"/>
              </a:spcBef>
              <a:spcAft>
                <a:spcPts val="0"/>
              </a:spcAft>
              <a:buNone/>
            </a:pPr>
            <a:r>
              <a:rPr lang="en" sz="900"/>
              <a:t>“In eras past, economic success depended on creating networks that could shift people, merchandise and electric power as efficiently and as widely as possible. Today’s equivalent is broadband ... Easy access to cheap, fast internet services has become a facilitator of economic growth and a measure of economic performance.” - The Economist</a:t>
            </a:r>
            <a:endParaRPr sz="900"/>
          </a:p>
        </p:txBody>
      </p:sp>
      <p:sp>
        <p:nvSpPr>
          <p:cNvPr id="141" name="Google Shape;141;p2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666666"/>
              </a:buClr>
              <a:buSzPts val="1300"/>
              <a:buChar char="●"/>
            </a:pPr>
            <a:r>
              <a:rPr lang="en" sz="1200">
                <a:solidFill>
                  <a:srgbClr val="666666"/>
                </a:solidFill>
              </a:rPr>
              <a:t>A public service that will ensure equal access for all, regardless of the community, to help address the digital divide.</a:t>
            </a:r>
            <a:endParaRPr sz="1200">
              <a:solidFill>
                <a:srgbClr val="666666"/>
              </a:solidFill>
            </a:endParaRPr>
          </a:p>
          <a:p>
            <a:pPr marL="457200" lvl="0" indent="-304800" algn="l" rtl="0">
              <a:spcBef>
                <a:spcPts val="0"/>
              </a:spcBef>
              <a:spcAft>
                <a:spcPts val="0"/>
              </a:spcAft>
              <a:buClr>
                <a:srgbClr val="666666"/>
              </a:buClr>
              <a:buSzPts val="1200"/>
              <a:buChar char="●"/>
            </a:pPr>
            <a:r>
              <a:rPr lang="en" sz="1200">
                <a:solidFill>
                  <a:srgbClr val="666666"/>
                </a:solidFill>
                <a:highlight>
                  <a:srgbClr val="FFFFFF"/>
                </a:highlight>
              </a:rPr>
              <a:t>A </a:t>
            </a:r>
            <a:r>
              <a:rPr lang="en" sz="1200">
                <a:solidFill>
                  <a:srgbClr val="666666"/>
                </a:solidFill>
                <a:highlight>
                  <a:srgbClr val="FFFFFF"/>
                </a:highlight>
                <a:uFill>
                  <a:noFill/>
                </a:uFill>
                <a:hlinkClick r:id="rId3"/>
              </a:rPr>
              <a:t>recent</a:t>
            </a:r>
            <a:r>
              <a:rPr lang="en" sz="1200">
                <a:solidFill>
                  <a:srgbClr val="666666"/>
                </a:solidFill>
                <a:highlight>
                  <a:srgbClr val="FFFFFF"/>
                </a:highlight>
              </a:rPr>
              <a:t> study for the Fiber Broadband Association found that access to broadband ranked only second to safe neighborhoods as a factor for relocating to a new community.</a:t>
            </a:r>
            <a:endParaRPr sz="1200">
              <a:solidFill>
                <a:srgbClr val="666666"/>
              </a:solidFill>
              <a:highlight>
                <a:srgbClr val="FFFFFF"/>
              </a:highlight>
            </a:endParaRPr>
          </a:p>
          <a:p>
            <a:pPr marL="457200" lvl="0" indent="-304800" algn="l" rtl="0">
              <a:spcBef>
                <a:spcPts val="0"/>
              </a:spcBef>
              <a:spcAft>
                <a:spcPts val="0"/>
              </a:spcAft>
              <a:buClr>
                <a:srgbClr val="666666"/>
              </a:buClr>
              <a:buSzPts val="1200"/>
              <a:buChar char="●"/>
            </a:pPr>
            <a:r>
              <a:rPr lang="en" sz="1200">
                <a:solidFill>
                  <a:srgbClr val="666666"/>
                </a:solidFill>
              </a:rPr>
              <a:t>Both consumers and businesses now look for broadband connectivity when making stay-or-go decisions in any given community.</a:t>
            </a:r>
            <a:endParaRPr sz="1200">
              <a:solidFill>
                <a:srgbClr val="666666"/>
              </a:solidFill>
            </a:endParaRPr>
          </a:p>
          <a:p>
            <a:pPr marL="457200" lvl="0" indent="-304800" algn="l" rtl="0">
              <a:spcBef>
                <a:spcPts val="0"/>
              </a:spcBef>
              <a:spcAft>
                <a:spcPts val="0"/>
              </a:spcAft>
              <a:buClr>
                <a:srgbClr val="666666"/>
              </a:buClr>
              <a:buSzPts val="1200"/>
              <a:buChar char="●"/>
            </a:pPr>
            <a:r>
              <a:rPr lang="en" sz="1200">
                <a:solidFill>
                  <a:srgbClr val="54646C"/>
                </a:solidFill>
                <a:highlight>
                  <a:srgbClr val="FFFFFF"/>
                </a:highlight>
                <a:latin typeface="Arial"/>
                <a:ea typeface="Arial"/>
                <a:cs typeface="Arial"/>
                <a:sym typeface="Arial"/>
              </a:rPr>
              <a:t>Businesses are able to participate in the global economy and leverage next-generation technologies much more easily</a:t>
            </a:r>
            <a:endParaRPr sz="1200">
              <a:solidFill>
                <a:srgbClr val="666666"/>
              </a:solidFill>
            </a:endParaRPr>
          </a:p>
        </p:txBody>
      </p:sp>
      <p:sp>
        <p:nvSpPr>
          <p:cNvPr id="142" name="Google Shape;142;p2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a:t>Economic Development</a:t>
            </a:r>
            <a:endParaRPr b="1"/>
          </a:p>
          <a:p>
            <a:pPr marL="457200" lvl="0" indent="-311150" algn="l" rtl="0">
              <a:lnSpc>
                <a:spcPct val="150000"/>
              </a:lnSpc>
              <a:spcBef>
                <a:spcPts val="1600"/>
              </a:spcBef>
              <a:spcAft>
                <a:spcPts val="0"/>
              </a:spcAft>
              <a:buSzPts val="1300"/>
              <a:buChar char="●"/>
            </a:pPr>
            <a:r>
              <a:rPr lang="en"/>
              <a:t>Creates Jobs</a:t>
            </a:r>
            <a:endParaRPr/>
          </a:p>
          <a:p>
            <a:pPr marL="457200" lvl="0" indent="-311150" algn="l" rtl="0">
              <a:lnSpc>
                <a:spcPct val="150000"/>
              </a:lnSpc>
              <a:spcBef>
                <a:spcPts val="0"/>
              </a:spcBef>
              <a:spcAft>
                <a:spcPts val="0"/>
              </a:spcAft>
              <a:buSzPts val="1300"/>
              <a:buChar char="●"/>
            </a:pPr>
            <a:r>
              <a:rPr lang="en"/>
              <a:t>Attracts New Businesses</a:t>
            </a:r>
            <a:endParaRPr/>
          </a:p>
          <a:p>
            <a:pPr marL="457200" lvl="0" indent="-311150" algn="l" rtl="0">
              <a:lnSpc>
                <a:spcPct val="150000"/>
              </a:lnSpc>
              <a:spcBef>
                <a:spcPts val="0"/>
              </a:spcBef>
              <a:spcAft>
                <a:spcPts val="0"/>
              </a:spcAft>
              <a:buSzPts val="1300"/>
              <a:buChar char="●"/>
            </a:pPr>
            <a:r>
              <a:rPr lang="en"/>
              <a:t>Serve Existing Businesses</a:t>
            </a:r>
            <a:endParaRPr/>
          </a:p>
          <a:p>
            <a:pPr marL="457200" lvl="0" indent="-311150" algn="l" rtl="0">
              <a:lnSpc>
                <a:spcPct val="150000"/>
              </a:lnSpc>
              <a:spcBef>
                <a:spcPts val="0"/>
              </a:spcBef>
              <a:spcAft>
                <a:spcPts val="0"/>
              </a:spcAft>
              <a:buSzPts val="1300"/>
              <a:buChar char="●"/>
            </a:pPr>
            <a:r>
              <a:rPr lang="en"/>
              <a:t>Keeps Critical Jobs in Town</a:t>
            </a:r>
            <a:endParaRPr/>
          </a:p>
          <a:p>
            <a:pPr marL="457200" lvl="0" indent="-311150" algn="l" rtl="0">
              <a:lnSpc>
                <a:spcPct val="150000"/>
              </a:lnSpc>
              <a:spcBef>
                <a:spcPts val="0"/>
              </a:spcBef>
              <a:spcAft>
                <a:spcPts val="0"/>
              </a:spcAft>
              <a:buSzPts val="1300"/>
              <a:buChar char="●"/>
            </a:pPr>
            <a:r>
              <a:rPr lang="en"/>
              <a:t>Advances Healthcare and Research</a:t>
            </a:r>
            <a:endParaRPr/>
          </a:p>
          <a:p>
            <a:pPr marL="457200" lvl="0" indent="-311150" algn="l" rtl="0">
              <a:lnSpc>
                <a:spcPct val="150000"/>
              </a:lnSpc>
              <a:spcBef>
                <a:spcPts val="0"/>
              </a:spcBef>
              <a:spcAft>
                <a:spcPts val="0"/>
              </a:spcAft>
              <a:buSzPts val="1300"/>
              <a:buChar char="●"/>
            </a:pPr>
            <a:r>
              <a:rPr lang="en"/>
              <a:t>Initiates Technology Booms</a:t>
            </a:r>
            <a:endParaRPr/>
          </a:p>
          <a:p>
            <a:pPr marL="457200" lvl="0" indent="-311150" algn="l" rtl="0">
              <a:lnSpc>
                <a:spcPct val="150000"/>
              </a:lnSpc>
              <a:spcBef>
                <a:spcPts val="0"/>
              </a:spcBef>
              <a:spcAft>
                <a:spcPts val="0"/>
              </a:spcAft>
              <a:buSzPts val="1300"/>
              <a:buChar char="●"/>
            </a:pPr>
            <a:r>
              <a:rPr lang="en"/>
              <a:t>Educational Advancements for the Community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key informant interview</a:t>
            </a:r>
            <a:endParaRPr/>
          </a:p>
        </p:txBody>
      </p:sp>
      <p:sp>
        <p:nvSpPr>
          <p:cNvPr id="148" name="Google Shape;148;p26"/>
          <p:cNvSpPr txBox="1">
            <a:spLocks noGrp="1"/>
          </p:cNvSpPr>
          <p:nvPr>
            <p:ph type="body" idx="1"/>
          </p:nvPr>
        </p:nvSpPr>
        <p:spPr>
          <a:xfrm>
            <a:off x="4629900" y="176250"/>
            <a:ext cx="4166400" cy="4098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President of Eatonton-Putnam Chamber of Commerce</a:t>
            </a:r>
            <a:endParaRPr/>
          </a:p>
          <a:p>
            <a:pPr marL="914400" lvl="1" indent="-298450" algn="l" rtl="0">
              <a:spcBef>
                <a:spcPts val="0"/>
              </a:spcBef>
              <a:spcAft>
                <a:spcPts val="0"/>
              </a:spcAft>
              <a:buSzPts val="1100"/>
              <a:buChar char="○"/>
            </a:pPr>
            <a:r>
              <a:rPr lang="en"/>
              <a:t>Mrs. Roddie Anne Blackwell</a:t>
            </a:r>
            <a:endParaRPr/>
          </a:p>
          <a:p>
            <a:pPr marL="457200" lvl="0" indent="-304800" algn="l" rtl="0">
              <a:spcBef>
                <a:spcPts val="0"/>
              </a:spcBef>
              <a:spcAft>
                <a:spcPts val="0"/>
              </a:spcAft>
              <a:buSzPts val="1200"/>
              <a:buChar char="●"/>
            </a:pPr>
            <a:r>
              <a:rPr lang="en" sz="1200"/>
              <a:t>Strengths of Eatonton Business Economic Development</a:t>
            </a:r>
            <a:endParaRPr sz="1200"/>
          </a:p>
          <a:p>
            <a:pPr marL="914400" lvl="1" indent="-298450" algn="l" rtl="0">
              <a:spcBef>
                <a:spcPts val="0"/>
              </a:spcBef>
              <a:spcAft>
                <a:spcPts val="0"/>
              </a:spcAft>
              <a:buSzPts val="1100"/>
              <a:buChar char="○"/>
            </a:pPr>
            <a:r>
              <a:rPr lang="en"/>
              <a:t>Location: Between Macon, Atlanta, and Athens</a:t>
            </a:r>
            <a:endParaRPr/>
          </a:p>
          <a:p>
            <a:pPr marL="914400" lvl="1" indent="-298450" algn="l" rtl="0">
              <a:spcBef>
                <a:spcPts val="0"/>
              </a:spcBef>
              <a:spcAft>
                <a:spcPts val="0"/>
              </a:spcAft>
              <a:buSzPts val="1100"/>
              <a:buChar char="○"/>
            </a:pPr>
            <a:r>
              <a:rPr lang="en"/>
              <a:t>Multi-Agency Cooperation: City, County, Chamber of Commerce, developers, MainStreet Eatonton, and more are able to adapt and be flexible to meet the needs of current and prospective businesses</a:t>
            </a:r>
            <a:endParaRPr/>
          </a:p>
          <a:p>
            <a:pPr marL="457200" lvl="0" indent="-304800" algn="l" rtl="0">
              <a:spcBef>
                <a:spcPts val="0"/>
              </a:spcBef>
              <a:spcAft>
                <a:spcPts val="0"/>
              </a:spcAft>
              <a:buSzPts val="1200"/>
              <a:buChar char="●"/>
            </a:pPr>
            <a:r>
              <a:rPr lang="en" sz="1200"/>
              <a:t>Weaknesses of Eatonton Economic Development</a:t>
            </a:r>
            <a:endParaRPr sz="1200"/>
          </a:p>
          <a:p>
            <a:pPr marL="914400" lvl="1" indent="-298450" algn="l" rtl="0">
              <a:spcBef>
                <a:spcPts val="0"/>
              </a:spcBef>
              <a:spcAft>
                <a:spcPts val="0"/>
              </a:spcAft>
              <a:buSzPts val="1100"/>
              <a:buChar char="○"/>
            </a:pPr>
            <a:r>
              <a:rPr lang="en"/>
              <a:t>Permitting can be a long process filled with input from State level Agencies</a:t>
            </a:r>
            <a:endParaRPr/>
          </a:p>
          <a:p>
            <a:pPr marL="914400" lvl="1" indent="-298450" algn="l" rtl="0">
              <a:spcBef>
                <a:spcPts val="0"/>
              </a:spcBef>
              <a:spcAft>
                <a:spcPts val="0"/>
              </a:spcAft>
              <a:buSzPts val="1100"/>
              <a:buChar char="○"/>
            </a:pPr>
            <a:r>
              <a:rPr lang="en"/>
              <a:t>Turnaround time for permits and documentation can be untimely leading to delays in business process</a:t>
            </a:r>
            <a:endParaRPr/>
          </a:p>
          <a:p>
            <a:pPr marL="457200" lvl="0" indent="-304800" algn="l" rtl="0">
              <a:spcBef>
                <a:spcPts val="0"/>
              </a:spcBef>
              <a:spcAft>
                <a:spcPts val="0"/>
              </a:spcAft>
              <a:buSzPts val="1200"/>
              <a:buChar char="●"/>
            </a:pPr>
            <a:r>
              <a:rPr lang="en" sz="1200"/>
              <a:t>Infrastructure Deficiencies</a:t>
            </a:r>
            <a:endParaRPr sz="1200"/>
          </a:p>
          <a:p>
            <a:pPr marL="914400" lvl="1" indent="-298450" algn="l" rtl="0">
              <a:spcBef>
                <a:spcPts val="0"/>
              </a:spcBef>
              <a:spcAft>
                <a:spcPts val="0"/>
              </a:spcAft>
              <a:buSzPts val="1100"/>
              <a:buChar char="○"/>
            </a:pPr>
            <a:r>
              <a:rPr lang="en"/>
              <a:t>Lack of Broadband internet</a:t>
            </a:r>
            <a:endParaRPr/>
          </a:p>
          <a:p>
            <a:pPr marL="914400" lvl="1" indent="-298450" algn="l" rtl="0">
              <a:spcBef>
                <a:spcPts val="0"/>
              </a:spcBef>
              <a:spcAft>
                <a:spcPts val="0"/>
              </a:spcAft>
              <a:buSzPts val="1100"/>
              <a:buChar char="○"/>
            </a:pPr>
            <a:r>
              <a:rPr lang="en"/>
              <a:t>Water and Sewer infrastructure is lacking. Not owned by the city but Water Authority. One business has mentioned lack of water pressure for fire suppression system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key informant interview</a:t>
            </a:r>
            <a:endParaRPr/>
          </a:p>
        </p:txBody>
      </p:sp>
      <p:sp>
        <p:nvSpPr>
          <p:cNvPr id="154" name="Google Shape;154;p2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A Kid World Of Peace</a:t>
            </a:r>
            <a:endParaRPr/>
          </a:p>
          <a:p>
            <a:pPr marL="914400" lvl="1" indent="-298450" algn="l" rtl="0">
              <a:spcBef>
                <a:spcPts val="0"/>
              </a:spcBef>
              <a:spcAft>
                <a:spcPts val="0"/>
              </a:spcAft>
              <a:buSzPts val="1100"/>
              <a:buChar char="○"/>
            </a:pPr>
            <a:r>
              <a:rPr lang="en"/>
              <a:t>Owner: Shirlon Mathis</a:t>
            </a:r>
            <a:endParaRPr/>
          </a:p>
          <a:p>
            <a:pPr marL="457200" lvl="0" indent="-311150" algn="l" rtl="0">
              <a:spcBef>
                <a:spcPts val="0"/>
              </a:spcBef>
              <a:spcAft>
                <a:spcPts val="0"/>
              </a:spcAft>
              <a:buSzPts val="1300"/>
              <a:buChar char="●"/>
            </a:pPr>
            <a:r>
              <a:rPr lang="en"/>
              <a:t>History of Business</a:t>
            </a:r>
            <a:endParaRPr/>
          </a:p>
          <a:p>
            <a:pPr marL="914400" lvl="1" indent="-298450" algn="l" rtl="0">
              <a:spcBef>
                <a:spcPts val="0"/>
              </a:spcBef>
              <a:spcAft>
                <a:spcPts val="0"/>
              </a:spcAft>
              <a:buSzPts val="1100"/>
              <a:buChar char="○"/>
            </a:pPr>
            <a:r>
              <a:rPr lang="en"/>
              <a:t>One of three child care facilities located in the city of Eatonton . Provides daily child care services for kids ages 6 weeks to 12 years old. </a:t>
            </a:r>
            <a:endParaRPr/>
          </a:p>
          <a:p>
            <a:pPr marL="914400" lvl="1" indent="-298450" algn="l" rtl="0">
              <a:spcBef>
                <a:spcPts val="0"/>
              </a:spcBef>
              <a:spcAft>
                <a:spcPts val="0"/>
              </a:spcAft>
              <a:buSzPts val="1100"/>
              <a:buChar char="○"/>
            </a:pPr>
            <a:r>
              <a:rPr lang="en"/>
              <a:t>Shiron has currently owned the rights to the building for 10 years now and was renting prior to  purchasing the property. </a:t>
            </a:r>
            <a:endParaRPr/>
          </a:p>
          <a:p>
            <a:pPr marL="457200" lvl="0" indent="-311150" algn="l" rtl="0">
              <a:spcBef>
                <a:spcPts val="0"/>
              </a:spcBef>
              <a:spcAft>
                <a:spcPts val="0"/>
              </a:spcAft>
              <a:buSzPts val="1300"/>
              <a:buChar char="●"/>
            </a:pPr>
            <a:r>
              <a:rPr lang="en"/>
              <a:t>Code violations/renovations</a:t>
            </a:r>
            <a:endParaRPr/>
          </a:p>
          <a:p>
            <a:pPr marL="914400" lvl="1" indent="-298450" algn="l" rtl="0">
              <a:spcBef>
                <a:spcPts val="0"/>
              </a:spcBef>
              <a:spcAft>
                <a:spcPts val="0"/>
              </a:spcAft>
              <a:buSzPts val="1100"/>
              <a:buChar char="○"/>
            </a:pPr>
            <a:r>
              <a:rPr lang="en"/>
              <a:t>Throughout the 10 years Shirlon has owned the building she reports no building code violations</a:t>
            </a:r>
            <a:endParaRPr/>
          </a:p>
          <a:p>
            <a:pPr marL="914400" lvl="1" indent="-298450" algn="l" rtl="0">
              <a:spcBef>
                <a:spcPts val="0"/>
              </a:spcBef>
              <a:spcAft>
                <a:spcPts val="0"/>
              </a:spcAft>
              <a:buSzPts val="1100"/>
              <a:buChar char="○"/>
            </a:pPr>
            <a:r>
              <a:rPr lang="en"/>
              <a:t>There were also no major renovations performed on the building that were reported during our interview.</a:t>
            </a:r>
            <a:endParaRPr/>
          </a:p>
          <a:p>
            <a:pPr marL="457200" lvl="0" indent="-311150" algn="l" rtl="0">
              <a:spcBef>
                <a:spcPts val="0"/>
              </a:spcBef>
              <a:spcAft>
                <a:spcPts val="0"/>
              </a:spcAft>
              <a:buSzPts val="1300"/>
              <a:buChar char="●"/>
            </a:pPr>
            <a:r>
              <a:rPr lang="en"/>
              <a:t>Possible Barriers for future business</a:t>
            </a:r>
            <a:endParaRPr/>
          </a:p>
          <a:p>
            <a:pPr marL="914400" lvl="1" indent="-298450" algn="l" rtl="0">
              <a:spcBef>
                <a:spcPts val="0"/>
              </a:spcBef>
              <a:spcAft>
                <a:spcPts val="0"/>
              </a:spcAft>
              <a:buSzPts val="1100"/>
              <a:buChar char="○"/>
            </a:pPr>
            <a:r>
              <a:rPr lang="en"/>
              <a:t>Shirlon experienced no problem opening her business. The city of Eatonton encourages more business to move in and help make the process very user friendly.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3000">
                <a:solidFill>
                  <a:srgbClr val="FFFFFF"/>
                </a:solidFill>
              </a:rPr>
              <a:t>Strengths and weaknesses of the current business climate</a:t>
            </a:r>
            <a:endParaRPr sz="3000">
              <a:solidFill>
                <a:srgbClr val="FFFFFF"/>
              </a:solidFill>
            </a:endParaRPr>
          </a:p>
        </p:txBody>
      </p:sp>
      <p:sp>
        <p:nvSpPr>
          <p:cNvPr id="160" name="Google Shape;160;p2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Strengths</a:t>
            </a:r>
            <a:endParaRPr sz="1200">
              <a:latin typeface="Times New Roman"/>
              <a:ea typeface="Times New Roman"/>
              <a:cs typeface="Times New Roman"/>
              <a:sym typeface="Times New Roman"/>
            </a:endParaRPr>
          </a:p>
          <a:p>
            <a:pPr marL="914400" lvl="1"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Business currently operating have a long history of being in the community</a:t>
            </a:r>
            <a:endParaRPr sz="1200">
              <a:latin typeface="Times New Roman"/>
              <a:ea typeface="Times New Roman"/>
              <a:cs typeface="Times New Roman"/>
              <a:sym typeface="Times New Roman"/>
            </a:endParaRPr>
          </a:p>
          <a:p>
            <a:pPr marL="914400" lvl="1"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Owners of majority of the businesses are locals and have developed relationships with the consumers </a:t>
            </a:r>
            <a:endParaRPr sz="1200">
              <a:latin typeface="Times New Roman"/>
              <a:ea typeface="Times New Roman"/>
              <a:cs typeface="Times New Roman"/>
              <a:sym typeface="Times New Roman"/>
            </a:endParaRPr>
          </a:p>
          <a:p>
            <a:pPr marL="914400" lvl="1"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The ability to set own market prices for certain services that might be unique to the specific area</a:t>
            </a:r>
            <a:endParaRPr sz="1200">
              <a:latin typeface="Times New Roman"/>
              <a:ea typeface="Times New Roman"/>
              <a:cs typeface="Times New Roman"/>
              <a:sym typeface="Times New Roman"/>
            </a:endParaRPr>
          </a:p>
          <a:p>
            <a:pPr marL="457200" lvl="0"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Weakness</a:t>
            </a:r>
            <a:endParaRPr sz="1200">
              <a:latin typeface="Times New Roman"/>
              <a:ea typeface="Times New Roman"/>
              <a:cs typeface="Times New Roman"/>
              <a:sym typeface="Times New Roman"/>
            </a:endParaRPr>
          </a:p>
          <a:p>
            <a:pPr marL="914400" lvl="1"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Limited potential for advancement in certain job fields</a:t>
            </a:r>
            <a:endParaRPr sz="1200">
              <a:latin typeface="Times New Roman"/>
              <a:ea typeface="Times New Roman"/>
              <a:cs typeface="Times New Roman"/>
              <a:sym typeface="Times New Roman"/>
            </a:endParaRPr>
          </a:p>
          <a:p>
            <a:pPr marL="914400" lvl="1"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While majority of the people in the town are in the education field, the limited number of education facilities makes it tough to advance</a:t>
            </a:r>
            <a:endParaRPr sz="1200">
              <a:latin typeface="Times New Roman"/>
              <a:ea typeface="Times New Roman"/>
              <a:cs typeface="Times New Roman"/>
              <a:sym typeface="Times New Roman"/>
            </a:endParaRPr>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3000">
                <a:solidFill>
                  <a:srgbClr val="FFFFFF"/>
                </a:solidFill>
              </a:rPr>
              <a:t>Challenges in accessing job opportunities and job training; where citizens work, shop, dine, and play</a:t>
            </a:r>
            <a:endParaRPr sz="3000">
              <a:solidFill>
                <a:srgbClr val="FFFFFF"/>
              </a:solidFill>
            </a:endParaRPr>
          </a:p>
        </p:txBody>
      </p:sp>
      <p:sp>
        <p:nvSpPr>
          <p:cNvPr id="166" name="Google Shape;166;p2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Internal Factors:</a:t>
            </a:r>
            <a:endParaRPr/>
          </a:p>
          <a:p>
            <a:pPr marL="457200" lvl="0" indent="-311150" algn="l" rtl="0">
              <a:spcBef>
                <a:spcPts val="1600"/>
              </a:spcBef>
              <a:spcAft>
                <a:spcPts val="0"/>
              </a:spcAft>
              <a:buSzPts val="1300"/>
              <a:buChar char="●"/>
            </a:pPr>
            <a:r>
              <a:rPr lang="en"/>
              <a:t>Lack of jobs in the area</a:t>
            </a:r>
            <a:endParaRPr/>
          </a:p>
          <a:p>
            <a:pPr marL="457200" lvl="0" indent="-311150" algn="l" rtl="0">
              <a:spcBef>
                <a:spcPts val="0"/>
              </a:spcBef>
              <a:spcAft>
                <a:spcPts val="0"/>
              </a:spcAft>
              <a:buSzPts val="1300"/>
              <a:buChar char="●"/>
            </a:pPr>
            <a:r>
              <a:rPr lang="en"/>
              <a:t>Lack of community events</a:t>
            </a:r>
            <a:endParaRPr/>
          </a:p>
          <a:p>
            <a:pPr marL="914400" lvl="1" indent="-298450" algn="l" rtl="0">
              <a:spcBef>
                <a:spcPts val="0"/>
              </a:spcBef>
              <a:spcAft>
                <a:spcPts val="0"/>
              </a:spcAft>
              <a:buSzPts val="1100"/>
              <a:buChar char="○"/>
            </a:pPr>
            <a:r>
              <a:rPr lang="en"/>
              <a:t>Ex. Career Fairs</a:t>
            </a:r>
            <a:endParaRPr/>
          </a:p>
          <a:p>
            <a:pPr marL="457200" lvl="0" indent="-311150" algn="l" rtl="0">
              <a:spcBef>
                <a:spcPts val="0"/>
              </a:spcBef>
              <a:spcAft>
                <a:spcPts val="0"/>
              </a:spcAft>
              <a:buSzPts val="1300"/>
              <a:buChar char="●"/>
            </a:pPr>
            <a:r>
              <a:rPr lang="en"/>
              <a:t>Lack of educational opportunities</a:t>
            </a:r>
            <a:endParaRPr/>
          </a:p>
          <a:p>
            <a:pPr marL="914400" lvl="1" indent="-298450" algn="l" rtl="0">
              <a:spcBef>
                <a:spcPts val="0"/>
              </a:spcBef>
              <a:spcAft>
                <a:spcPts val="0"/>
              </a:spcAft>
              <a:buSzPts val="1100"/>
              <a:buChar char="○"/>
            </a:pPr>
            <a:r>
              <a:rPr lang="en" sz="1300"/>
              <a:t>Promote expansion must upgrade educational facilities</a:t>
            </a:r>
            <a:endParaRPr/>
          </a:p>
          <a:p>
            <a:pPr marL="0" lvl="0" indent="0" algn="l" rtl="0">
              <a:spcBef>
                <a:spcPts val="1600"/>
              </a:spcBef>
              <a:spcAft>
                <a:spcPts val="0"/>
              </a:spcAft>
              <a:buNone/>
            </a:pPr>
            <a:r>
              <a:rPr lang="en"/>
              <a:t>External Factors:</a:t>
            </a:r>
            <a:endParaRPr/>
          </a:p>
          <a:p>
            <a:pPr marL="457200" lvl="0" indent="-311150" algn="l" rtl="0">
              <a:spcBef>
                <a:spcPts val="1600"/>
              </a:spcBef>
              <a:spcAft>
                <a:spcPts val="0"/>
              </a:spcAft>
              <a:buSzPts val="1300"/>
              <a:buChar char="●"/>
            </a:pPr>
            <a:r>
              <a:rPr lang="en"/>
              <a:t>City of Atlanta being approximately 1 hour away which provides a more diverse job market </a:t>
            </a:r>
            <a:endParaRPr/>
          </a:p>
          <a:p>
            <a:pPr marL="457200" lvl="0" indent="-311150" algn="l" rtl="0">
              <a:spcBef>
                <a:spcPts val="0"/>
              </a:spcBef>
              <a:spcAft>
                <a:spcPts val="0"/>
              </a:spcAft>
              <a:buSzPts val="1300"/>
              <a:buChar char="●"/>
            </a:pPr>
            <a:r>
              <a:rPr lang="en"/>
              <a:t>Proximity to interstate (approximately 25 minutes from I-20)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City of Eatonton</a:t>
            </a:r>
            <a:endParaRPr/>
          </a:p>
        </p:txBody>
      </p:sp>
      <p:sp>
        <p:nvSpPr>
          <p:cNvPr id="71" name="Google Shape;71;p14"/>
          <p:cNvSpPr txBox="1"/>
          <p:nvPr/>
        </p:nvSpPr>
        <p:spPr>
          <a:xfrm>
            <a:off x="1082842" y="1856493"/>
            <a:ext cx="68142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Roboto"/>
                <a:ea typeface="Roboto"/>
                <a:cs typeface="Roboto"/>
                <a:sym typeface="Roboto"/>
              </a:rPr>
              <a:t>The City of Eatonton is rich in antebellum history as it was the home of celebrated authors Alice Walker (The Color Purple) and Joel Chandler Harris, who wrote the beloved children’s fables of Uncle Remus, Chick-fil-A founder Truett Cathy, original Tuskegee Airman Hiram E. Little, Sr., and two-time Olympic gold medalist Vincent Hancock.  Eatonton remains a hub for local artists and features many cultural attractions, including one of the finest performing arts facilities in the State, the Plaza Arts Center.</a:t>
            </a:r>
            <a:endParaRPr>
              <a:solidFill>
                <a:srgbClr val="666666"/>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Facts About Eatonton</a:t>
            </a:r>
            <a:endParaRPr/>
          </a:p>
        </p:txBody>
      </p:sp>
      <p:sp>
        <p:nvSpPr>
          <p:cNvPr id="77" name="Google Shape;77;p1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666666"/>
              </a:buClr>
              <a:buSzPts val="1200"/>
              <a:buChar char="●"/>
            </a:pPr>
            <a:r>
              <a:rPr lang="en" sz="1200">
                <a:solidFill>
                  <a:srgbClr val="666666"/>
                </a:solidFill>
              </a:rPr>
              <a:t>Population: 6,597 (2017 Census)</a:t>
            </a:r>
            <a:endParaRPr sz="1200">
              <a:solidFill>
                <a:srgbClr val="666666"/>
              </a:solidFill>
            </a:endParaRPr>
          </a:p>
          <a:p>
            <a:pPr marL="457200" lvl="0" indent="-304800" algn="l" rtl="0">
              <a:spcBef>
                <a:spcPts val="0"/>
              </a:spcBef>
              <a:spcAft>
                <a:spcPts val="0"/>
              </a:spcAft>
              <a:buClr>
                <a:srgbClr val="666666"/>
              </a:buClr>
              <a:buSzPts val="1200"/>
              <a:buChar char="●"/>
            </a:pPr>
            <a:r>
              <a:rPr lang="en" sz="1200">
                <a:solidFill>
                  <a:srgbClr val="666666"/>
                </a:solidFill>
              </a:rPr>
              <a:t>County: Putnam</a:t>
            </a:r>
            <a:endParaRPr sz="1200">
              <a:solidFill>
                <a:srgbClr val="666666"/>
              </a:solidFill>
            </a:endParaRPr>
          </a:p>
          <a:p>
            <a:pPr marL="457200" lvl="0" indent="-304800" algn="l" rtl="0">
              <a:spcBef>
                <a:spcPts val="0"/>
              </a:spcBef>
              <a:spcAft>
                <a:spcPts val="0"/>
              </a:spcAft>
              <a:buClr>
                <a:srgbClr val="666666"/>
              </a:buClr>
              <a:buSzPts val="1200"/>
              <a:buChar char="●"/>
            </a:pPr>
            <a:r>
              <a:rPr lang="en" sz="1200">
                <a:solidFill>
                  <a:srgbClr val="666666"/>
                </a:solidFill>
              </a:rPr>
              <a:t>Location: Middle Georgia</a:t>
            </a:r>
            <a:endParaRPr sz="1200">
              <a:solidFill>
                <a:srgbClr val="666666"/>
              </a:solidFill>
            </a:endParaRPr>
          </a:p>
          <a:p>
            <a:pPr marL="457200" lvl="0" indent="-304800" algn="l" rtl="0">
              <a:spcBef>
                <a:spcPts val="0"/>
              </a:spcBef>
              <a:spcAft>
                <a:spcPts val="0"/>
              </a:spcAft>
              <a:buClr>
                <a:srgbClr val="666666"/>
              </a:buClr>
              <a:buSzPts val="1200"/>
              <a:buChar char="●"/>
            </a:pPr>
            <a:r>
              <a:rPr lang="en" sz="1200">
                <a:solidFill>
                  <a:srgbClr val="666666"/>
                </a:solidFill>
              </a:rPr>
              <a:t>Attractions:</a:t>
            </a:r>
            <a:endParaRPr sz="1200">
              <a:solidFill>
                <a:srgbClr val="666666"/>
              </a:solidFill>
            </a:endParaRPr>
          </a:p>
          <a:p>
            <a:pPr marL="914400" lvl="1" indent="-304800" algn="l" rtl="0">
              <a:spcBef>
                <a:spcPts val="0"/>
              </a:spcBef>
              <a:spcAft>
                <a:spcPts val="0"/>
              </a:spcAft>
              <a:buClr>
                <a:srgbClr val="666666"/>
              </a:buClr>
              <a:buSzPts val="1200"/>
              <a:buChar char="○"/>
            </a:pPr>
            <a:r>
              <a:rPr lang="en" sz="1200">
                <a:solidFill>
                  <a:srgbClr val="666666"/>
                </a:solidFill>
              </a:rPr>
              <a:t>Plaza Arts Center</a:t>
            </a:r>
            <a:endParaRPr sz="1200">
              <a:solidFill>
                <a:srgbClr val="666666"/>
              </a:solidFill>
            </a:endParaRPr>
          </a:p>
          <a:p>
            <a:pPr marL="914400" lvl="1" indent="-304800" algn="l" rtl="0">
              <a:spcBef>
                <a:spcPts val="0"/>
              </a:spcBef>
              <a:spcAft>
                <a:spcPts val="0"/>
              </a:spcAft>
              <a:buClr>
                <a:srgbClr val="666666"/>
              </a:buClr>
              <a:buSzPts val="1200"/>
              <a:buChar char="○"/>
            </a:pPr>
            <a:r>
              <a:rPr lang="en" sz="1200">
                <a:solidFill>
                  <a:srgbClr val="666666"/>
                </a:solidFill>
              </a:rPr>
              <a:t>Uncle Remus Museum</a:t>
            </a:r>
            <a:endParaRPr sz="1200">
              <a:solidFill>
                <a:srgbClr val="666666"/>
              </a:solidFill>
            </a:endParaRPr>
          </a:p>
          <a:p>
            <a:pPr marL="914400" lvl="1" indent="-304800" algn="l" rtl="0">
              <a:spcBef>
                <a:spcPts val="0"/>
              </a:spcBef>
              <a:spcAft>
                <a:spcPts val="0"/>
              </a:spcAft>
              <a:buClr>
                <a:srgbClr val="666666"/>
              </a:buClr>
              <a:buSzPts val="1200"/>
              <a:buChar char="○"/>
            </a:pPr>
            <a:r>
              <a:rPr lang="en" sz="1200">
                <a:solidFill>
                  <a:srgbClr val="666666"/>
                </a:solidFill>
              </a:rPr>
              <a:t>Rock Eagle 4-H Center</a:t>
            </a:r>
            <a:endParaRPr sz="1200">
              <a:solidFill>
                <a:srgbClr val="666666"/>
              </a:solidFill>
            </a:endParaRPr>
          </a:p>
          <a:p>
            <a:pPr marL="457200" lvl="0" indent="-304800" algn="l" rtl="0">
              <a:spcBef>
                <a:spcPts val="0"/>
              </a:spcBef>
              <a:spcAft>
                <a:spcPts val="0"/>
              </a:spcAft>
              <a:buClr>
                <a:srgbClr val="666666"/>
              </a:buClr>
              <a:buSzPts val="1200"/>
              <a:buChar char="●"/>
            </a:pPr>
            <a:r>
              <a:rPr lang="en" sz="1200">
                <a:solidFill>
                  <a:srgbClr val="666666"/>
                </a:solidFill>
              </a:rPr>
              <a:t>Notable People:</a:t>
            </a:r>
            <a:endParaRPr sz="1200">
              <a:solidFill>
                <a:srgbClr val="666666"/>
              </a:solidFill>
            </a:endParaRPr>
          </a:p>
          <a:p>
            <a:pPr marL="914400" lvl="1" indent="-304800" algn="l" rtl="0">
              <a:spcBef>
                <a:spcPts val="0"/>
              </a:spcBef>
              <a:spcAft>
                <a:spcPts val="0"/>
              </a:spcAft>
              <a:buClr>
                <a:srgbClr val="666666"/>
              </a:buClr>
              <a:buSzPts val="1200"/>
              <a:buChar char="○"/>
            </a:pPr>
            <a:r>
              <a:rPr lang="en" sz="1200">
                <a:solidFill>
                  <a:srgbClr val="666666"/>
                </a:solidFill>
              </a:rPr>
              <a:t>Vincent Hancock - Olympic gold medalist (skeet shooting)</a:t>
            </a:r>
            <a:endParaRPr sz="1200">
              <a:solidFill>
                <a:srgbClr val="666666"/>
              </a:solidFill>
            </a:endParaRPr>
          </a:p>
          <a:p>
            <a:pPr marL="914400" lvl="1" indent="-304800" algn="l" rtl="0">
              <a:spcBef>
                <a:spcPts val="0"/>
              </a:spcBef>
              <a:spcAft>
                <a:spcPts val="0"/>
              </a:spcAft>
              <a:buClr>
                <a:srgbClr val="666666"/>
              </a:buClr>
              <a:buSzPts val="1200"/>
              <a:buChar char="○"/>
            </a:pPr>
            <a:r>
              <a:rPr lang="en" sz="1200">
                <a:solidFill>
                  <a:srgbClr val="666666"/>
                </a:solidFill>
              </a:rPr>
              <a:t>Joel Chandler Harris - Author of the Uncle Remus stories</a:t>
            </a:r>
            <a:endParaRPr sz="1200">
              <a:solidFill>
                <a:srgbClr val="666666"/>
              </a:solidFill>
            </a:endParaRPr>
          </a:p>
          <a:p>
            <a:pPr marL="914400" lvl="1" indent="-304800" algn="l" rtl="0">
              <a:spcBef>
                <a:spcPts val="0"/>
              </a:spcBef>
              <a:spcAft>
                <a:spcPts val="0"/>
              </a:spcAft>
              <a:buClr>
                <a:srgbClr val="666666"/>
              </a:buClr>
              <a:buSzPts val="1200"/>
              <a:buChar char="○"/>
            </a:pPr>
            <a:r>
              <a:rPr lang="en" sz="1200">
                <a:solidFill>
                  <a:srgbClr val="666666"/>
                </a:solidFill>
              </a:rPr>
              <a:t>Alice Walker - author of </a:t>
            </a:r>
            <a:r>
              <a:rPr lang="en" sz="1200" i="1">
                <a:solidFill>
                  <a:srgbClr val="666666"/>
                </a:solidFill>
              </a:rPr>
              <a:t>The Color Purple</a:t>
            </a:r>
            <a:endParaRPr sz="1200" i="1">
              <a:solidFill>
                <a:srgbClr val="666666"/>
              </a:solidFill>
            </a:endParaRPr>
          </a:p>
          <a:p>
            <a:pPr marL="914400" lvl="1" indent="-304800" algn="l" rtl="0">
              <a:spcBef>
                <a:spcPts val="0"/>
              </a:spcBef>
              <a:spcAft>
                <a:spcPts val="0"/>
              </a:spcAft>
              <a:buClr>
                <a:srgbClr val="666666"/>
              </a:buClr>
              <a:buSzPts val="1200"/>
              <a:buChar char="○"/>
            </a:pPr>
            <a:r>
              <a:rPr lang="en" sz="1200">
                <a:solidFill>
                  <a:srgbClr val="666666"/>
                </a:solidFill>
              </a:rPr>
              <a:t>S. Truett Cathy - founder of Chick-fil-A</a:t>
            </a:r>
            <a:endParaRPr sz="1200">
              <a:solidFill>
                <a:srgbClr val="666666"/>
              </a:solidFill>
            </a:endParaRPr>
          </a:p>
          <a:p>
            <a:pPr marL="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137160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pic>
        <p:nvPicPr>
          <p:cNvPr id="78" name="Google Shape;78;p15"/>
          <p:cNvPicPr preferRelativeResize="0"/>
          <p:nvPr/>
        </p:nvPicPr>
        <p:blipFill>
          <a:blip r:embed="rId3">
            <a:alphaModFix/>
          </a:blip>
          <a:stretch>
            <a:fillRect/>
          </a:stretch>
        </p:blipFill>
        <p:spPr>
          <a:xfrm>
            <a:off x="402750" y="1762650"/>
            <a:ext cx="3235325" cy="2960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4635125" y="2151250"/>
            <a:ext cx="4508875" cy="2992250"/>
          </a:xfrm>
          <a:prstGeom prst="rect">
            <a:avLst/>
          </a:prstGeom>
          <a:noFill/>
          <a:ln>
            <a:noFill/>
          </a:ln>
        </p:spPr>
      </p:pic>
      <p:pic>
        <p:nvPicPr>
          <p:cNvPr id="89" name="Google Shape;89;p17"/>
          <p:cNvPicPr preferRelativeResize="0"/>
          <p:nvPr/>
        </p:nvPicPr>
        <p:blipFill>
          <a:blip r:embed="rId4">
            <a:alphaModFix/>
          </a:blip>
          <a:stretch>
            <a:fillRect/>
          </a:stretch>
        </p:blipFill>
        <p:spPr>
          <a:xfrm>
            <a:off x="0" y="0"/>
            <a:ext cx="4635125" cy="3105525"/>
          </a:xfrm>
          <a:prstGeom prst="rect">
            <a:avLst/>
          </a:prstGeom>
          <a:noFill/>
          <a:ln>
            <a:noFill/>
          </a:ln>
        </p:spPr>
      </p:pic>
      <p:pic>
        <p:nvPicPr>
          <p:cNvPr id="90" name="Google Shape;90;p17"/>
          <p:cNvPicPr preferRelativeResize="0"/>
          <p:nvPr/>
        </p:nvPicPr>
        <p:blipFill>
          <a:blip r:embed="rId5">
            <a:alphaModFix/>
          </a:blip>
          <a:stretch>
            <a:fillRect/>
          </a:stretch>
        </p:blipFill>
        <p:spPr>
          <a:xfrm>
            <a:off x="0" y="3105525"/>
            <a:ext cx="4635125" cy="2037974"/>
          </a:xfrm>
          <a:prstGeom prst="rect">
            <a:avLst/>
          </a:prstGeom>
          <a:noFill/>
          <a:ln>
            <a:noFill/>
          </a:ln>
        </p:spPr>
      </p:pic>
      <p:pic>
        <p:nvPicPr>
          <p:cNvPr id="91" name="Google Shape;91;p17"/>
          <p:cNvPicPr preferRelativeResize="0"/>
          <p:nvPr/>
        </p:nvPicPr>
        <p:blipFill>
          <a:blip r:embed="rId6">
            <a:alphaModFix/>
          </a:blip>
          <a:stretch>
            <a:fillRect/>
          </a:stretch>
        </p:blipFill>
        <p:spPr>
          <a:xfrm>
            <a:off x="4635125" y="0"/>
            <a:ext cx="4508877" cy="2151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Task</a:t>
            </a:r>
            <a:endParaRPr/>
          </a:p>
        </p:txBody>
      </p:sp>
      <p:sp>
        <p:nvSpPr>
          <p:cNvPr id="97" name="Google Shape;97;p18"/>
          <p:cNvSpPr txBox="1">
            <a:spLocks noGrp="1"/>
          </p:cNvSpPr>
          <p:nvPr>
            <p:ph type="body" idx="1"/>
          </p:nvPr>
        </p:nvSpPr>
        <p:spPr>
          <a:xfrm>
            <a:off x="4572000" y="153550"/>
            <a:ext cx="4166400" cy="4593000"/>
          </a:xfrm>
          <a:prstGeom prst="rect">
            <a:avLst/>
          </a:prstGeom>
          <a:effectLst>
            <a:reflection dist="38100" dir="5400000" fadeDir="5400012" sy="-100000" algn="bl" rotWithShape="0"/>
          </a:effectLst>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666666"/>
                </a:solidFill>
              </a:rPr>
              <a:t>The city of Eatonton desires to research the efficiency and effectiveness of its economic development activities and certain aspects of its economic profile. Specifically, the City</a:t>
            </a:r>
            <a:endParaRPr sz="1100">
              <a:solidFill>
                <a:srgbClr val="666666"/>
              </a:solidFill>
            </a:endParaRPr>
          </a:p>
          <a:p>
            <a:pPr marL="0" lvl="0" indent="0" algn="l" rtl="0">
              <a:spcBef>
                <a:spcPts val="0"/>
              </a:spcBef>
              <a:spcAft>
                <a:spcPts val="0"/>
              </a:spcAft>
              <a:buNone/>
            </a:pPr>
            <a:r>
              <a:rPr lang="en" sz="1100">
                <a:solidFill>
                  <a:srgbClr val="666666"/>
                </a:solidFill>
              </a:rPr>
              <a:t>would like to achieve insight into the following:</a:t>
            </a:r>
            <a:endParaRPr sz="1100">
              <a:solidFill>
                <a:srgbClr val="666666"/>
              </a:solidFill>
            </a:endParaRPr>
          </a:p>
          <a:p>
            <a:pPr marL="0" lvl="0" indent="0" algn="l" rtl="0">
              <a:spcBef>
                <a:spcPts val="0"/>
              </a:spcBef>
              <a:spcAft>
                <a:spcPts val="0"/>
              </a:spcAft>
              <a:buNone/>
            </a:pPr>
            <a:endParaRPr sz="1100">
              <a:solidFill>
                <a:srgbClr val="666666"/>
              </a:solidFill>
            </a:endParaRPr>
          </a:p>
          <a:p>
            <a:pPr marL="457200" lvl="0" indent="-298450" algn="l" rtl="0">
              <a:spcBef>
                <a:spcPts val="0"/>
              </a:spcBef>
              <a:spcAft>
                <a:spcPts val="0"/>
              </a:spcAft>
              <a:buClr>
                <a:srgbClr val="666666"/>
              </a:buClr>
              <a:buSzPts val="1100"/>
              <a:buChar char="●"/>
            </a:pPr>
            <a:r>
              <a:rPr lang="en" sz="1100">
                <a:solidFill>
                  <a:srgbClr val="666666"/>
                </a:solidFill>
              </a:rPr>
              <a:t>Strengths and weaknesses of our current methods to recruit new business, to support existing business, and to support entrepreneurship both within the downtown business district and outside the district (but within the city limits)</a:t>
            </a:r>
            <a:endParaRPr sz="1100">
              <a:solidFill>
                <a:srgbClr val="666666"/>
              </a:solidFill>
            </a:endParaRPr>
          </a:p>
          <a:p>
            <a:pPr marL="0" lvl="0" indent="0" algn="l" rtl="0">
              <a:spcBef>
                <a:spcPts val="0"/>
              </a:spcBef>
              <a:spcAft>
                <a:spcPts val="0"/>
              </a:spcAft>
              <a:buNone/>
            </a:pPr>
            <a:endParaRPr sz="1100">
              <a:solidFill>
                <a:srgbClr val="666666"/>
              </a:solidFill>
            </a:endParaRPr>
          </a:p>
          <a:p>
            <a:pPr marL="457200" lvl="0" indent="-298450" algn="l" rtl="0">
              <a:spcBef>
                <a:spcPts val="0"/>
              </a:spcBef>
              <a:spcAft>
                <a:spcPts val="0"/>
              </a:spcAft>
              <a:buClr>
                <a:srgbClr val="666666"/>
              </a:buClr>
              <a:buSzPts val="1100"/>
              <a:buChar char="●"/>
            </a:pPr>
            <a:r>
              <a:rPr lang="en" sz="1100">
                <a:solidFill>
                  <a:srgbClr val="666666"/>
                </a:solidFill>
              </a:rPr>
              <a:t> Deficiencies in current infrastructure, utilities, and technology</a:t>
            </a:r>
            <a:endParaRPr sz="1100">
              <a:solidFill>
                <a:srgbClr val="666666"/>
              </a:solidFill>
            </a:endParaRPr>
          </a:p>
          <a:p>
            <a:pPr marL="0" lvl="0" indent="0" algn="l" rtl="0">
              <a:spcBef>
                <a:spcPts val="0"/>
              </a:spcBef>
              <a:spcAft>
                <a:spcPts val="0"/>
              </a:spcAft>
              <a:buNone/>
            </a:pPr>
            <a:endParaRPr sz="1100">
              <a:solidFill>
                <a:srgbClr val="666666"/>
              </a:solidFill>
            </a:endParaRPr>
          </a:p>
          <a:p>
            <a:pPr marL="457200" lvl="0" indent="-298450" algn="l" rtl="0">
              <a:spcBef>
                <a:spcPts val="0"/>
              </a:spcBef>
              <a:spcAft>
                <a:spcPts val="0"/>
              </a:spcAft>
              <a:buClr>
                <a:srgbClr val="666666"/>
              </a:buClr>
              <a:buSzPts val="1100"/>
              <a:buChar char="●"/>
            </a:pPr>
            <a:r>
              <a:rPr lang="en" sz="1100">
                <a:solidFill>
                  <a:srgbClr val="666666"/>
                </a:solidFill>
              </a:rPr>
              <a:t>Current availability and deficiencies of broadband internet services within our city limits</a:t>
            </a:r>
            <a:endParaRPr sz="1100">
              <a:solidFill>
                <a:srgbClr val="666666"/>
              </a:solidFill>
            </a:endParaRPr>
          </a:p>
          <a:p>
            <a:pPr marL="0" lvl="0" indent="0" algn="l" rtl="0">
              <a:spcBef>
                <a:spcPts val="0"/>
              </a:spcBef>
              <a:spcAft>
                <a:spcPts val="0"/>
              </a:spcAft>
              <a:buNone/>
            </a:pPr>
            <a:endParaRPr sz="1100">
              <a:solidFill>
                <a:srgbClr val="666666"/>
              </a:solidFill>
            </a:endParaRPr>
          </a:p>
          <a:p>
            <a:pPr marL="457200" lvl="0" indent="-298450" algn="l" rtl="0">
              <a:spcBef>
                <a:spcPts val="0"/>
              </a:spcBef>
              <a:spcAft>
                <a:spcPts val="0"/>
              </a:spcAft>
              <a:buClr>
                <a:srgbClr val="666666"/>
              </a:buClr>
              <a:buSzPts val="1100"/>
              <a:buChar char="●"/>
            </a:pPr>
            <a:r>
              <a:rPr lang="en" sz="1100">
                <a:solidFill>
                  <a:srgbClr val="666666"/>
                </a:solidFill>
              </a:rPr>
              <a:t>Challenges in accessing job opportunities and job training; where citizens work, shop, dine, and play (how to enhance, etc.)</a:t>
            </a:r>
            <a:endParaRPr sz="1100">
              <a:solidFill>
                <a:srgbClr val="000000"/>
              </a:solidFill>
              <a:latin typeface="Merriweather"/>
              <a:ea typeface="Merriweather"/>
              <a:cs typeface="Merriweather"/>
              <a:sym typeface="Merriweather"/>
            </a:endParaRPr>
          </a:p>
          <a:p>
            <a:pPr marL="0" lvl="0" indent="0" algn="l" rtl="0">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38" y="24857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Historic Downtown </a:t>
            </a:r>
            <a:endParaRPr/>
          </a:p>
        </p:txBody>
      </p:sp>
      <p:sp>
        <p:nvSpPr>
          <p:cNvPr id="103" name="Google Shape;103;p19"/>
          <p:cNvSpPr txBox="1">
            <a:spLocks noGrp="1"/>
          </p:cNvSpPr>
          <p:nvPr>
            <p:ph type="body" idx="1"/>
          </p:nvPr>
        </p:nvSpPr>
        <p:spPr>
          <a:xfrm>
            <a:off x="4625250" y="168375"/>
            <a:ext cx="4166400" cy="4300500"/>
          </a:xfrm>
          <a:prstGeom prst="rect">
            <a:avLst/>
          </a:prstGeom>
        </p:spPr>
        <p:txBody>
          <a:bodyPr spcFirstLastPara="1" wrap="square" lIns="91425" tIns="91425" rIns="91425" bIns="91425" anchor="t" anchorCtr="0">
            <a:noAutofit/>
          </a:bodyPr>
          <a:lstStyle/>
          <a:p>
            <a:pPr marL="457200" lvl="0" indent="-301625" algn="l" rtl="0">
              <a:spcBef>
                <a:spcPts val="0"/>
              </a:spcBef>
              <a:spcAft>
                <a:spcPts val="0"/>
              </a:spcAft>
              <a:buSzPts val="1150"/>
              <a:buChar char="●"/>
            </a:pPr>
            <a:r>
              <a:rPr lang="en" sz="1150"/>
              <a:t>103 Historic Units </a:t>
            </a:r>
            <a:endParaRPr sz="1150"/>
          </a:p>
          <a:p>
            <a:pPr marL="914400" lvl="1" indent="-301625" algn="l" rtl="0">
              <a:spcBef>
                <a:spcPts val="0"/>
              </a:spcBef>
              <a:spcAft>
                <a:spcPts val="0"/>
              </a:spcAft>
              <a:buSzPts val="1150"/>
              <a:buChar char="○"/>
            </a:pPr>
            <a:r>
              <a:rPr lang="en" sz="1150"/>
              <a:t>74.6 percent of the downtown business units are considered historic</a:t>
            </a:r>
            <a:endParaRPr sz="1150"/>
          </a:p>
          <a:p>
            <a:pPr marL="914400" lvl="1" indent="-301625" algn="l" rtl="0">
              <a:spcBef>
                <a:spcPts val="0"/>
              </a:spcBef>
              <a:spcAft>
                <a:spcPts val="0"/>
              </a:spcAft>
              <a:buSzPts val="1150"/>
              <a:buChar char="○"/>
            </a:pPr>
            <a:r>
              <a:rPr lang="en" sz="1150" b="1"/>
              <a:t>Problem</a:t>
            </a:r>
            <a:r>
              <a:rPr lang="en" sz="1150"/>
              <a:t> - city does not have any guidelines for maintaining the historic nature of the units</a:t>
            </a:r>
            <a:endParaRPr sz="1150"/>
          </a:p>
          <a:p>
            <a:pPr marL="457200" lvl="0" indent="-301625" algn="l" rtl="0">
              <a:spcBef>
                <a:spcPts val="0"/>
              </a:spcBef>
              <a:spcAft>
                <a:spcPts val="0"/>
              </a:spcAft>
              <a:buSzPts val="1150"/>
              <a:buChar char="●"/>
            </a:pPr>
            <a:r>
              <a:rPr lang="en" sz="1150"/>
              <a:t>In May 2002, the Georgia State Income Tax Credit for Rehabilitated Historic Property was signed into law. </a:t>
            </a:r>
            <a:endParaRPr sz="1150"/>
          </a:p>
          <a:p>
            <a:pPr marL="914400" lvl="1" indent="-301625" algn="l" rtl="0">
              <a:spcBef>
                <a:spcPts val="0"/>
              </a:spcBef>
              <a:spcAft>
                <a:spcPts val="0"/>
              </a:spcAft>
              <a:buSzPts val="1150"/>
              <a:buChar char="○"/>
            </a:pPr>
            <a:r>
              <a:rPr lang="en" sz="1150"/>
              <a:t>The credit is a dollar for dollar reduction of State of Georgia income taxes and is meant to serve as an incentive to those who own and want to improve their historic properties by completing a rehabilitation project</a:t>
            </a:r>
            <a:endParaRPr sz="1150"/>
          </a:p>
          <a:p>
            <a:pPr marL="1371600" lvl="2" indent="-301625" algn="l" rtl="0">
              <a:spcBef>
                <a:spcPts val="0"/>
              </a:spcBef>
              <a:spcAft>
                <a:spcPts val="0"/>
              </a:spcAft>
              <a:buSzPts val="1150"/>
              <a:buChar char="■"/>
            </a:pPr>
            <a:r>
              <a:rPr lang="en" sz="1150"/>
              <a:t>Program provides owners of historic residential (principal residence) properties who complete a DNR-approved rehabilitation the opportunity to take 25% of the rehabilitation expenditures as a state income tax credit</a:t>
            </a:r>
            <a:endParaRPr sz="1150"/>
          </a:p>
          <a:p>
            <a:pPr marL="1371600" lvl="2" indent="-301625" algn="l" rtl="0">
              <a:spcBef>
                <a:spcPts val="0"/>
              </a:spcBef>
              <a:spcAft>
                <a:spcPts val="0"/>
              </a:spcAft>
              <a:buSzPts val="1150"/>
              <a:buChar char="■"/>
            </a:pPr>
            <a:r>
              <a:rPr lang="en" sz="1150"/>
              <a:t>Two additional program categories became available providing income tax credits capped at $5 million and $10 million per project and with a $25 million annual program cap.</a:t>
            </a:r>
            <a:endParaRPr sz="1150"/>
          </a:p>
        </p:txBody>
      </p:sp>
      <p:pic>
        <p:nvPicPr>
          <p:cNvPr id="104" name="Google Shape;104;p19"/>
          <p:cNvPicPr preferRelativeResize="0"/>
          <p:nvPr/>
        </p:nvPicPr>
        <p:blipFill>
          <a:blip r:embed="rId3">
            <a:alphaModFix/>
          </a:blip>
          <a:stretch>
            <a:fillRect/>
          </a:stretch>
        </p:blipFill>
        <p:spPr>
          <a:xfrm>
            <a:off x="180375" y="988375"/>
            <a:ext cx="3982950" cy="3611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200">
                <a:solidFill>
                  <a:srgbClr val="FFFFFF"/>
                </a:solidFill>
                <a:latin typeface="Roboto"/>
                <a:ea typeface="Roboto"/>
                <a:cs typeface="Roboto"/>
                <a:sym typeface="Roboto"/>
              </a:rPr>
              <a:t>The </a:t>
            </a:r>
            <a:r>
              <a:rPr lang="en" sz="1200">
                <a:solidFill>
                  <a:srgbClr val="FFFFFF"/>
                </a:solidFill>
                <a:uFill>
                  <a:noFill/>
                </a:uFill>
                <a:latin typeface="Roboto"/>
                <a:ea typeface="Roboto"/>
                <a:cs typeface="Roboto"/>
                <a:sym typeface="Roboto"/>
                <a:hlinkClick r:id="rId3"/>
              </a:rPr>
              <a:t>tax rate</a:t>
            </a:r>
            <a:r>
              <a:rPr lang="en" sz="1200">
                <a:solidFill>
                  <a:srgbClr val="FFFFFF"/>
                </a:solidFill>
                <a:latin typeface="Roboto"/>
                <a:ea typeface="Roboto"/>
                <a:cs typeface="Roboto"/>
                <a:sym typeface="Roboto"/>
              </a:rPr>
              <a:t> used to calculate local </a:t>
            </a:r>
            <a:r>
              <a:rPr lang="en" sz="1200">
                <a:solidFill>
                  <a:srgbClr val="FFFFFF"/>
                </a:solidFill>
                <a:uFill>
                  <a:noFill/>
                </a:uFill>
                <a:latin typeface="Roboto"/>
                <a:ea typeface="Roboto"/>
                <a:cs typeface="Roboto"/>
                <a:sym typeface="Roboto"/>
                <a:hlinkClick r:id="rId4"/>
              </a:rPr>
              <a:t>property taxes</a:t>
            </a:r>
            <a:r>
              <a:rPr lang="en" sz="1200">
                <a:solidFill>
                  <a:srgbClr val="FFFFFF"/>
                </a:solidFill>
                <a:latin typeface="Roboto"/>
                <a:ea typeface="Roboto"/>
                <a:cs typeface="Roboto"/>
                <a:sym typeface="Roboto"/>
              </a:rPr>
              <a:t>. The millage rate represents the amount per every $1,000 of a property's </a:t>
            </a:r>
            <a:r>
              <a:rPr lang="en" sz="1200">
                <a:solidFill>
                  <a:srgbClr val="FFFFFF"/>
                </a:solidFill>
                <a:uFill>
                  <a:noFill/>
                </a:uFill>
                <a:latin typeface="Roboto"/>
                <a:ea typeface="Roboto"/>
                <a:cs typeface="Roboto"/>
                <a:sym typeface="Roboto"/>
                <a:hlinkClick r:id="rId5"/>
              </a:rPr>
              <a:t>assessed value</a:t>
            </a:r>
            <a:r>
              <a:rPr lang="en" sz="1200">
                <a:solidFill>
                  <a:srgbClr val="FFFFFF"/>
                </a:solidFill>
                <a:latin typeface="Roboto"/>
                <a:ea typeface="Roboto"/>
                <a:cs typeface="Roboto"/>
                <a:sym typeface="Roboto"/>
              </a:rPr>
              <a:t>.</a:t>
            </a:r>
            <a:endParaRPr>
              <a:solidFill>
                <a:srgbClr val="FFFFFF"/>
              </a:solidFill>
            </a:endParaRPr>
          </a:p>
        </p:txBody>
      </p:sp>
      <p:pic>
        <p:nvPicPr>
          <p:cNvPr id="110" name="Google Shape;110;p20" title="Total Millage Rate"/>
          <p:cNvPicPr preferRelativeResize="0"/>
          <p:nvPr/>
        </p:nvPicPr>
        <p:blipFill>
          <a:blip r:embed="rId6">
            <a:alphaModFix/>
          </a:blip>
          <a:stretch>
            <a:fillRect/>
          </a:stretch>
        </p:blipFill>
        <p:spPr>
          <a:xfrm>
            <a:off x="1162350" y="106600"/>
            <a:ext cx="6819300" cy="42166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this mean? </a:t>
            </a:r>
            <a:endParaRPr/>
          </a:p>
          <a:p>
            <a:pPr marL="0" lvl="0" indent="0" algn="l" rtl="0">
              <a:spcBef>
                <a:spcPts val="0"/>
              </a:spcBef>
              <a:spcAft>
                <a:spcPts val="0"/>
              </a:spcAft>
              <a:buNone/>
            </a:pPr>
            <a:endParaRPr/>
          </a:p>
          <a:p>
            <a:pPr marL="0" lvl="0" indent="0" algn="l" rtl="0">
              <a:spcBef>
                <a:spcPts val="0"/>
              </a:spcBef>
              <a:spcAft>
                <a:spcPts val="0"/>
              </a:spcAft>
              <a:buNone/>
            </a:pPr>
            <a:r>
              <a:rPr lang="en"/>
              <a:t>(Millage Rate)</a:t>
            </a:r>
            <a:endParaRPr/>
          </a:p>
        </p:txBody>
      </p:sp>
      <p:sp>
        <p:nvSpPr>
          <p:cNvPr id="116" name="Google Shape;116;p2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04800" algn="l" rtl="0">
              <a:lnSpc>
                <a:spcPct val="200000"/>
              </a:lnSpc>
              <a:spcBef>
                <a:spcPts val="0"/>
              </a:spcBef>
              <a:spcAft>
                <a:spcPts val="0"/>
              </a:spcAft>
              <a:buClr>
                <a:srgbClr val="666666"/>
              </a:buClr>
              <a:buSzPts val="1200"/>
              <a:buChar char="●"/>
            </a:pPr>
            <a:r>
              <a:rPr lang="en" sz="1200" b="1">
                <a:solidFill>
                  <a:srgbClr val="666666"/>
                </a:solidFill>
                <a:highlight>
                  <a:srgbClr val="FFFFFF"/>
                </a:highlight>
              </a:rPr>
              <a:t>No real advantage</a:t>
            </a:r>
            <a:r>
              <a:rPr lang="en" sz="1200">
                <a:solidFill>
                  <a:srgbClr val="666666"/>
                </a:solidFill>
                <a:highlight>
                  <a:srgbClr val="FFFFFF"/>
                </a:highlight>
              </a:rPr>
              <a:t> for the city of Eatonton</a:t>
            </a:r>
            <a:endParaRPr sz="1200">
              <a:solidFill>
                <a:srgbClr val="666666"/>
              </a:solidFill>
              <a:highlight>
                <a:srgbClr val="FFFFFF"/>
              </a:highlight>
            </a:endParaRPr>
          </a:p>
          <a:p>
            <a:pPr marL="914400" lvl="1" indent="-304800" algn="l" rtl="0">
              <a:lnSpc>
                <a:spcPct val="200000"/>
              </a:lnSpc>
              <a:spcBef>
                <a:spcPts val="0"/>
              </a:spcBef>
              <a:spcAft>
                <a:spcPts val="0"/>
              </a:spcAft>
              <a:buClr>
                <a:srgbClr val="666666"/>
              </a:buClr>
              <a:buSzPts val="1200"/>
              <a:buChar char="○"/>
            </a:pPr>
            <a:r>
              <a:rPr lang="en" sz="1200">
                <a:solidFill>
                  <a:srgbClr val="666666"/>
                </a:solidFill>
                <a:highlight>
                  <a:srgbClr val="FFFFFF"/>
                </a:highlight>
              </a:rPr>
              <a:t>More than cities of Athens and Atlanta, but about the same as smaller cities nearby</a:t>
            </a:r>
            <a:endParaRPr sz="1200">
              <a:solidFill>
                <a:srgbClr val="666666"/>
              </a:solidFill>
              <a:highlight>
                <a:srgbClr val="FFFFFF"/>
              </a:highlight>
            </a:endParaRPr>
          </a:p>
          <a:p>
            <a:pPr marL="457200" lvl="0" indent="-304800" algn="l" rtl="0">
              <a:lnSpc>
                <a:spcPct val="200000"/>
              </a:lnSpc>
              <a:spcBef>
                <a:spcPts val="0"/>
              </a:spcBef>
              <a:spcAft>
                <a:spcPts val="0"/>
              </a:spcAft>
              <a:buClr>
                <a:srgbClr val="666666"/>
              </a:buClr>
              <a:buSzPts val="1200"/>
              <a:buChar char="●"/>
            </a:pPr>
            <a:r>
              <a:rPr lang="en" sz="1200">
                <a:solidFill>
                  <a:srgbClr val="666666"/>
                </a:solidFill>
                <a:highlight>
                  <a:srgbClr val="FFFFFF"/>
                </a:highlight>
              </a:rPr>
              <a:t>If Eatonton has a lower rate compared to other cities, it places Eatonton at an advantage due to being less expensive</a:t>
            </a:r>
            <a:endParaRPr sz="1200">
              <a:solidFill>
                <a:srgbClr val="666666"/>
              </a:solidFill>
              <a:highlight>
                <a:srgbClr val="FFFFFF"/>
              </a:highlight>
            </a:endParaRPr>
          </a:p>
          <a:p>
            <a:pPr marL="457200" lvl="0" indent="-304800" algn="l" rtl="0">
              <a:lnSpc>
                <a:spcPct val="200000"/>
              </a:lnSpc>
              <a:spcBef>
                <a:spcPts val="0"/>
              </a:spcBef>
              <a:spcAft>
                <a:spcPts val="0"/>
              </a:spcAft>
              <a:buClr>
                <a:srgbClr val="666666"/>
              </a:buClr>
              <a:buSzPts val="1200"/>
              <a:buChar char="●"/>
            </a:pPr>
            <a:r>
              <a:rPr lang="en" sz="1200">
                <a:solidFill>
                  <a:srgbClr val="666666"/>
                </a:solidFill>
                <a:highlight>
                  <a:srgbClr val="FFFFFF"/>
                </a:highlight>
              </a:rPr>
              <a:t>If there are cities with a bigger market with the same or lower millage rate, people and businesses are more inclined to go to the larger cities to make more profit at the same rate</a:t>
            </a:r>
            <a:endParaRPr sz="1200">
              <a:solidFill>
                <a:srgbClr val="666666"/>
              </a:solidFill>
              <a:highlight>
                <a:srgbClr val="FFFFFF"/>
              </a:highlight>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Paradigm</vt:lpstr>
      <vt:lpstr>GMA Practicum Project</vt:lpstr>
      <vt:lpstr>City of Eatonton</vt:lpstr>
      <vt:lpstr>Facts About Eatonton</vt:lpstr>
      <vt:lpstr>PowerPoint Presentation</vt:lpstr>
      <vt:lpstr>PowerPoint Presentation</vt:lpstr>
      <vt:lpstr>Task</vt:lpstr>
      <vt:lpstr>Historic Downtown </vt:lpstr>
      <vt:lpstr>PowerPoint Presentation</vt:lpstr>
      <vt:lpstr>What does this mean?   (Millage Rate)</vt:lpstr>
      <vt:lpstr>Downtown  Tax Increment Financing  “A flexible, self-financing tool to pay for infrastructure projects without raising taxes or diverting resources from other capital needs”  -Citizens Budget Commission</vt:lpstr>
      <vt:lpstr>Tax Increment Financing</vt:lpstr>
      <vt:lpstr>PowerPoint Presentation</vt:lpstr>
      <vt:lpstr>Broadband Internet Service “In eras past, economic success depended on creating networks that could shift people, merchandise and electric power as efficiently and as widely as possible. Today’s equivalent is broadband ... Easy access to cheap, fast internet services has become a facilitator of economic growth and a measure of economic performance.” - The Economist</vt:lpstr>
      <vt:lpstr>Local key informant interview</vt:lpstr>
      <vt:lpstr>Local key informant interview</vt:lpstr>
      <vt:lpstr>Strengths and weaknesses of the current business climate</vt:lpstr>
      <vt:lpstr>Challenges in accessing job opportunities and job training; where citizens work, shop, dine, and play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GMA Practicum Project</dc:title>
  <cp:lastModifiedBy>Unknown User</cp:lastModifiedBy>
  <cp:revision>1</cp:revision>
  <dcterms:modified xsi:type="dcterms:W3CDTF">2019-12-03T21:21:04Z</dcterms:modified>
</cp:coreProperties>
</file>