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B Garamond" panose="020B0604020202020204" charset="0"/>
      <p:regular r:id="rId23"/>
      <p:bold r:id="rId24"/>
      <p:italic r:id="rId25"/>
      <p:boldItalic r:id="rId26"/>
    </p:embeddedFont>
    <p:embeddedFont>
      <p:font typeface="Maven Pro" panose="020B0604020202020204" charset="0"/>
      <p:regular r:id="rId27"/>
      <p:bold r:id="rId28"/>
    </p:embeddedFont>
    <p:embeddedFont>
      <p:font typeface="Nuni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8C087-736B-40F7-A6CE-9714187C6D6E}">
  <a:tblStyle styleId="{17C8C087-736B-40F7-A6CE-9714187C6D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48" autoAdjust="0"/>
  </p:normalViewPr>
  <p:slideViewPr>
    <p:cSldViewPr snapToGrid="0">
      <p:cViewPr varScale="1">
        <p:scale>
          <a:sx n="54" d="100"/>
          <a:sy n="54" d="100"/>
        </p:scale>
        <p:origin x="22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9765a12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g49765a1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972756107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4972756107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97b232f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97b232f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97b232fc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97b232fc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index is based on a scale of 10, and reserve index is months in reserve.</a:t>
            </a:r>
            <a:endParaRPr dirty="0"/>
          </a:p>
        </p:txBody>
      </p:sp>
      <p:sp>
        <p:nvSpPr>
          <p:cNvPr id="321" name="Google Shape;3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9765a12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g49765a12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4546120"/>
            <a:ext cx="1691422" cy="2310006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5118675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2151750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4795067"/>
            <a:ext cx="4255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5465463"/>
            <a:ext cx="9144036" cy="1392365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1030300"/>
            <a:ext cx="6366900" cy="24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3616400"/>
            <a:ext cx="6366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4541"/>
            <a:ext cx="1233215" cy="1846001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3871914"/>
            <a:ext cx="2186148" cy="2985925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2151767"/>
            <a:ext cx="58578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3120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3079567"/>
            <a:ext cx="3312000" cy="296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742"/>
            <a:ext cx="2267451" cy="3468833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1018133"/>
            <a:ext cx="5857800" cy="47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430500" cy="265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3657604"/>
            <a:ext cx="3430500" cy="968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881333"/>
            <a:ext cx="3430500" cy="5160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5129497"/>
            <a:ext cx="825392" cy="1100560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5518633"/>
            <a:ext cx="584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ctrTitle"/>
          </p:nvPr>
        </p:nvSpPr>
        <p:spPr>
          <a:xfrm>
            <a:off x="685800" y="2401517"/>
            <a:ext cx="77724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 Comparison of Fiscal Conditions in Response to the Great Recession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1"/>
          </p:nvPr>
        </p:nvSpPr>
        <p:spPr>
          <a:xfrm>
            <a:off x="685800" y="4322861"/>
            <a:ext cx="77724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0"/>
              <a:buNone/>
            </a:pPr>
            <a:r>
              <a:rPr lang="en-US" sz="2170">
                <a:solidFill>
                  <a:srgbClr val="FFFFFF"/>
                </a:solidFill>
              </a:rPr>
              <a:t>An Analysis of Financial Statements Across Five States</a:t>
            </a:r>
            <a:endParaRPr sz="217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0"/>
              <a:buNone/>
            </a:pPr>
            <a:endParaRPr sz="2170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0"/>
              <a:buNone/>
            </a:pPr>
            <a:r>
              <a:rPr lang="en-US" sz="2170"/>
              <a:t>Austin Hinkley, Miranda Bunch, Emily Stuchell, John Swett, Marshall Wingate</a:t>
            </a:r>
            <a:endParaRPr sz="2170"/>
          </a:p>
        </p:txBody>
      </p:sp>
      <p:sp>
        <p:nvSpPr>
          <p:cNvPr id="292" name="Google Shape;292;p15"/>
          <p:cNvSpPr txBox="1"/>
          <p:nvPr/>
        </p:nvSpPr>
        <p:spPr>
          <a:xfrm>
            <a:off x="685800" y="6023541"/>
            <a:ext cx="7772400" cy="3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457200" y="557121"/>
            <a:ext cx="82296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Comparison of City Responses</a:t>
            </a:r>
            <a:endParaRPr b="1">
              <a:solidFill>
                <a:srgbClr val="073763"/>
              </a:solidFill>
            </a:endParaRPr>
          </a:p>
        </p:txBody>
      </p:sp>
      <p:graphicFrame>
        <p:nvGraphicFramePr>
          <p:cNvPr id="349" name="Google Shape;349;p24"/>
          <p:cNvGraphicFramePr/>
          <p:nvPr/>
        </p:nvGraphicFramePr>
        <p:xfrm>
          <a:off x="249150" y="2067475"/>
          <a:ext cx="8645675" cy="229325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170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Georgia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Florida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Kansas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Tennessee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Massachusetts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Period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Strategy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</a:t>
                      </a: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recession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Cut expenditures/employees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reserves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property tax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other taxes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non-tax revenue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electric rates</a:t>
                      </a:r>
                      <a:r>
                        <a:rPr lang="en-US" sz="1200" u="none" strike="noStrike" cap="non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water/sewer rates</a:t>
                      </a:r>
                      <a:r>
                        <a:rPr lang="en-US" sz="1200" u="none" strike="noStrike" cap="non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73763"/>
                </a:solidFill>
              </a:rPr>
              <a:t>Most Common Responses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355" name="Google Shape;35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GA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>
                <a:solidFill>
                  <a:srgbClr val="000000"/>
                </a:solidFill>
              </a:rPr>
              <a:t>During recession increased taxes and water/sewer rates. 1-3 years after cut expenditures and increased water/sewer rates. 4-6 years after increased taxes and water rates.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FL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>
                <a:solidFill>
                  <a:srgbClr val="000000"/>
                </a:solidFill>
              </a:rPr>
              <a:t>During recession increased taxes, cut expenditures, and increased water/sewer rates. 1-3 years after cut expenditure and increased property taxes. 4-6 years after cut expenditures, used reserves, and increased property taxes.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KS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>
                <a:solidFill>
                  <a:srgbClr val="000000"/>
                </a:solidFill>
              </a:rPr>
              <a:t>During recession increased other taxes, 1-3 year after increased property taxes, and increased property and other taxes while also cutting expenditure.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TN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>
                <a:solidFill>
                  <a:srgbClr val="000000"/>
                </a:solidFill>
              </a:rPr>
              <a:t>During recession used reserves and increased other taxes, 1-3 years after increased water and electric rates, and 4-6 years after increased other taxes and water and sewer rates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MA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>
                <a:solidFill>
                  <a:srgbClr val="000000"/>
                </a:solidFill>
              </a:rPr>
              <a:t>During Recession cities used reserves. 1 to 3 years after cuts in expenditure, used reserves, increased property taxes, and increased other taxes. 4 to 6 years after used reserves increased property taxes and increased other taxes.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107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2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Revenue Diversification (Hirschman-Herfindahl, Suyderhoud and Wagner Adaptation) and Property Tax Increases</a:t>
            </a:r>
            <a:endParaRPr sz="2200" b="1">
              <a:solidFill>
                <a:srgbClr val="073763"/>
              </a:solidFill>
            </a:endParaRPr>
          </a:p>
        </p:txBody>
      </p:sp>
      <p:graphicFrame>
        <p:nvGraphicFramePr>
          <p:cNvPr id="361" name="Google Shape;361;p26"/>
          <p:cNvGraphicFramePr/>
          <p:nvPr/>
        </p:nvGraphicFramePr>
        <p:xfrm>
          <a:off x="263648" y="1834903"/>
          <a:ext cx="8616725" cy="425345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19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Revenue Diversification: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Georgia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Florida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Kansas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Tennessee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Massachusetts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0.9103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0.8938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0.9483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0.8908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0.5666</a:t>
                      </a:r>
                      <a:endParaRPr sz="18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0.9050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0.8770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0.9339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0.8944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0.5294</a:t>
                      </a:r>
                      <a:endParaRPr sz="18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0.8986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0.8825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0.9184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0.8757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0.4900</a:t>
                      </a:r>
                      <a:endParaRPr sz="18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0.9101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0.8885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0.9188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0.8796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0.5035</a:t>
                      </a:r>
                      <a:endParaRPr sz="18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457200" y="574896"/>
            <a:ext cx="8229600" cy="7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IGR Percentage of Total Revenues</a:t>
            </a:r>
            <a:endParaRPr b="1">
              <a:solidFill>
                <a:srgbClr val="073763"/>
              </a:solidFill>
            </a:endParaRPr>
          </a:p>
        </p:txBody>
      </p:sp>
      <p:graphicFrame>
        <p:nvGraphicFramePr>
          <p:cNvPr id="367" name="Google Shape;367;p27"/>
          <p:cNvGraphicFramePr/>
          <p:nvPr/>
        </p:nvGraphicFramePr>
        <p:xfrm>
          <a:off x="321049" y="2135044"/>
          <a:ext cx="8581600" cy="3196125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210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Georgia</a:t>
                      </a: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Florida</a:t>
                      </a:r>
                      <a:endParaRPr sz="19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Kansas</a:t>
                      </a:r>
                      <a:endParaRPr sz="19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Tennessee</a:t>
                      </a:r>
                      <a:endParaRPr sz="19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Massachusetts</a:t>
                      </a:r>
                      <a:endParaRPr sz="19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Pre-recession</a:t>
                      </a:r>
                      <a:endParaRPr sz="15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14.07%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15.90%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19.70%</a:t>
                      </a:r>
                      <a:endParaRPr sz="1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13.10%</a:t>
                      </a:r>
                      <a:endParaRPr sz="1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26.60%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 sz="15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13.92%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13.80%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28.20%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13.40%</a:t>
                      </a:r>
                      <a:endParaRPr sz="1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28.20%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 sz="15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13.50%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12.40%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15.60%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14.50%</a:t>
                      </a:r>
                      <a:endParaRPr sz="1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recession</a:t>
                      </a:r>
                      <a:endParaRPr sz="15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13.74%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12.00%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14.50%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12.60%</a:t>
                      </a:r>
                      <a:endParaRPr sz="1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23.40%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>
            <a:spLocks noGrp="1"/>
          </p:cNvSpPr>
          <p:nvPr>
            <p:ph type="title"/>
          </p:nvPr>
        </p:nvSpPr>
        <p:spPr>
          <a:xfrm>
            <a:off x="457200" y="574896"/>
            <a:ext cx="8229600" cy="7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Preliminary Conclusions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73" name="Google Shape;37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Reserves</a:t>
            </a:r>
            <a:endParaRPr>
              <a:solidFill>
                <a:srgbClr val="000000"/>
              </a:solidFill>
            </a:endParaRPr>
          </a:p>
          <a:p>
            <a:pPr marL="742950" marR="0" lvl="1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1400">
                <a:solidFill>
                  <a:srgbClr val="000000"/>
                </a:solidFill>
              </a:rPr>
              <a:t>Reserves in every state, excluding Kansas, appear to decrease lower than pre-recession levels.</a:t>
            </a:r>
            <a:endParaRPr sz="140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rage"/>
              <a:buChar char="●"/>
            </a:pPr>
            <a:r>
              <a:rPr lang="en-US">
                <a:solidFill>
                  <a:srgbClr val="000000"/>
                </a:solidFill>
              </a:rPr>
              <a:t>Operations</a:t>
            </a:r>
            <a:endParaRPr>
              <a:solidFill>
                <a:srgbClr val="000000"/>
              </a:solidFill>
            </a:endParaRPr>
          </a:p>
          <a:p>
            <a:pPr marL="742950" marR="0" lvl="1" indent="-3238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rage"/>
              <a:buChar char="○"/>
            </a:pPr>
            <a:r>
              <a:rPr lang="en-US" sz="1400">
                <a:solidFill>
                  <a:srgbClr val="000000"/>
                </a:solidFill>
              </a:rPr>
              <a:t>Operations position also worsen in all states but kansas where it plateaus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sz="140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verage"/>
              <a:buChar char="●"/>
            </a:pPr>
            <a:r>
              <a:rPr lang="en-US">
                <a:solidFill>
                  <a:srgbClr val="000000"/>
                </a:solidFill>
              </a:rPr>
              <a:t>Environment</a:t>
            </a:r>
            <a:endParaRPr>
              <a:solidFill>
                <a:srgbClr val="000000"/>
              </a:solidFill>
            </a:endParaRPr>
          </a:p>
          <a:p>
            <a:pPr marL="742950" marR="0" lvl="1" indent="-3238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1400">
                <a:solidFill>
                  <a:srgbClr val="000000"/>
                </a:solidFill>
              </a:rPr>
              <a:t>Environment appears to worsen long after the recession and is worse than pre recession levels in all survey cities. </a:t>
            </a:r>
            <a:endParaRPr sz="14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Response</a:t>
            </a:r>
            <a:endParaRPr>
              <a:solidFill>
                <a:srgbClr val="000000"/>
              </a:solidFill>
            </a:endParaRPr>
          </a:p>
          <a:p>
            <a:pPr marL="742950" lvl="1" indent="-3238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US" sz="1400">
                <a:solidFill>
                  <a:srgbClr val="000000"/>
                </a:solidFill>
              </a:rPr>
              <a:t>GA, FL, KA, and MA all had timid responses to the recession but consistently increased response even 6 years after the recession. Tennessee has a high initial and 4 to 6 year range response. </a:t>
            </a:r>
            <a:endParaRPr sz="1400"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Preliminary Conclusions</a:t>
            </a:r>
            <a:r>
              <a:rPr lang="en-US">
                <a:solidFill>
                  <a:srgbClr val="4A86E8"/>
                </a:solidFill>
              </a:rPr>
              <a:t> 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379" name="Google Shape;37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The recession may have ended but its effects are still felt to this day and this is born out in the data observed here tonight.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Federal, state, and local austerity could factor into the persistence of the crippling effects of the Great Recession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</a:rPr>
              <a:t>Limitations</a:t>
            </a:r>
            <a:r>
              <a:rPr lang="en-US">
                <a:solidFill>
                  <a:srgbClr val="4A86E8"/>
                </a:solidFill>
              </a:rPr>
              <a:t> 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385" name="Google Shape;38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The indices that were used in this analysis may not be the only ways to effectively evaluate city fiscal positions.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There was a small amount of data from KS, TN, and particularly MA. This can be ameliorated by more examinations and further research.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457200" y="574896"/>
            <a:ext cx="8229600" cy="7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-US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Specialized indices to gauge impact of economic changes, including recessions, on city operations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Index components allow drill-down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Index components tailored to city circumstances – customized</a:t>
            </a:r>
            <a:endParaRPr dirty="0">
              <a:solidFill>
                <a:srgbClr val="F3F3F3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-US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Subjects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</a:rPr>
              <a:t>35 </a:t>
            </a: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cities </a:t>
            </a:r>
            <a:r>
              <a:rPr lang="en-US" sz="2000" dirty="0">
                <a:solidFill>
                  <a:srgbClr val="F3F3F3"/>
                </a:solidFill>
              </a:rPr>
              <a:t>from Georgia, Florida, Tennessee, Massachusetts, and Kansas </a:t>
            </a:r>
            <a:endParaRPr dirty="0">
              <a:solidFill>
                <a:srgbClr val="F3F3F3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-US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Indices (Christian &amp; Bush, 2017)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Reserve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dirty="0">
              <a:solidFill>
                <a:srgbClr val="F3F3F3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Char char="○"/>
            </a:pPr>
            <a:r>
              <a:rPr lang="en-US" sz="20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Strength of Response</a:t>
            </a:r>
            <a:endParaRPr dirty="0">
              <a:solidFill>
                <a:srgbClr val="F3F3F3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ts val="2400"/>
              <a:buChar char="●"/>
            </a:pPr>
            <a:r>
              <a:rPr lang="en-US" sz="24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Source of financial data: government-wide, accrual financials</a:t>
            </a:r>
            <a:endParaRPr dirty="0">
              <a:solidFill>
                <a:srgbClr val="F3F3F3"/>
              </a:solidFill>
            </a:endParaRPr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457200" y="475071"/>
            <a:ext cx="82296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Indices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457200" y="1438400"/>
            <a:ext cx="8229600" cy="5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Reserve index – number of months expenditures in unrestricted net assets</a:t>
            </a:r>
            <a:endParaRPr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Operations index</a:t>
            </a: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5" name="Google Shape;305;p17"/>
          <p:cNvGraphicFramePr/>
          <p:nvPr/>
        </p:nvGraphicFramePr>
        <p:xfrm>
          <a:off x="917574" y="2944209"/>
          <a:ext cx="7769225" cy="354230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25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Operating components: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Growth in unrestricted net position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use of or growth of reserves during the year divided by expenditures per month 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Own-source operating margin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Actual operating margin (including intergovernmental operating grants) versus a baseline margin divided by baseline expenditures per month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 components:</a:t>
                      </a:r>
                      <a:endParaRPr sz="1600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 solvency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Overall actual expenditures in excess of 105 percent of baseline expenditures plus IGR operating grants divided by baseline operating expenditures per month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 maintenance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D9D9D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Actual expenditures compared to 95 percent of baseline expenditures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>
            <a:spLocks noGrp="1"/>
          </p:cNvSpPr>
          <p:nvPr>
            <p:ph type="title"/>
          </p:nvPr>
        </p:nvSpPr>
        <p:spPr>
          <a:xfrm>
            <a:off x="457200" y="574896"/>
            <a:ext cx="8229600" cy="7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Indices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Environment Index</a:t>
            </a:r>
            <a:endParaRPr>
              <a:solidFill>
                <a:srgbClr val="00000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Unemployment – based on optimal rate of 5%</a:t>
            </a:r>
            <a:endParaRPr>
              <a:solidFill>
                <a:srgbClr val="00000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Percentage change in property value – based on optimal increase of 2%</a:t>
            </a:r>
            <a:endParaRPr>
              <a:solidFill>
                <a:srgbClr val="00000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Percentage change in personal income – based on optimal increase of 2%</a:t>
            </a:r>
            <a:endParaRPr>
              <a:solidFill>
                <a:srgbClr val="00000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Poverty rate versus pre-recession rate</a:t>
            </a:r>
            <a:endParaRPr>
              <a:solidFill>
                <a:srgbClr val="00000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Index has a base of 10 where 10 means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City realized real growth in property values and personal income of 2%</a:t>
            </a:r>
            <a:endParaRPr>
              <a:solidFill>
                <a:srgbClr val="000000"/>
              </a:solidFill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Unemployment remained at 5%</a:t>
            </a:r>
            <a:endParaRPr>
              <a:solidFill>
                <a:srgbClr val="000000"/>
              </a:solidFill>
            </a:endParaRPr>
          </a:p>
          <a:p>
            <a:pPr marL="1143000" lvl="2" indent="-228600" algn="l" rtl="0">
              <a:spcBef>
                <a:spcPts val="36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■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Poverty at pre-recession levels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457200" y="574896"/>
            <a:ext cx="8229600" cy="7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Indices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Strength of Response</a:t>
            </a: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score / maximum score * 10</a:t>
            </a: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8" name="Google Shape;318;p19"/>
          <p:cNvGraphicFramePr/>
          <p:nvPr/>
        </p:nvGraphicFramePr>
        <p:xfrm>
          <a:off x="457200" y="2139450"/>
          <a:ext cx="8029575" cy="3247774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301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4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Response to recession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6-15%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16-25%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26-35%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36-50%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51-75%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&gt;75%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reserves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Reduced expenditures or employees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taxes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non-tax revenue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electric rates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water &amp; sewer rates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457200" y="414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Summary of Index Meaning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567150" y="1710000"/>
            <a:ext cx="1918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Assume:</a:t>
            </a: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p20"/>
          <p:cNvGraphicFramePr/>
          <p:nvPr/>
        </p:nvGraphicFramePr>
        <p:xfrm>
          <a:off x="1256275" y="2496087"/>
          <a:ext cx="5433600" cy="223235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393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 Index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6.61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Operations Index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7.11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Environment Index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6.15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Strength of response</a:t>
                      </a:r>
                      <a:endParaRPr sz="20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6.67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457200" y="574896"/>
            <a:ext cx="8229600" cy="7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</a:rPr>
              <a:t>State Comparisons</a:t>
            </a:r>
            <a:endParaRPr b="1">
              <a:solidFill>
                <a:srgbClr val="073763"/>
              </a:solidFill>
            </a:endParaRPr>
          </a:p>
        </p:txBody>
      </p:sp>
      <p:graphicFrame>
        <p:nvGraphicFramePr>
          <p:cNvPr id="331" name="Google Shape;331;p21"/>
          <p:cNvGraphicFramePr/>
          <p:nvPr/>
        </p:nvGraphicFramePr>
        <p:xfrm>
          <a:off x="224725" y="1426686"/>
          <a:ext cx="8729375" cy="503930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110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2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Index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Period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Georgia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Florida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Kansas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Tennessee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Massachusetts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2.63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.07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1.32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1.14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4.76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3.84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(0.81)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3.01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(3.30)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25">
                <a:tc gridSpan="6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9.49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8.69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7.56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7.71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8.26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8.22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4.66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7.83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8.28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7.99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5.58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7.05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7.02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7.92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4.41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325">
                <a:tc gridSpan="6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Environment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10.65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12.23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11.04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10.55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10.93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9.48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8.54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10.11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9.88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7.29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8.58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8.23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9.58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9.07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10.53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32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Response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5.09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3.18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4.04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4.96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5.23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7.27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4-6 years after recession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5.17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6.60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5.34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4.55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7.95</a:t>
                      </a: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title"/>
          </p:nvPr>
        </p:nvSpPr>
        <p:spPr>
          <a:xfrm>
            <a:off x="457200" y="637796"/>
            <a:ext cx="82296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Comparison of City Responses</a:t>
            </a:r>
            <a:endParaRPr b="1">
              <a:solidFill>
                <a:srgbClr val="073763"/>
              </a:solidFill>
            </a:endParaRPr>
          </a:p>
        </p:txBody>
      </p:sp>
      <p:graphicFrame>
        <p:nvGraphicFramePr>
          <p:cNvPr id="337" name="Google Shape;337;p22"/>
          <p:cNvGraphicFramePr/>
          <p:nvPr/>
        </p:nvGraphicFramePr>
        <p:xfrm>
          <a:off x="339925" y="1939475"/>
          <a:ext cx="8464125" cy="229325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142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Georgia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Florida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Kansas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Tennessee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Massachusetts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Period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Strategy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During recession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Cut expenditures/employees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2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reserves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property tax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other taxes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non-tax revenue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electric rates</a:t>
                      </a:r>
                      <a:r>
                        <a:rPr lang="en-US" sz="1200" u="none" strike="noStrike" cap="non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water/sewer rates</a:t>
                      </a:r>
                      <a:r>
                        <a:rPr lang="en-US" sz="1200" u="none" strike="noStrike" cap="non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457175" y="738696"/>
            <a:ext cx="82296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Comparison of City Responses</a:t>
            </a:r>
            <a:endParaRPr b="1">
              <a:solidFill>
                <a:srgbClr val="073763"/>
              </a:solidFill>
            </a:endParaRPr>
          </a:p>
        </p:txBody>
      </p:sp>
      <p:graphicFrame>
        <p:nvGraphicFramePr>
          <p:cNvPr id="343" name="Google Shape;343;p23"/>
          <p:cNvGraphicFramePr/>
          <p:nvPr/>
        </p:nvGraphicFramePr>
        <p:xfrm>
          <a:off x="304775" y="1920425"/>
          <a:ext cx="8464125" cy="2293250"/>
        </p:xfrm>
        <a:graphic>
          <a:graphicData uri="http://schemas.openxmlformats.org/drawingml/2006/table">
            <a:tbl>
              <a:tblPr>
                <a:noFill/>
                <a:tableStyleId>{17C8C087-736B-40F7-A6CE-9714187C6D6E}</a:tableStyleId>
              </a:tblPr>
              <a:tblGrid>
                <a:gridCol w="16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Georgia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Florida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Kansas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Tennessee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Massachusetts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Period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Strategy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1-3 years after recession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Cut expenditures/employees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reserves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property tax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1" u="none" strike="noStrike" cap="non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other taxes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non-tax revenue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electric rates</a:t>
                      </a:r>
                      <a:r>
                        <a:rPr lang="en-US" sz="1200" u="none" strike="noStrike" cap="non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3250" marR="632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water/sewer rates</a:t>
                      </a:r>
                      <a:r>
                        <a:rPr lang="en-US" sz="1200" u="none" strike="noStrike" cap="none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b="1" u="none" strike="noStrike" cap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250" marR="632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1248</Words>
  <Application>Microsoft Office PowerPoint</Application>
  <PresentationFormat>On-screen Show (4:3)</PresentationFormat>
  <Paragraphs>520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EB Garamond</vt:lpstr>
      <vt:lpstr>Average</vt:lpstr>
      <vt:lpstr>Nunito</vt:lpstr>
      <vt:lpstr>Calibri</vt:lpstr>
      <vt:lpstr>Times New Roman</vt:lpstr>
      <vt:lpstr>Maven Pro</vt:lpstr>
      <vt:lpstr>Arial</vt:lpstr>
      <vt:lpstr>Momentum</vt:lpstr>
      <vt:lpstr>A Comparison of Fiscal Conditions in Response to the Great Recession</vt:lpstr>
      <vt:lpstr>Methodology</vt:lpstr>
      <vt:lpstr>Indices</vt:lpstr>
      <vt:lpstr>Indices</vt:lpstr>
      <vt:lpstr>Indices</vt:lpstr>
      <vt:lpstr>Summary of Index Meaning</vt:lpstr>
      <vt:lpstr>State Comparisons</vt:lpstr>
      <vt:lpstr>Comparison of City Responses</vt:lpstr>
      <vt:lpstr>Comparison of City Responses</vt:lpstr>
      <vt:lpstr>Comparison of City Responses</vt:lpstr>
      <vt:lpstr>Most Common Responses</vt:lpstr>
      <vt:lpstr>Revenue Diversification (Hirschman-Herfindahl, Suyderhoud and Wagner Adaptation) and Property Tax Increases</vt:lpstr>
      <vt:lpstr>IGR Percentage of Total Revenues</vt:lpstr>
      <vt:lpstr>Preliminary Conclusions</vt:lpstr>
      <vt:lpstr>Preliminary Conclusions </vt:lpstr>
      <vt:lpstr>Limitations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Fiscal Conditions in Response to the Great Recession</dc:title>
  <dc:creator>Cary Christian</dc:creator>
  <cp:lastModifiedBy>Cary Christian</cp:lastModifiedBy>
  <cp:revision>3</cp:revision>
  <dcterms:modified xsi:type="dcterms:W3CDTF">2018-12-02T21:43:51Z</dcterms:modified>
</cp:coreProperties>
</file>