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2" r:id="rId6"/>
    <p:sldId id="260" r:id="rId7"/>
    <p:sldId id="263" r:id="rId8"/>
    <p:sldId id="265" r:id="rId9"/>
    <p:sldId id="266" r:id="rId10"/>
    <p:sldId id="269" r:id="rId11"/>
    <p:sldId id="264" r:id="rId12"/>
    <p:sldId id="270" r:id="rId13"/>
    <p:sldId id="268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B3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86" autoAdjust="0"/>
    <p:restoredTop sz="88277" autoAdjust="0"/>
  </p:normalViewPr>
  <p:slideViewPr>
    <p:cSldViewPr snapToGrid="0">
      <p:cViewPr varScale="1">
        <p:scale>
          <a:sx n="64" d="100"/>
          <a:sy n="64" d="100"/>
        </p:scale>
        <p:origin x="-99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E8A70-6842-4D2F-A420-878AD0CD35A6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98DD4-650C-46DA-B964-003409A59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371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for study is b/c I am a child who was raised by a parent with a psychotic disorder.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DD4-650C-46DA-B964-003409A599B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2661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Who here knows anything about Attachment Theory? Can I see a show of hands so I can get a feel for the audience?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DD4-650C-46DA-B964-003409A599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9161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 types of adult attachment, determined by anxiety and avoidance in quadrants</a:t>
            </a:r>
            <a:r>
              <a:rPr lang="en-US" dirty="0" smtClean="0"/>
              <a:t>. Developed by John </a:t>
            </a:r>
            <a:r>
              <a:rPr lang="en-US" dirty="0" err="1" smtClean="0"/>
              <a:t>Bowlby</a:t>
            </a:r>
            <a:r>
              <a:rPr lang="en-US" dirty="0" smtClean="0"/>
              <a:t>, then validated</a:t>
            </a:r>
            <a:r>
              <a:rPr lang="en-US" baseline="0" dirty="0" smtClean="0"/>
              <a:t> by Mary Ainsworth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DD4-650C-46DA-B964-003409A599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6134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DD4-650C-46DA-B964-003409A599B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http://www.yourpersonality.net/attachment/index.php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DD4-650C-46DA-B964-003409A599B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Individuals raised in a household with one parent /guardian whom the individual strongly believes to have a psychotic disorder, although undiagnosed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Individuals raised in a household with more than one parent/guardian whom the individual strongly believes to have a psychotic disorder, although undiagnosed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98DD4-650C-46DA-B964-003409A599B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pPr/>
              <a:t>10/30/2017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rcleofsecurityinternational.com/" TargetMode="External"/><Relationship Id="rId2" Type="http://schemas.openxmlformats.org/officeDocument/2006/relationships/hyperlink" Target="https://www.infantcaregiverproject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DE1871-72C0-4048-A268-E4B31F5307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500" dirty="0"/>
              <a:t>A Tightrope Walk of Trust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9829AB3-F0C2-4F32-B3AD-442388D75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 Analysis of Attachment Styles of Children Raised by Parents with Psychotic Disorders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2CF5A1F-B35A-4269-83D2-5F587D4715E0}"/>
              </a:ext>
            </a:extLst>
          </p:cNvPr>
          <p:cNvSpPr txBox="1"/>
          <p:nvPr/>
        </p:nvSpPr>
        <p:spPr>
          <a:xfrm>
            <a:off x="8706678" y="5486405"/>
            <a:ext cx="3154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Kate Crockett, M.Ed. Candidate</a:t>
            </a:r>
          </a:p>
          <a:p>
            <a:r>
              <a:rPr lang="en-US" dirty="0"/>
              <a:t>Augusta University</a:t>
            </a:r>
          </a:p>
        </p:txBody>
      </p:sp>
    </p:spTree>
    <p:extLst>
      <p:ext uri="{BB962C8B-B14F-4D97-AF65-F5344CB8AC3E}">
        <p14:creationId xmlns="" xmlns:p14="http://schemas.microsoft.com/office/powerpoint/2010/main" val="262781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Attachment Style Questionnaire (ASQ)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881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40-item self-report questionnaire to measure adult attachment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Five dimensions measured: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Confidence (8 items)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Discomfort with Closeness (10 items)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Need for Approval (7 items)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Preoccupation with Relationships (8 items)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Relationships as Secondary (7 items)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Each item rated on a six-point scale (totally disagree to totally agree)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dirty="0" err="1" smtClean="0"/>
              <a:t>Vari</a:t>
            </a:r>
            <a:r>
              <a:rPr lang="en-US" dirty="0" smtClean="0"/>
              <a:t>, C., </a:t>
            </a:r>
            <a:r>
              <a:rPr lang="en-US" dirty="0" err="1" smtClean="0"/>
              <a:t>Velotti</a:t>
            </a:r>
            <a:r>
              <a:rPr lang="en-US" dirty="0" smtClean="0"/>
              <a:t>, P., </a:t>
            </a:r>
            <a:r>
              <a:rPr lang="en-US" dirty="0" err="1" smtClean="0"/>
              <a:t>Zavattini</a:t>
            </a:r>
            <a:r>
              <a:rPr lang="en-US" dirty="0" smtClean="0"/>
              <a:t>, G., </a:t>
            </a:r>
            <a:r>
              <a:rPr lang="en-US" dirty="0" err="1" smtClean="0"/>
              <a:t>Richetta</a:t>
            </a:r>
            <a:r>
              <a:rPr lang="en-US" dirty="0" smtClean="0"/>
              <a:t>, S., &amp; </a:t>
            </a:r>
            <a:r>
              <a:rPr lang="en-US" dirty="0" err="1" smtClean="0"/>
              <a:t>Calvieri</a:t>
            </a:r>
            <a:r>
              <a:rPr lang="en-US" dirty="0" smtClean="0"/>
              <a:t>, S., 2014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Population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097278" y="1948970"/>
            <a:ext cx="4937760" cy="3332157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In 1999, van </a:t>
            </a:r>
            <a:r>
              <a:rPr lang="en-US" sz="2200" dirty="0" err="1" smtClean="0"/>
              <a:t>Ijzendoorn</a:t>
            </a:r>
            <a:r>
              <a:rPr lang="en-US" sz="2200" dirty="0" smtClean="0"/>
              <a:t>  performed a meta-analysis of infant attachment styles and found: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19% were dismissing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10% were preoccupied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56% were secure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15% were disorganized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(In 1978, there were three original categories)</a:t>
            </a:r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sz="22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217920" y="1948970"/>
            <a:ext cx="4937760" cy="340680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In 2009, </a:t>
            </a:r>
            <a:r>
              <a:rPr lang="en-US" sz="2200" dirty="0" err="1" smtClean="0"/>
              <a:t>Bakersmans-Kranenburg</a:t>
            </a:r>
            <a:r>
              <a:rPr lang="en-US" sz="2200" dirty="0" smtClean="0"/>
              <a:t> used the Adult Attachment Interview on over 10,000 individuals and found: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23% were dismissing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19% were preoccupied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40% were secure 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18% were disorganized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sz="2200" dirty="0" smtClean="0"/>
          </a:p>
          <a:p>
            <a:pPr>
              <a:buFont typeface="Arial" pitchFamily="34" charset="0"/>
              <a:buChar char="•"/>
            </a:pPr>
            <a:endParaRPr lang="en-US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2407298" y="5673013"/>
            <a:ext cx="7931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dirty="0" smtClean="0"/>
              <a:t>Data on which psychotic disorder will be collected if 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76361"/>
            <a:ext cx="10058400" cy="402336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Misdiagnosis of parents/guardians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Undiagnosed parents/guardians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err="1" smtClean="0"/>
              <a:t>Transgenerational</a:t>
            </a:r>
            <a:r>
              <a:rPr lang="en-US" sz="2200" dirty="0" smtClean="0"/>
              <a:t> nature of attachment styles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Stigma surrounding psychotic disorders</a:t>
            </a:r>
          </a:p>
        </p:txBody>
      </p:sp>
      <p:pic>
        <p:nvPicPr>
          <p:cNvPr id="4" name="Picture 3" descr="green-ribbon-for-mental-health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2484" y="3694921"/>
            <a:ext cx="1847461" cy="184746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 smtClean="0"/>
              <a:t>The percentage of  the population with insecure attachment styles has increased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 smtClean="0"/>
              <a:t>Adults can alter attachment style by having secure relationships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 smtClean="0"/>
              <a:t>Success with changing attachment styles of children by educating caregivers</a:t>
            </a:r>
          </a:p>
          <a:p>
            <a:pPr lvl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 smtClean="0">
                <a:hlinkClick r:id="rId2"/>
              </a:rPr>
              <a:t>https://www.infantcaregiverproject.com/</a:t>
            </a:r>
            <a:r>
              <a:rPr lang="en-US" sz="2200" dirty="0" smtClean="0"/>
              <a:t> at University of Delaware</a:t>
            </a:r>
          </a:p>
          <a:p>
            <a:pPr lvl="1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200" dirty="0" smtClean="0">
                <a:hlinkClick r:id="rId3"/>
              </a:rPr>
              <a:t>https://www.circleofsecurityinternational.com/</a:t>
            </a:r>
            <a:r>
              <a:rPr lang="en-US" sz="2200" dirty="0" smtClean="0"/>
              <a:t> in Spokane, WA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01959" y="185967"/>
            <a:ext cx="10058400" cy="93503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B526A562-6665-4801-893D-C6C33F8E4619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391885" y="1175658"/>
            <a:ext cx="11364685" cy="518782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>
              <a:lnSpc>
                <a:spcPts val="18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Ainsworth, M. D. S., </a:t>
            </a:r>
            <a:r>
              <a:rPr lang="en-US" sz="1800" dirty="0" err="1" smtClean="0">
                <a:solidFill>
                  <a:schemeClr val="tx1"/>
                </a:solidFill>
              </a:rPr>
              <a:t>Blehar</a:t>
            </a:r>
            <a:r>
              <a:rPr lang="en-US" sz="1800" dirty="0" smtClean="0">
                <a:solidFill>
                  <a:schemeClr val="tx1"/>
                </a:solidFill>
              </a:rPr>
              <a:t>, M. C., Waters, E., &amp; Wall, S. (1978). </a:t>
            </a:r>
            <a:r>
              <a:rPr lang="en-US" sz="1800" i="1" dirty="0" smtClean="0">
                <a:solidFill>
                  <a:schemeClr val="tx1"/>
                </a:solidFill>
              </a:rPr>
              <a:t>Patterns of attachment: Assessed in the Strange Situation </a:t>
            </a:r>
            <a:r>
              <a:rPr lang="en-US" sz="1800" i="1" dirty="0" smtClean="0">
                <a:solidFill>
                  <a:schemeClr val="tx1"/>
                </a:solidFill>
              </a:rPr>
              <a:t>	and </a:t>
            </a:r>
            <a:r>
              <a:rPr lang="en-US" sz="1800" i="1" dirty="0" smtClean="0">
                <a:solidFill>
                  <a:schemeClr val="tx1"/>
                </a:solidFill>
              </a:rPr>
              <a:t>at home. Hillsdale, NJ: Erlbaum.</a:t>
            </a:r>
          </a:p>
          <a:p>
            <a:pPr>
              <a:lnSpc>
                <a:spcPts val="1800"/>
              </a:lnSpc>
            </a:pPr>
            <a:r>
              <a:rPr lang="en-US" sz="1700" dirty="0" smtClean="0">
                <a:solidFill>
                  <a:schemeClr val="tx1"/>
                </a:solidFill>
              </a:rPr>
              <a:t>American Psychiatric Association. (2013). Schizophrenia Spectrum and Other Psychotic Disorders</a:t>
            </a:r>
            <a:r>
              <a:rPr lang="en-US" sz="1700" i="1" dirty="0" smtClean="0">
                <a:solidFill>
                  <a:schemeClr val="tx1"/>
                </a:solidFill>
              </a:rPr>
              <a:t>.</a:t>
            </a:r>
            <a:r>
              <a:rPr lang="en-US" sz="1700" dirty="0" smtClean="0">
                <a:solidFill>
                  <a:schemeClr val="tx1"/>
                </a:solidFill>
              </a:rPr>
              <a:t> </a:t>
            </a:r>
            <a:r>
              <a:rPr lang="en-US" sz="1700" i="1" dirty="0" smtClean="0">
                <a:solidFill>
                  <a:schemeClr val="tx1"/>
                </a:solidFill>
              </a:rPr>
              <a:t>Diagnostic and statistical </a:t>
            </a:r>
            <a:r>
              <a:rPr lang="en-US" sz="1700" i="1" dirty="0" smtClean="0">
                <a:solidFill>
                  <a:schemeClr val="tx1"/>
                </a:solidFill>
              </a:rPr>
              <a:t>	manual </a:t>
            </a:r>
            <a:r>
              <a:rPr lang="en-US" sz="1700" i="1" dirty="0" smtClean="0">
                <a:solidFill>
                  <a:schemeClr val="tx1"/>
                </a:solidFill>
              </a:rPr>
              <a:t>of mental disorders</a:t>
            </a:r>
            <a:r>
              <a:rPr lang="en-US" sz="1700" dirty="0" smtClean="0">
                <a:solidFill>
                  <a:schemeClr val="tx1"/>
                </a:solidFill>
              </a:rPr>
              <a:t> (5th ed.). Washington, DC: American Psychiatric Publishing.</a:t>
            </a:r>
          </a:p>
          <a:p>
            <a:pPr marL="91440" lvl="0" indent="-91440" defTabSz="914400">
              <a:lnSpc>
                <a:spcPts val="18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en-US" sz="1700" dirty="0" err="1" smtClean="0">
                <a:solidFill>
                  <a:schemeClr val="tx1"/>
                </a:solidFill>
              </a:rPr>
              <a:t>Bakermans-Kranenburg</a:t>
            </a:r>
            <a:r>
              <a:rPr lang="en-US" sz="1700" dirty="0" smtClean="0">
                <a:solidFill>
                  <a:schemeClr val="tx1"/>
                </a:solidFill>
              </a:rPr>
              <a:t>, Marian J. &amp; van </a:t>
            </a:r>
            <a:r>
              <a:rPr lang="en-US" sz="1700" dirty="0" err="1" smtClean="0">
                <a:solidFill>
                  <a:schemeClr val="tx1"/>
                </a:solidFill>
              </a:rPr>
              <a:t>IJzendoorn</a:t>
            </a:r>
            <a:r>
              <a:rPr lang="en-US" sz="1700" dirty="0" smtClean="0">
                <a:solidFill>
                  <a:schemeClr val="tx1"/>
                </a:solidFill>
              </a:rPr>
              <a:t>, </a:t>
            </a:r>
            <a:r>
              <a:rPr lang="en-US" sz="1700" dirty="0" err="1" smtClean="0">
                <a:solidFill>
                  <a:schemeClr val="tx1"/>
                </a:solidFill>
              </a:rPr>
              <a:t>Marinus</a:t>
            </a:r>
            <a:r>
              <a:rPr lang="en-US" sz="1700" dirty="0" smtClean="0">
                <a:solidFill>
                  <a:schemeClr val="tx1"/>
                </a:solidFill>
              </a:rPr>
              <a:t> H. (2009). The first 10,000 adult attachment interviews: </a:t>
            </a:r>
            <a:r>
              <a:rPr lang="en-US" sz="1700" dirty="0" smtClean="0">
                <a:solidFill>
                  <a:schemeClr val="tx1"/>
                </a:solidFill>
              </a:rPr>
              <a:t>	Distributions </a:t>
            </a:r>
            <a:r>
              <a:rPr lang="en-US" sz="1700" dirty="0" smtClean="0">
                <a:solidFill>
                  <a:schemeClr val="tx1"/>
                </a:solidFill>
              </a:rPr>
              <a:t>of adult attachment representations in clinical and non-clinical groups. Attachment &amp; Human </a:t>
            </a:r>
            <a:r>
              <a:rPr lang="en-US" sz="1700" dirty="0" smtClean="0">
                <a:solidFill>
                  <a:schemeClr val="tx1"/>
                </a:solidFill>
              </a:rPr>
              <a:t>	Development</a:t>
            </a:r>
            <a:r>
              <a:rPr lang="en-US" sz="1700" dirty="0" smtClean="0">
                <a:solidFill>
                  <a:schemeClr val="tx1"/>
                </a:solidFill>
              </a:rPr>
              <a:t>. 11. 223-63. 10.1080/14616730902814762. </a:t>
            </a:r>
          </a:p>
          <a:p>
            <a:pPr lvl="0">
              <a:lnSpc>
                <a:spcPts val="18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Feeney, J. A., </a:t>
            </a:r>
            <a:r>
              <a:rPr lang="en-US" sz="1800" dirty="0" err="1" smtClean="0">
                <a:solidFill>
                  <a:schemeClr val="tx1"/>
                </a:solidFill>
              </a:rPr>
              <a:t>Noller</a:t>
            </a:r>
            <a:r>
              <a:rPr lang="en-US" sz="1800" dirty="0" smtClean="0">
                <a:solidFill>
                  <a:schemeClr val="tx1"/>
                </a:solidFill>
              </a:rPr>
              <a:t>, P., &amp; </a:t>
            </a:r>
            <a:r>
              <a:rPr lang="en-US" sz="1800" dirty="0" err="1" smtClean="0">
                <a:solidFill>
                  <a:schemeClr val="tx1"/>
                </a:solidFill>
              </a:rPr>
              <a:t>Hanrahan</a:t>
            </a:r>
            <a:r>
              <a:rPr lang="en-US" sz="1800" dirty="0" smtClean="0">
                <a:solidFill>
                  <a:schemeClr val="tx1"/>
                </a:solidFill>
              </a:rPr>
              <a:t>, M. (1994). Assessing adult attachment: Developments in the conceptualization of </a:t>
            </a:r>
            <a:r>
              <a:rPr lang="en-US" sz="1800" dirty="0" smtClean="0">
                <a:solidFill>
                  <a:schemeClr val="tx1"/>
                </a:solidFill>
              </a:rPr>
              <a:t>	security </a:t>
            </a:r>
            <a:r>
              <a:rPr lang="en-US" sz="1800" dirty="0" smtClean="0">
                <a:solidFill>
                  <a:schemeClr val="tx1"/>
                </a:solidFill>
              </a:rPr>
              <a:t>and insecurity. In M.B. </a:t>
            </a:r>
            <a:r>
              <a:rPr lang="en-US" sz="1800" dirty="0" err="1" smtClean="0">
                <a:solidFill>
                  <a:schemeClr val="tx1"/>
                </a:solidFill>
              </a:rPr>
              <a:t>Sperling</a:t>
            </a:r>
            <a:r>
              <a:rPr lang="en-US" sz="1800" dirty="0" smtClean="0">
                <a:solidFill>
                  <a:schemeClr val="tx1"/>
                </a:solidFill>
              </a:rPr>
              <a:t> &amp; W.H. Berman, Attachment in adults: Theory, assessment and </a:t>
            </a:r>
            <a:r>
              <a:rPr lang="en-US" sz="1800" dirty="0" smtClean="0">
                <a:solidFill>
                  <a:schemeClr val="tx1"/>
                </a:solidFill>
              </a:rPr>
              <a:t>	treatment </a:t>
            </a:r>
            <a:r>
              <a:rPr lang="en-US" sz="1800" dirty="0" smtClean="0">
                <a:solidFill>
                  <a:schemeClr val="tx1"/>
                </a:solidFill>
              </a:rPr>
              <a:t>(pp. 128-152). New York: Guilford.</a:t>
            </a:r>
          </a:p>
          <a:p>
            <a:pPr>
              <a:lnSpc>
                <a:spcPts val="1800"/>
              </a:lnSpc>
            </a:pPr>
            <a:r>
              <a:rPr lang="en-US" sz="1800" dirty="0" err="1" smtClean="0">
                <a:solidFill>
                  <a:schemeClr val="tx1"/>
                </a:solidFill>
              </a:rPr>
              <a:t>Teyber</a:t>
            </a:r>
            <a:r>
              <a:rPr lang="en-US" sz="1800" dirty="0" smtClean="0">
                <a:solidFill>
                  <a:schemeClr val="tx1"/>
                </a:solidFill>
              </a:rPr>
              <a:t>, E., &amp; </a:t>
            </a:r>
            <a:r>
              <a:rPr lang="en-US" sz="1800" dirty="0" err="1" smtClean="0">
                <a:solidFill>
                  <a:schemeClr val="tx1"/>
                </a:solidFill>
              </a:rPr>
              <a:t>Teyber</a:t>
            </a:r>
            <a:r>
              <a:rPr lang="en-US" sz="1800" dirty="0" smtClean="0">
                <a:solidFill>
                  <a:schemeClr val="tx1"/>
                </a:solidFill>
              </a:rPr>
              <a:t>, F. (2010). Interpersonal process in therapy: An integrative model (6</a:t>
            </a:r>
            <a:r>
              <a:rPr lang="en-US" sz="1800" baseline="30000" dirty="0" smtClean="0">
                <a:solidFill>
                  <a:schemeClr val="tx1"/>
                </a:solidFill>
              </a:rPr>
              <a:t>th</a:t>
            </a:r>
            <a:r>
              <a:rPr lang="en-US" sz="1800" dirty="0" smtClean="0">
                <a:solidFill>
                  <a:schemeClr val="tx1"/>
                </a:solidFill>
              </a:rPr>
              <a:t> ed.). </a:t>
            </a:r>
            <a:r>
              <a:rPr lang="en-US" sz="1800" dirty="0" err="1" smtClean="0">
                <a:solidFill>
                  <a:schemeClr val="tx1"/>
                </a:solidFill>
              </a:rPr>
              <a:t>Cengage</a:t>
            </a:r>
            <a:r>
              <a:rPr lang="en-US" sz="1800" dirty="0" smtClean="0">
                <a:solidFill>
                  <a:schemeClr val="tx1"/>
                </a:solidFill>
              </a:rPr>
              <a:t> Learning.</a:t>
            </a:r>
          </a:p>
          <a:p>
            <a:pPr>
              <a:lnSpc>
                <a:spcPts val="1800"/>
              </a:lnSpc>
            </a:pPr>
            <a:r>
              <a:rPr lang="en-US" sz="1800" dirty="0" err="1" smtClean="0">
                <a:solidFill>
                  <a:schemeClr val="tx1"/>
                </a:solidFill>
              </a:rPr>
              <a:t>Vari</a:t>
            </a:r>
            <a:r>
              <a:rPr lang="en-US" sz="1800" dirty="0" smtClean="0">
                <a:solidFill>
                  <a:schemeClr val="tx1"/>
                </a:solidFill>
              </a:rPr>
              <a:t>, C., </a:t>
            </a:r>
            <a:r>
              <a:rPr lang="en-US" sz="1800" dirty="0" err="1" smtClean="0">
                <a:solidFill>
                  <a:schemeClr val="tx1"/>
                </a:solidFill>
              </a:rPr>
              <a:t>Velotti</a:t>
            </a:r>
            <a:r>
              <a:rPr lang="en-US" sz="1800" dirty="0" smtClean="0">
                <a:solidFill>
                  <a:schemeClr val="tx1"/>
                </a:solidFill>
              </a:rPr>
              <a:t>, P., </a:t>
            </a:r>
            <a:r>
              <a:rPr lang="en-US" sz="1800" dirty="0" err="1" smtClean="0">
                <a:solidFill>
                  <a:schemeClr val="tx1"/>
                </a:solidFill>
              </a:rPr>
              <a:t>Zavattini</a:t>
            </a:r>
            <a:r>
              <a:rPr lang="en-US" sz="1800" dirty="0" smtClean="0">
                <a:solidFill>
                  <a:schemeClr val="tx1"/>
                </a:solidFill>
              </a:rPr>
              <a:t>, G. C., </a:t>
            </a:r>
            <a:r>
              <a:rPr lang="en-US" sz="1800" dirty="0" err="1" smtClean="0">
                <a:solidFill>
                  <a:schemeClr val="tx1"/>
                </a:solidFill>
              </a:rPr>
              <a:t>Richetta</a:t>
            </a:r>
            <a:r>
              <a:rPr lang="en-US" sz="1800" dirty="0" smtClean="0">
                <a:solidFill>
                  <a:schemeClr val="tx1"/>
                </a:solidFill>
              </a:rPr>
              <a:t>, A. G., &amp; </a:t>
            </a:r>
            <a:r>
              <a:rPr lang="en-US" sz="1800" dirty="0" err="1" smtClean="0">
                <a:solidFill>
                  <a:schemeClr val="tx1"/>
                </a:solidFill>
              </a:rPr>
              <a:t>Calvieri</a:t>
            </a:r>
            <a:r>
              <a:rPr lang="en-US" sz="1800" dirty="0" smtClean="0">
                <a:solidFill>
                  <a:schemeClr val="tx1"/>
                </a:solidFill>
              </a:rPr>
              <a:t>, S. (2014). </a:t>
            </a:r>
            <a:r>
              <a:rPr lang="en-US" sz="1800" dirty="0" err="1" smtClean="0">
                <a:solidFill>
                  <a:schemeClr val="tx1"/>
                </a:solidFill>
              </a:rPr>
              <a:t>Multimethod</a:t>
            </a:r>
            <a:r>
              <a:rPr lang="en-US" sz="1800" dirty="0" smtClean="0">
                <a:solidFill>
                  <a:schemeClr val="tx1"/>
                </a:solidFill>
              </a:rPr>
              <a:t> and Interpersonal Assessment in </a:t>
            </a:r>
            <a:r>
              <a:rPr lang="en-US" sz="1800" dirty="0" smtClean="0">
                <a:solidFill>
                  <a:schemeClr val="tx1"/>
                </a:solidFill>
              </a:rPr>
              <a:t>	Medical </a:t>
            </a:r>
            <a:r>
              <a:rPr lang="en-US" sz="1800" dirty="0" smtClean="0">
                <a:solidFill>
                  <a:schemeClr val="tx1"/>
                </a:solidFill>
              </a:rPr>
              <a:t>Settings: A Case Study from the Dermatology Unit. </a:t>
            </a:r>
            <a:r>
              <a:rPr lang="en-US" sz="1800" i="1" dirty="0" smtClean="0">
                <a:solidFill>
                  <a:schemeClr val="tx1"/>
                </a:solidFill>
              </a:rPr>
              <a:t>Mediterranean Journal Of Clinical Psychology, </a:t>
            </a:r>
            <a:r>
              <a:rPr lang="en-US" sz="1800" i="1" dirty="0" err="1" smtClean="0">
                <a:solidFill>
                  <a:schemeClr val="tx1"/>
                </a:solidFill>
              </a:rPr>
              <a:t>Vol</a:t>
            </a:r>
            <a:r>
              <a:rPr lang="en-US" sz="1800" i="1" dirty="0" smtClean="0">
                <a:solidFill>
                  <a:schemeClr val="tx1"/>
                </a:solidFill>
              </a:rPr>
              <a:t> 1, </a:t>
            </a:r>
            <a:r>
              <a:rPr lang="en-US" sz="1800" i="1" dirty="0" smtClean="0">
                <a:solidFill>
                  <a:schemeClr val="tx1"/>
                </a:solidFill>
              </a:rPr>
              <a:t>	</a:t>
            </a:r>
            <a:r>
              <a:rPr lang="en-US" sz="1800" i="1" dirty="0" err="1" smtClean="0">
                <a:solidFill>
                  <a:schemeClr val="tx1"/>
                </a:solidFill>
              </a:rPr>
              <a:t>Iss</a:t>
            </a:r>
            <a:r>
              <a:rPr lang="en-US" sz="1800" i="1" dirty="0" smtClean="0">
                <a:solidFill>
                  <a:schemeClr val="tx1"/>
                </a:solidFill>
              </a:rPr>
              <a:t> </a:t>
            </a:r>
            <a:r>
              <a:rPr lang="en-US" sz="1800" i="1" dirty="0" smtClean="0">
                <a:solidFill>
                  <a:schemeClr val="tx1"/>
                </a:solidFill>
              </a:rPr>
              <a:t>3 </a:t>
            </a:r>
            <a:r>
              <a:rPr lang="en-US" sz="1800" dirty="0" smtClean="0">
                <a:solidFill>
                  <a:schemeClr val="tx1"/>
                </a:solidFill>
              </a:rPr>
              <a:t>(2014), (3), doi:10.6092/2282-1619/2013.1.933</a:t>
            </a:r>
          </a:p>
          <a:p>
            <a:pPr>
              <a:lnSpc>
                <a:spcPts val="1800"/>
              </a:lnSpc>
            </a:pPr>
            <a:r>
              <a:rPr lang="en-US" sz="1800" dirty="0" smtClean="0">
                <a:solidFill>
                  <a:schemeClr val="tx1"/>
                </a:solidFill>
              </a:rPr>
              <a:t>van </a:t>
            </a:r>
            <a:r>
              <a:rPr lang="en-US" sz="1800" dirty="0" err="1" smtClean="0">
                <a:solidFill>
                  <a:schemeClr val="tx1"/>
                </a:solidFill>
              </a:rPr>
              <a:t>Ijzendoorn</a:t>
            </a:r>
            <a:r>
              <a:rPr lang="en-US" sz="1800" dirty="0" smtClean="0">
                <a:solidFill>
                  <a:schemeClr val="tx1"/>
                </a:solidFill>
              </a:rPr>
              <a:t>, M. H., </a:t>
            </a:r>
            <a:r>
              <a:rPr lang="en-US" sz="1800" dirty="0" err="1" smtClean="0">
                <a:solidFill>
                  <a:schemeClr val="tx1"/>
                </a:solidFill>
              </a:rPr>
              <a:t>Schuengel</a:t>
            </a:r>
            <a:r>
              <a:rPr lang="en-US" sz="1800" dirty="0" smtClean="0">
                <a:solidFill>
                  <a:schemeClr val="tx1"/>
                </a:solidFill>
              </a:rPr>
              <a:t>, C., &amp; </a:t>
            </a:r>
            <a:r>
              <a:rPr lang="en-US" sz="1800" dirty="0" err="1" smtClean="0">
                <a:solidFill>
                  <a:schemeClr val="tx1"/>
                </a:solidFill>
              </a:rPr>
              <a:t>Bakermans-Kranenburg</a:t>
            </a:r>
            <a:r>
              <a:rPr lang="en-US" sz="1800" dirty="0" smtClean="0">
                <a:solidFill>
                  <a:schemeClr val="tx1"/>
                </a:solidFill>
              </a:rPr>
              <a:t>, M. J. (1999). Disorganized attachment in early childhood: </a:t>
            </a:r>
            <a:r>
              <a:rPr lang="en-US" sz="1800" dirty="0" smtClean="0">
                <a:solidFill>
                  <a:schemeClr val="tx1"/>
                </a:solidFill>
              </a:rPr>
              <a:t>	Meta-analysis </a:t>
            </a:r>
            <a:r>
              <a:rPr lang="en-US" sz="1800" dirty="0" smtClean="0">
                <a:solidFill>
                  <a:schemeClr val="tx1"/>
                </a:solidFill>
              </a:rPr>
              <a:t>of precursors, concomitants, and </a:t>
            </a:r>
            <a:r>
              <a:rPr lang="en-US" sz="1800" dirty="0" err="1" smtClean="0">
                <a:solidFill>
                  <a:schemeClr val="tx1"/>
                </a:solidFill>
              </a:rPr>
              <a:t>sequelae</a:t>
            </a:r>
            <a:r>
              <a:rPr lang="en-US" sz="1800" dirty="0" smtClean="0">
                <a:solidFill>
                  <a:schemeClr val="tx1"/>
                </a:solidFill>
              </a:rPr>
              <a:t>. </a:t>
            </a:r>
            <a:r>
              <a:rPr lang="en-US" sz="1800" i="1" dirty="0" smtClean="0">
                <a:solidFill>
                  <a:schemeClr val="tx1"/>
                </a:solidFill>
              </a:rPr>
              <a:t>Development And Psychopathology</a:t>
            </a:r>
            <a:r>
              <a:rPr lang="en-US" sz="1800" dirty="0" smtClean="0">
                <a:solidFill>
                  <a:schemeClr val="tx1"/>
                </a:solidFill>
              </a:rPr>
              <a:t>, 11(2), 225-249</a:t>
            </a:r>
            <a:r>
              <a:rPr lang="en-US" sz="1800" smtClean="0">
                <a:solidFill>
                  <a:schemeClr val="tx1"/>
                </a:solidFill>
              </a:rPr>
              <a:t>. </a:t>
            </a:r>
            <a:r>
              <a:rPr lang="en-US" sz="1800" smtClean="0">
                <a:solidFill>
                  <a:schemeClr val="tx1"/>
                </a:solidFill>
              </a:rPr>
              <a:t>	doi:10.1017/S0954579499002035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ts val="1800"/>
              </a:lnSpc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lding Hand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544" y="1"/>
            <a:ext cx="6230455" cy="35101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E40B65-4D40-4DD2-ACD6-5FB9482A7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Attachment Theory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81258" y="4404049"/>
            <a:ext cx="4310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Strange Situation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96197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ADC325-7757-48F8-855A-6458A90D5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Attachment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526A562-6665-4801-893D-C6C33F8E4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0" y="6438900"/>
            <a:ext cx="4267200" cy="428421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Teyber</a:t>
            </a:r>
            <a:r>
              <a:rPr lang="en-US" dirty="0">
                <a:solidFill>
                  <a:schemeClr val="bg1"/>
                </a:solidFill>
              </a:rPr>
              <a:t>, E., &amp; </a:t>
            </a:r>
            <a:r>
              <a:rPr lang="en-US" dirty="0" err="1">
                <a:solidFill>
                  <a:schemeClr val="bg1"/>
                </a:solidFill>
              </a:rPr>
              <a:t>Teyber</a:t>
            </a:r>
            <a:r>
              <a:rPr lang="en-US" dirty="0">
                <a:solidFill>
                  <a:schemeClr val="bg1"/>
                </a:solidFill>
              </a:rPr>
              <a:t>, F. (</a:t>
            </a:r>
            <a:r>
              <a:rPr lang="en-US" dirty="0" smtClean="0">
                <a:solidFill>
                  <a:schemeClr val="bg1"/>
                </a:solidFill>
              </a:rPr>
              <a:t>2010)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B44974EB-3659-43E4-B5BA-D6062A084A62}"/>
              </a:ext>
            </a:extLst>
          </p:cNvPr>
          <p:cNvCxnSpPr/>
          <p:nvPr/>
        </p:nvCxnSpPr>
        <p:spPr>
          <a:xfrm>
            <a:off x="6112933" y="2271626"/>
            <a:ext cx="0" cy="347472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4E248E75-D90E-4AEA-B1D1-9709651DA669}"/>
              </a:ext>
            </a:extLst>
          </p:cNvPr>
          <p:cNvCxnSpPr>
            <a:cxnSpLocks/>
          </p:cNvCxnSpPr>
          <p:nvPr/>
        </p:nvCxnSpPr>
        <p:spPr>
          <a:xfrm rot="5400000">
            <a:off x="6112933" y="1704356"/>
            <a:ext cx="0" cy="457200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CF5B404-5C17-43EB-9F11-58E609CE074C}"/>
              </a:ext>
            </a:extLst>
          </p:cNvPr>
          <p:cNvSpPr txBox="1"/>
          <p:nvPr/>
        </p:nvSpPr>
        <p:spPr>
          <a:xfrm>
            <a:off x="3826933" y="2424024"/>
            <a:ext cx="2286001" cy="152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Quadrant I</a:t>
            </a:r>
          </a:p>
          <a:p>
            <a:pPr algn="ctr"/>
            <a:r>
              <a:rPr lang="en-US" b="1" dirty="0"/>
              <a:t>SECURE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low avoidance, low anxiety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FC861711-A8FF-42D8-8C61-D16669A4A192}"/>
              </a:ext>
            </a:extLst>
          </p:cNvPr>
          <p:cNvSpPr txBox="1"/>
          <p:nvPr/>
        </p:nvSpPr>
        <p:spPr>
          <a:xfrm>
            <a:off x="3826932" y="4053010"/>
            <a:ext cx="2286001" cy="152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Quadrant II</a:t>
            </a:r>
          </a:p>
          <a:p>
            <a:pPr algn="ctr"/>
            <a:r>
              <a:rPr lang="en-US" b="1" dirty="0"/>
              <a:t>DISMISSIVE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high avoidance, low anxiety expression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ACA4B28-39E8-44BB-876D-F1AEBA624775}"/>
              </a:ext>
            </a:extLst>
          </p:cNvPr>
          <p:cNvSpPr txBox="1"/>
          <p:nvPr/>
        </p:nvSpPr>
        <p:spPr>
          <a:xfrm>
            <a:off x="6112932" y="4053009"/>
            <a:ext cx="2286001" cy="152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Quadrant IV</a:t>
            </a:r>
          </a:p>
          <a:p>
            <a:pPr algn="ctr"/>
            <a:r>
              <a:rPr lang="en-US" b="1" dirty="0"/>
              <a:t>FEARFUL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high avoidance, high anxiety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E9AFB1D-8C00-4936-A8D4-F0C491F1E41D}"/>
              </a:ext>
            </a:extLst>
          </p:cNvPr>
          <p:cNvSpPr txBox="1"/>
          <p:nvPr/>
        </p:nvSpPr>
        <p:spPr>
          <a:xfrm>
            <a:off x="6112931" y="2392859"/>
            <a:ext cx="22860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Quadrant III</a:t>
            </a:r>
          </a:p>
          <a:p>
            <a:pPr algn="ctr"/>
            <a:r>
              <a:rPr lang="en-US" b="1" dirty="0"/>
              <a:t>PREOCCUPIED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low avoidance, high anxiety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8B477B3-EBCE-41D9-A151-E45271C863B4}"/>
              </a:ext>
            </a:extLst>
          </p:cNvPr>
          <p:cNvSpPr txBox="1"/>
          <p:nvPr/>
        </p:nvSpPr>
        <p:spPr>
          <a:xfrm>
            <a:off x="4712515" y="1870968"/>
            <a:ext cx="280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9CB38"/>
                </a:solidFill>
              </a:rPr>
              <a:t>Low Attachment Avoidance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4F7C5ED-8A32-4C89-BC29-E593CEB03AD1}"/>
              </a:ext>
            </a:extLst>
          </p:cNvPr>
          <p:cNvSpPr txBox="1"/>
          <p:nvPr/>
        </p:nvSpPr>
        <p:spPr>
          <a:xfrm>
            <a:off x="4712515" y="5827270"/>
            <a:ext cx="284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9CB38"/>
                </a:solidFill>
              </a:rPr>
              <a:t>High Attachment Avoidance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E5B0AA6-0551-499F-B72B-1B14522F8116}"/>
              </a:ext>
            </a:extLst>
          </p:cNvPr>
          <p:cNvSpPr txBox="1"/>
          <p:nvPr/>
        </p:nvSpPr>
        <p:spPr>
          <a:xfrm>
            <a:off x="1292968" y="3767485"/>
            <a:ext cx="2533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9CB38"/>
                </a:solidFill>
              </a:rPr>
              <a:t>Low Attachment Anxiety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4CB822B0-733C-4FA8-9B10-A5976326DCFC}"/>
              </a:ext>
            </a:extLst>
          </p:cNvPr>
          <p:cNvSpPr txBox="1"/>
          <p:nvPr/>
        </p:nvSpPr>
        <p:spPr>
          <a:xfrm>
            <a:off x="8467049" y="3805690"/>
            <a:ext cx="2654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99CB38"/>
                </a:solidFill>
              </a:rPr>
              <a:t>High Attachment Anxiety</a:t>
            </a:r>
          </a:p>
        </p:txBody>
      </p:sp>
    </p:spTree>
    <p:extLst>
      <p:ext uri="{BB962C8B-B14F-4D97-AF65-F5344CB8AC3E}">
        <p14:creationId xmlns="" xmlns:p14="http://schemas.microsoft.com/office/powerpoint/2010/main" val="107076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D99128-9735-4D9D-950E-17B0BBDE3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Attachment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71CD1-385F-4B93-9475-C321F0FF9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2227006"/>
            <a:ext cx="4937760" cy="364208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Attachment style affects the way individuals interact with their environment and others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Provides insight into life at home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Explains interaction </a:t>
            </a:r>
            <a:r>
              <a:rPr lang="en-US" sz="2000" dirty="0" smtClean="0"/>
              <a:t>styles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Linked to early experiences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5" name="Content Placeholder 4" descr="paperclip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96175" y="2667000"/>
            <a:ext cx="2381250" cy="2381250"/>
          </a:xfrm>
        </p:spPr>
      </p:pic>
    </p:spTree>
    <p:extLst>
      <p:ext uri="{BB962C8B-B14F-4D97-AF65-F5344CB8AC3E}">
        <p14:creationId xmlns="" xmlns:p14="http://schemas.microsoft.com/office/powerpoint/2010/main" val="14695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 &amp;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2857500"/>
            <a:ext cx="9391650" cy="301159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800" dirty="0" smtClean="0"/>
              <a:t>Is there a relationship between attachment style and being raised by a parent with a psychotic disorder?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950664"/>
            <a:ext cx="10058400" cy="4023360"/>
          </a:xfrm>
        </p:spPr>
        <p:txBody>
          <a:bodyPr>
            <a:normAutofit/>
          </a:bodyPr>
          <a:lstStyle/>
          <a:p>
            <a:pPr>
              <a:buFont typeface="Calibri" pitchFamily="34" charset="0"/>
              <a:buChar char="•"/>
            </a:pPr>
            <a:r>
              <a:rPr lang="en-US" sz="2500" dirty="0" smtClean="0"/>
              <a:t>Personal curiosity</a:t>
            </a:r>
          </a:p>
          <a:p>
            <a:pPr>
              <a:buFont typeface="Calibri" pitchFamily="34" charset="0"/>
              <a:buChar char="•"/>
            </a:pPr>
            <a:r>
              <a:rPr lang="en-US" sz="2500" dirty="0" smtClean="0"/>
              <a:t>Awareness of additional factors connected to a person’s relational style</a:t>
            </a:r>
          </a:p>
          <a:p>
            <a:pPr>
              <a:buFont typeface="Calibri" pitchFamily="34" charset="0"/>
              <a:buChar char="•"/>
            </a:pPr>
            <a:r>
              <a:rPr lang="en-US" sz="2500" dirty="0" smtClean="0"/>
              <a:t>Bring more significance to the need to provide mental health care</a:t>
            </a:r>
          </a:p>
          <a:p>
            <a:pPr>
              <a:buFont typeface="Calibri" pitchFamily="34" charset="0"/>
              <a:buChar char="•"/>
            </a:pPr>
            <a:r>
              <a:rPr lang="en-US" sz="2500" dirty="0" smtClean="0"/>
              <a:t>Use in schools to facilitate a healthy development by providing relevant resources and support</a:t>
            </a:r>
          </a:p>
          <a:p>
            <a:pPr>
              <a:buFont typeface="Calibri" pitchFamily="34" charset="0"/>
              <a:buChar char="•"/>
            </a:pPr>
            <a:r>
              <a:rPr lang="en-US" sz="2500" dirty="0" smtClean="0"/>
              <a:t>Can we make predictions of attachment styles in children using parental/guardian diagnoses?</a:t>
            </a:r>
          </a:p>
          <a:p>
            <a:pPr>
              <a:buFont typeface="Calibri" pitchFamily="34" charset="0"/>
              <a:buChar char="•"/>
            </a:pPr>
            <a:endParaRPr lang="en-US" sz="2300" dirty="0" smtClean="0"/>
          </a:p>
          <a:p>
            <a:pPr>
              <a:buFont typeface="Calibri" pitchFamily="34" charset="0"/>
              <a:buChar char="•"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Cross-sectional  group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Collection through convenience sample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Stigma associated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/>
              <a:t>Economical, low cost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Must be 18 years of age or older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Must have been raised by at least one parent/guardian with a psychotic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Psychotic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91032"/>
            <a:ext cx="10058400" cy="4173794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Schizophrenia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Schizoaffective Disorder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Bipolar Type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Depressive Type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Schizophreniform Disorder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err="1" smtClean="0"/>
              <a:t>Schizotypal</a:t>
            </a:r>
            <a:r>
              <a:rPr lang="en-US" sz="2200" dirty="0" smtClean="0"/>
              <a:t> (Personality) Disorder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Brief Psychotic Disorder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Substance/Medication-Induced Psychotic Disorder</a:t>
            </a:r>
          </a:p>
          <a:p>
            <a:pPr algn="ctr">
              <a:buNone/>
            </a:pPr>
            <a:endParaRPr lang="en-US" sz="2200" dirty="0" smtClean="0"/>
          </a:p>
          <a:p>
            <a:pPr algn="ctr">
              <a:buNone/>
            </a:pPr>
            <a:r>
              <a:rPr lang="en-US" sz="2200" dirty="0" smtClean="0"/>
              <a:t>Symptoms include hallucinations, delusions, disorganized speech, and disordered forms of thinking. (DSM V)</a:t>
            </a:r>
          </a:p>
          <a:p>
            <a:pPr>
              <a:buFont typeface="Arial" pitchFamily="34" charset="0"/>
              <a:buChar char="•"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/>
              <a:t>Participants will self-administer an electronic version of the </a:t>
            </a:r>
            <a:r>
              <a:rPr lang="en-US" sz="2200" b="1" dirty="0" smtClean="0"/>
              <a:t>Attachment Style Questionnaire </a:t>
            </a:r>
            <a:r>
              <a:rPr lang="en-US" sz="2200" dirty="0" smtClean="0"/>
              <a:t>(Feeney, J. A., </a:t>
            </a:r>
            <a:r>
              <a:rPr lang="en-US" sz="2200" dirty="0" err="1" smtClean="0"/>
              <a:t>Noller</a:t>
            </a:r>
            <a:r>
              <a:rPr lang="en-US" sz="2200" dirty="0" smtClean="0"/>
              <a:t>, P., &amp; </a:t>
            </a:r>
            <a:r>
              <a:rPr lang="en-US" sz="2200" dirty="0" err="1" smtClean="0"/>
              <a:t>Hanrahan</a:t>
            </a:r>
            <a:r>
              <a:rPr lang="en-US" sz="2200" dirty="0" smtClean="0"/>
              <a:t>, M., 1994)</a:t>
            </a:r>
            <a:r>
              <a:rPr lang="en-US" sz="2200" b="1" dirty="0" smtClean="0"/>
              <a:t>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/>
              <a:t>Attached demographic questions and questions concerning the presence of psychotic disorders in their childhood parents/guardians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/>
              <a:t>How many parents/guardians with a psychotic disorder?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dirty="0" smtClean="0"/>
              <a:t>Which psychotic disorder?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2204</TotalTime>
  <Words>717</Words>
  <Application>Microsoft Office PowerPoint</Application>
  <PresentationFormat>Custom</PresentationFormat>
  <Paragraphs>124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Retrospect</vt:lpstr>
      <vt:lpstr>A Tightrope Walk of Trust</vt:lpstr>
      <vt:lpstr>Attachment Theory</vt:lpstr>
      <vt:lpstr>Attachment Theory</vt:lpstr>
      <vt:lpstr>Why Attachment Matters</vt:lpstr>
      <vt:lpstr>Research Questions &amp; Hypothesis</vt:lpstr>
      <vt:lpstr>Purpose</vt:lpstr>
      <vt:lpstr>Participants</vt:lpstr>
      <vt:lpstr>Psychotic Disorders</vt:lpstr>
      <vt:lpstr>Method</vt:lpstr>
      <vt:lpstr>Attachment Style Questionnaire (ASQ)</vt:lpstr>
      <vt:lpstr>Comparison to Population</vt:lpstr>
      <vt:lpstr>Limitations</vt:lpstr>
      <vt:lpstr>Discussion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Tightrope Walk of Trust</dc:title>
  <dc:creator>Kate</dc:creator>
  <cp:lastModifiedBy>Kate</cp:lastModifiedBy>
  <cp:revision>117</cp:revision>
  <dcterms:created xsi:type="dcterms:W3CDTF">2017-09-30T16:57:41Z</dcterms:created>
  <dcterms:modified xsi:type="dcterms:W3CDTF">2017-10-30T20:29:47Z</dcterms:modified>
</cp:coreProperties>
</file>