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8" r:id="rId4"/>
    <p:sldId id="257" r:id="rId5"/>
    <p:sldId id="266" r:id="rId6"/>
    <p:sldId id="267" r:id="rId7"/>
    <p:sldId id="260" r:id="rId8"/>
    <p:sldId id="258" r:id="rId9"/>
    <p:sldId id="271" r:id="rId10"/>
    <p:sldId id="272" r:id="rId11"/>
    <p:sldId id="270" r:id="rId12"/>
    <p:sldId id="269" r:id="rId13"/>
    <p:sldId id="261" r:id="rId14"/>
    <p:sldId id="273" r:id="rId15"/>
    <p:sldId id="274" r:id="rId16"/>
    <p:sldId id="277" r:id="rId17"/>
    <p:sldId id="278" r:id="rId18"/>
    <p:sldId id="276" r:id="rId19"/>
    <p:sldId id="262" r:id="rId20"/>
    <p:sldId id="263" r:id="rId21"/>
    <p:sldId id="26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Rossi" initials="AR" lastIdx="6" clrIdx="0">
    <p:extLst>
      <p:ext uri="{19B8F6BF-5375-455C-9EA6-DF929625EA0E}">
        <p15:presenceInfo xmlns:p15="http://schemas.microsoft.com/office/powerpoint/2012/main" userId="5a5a68b39f30f9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0" d="100"/>
          <a:sy n="90"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Clarity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503937007874017E-2"/>
          <c:y val="1.5275343548514791E-2"/>
          <c:w val="0.93649606299212595"/>
          <c:h val="0.78422940549769893"/>
        </c:manualLayout>
      </c:layout>
      <c:barChart>
        <c:barDir val="col"/>
        <c:grouping val="clustered"/>
        <c:varyColors val="0"/>
        <c:ser>
          <c:idx val="0"/>
          <c:order val="0"/>
          <c:tx>
            <c:strRef>
              <c:f>Sheet1!$B$1</c:f>
              <c:strCache>
                <c:ptCount val="1"/>
                <c:pt idx="0">
                  <c:v>Strongly Disagree</c:v>
                </c:pt>
              </c:strCache>
            </c:strRef>
          </c:tx>
          <c:spPr>
            <a:solidFill>
              <a:schemeClr val="accent1"/>
            </a:solidFill>
            <a:ln>
              <a:noFill/>
            </a:ln>
            <a:effectLst/>
          </c:spPr>
          <c:invertIfNegative val="0"/>
          <c:cat>
            <c:strRef>
              <c:f>Sheet1!$A$2:$A$4</c:f>
              <c:strCache>
                <c:ptCount val="3"/>
                <c:pt idx="0">
                  <c:v>Well Prepared and Organized</c:v>
                </c:pt>
                <c:pt idx="1">
                  <c:v>Clear Objectives</c:v>
                </c:pt>
                <c:pt idx="2">
                  <c:v>Met Objectives</c:v>
                </c:pt>
              </c:strCache>
            </c:strRef>
          </c:cat>
          <c:val>
            <c:numRef>
              <c:f>Sheet1!$B$2:$B$4</c:f>
              <c:numCache>
                <c:formatCode>General</c:formatCode>
                <c:ptCount val="3"/>
                <c:pt idx="0">
                  <c:v>1</c:v>
                </c:pt>
                <c:pt idx="1">
                  <c:v>1</c:v>
                </c:pt>
                <c:pt idx="2">
                  <c:v>1</c:v>
                </c:pt>
              </c:numCache>
            </c:numRef>
          </c:val>
          <c:extLst>
            <c:ext xmlns:c16="http://schemas.microsoft.com/office/drawing/2014/chart" uri="{C3380CC4-5D6E-409C-BE32-E72D297353CC}">
              <c16:uniqueId val="{00000000-DB9B-4971-9005-05D2B6143004}"/>
            </c:ext>
          </c:extLst>
        </c:ser>
        <c:ser>
          <c:idx val="1"/>
          <c:order val="1"/>
          <c:tx>
            <c:strRef>
              <c:f>Sheet1!$C$1</c:f>
              <c:strCache>
                <c:ptCount val="1"/>
                <c:pt idx="0">
                  <c:v>Agree</c:v>
                </c:pt>
              </c:strCache>
            </c:strRef>
          </c:tx>
          <c:spPr>
            <a:solidFill>
              <a:schemeClr val="accent2"/>
            </a:solidFill>
            <a:ln>
              <a:noFill/>
            </a:ln>
            <a:effectLst/>
          </c:spPr>
          <c:invertIfNegative val="0"/>
          <c:cat>
            <c:strRef>
              <c:f>Sheet1!$A$2:$A$4</c:f>
              <c:strCache>
                <c:ptCount val="3"/>
                <c:pt idx="0">
                  <c:v>Well Prepared and Organized</c:v>
                </c:pt>
                <c:pt idx="1">
                  <c:v>Clear Objectives</c:v>
                </c:pt>
                <c:pt idx="2">
                  <c:v>Met Objectives</c:v>
                </c:pt>
              </c:strCache>
            </c:strRef>
          </c:cat>
          <c:val>
            <c:numRef>
              <c:f>Sheet1!$C$2:$C$4</c:f>
              <c:numCache>
                <c:formatCode>General</c:formatCode>
                <c:ptCount val="3"/>
                <c:pt idx="0">
                  <c:v>8</c:v>
                </c:pt>
                <c:pt idx="1">
                  <c:v>9</c:v>
                </c:pt>
                <c:pt idx="2">
                  <c:v>9</c:v>
                </c:pt>
              </c:numCache>
            </c:numRef>
          </c:val>
          <c:extLst>
            <c:ext xmlns:c16="http://schemas.microsoft.com/office/drawing/2014/chart" uri="{C3380CC4-5D6E-409C-BE32-E72D297353CC}">
              <c16:uniqueId val="{00000001-DB9B-4971-9005-05D2B6143004}"/>
            </c:ext>
          </c:extLst>
        </c:ser>
        <c:ser>
          <c:idx val="2"/>
          <c:order val="2"/>
          <c:tx>
            <c:strRef>
              <c:f>Sheet1!$D$1</c:f>
              <c:strCache>
                <c:ptCount val="1"/>
                <c:pt idx="0">
                  <c:v>Strongly Agree</c:v>
                </c:pt>
              </c:strCache>
            </c:strRef>
          </c:tx>
          <c:spPr>
            <a:solidFill>
              <a:schemeClr val="accent3"/>
            </a:solidFill>
            <a:ln>
              <a:noFill/>
            </a:ln>
            <a:effectLst/>
          </c:spPr>
          <c:invertIfNegative val="0"/>
          <c:cat>
            <c:strRef>
              <c:f>Sheet1!$A$2:$A$4</c:f>
              <c:strCache>
                <c:ptCount val="3"/>
                <c:pt idx="0">
                  <c:v>Well Prepared and Organized</c:v>
                </c:pt>
                <c:pt idx="1">
                  <c:v>Clear Objectives</c:v>
                </c:pt>
                <c:pt idx="2">
                  <c:v>Met Objectives</c:v>
                </c:pt>
              </c:strCache>
            </c:strRef>
          </c:cat>
          <c:val>
            <c:numRef>
              <c:f>Sheet1!$D$2:$D$4</c:f>
              <c:numCache>
                <c:formatCode>General</c:formatCode>
                <c:ptCount val="3"/>
                <c:pt idx="0">
                  <c:v>18</c:v>
                </c:pt>
                <c:pt idx="1">
                  <c:v>17</c:v>
                </c:pt>
                <c:pt idx="2">
                  <c:v>17</c:v>
                </c:pt>
              </c:numCache>
            </c:numRef>
          </c:val>
          <c:extLst>
            <c:ext xmlns:c16="http://schemas.microsoft.com/office/drawing/2014/chart" uri="{C3380CC4-5D6E-409C-BE32-E72D297353CC}">
              <c16:uniqueId val="{00000002-DB9B-4971-9005-05D2B6143004}"/>
            </c:ext>
          </c:extLst>
        </c:ser>
        <c:dLbls>
          <c:showLegendKey val="0"/>
          <c:showVal val="0"/>
          <c:showCatName val="0"/>
          <c:showSerName val="0"/>
          <c:showPercent val="0"/>
          <c:showBubbleSize val="0"/>
        </c:dLbls>
        <c:gapWidth val="219"/>
        <c:overlap val="-27"/>
        <c:axId val="579190920"/>
        <c:axId val="579192488"/>
      </c:barChart>
      <c:catAx>
        <c:axId val="57919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192488"/>
        <c:crosses val="autoZero"/>
        <c:auto val="1"/>
        <c:lblAlgn val="ctr"/>
        <c:lblOffset val="100"/>
        <c:noMultiLvlLbl val="0"/>
      </c:catAx>
      <c:valAx>
        <c:axId val="579192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190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Style</a:t>
            </a:r>
            <a:r>
              <a:rPr lang="en-US" baseline="0" dirty="0"/>
              <a:t> and Effectiveness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Strongly Disagree</c:v>
                </c:pt>
              </c:strCache>
            </c:strRef>
          </c:tx>
          <c:spPr>
            <a:solidFill>
              <a:schemeClr val="accent1"/>
            </a:solidFill>
            <a:ln>
              <a:noFill/>
            </a:ln>
            <a:effectLst/>
          </c:spPr>
          <c:invertIfNegative val="0"/>
          <c:cat>
            <c:strRef>
              <c:f>Sheet1!$A$2:$A$5</c:f>
              <c:strCache>
                <c:ptCount val="4"/>
                <c:pt idx="0">
                  <c:v>Knowledgable Facilitators</c:v>
                </c:pt>
                <c:pt idx="1">
                  <c:v>Effective Presentation Style</c:v>
                </c:pt>
                <c:pt idx="2">
                  <c:v>Effective Interactive Activities</c:v>
                </c:pt>
                <c:pt idx="3">
                  <c:v>Effective Visual Aids</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84DA-42B7-9570-4F7967F7B1C6}"/>
            </c:ext>
          </c:extLst>
        </c:ser>
        <c:ser>
          <c:idx val="1"/>
          <c:order val="1"/>
          <c:tx>
            <c:strRef>
              <c:f>Sheet1!$C$1</c:f>
              <c:strCache>
                <c:ptCount val="1"/>
                <c:pt idx="0">
                  <c:v>Disagree</c:v>
                </c:pt>
              </c:strCache>
            </c:strRef>
          </c:tx>
          <c:spPr>
            <a:solidFill>
              <a:schemeClr val="accent2"/>
            </a:solidFill>
            <a:ln>
              <a:noFill/>
            </a:ln>
            <a:effectLst/>
          </c:spPr>
          <c:invertIfNegative val="0"/>
          <c:cat>
            <c:strRef>
              <c:f>Sheet1!$A$2:$A$5</c:f>
              <c:strCache>
                <c:ptCount val="4"/>
                <c:pt idx="0">
                  <c:v>Knowledgable Facilitators</c:v>
                </c:pt>
                <c:pt idx="1">
                  <c:v>Effective Presentation Style</c:v>
                </c:pt>
                <c:pt idx="2">
                  <c:v>Effective Interactive Activities</c:v>
                </c:pt>
                <c:pt idx="3">
                  <c:v>Effective Visual Aids</c:v>
                </c:pt>
              </c:strCache>
            </c:strRef>
          </c:cat>
          <c:val>
            <c:numRef>
              <c:f>Sheet1!$C$2:$C$5</c:f>
              <c:numCache>
                <c:formatCode>General</c:formatCode>
                <c:ptCount val="4"/>
                <c:pt idx="2">
                  <c:v>1</c:v>
                </c:pt>
              </c:numCache>
            </c:numRef>
          </c:val>
          <c:extLst>
            <c:ext xmlns:c16="http://schemas.microsoft.com/office/drawing/2014/chart" uri="{C3380CC4-5D6E-409C-BE32-E72D297353CC}">
              <c16:uniqueId val="{00000001-84DA-42B7-9570-4F7967F7B1C6}"/>
            </c:ext>
          </c:extLst>
        </c:ser>
        <c:ser>
          <c:idx val="2"/>
          <c:order val="2"/>
          <c:tx>
            <c:strRef>
              <c:f>Sheet1!$D$1</c:f>
              <c:strCache>
                <c:ptCount val="1"/>
                <c:pt idx="0">
                  <c:v>Neither Agree nor Disagree</c:v>
                </c:pt>
              </c:strCache>
            </c:strRef>
          </c:tx>
          <c:spPr>
            <a:solidFill>
              <a:schemeClr val="accent3"/>
            </a:solidFill>
            <a:ln>
              <a:noFill/>
            </a:ln>
            <a:effectLst/>
          </c:spPr>
          <c:invertIfNegative val="0"/>
          <c:cat>
            <c:strRef>
              <c:f>Sheet1!$A$2:$A$5</c:f>
              <c:strCache>
                <c:ptCount val="4"/>
                <c:pt idx="0">
                  <c:v>Knowledgable Facilitators</c:v>
                </c:pt>
                <c:pt idx="1">
                  <c:v>Effective Presentation Style</c:v>
                </c:pt>
                <c:pt idx="2">
                  <c:v>Effective Interactive Activities</c:v>
                </c:pt>
                <c:pt idx="3">
                  <c:v>Effective Visual Aids</c:v>
                </c:pt>
              </c:strCache>
            </c:strRef>
          </c:cat>
          <c:val>
            <c:numRef>
              <c:f>Sheet1!$D$2:$D$5</c:f>
              <c:numCache>
                <c:formatCode>General</c:formatCode>
                <c:ptCount val="4"/>
                <c:pt idx="1">
                  <c:v>1</c:v>
                </c:pt>
                <c:pt idx="3">
                  <c:v>3</c:v>
                </c:pt>
              </c:numCache>
            </c:numRef>
          </c:val>
          <c:extLst>
            <c:ext xmlns:c16="http://schemas.microsoft.com/office/drawing/2014/chart" uri="{C3380CC4-5D6E-409C-BE32-E72D297353CC}">
              <c16:uniqueId val="{00000002-84DA-42B7-9570-4F7967F7B1C6}"/>
            </c:ext>
          </c:extLst>
        </c:ser>
        <c:ser>
          <c:idx val="3"/>
          <c:order val="3"/>
          <c:tx>
            <c:strRef>
              <c:f>Sheet1!$E$1</c:f>
              <c:strCache>
                <c:ptCount val="1"/>
                <c:pt idx="0">
                  <c:v>Agree</c:v>
                </c:pt>
              </c:strCache>
            </c:strRef>
          </c:tx>
          <c:spPr>
            <a:solidFill>
              <a:schemeClr val="accent4"/>
            </a:solidFill>
            <a:ln>
              <a:noFill/>
            </a:ln>
            <a:effectLst/>
          </c:spPr>
          <c:invertIfNegative val="0"/>
          <c:cat>
            <c:strRef>
              <c:f>Sheet1!$A$2:$A$5</c:f>
              <c:strCache>
                <c:ptCount val="4"/>
                <c:pt idx="0">
                  <c:v>Knowledgable Facilitators</c:v>
                </c:pt>
                <c:pt idx="1">
                  <c:v>Effective Presentation Style</c:v>
                </c:pt>
                <c:pt idx="2">
                  <c:v>Effective Interactive Activities</c:v>
                </c:pt>
                <c:pt idx="3">
                  <c:v>Effective Visual Aids</c:v>
                </c:pt>
              </c:strCache>
            </c:strRef>
          </c:cat>
          <c:val>
            <c:numRef>
              <c:f>Sheet1!$E$2:$E$5</c:f>
              <c:numCache>
                <c:formatCode>General</c:formatCode>
                <c:ptCount val="4"/>
                <c:pt idx="0">
                  <c:v>5</c:v>
                </c:pt>
                <c:pt idx="1">
                  <c:v>11</c:v>
                </c:pt>
                <c:pt idx="2">
                  <c:v>10</c:v>
                </c:pt>
                <c:pt idx="3">
                  <c:v>7</c:v>
                </c:pt>
              </c:numCache>
            </c:numRef>
          </c:val>
          <c:extLst>
            <c:ext xmlns:c16="http://schemas.microsoft.com/office/drawing/2014/chart" uri="{C3380CC4-5D6E-409C-BE32-E72D297353CC}">
              <c16:uniqueId val="{00000003-84DA-42B7-9570-4F7967F7B1C6}"/>
            </c:ext>
          </c:extLst>
        </c:ser>
        <c:ser>
          <c:idx val="4"/>
          <c:order val="4"/>
          <c:tx>
            <c:strRef>
              <c:f>Sheet1!$F$1</c:f>
              <c:strCache>
                <c:ptCount val="1"/>
                <c:pt idx="0">
                  <c:v>Strongly Agree</c:v>
                </c:pt>
              </c:strCache>
            </c:strRef>
          </c:tx>
          <c:spPr>
            <a:solidFill>
              <a:schemeClr val="accent5"/>
            </a:solidFill>
            <a:ln>
              <a:noFill/>
            </a:ln>
            <a:effectLst/>
          </c:spPr>
          <c:invertIfNegative val="0"/>
          <c:cat>
            <c:strRef>
              <c:f>Sheet1!$A$2:$A$5</c:f>
              <c:strCache>
                <c:ptCount val="4"/>
                <c:pt idx="0">
                  <c:v>Knowledgable Facilitators</c:v>
                </c:pt>
                <c:pt idx="1">
                  <c:v>Effective Presentation Style</c:v>
                </c:pt>
                <c:pt idx="2">
                  <c:v>Effective Interactive Activities</c:v>
                </c:pt>
                <c:pt idx="3">
                  <c:v>Effective Visual Aids</c:v>
                </c:pt>
              </c:strCache>
            </c:strRef>
          </c:cat>
          <c:val>
            <c:numRef>
              <c:f>Sheet1!$F$2:$F$5</c:f>
              <c:numCache>
                <c:formatCode>General</c:formatCode>
                <c:ptCount val="4"/>
                <c:pt idx="0">
                  <c:v>21</c:v>
                </c:pt>
                <c:pt idx="1">
                  <c:v>14</c:v>
                </c:pt>
                <c:pt idx="2">
                  <c:v>15</c:v>
                </c:pt>
                <c:pt idx="3">
                  <c:v>15</c:v>
                </c:pt>
              </c:numCache>
            </c:numRef>
          </c:val>
          <c:extLst>
            <c:ext xmlns:c16="http://schemas.microsoft.com/office/drawing/2014/chart" uri="{C3380CC4-5D6E-409C-BE32-E72D297353CC}">
              <c16:uniqueId val="{00000005-84DA-42B7-9570-4F7967F7B1C6}"/>
            </c:ext>
          </c:extLst>
        </c:ser>
        <c:dLbls>
          <c:showLegendKey val="0"/>
          <c:showVal val="0"/>
          <c:showCatName val="0"/>
          <c:showSerName val="0"/>
          <c:showPercent val="0"/>
          <c:showBubbleSize val="0"/>
        </c:dLbls>
        <c:gapWidth val="219"/>
        <c:overlap val="-27"/>
        <c:axId val="579193272"/>
        <c:axId val="579193664"/>
      </c:barChart>
      <c:catAx>
        <c:axId val="579193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193664"/>
        <c:crosses val="autoZero"/>
        <c:auto val="1"/>
        <c:lblAlgn val="ctr"/>
        <c:lblOffset val="100"/>
        <c:noMultiLvlLbl val="0"/>
      </c:catAx>
      <c:valAx>
        <c:axId val="579193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193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Relevance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Strongly Disagree</c:v>
                </c:pt>
              </c:strCache>
            </c:strRef>
          </c:tx>
          <c:spPr>
            <a:solidFill>
              <a:schemeClr val="accent1"/>
            </a:solidFill>
            <a:ln>
              <a:noFill/>
            </a:ln>
            <a:effectLst/>
          </c:spPr>
          <c:invertIfNegative val="0"/>
          <c:cat>
            <c:strRef>
              <c:f>Sheet1!$A$2</c:f>
              <c:strCache>
                <c:ptCount val="1"/>
                <c:pt idx="0">
                  <c:v>Relevant to me in my position</c:v>
                </c:pt>
              </c:strCache>
            </c:strRef>
          </c:cat>
          <c:val>
            <c:numRef>
              <c:f>Sheet1!$B$2</c:f>
              <c:numCache>
                <c:formatCode>General</c:formatCode>
                <c:ptCount val="1"/>
                <c:pt idx="0">
                  <c:v>1</c:v>
                </c:pt>
              </c:numCache>
            </c:numRef>
          </c:val>
          <c:extLst>
            <c:ext xmlns:c16="http://schemas.microsoft.com/office/drawing/2014/chart" uri="{C3380CC4-5D6E-409C-BE32-E72D297353CC}">
              <c16:uniqueId val="{00000000-E5C3-4F85-83A1-92C92D5B1475}"/>
            </c:ext>
          </c:extLst>
        </c:ser>
        <c:ser>
          <c:idx val="1"/>
          <c:order val="1"/>
          <c:tx>
            <c:strRef>
              <c:f>Sheet1!$C$1</c:f>
              <c:strCache>
                <c:ptCount val="1"/>
                <c:pt idx="0">
                  <c:v>Agree</c:v>
                </c:pt>
              </c:strCache>
            </c:strRef>
          </c:tx>
          <c:spPr>
            <a:solidFill>
              <a:schemeClr val="accent2"/>
            </a:solidFill>
            <a:ln>
              <a:noFill/>
            </a:ln>
            <a:effectLst/>
          </c:spPr>
          <c:invertIfNegative val="0"/>
          <c:cat>
            <c:strRef>
              <c:f>Sheet1!$A$2</c:f>
              <c:strCache>
                <c:ptCount val="1"/>
                <c:pt idx="0">
                  <c:v>Relevant to me in my position</c:v>
                </c:pt>
              </c:strCache>
            </c:strRef>
          </c:cat>
          <c:val>
            <c:numRef>
              <c:f>Sheet1!$C$2</c:f>
              <c:numCache>
                <c:formatCode>General</c:formatCode>
                <c:ptCount val="1"/>
                <c:pt idx="0">
                  <c:v>10</c:v>
                </c:pt>
              </c:numCache>
            </c:numRef>
          </c:val>
          <c:extLst>
            <c:ext xmlns:c16="http://schemas.microsoft.com/office/drawing/2014/chart" uri="{C3380CC4-5D6E-409C-BE32-E72D297353CC}">
              <c16:uniqueId val="{00000001-E5C3-4F85-83A1-92C92D5B1475}"/>
            </c:ext>
          </c:extLst>
        </c:ser>
        <c:ser>
          <c:idx val="2"/>
          <c:order val="2"/>
          <c:tx>
            <c:strRef>
              <c:f>Sheet1!$D$1</c:f>
              <c:strCache>
                <c:ptCount val="1"/>
                <c:pt idx="0">
                  <c:v>Strongly Agree</c:v>
                </c:pt>
              </c:strCache>
            </c:strRef>
          </c:tx>
          <c:spPr>
            <a:solidFill>
              <a:schemeClr val="accent3"/>
            </a:solidFill>
            <a:ln>
              <a:noFill/>
            </a:ln>
            <a:effectLst/>
          </c:spPr>
          <c:invertIfNegative val="0"/>
          <c:cat>
            <c:strRef>
              <c:f>Sheet1!$A$2</c:f>
              <c:strCache>
                <c:ptCount val="1"/>
                <c:pt idx="0">
                  <c:v>Relevant to me in my position</c:v>
                </c:pt>
              </c:strCache>
            </c:strRef>
          </c:cat>
          <c:val>
            <c:numRef>
              <c:f>Sheet1!$D$2</c:f>
              <c:numCache>
                <c:formatCode>General</c:formatCode>
                <c:ptCount val="1"/>
                <c:pt idx="0">
                  <c:v>16</c:v>
                </c:pt>
              </c:numCache>
            </c:numRef>
          </c:val>
          <c:extLst>
            <c:ext xmlns:c16="http://schemas.microsoft.com/office/drawing/2014/chart" uri="{C3380CC4-5D6E-409C-BE32-E72D297353CC}">
              <c16:uniqueId val="{00000002-E5C3-4F85-83A1-92C92D5B1475}"/>
            </c:ext>
          </c:extLst>
        </c:ser>
        <c:dLbls>
          <c:showLegendKey val="0"/>
          <c:showVal val="0"/>
          <c:showCatName val="0"/>
          <c:showSerName val="0"/>
          <c:showPercent val="0"/>
          <c:showBubbleSize val="0"/>
        </c:dLbls>
        <c:gapWidth val="219"/>
        <c:overlap val="-27"/>
        <c:axId val="579477808"/>
        <c:axId val="579478200"/>
      </c:barChart>
      <c:catAx>
        <c:axId val="57947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478200"/>
        <c:crosses val="autoZero"/>
        <c:auto val="1"/>
        <c:lblAlgn val="ctr"/>
        <c:lblOffset val="100"/>
        <c:noMultiLvlLbl val="0"/>
      </c:catAx>
      <c:valAx>
        <c:axId val="579478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477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Strongly Disagree</c:v>
                </c:pt>
              </c:strCache>
            </c:strRef>
          </c:tx>
          <c:spPr>
            <a:solidFill>
              <a:schemeClr val="accent1"/>
            </a:solidFill>
            <a:ln>
              <a:noFill/>
            </a:ln>
            <a:effectLst/>
          </c:spPr>
          <c:invertIfNegative val="0"/>
          <c:cat>
            <c:strRef>
              <c:f>Sheet1!$A$2:$A$3</c:f>
              <c:strCache>
                <c:ptCount val="2"/>
                <c:pt idx="0">
                  <c:v>Relevant to me in my position</c:v>
                </c:pt>
                <c:pt idx="1">
                  <c:v>Recommend to a Colleague</c:v>
                </c:pt>
              </c:strCache>
            </c:strRef>
          </c:cat>
          <c:val>
            <c:numRef>
              <c:f>Sheet1!$B$2:$B$3</c:f>
              <c:numCache>
                <c:formatCode>General</c:formatCode>
                <c:ptCount val="2"/>
                <c:pt idx="0">
                  <c:v>1</c:v>
                </c:pt>
                <c:pt idx="1">
                  <c:v>1</c:v>
                </c:pt>
              </c:numCache>
            </c:numRef>
          </c:val>
          <c:extLst>
            <c:ext xmlns:c16="http://schemas.microsoft.com/office/drawing/2014/chart" uri="{C3380CC4-5D6E-409C-BE32-E72D297353CC}">
              <c16:uniqueId val="{00000000-E5C3-4F85-83A1-92C92D5B1475}"/>
            </c:ext>
          </c:extLst>
        </c:ser>
        <c:ser>
          <c:idx val="1"/>
          <c:order val="1"/>
          <c:tx>
            <c:strRef>
              <c:f>Sheet1!$D$1</c:f>
              <c:strCache>
                <c:ptCount val="1"/>
                <c:pt idx="0">
                  <c:v>Agree</c:v>
                </c:pt>
              </c:strCache>
            </c:strRef>
          </c:tx>
          <c:spPr>
            <a:solidFill>
              <a:schemeClr val="accent2"/>
            </a:solidFill>
            <a:ln>
              <a:noFill/>
            </a:ln>
            <a:effectLst/>
          </c:spPr>
          <c:invertIfNegative val="0"/>
          <c:cat>
            <c:strRef>
              <c:f>Sheet1!$A$2:$A$3</c:f>
              <c:strCache>
                <c:ptCount val="2"/>
                <c:pt idx="0">
                  <c:v>Relevant to me in my position</c:v>
                </c:pt>
                <c:pt idx="1">
                  <c:v>Recommend to a Colleague</c:v>
                </c:pt>
              </c:strCache>
            </c:strRef>
          </c:cat>
          <c:val>
            <c:numRef>
              <c:f>Sheet1!$D$2:$D$3</c:f>
              <c:numCache>
                <c:formatCode>General</c:formatCode>
                <c:ptCount val="2"/>
                <c:pt idx="0">
                  <c:v>10</c:v>
                </c:pt>
                <c:pt idx="1">
                  <c:v>7</c:v>
                </c:pt>
              </c:numCache>
            </c:numRef>
          </c:val>
          <c:extLst>
            <c:ext xmlns:c16="http://schemas.microsoft.com/office/drawing/2014/chart" uri="{C3380CC4-5D6E-409C-BE32-E72D297353CC}">
              <c16:uniqueId val="{00000001-E5C3-4F85-83A1-92C92D5B1475}"/>
            </c:ext>
          </c:extLst>
        </c:ser>
        <c:ser>
          <c:idx val="2"/>
          <c:order val="2"/>
          <c:tx>
            <c:strRef>
              <c:f>Sheet1!$E$1</c:f>
              <c:strCache>
                <c:ptCount val="1"/>
                <c:pt idx="0">
                  <c:v>Strongly Agree</c:v>
                </c:pt>
              </c:strCache>
            </c:strRef>
          </c:tx>
          <c:spPr>
            <a:solidFill>
              <a:schemeClr val="accent3"/>
            </a:solidFill>
            <a:ln>
              <a:noFill/>
            </a:ln>
            <a:effectLst/>
          </c:spPr>
          <c:invertIfNegative val="0"/>
          <c:cat>
            <c:strRef>
              <c:f>Sheet1!$A$2:$A$3</c:f>
              <c:strCache>
                <c:ptCount val="2"/>
                <c:pt idx="0">
                  <c:v>Relevant to me in my position</c:v>
                </c:pt>
                <c:pt idx="1">
                  <c:v>Recommend to a Colleague</c:v>
                </c:pt>
              </c:strCache>
            </c:strRef>
          </c:cat>
          <c:val>
            <c:numRef>
              <c:f>Sheet1!$E$2:$E$3</c:f>
              <c:numCache>
                <c:formatCode>General</c:formatCode>
                <c:ptCount val="2"/>
                <c:pt idx="0">
                  <c:v>16</c:v>
                </c:pt>
                <c:pt idx="1">
                  <c:v>18</c:v>
                </c:pt>
              </c:numCache>
            </c:numRef>
          </c:val>
          <c:extLst>
            <c:ext xmlns:c16="http://schemas.microsoft.com/office/drawing/2014/chart" uri="{C3380CC4-5D6E-409C-BE32-E72D297353CC}">
              <c16:uniqueId val="{00000002-E5C3-4F85-83A1-92C92D5B1475}"/>
            </c:ext>
          </c:extLst>
        </c:ser>
        <c:dLbls>
          <c:showLegendKey val="0"/>
          <c:showVal val="0"/>
          <c:showCatName val="0"/>
          <c:showSerName val="0"/>
          <c:showPercent val="0"/>
          <c:showBubbleSize val="0"/>
        </c:dLbls>
        <c:gapWidth val="219"/>
        <c:overlap val="-27"/>
        <c:axId val="579478984"/>
        <c:axId val="579479376"/>
      </c:barChart>
      <c:catAx>
        <c:axId val="579478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479376"/>
        <c:crosses val="autoZero"/>
        <c:auto val="1"/>
        <c:lblAlgn val="ctr"/>
        <c:lblOffset val="100"/>
        <c:noMultiLvlLbl val="0"/>
      </c:catAx>
      <c:valAx>
        <c:axId val="579479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478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Average</c:v>
                </c:pt>
              </c:strCache>
            </c:strRef>
          </c:tx>
          <c:spPr>
            <a:solidFill>
              <a:schemeClr val="accent1"/>
            </a:solidFill>
            <a:ln>
              <a:noFill/>
            </a:ln>
            <a:effectLst/>
          </c:spPr>
          <c:invertIfNegative val="0"/>
          <c:cat>
            <c:strRef>
              <c:f>Sheet1!$A$2</c:f>
              <c:strCache>
                <c:ptCount val="1"/>
                <c:pt idx="0">
                  <c:v>Overall Impression</c:v>
                </c:pt>
              </c:strCache>
            </c:strRef>
          </c:cat>
          <c:val>
            <c:numRef>
              <c:f>Sheet1!$B$2</c:f>
              <c:numCache>
                <c:formatCode>General</c:formatCode>
                <c:ptCount val="1"/>
                <c:pt idx="0">
                  <c:v>3</c:v>
                </c:pt>
              </c:numCache>
            </c:numRef>
          </c:val>
          <c:extLst>
            <c:ext xmlns:c16="http://schemas.microsoft.com/office/drawing/2014/chart" uri="{C3380CC4-5D6E-409C-BE32-E72D297353CC}">
              <c16:uniqueId val="{00000000-7A24-4102-819E-4DBB91AD5A85}"/>
            </c:ext>
          </c:extLst>
        </c:ser>
        <c:ser>
          <c:idx val="1"/>
          <c:order val="1"/>
          <c:tx>
            <c:strRef>
              <c:f>Sheet1!$C$1</c:f>
              <c:strCache>
                <c:ptCount val="1"/>
                <c:pt idx="0">
                  <c:v>Above Average </c:v>
                </c:pt>
              </c:strCache>
            </c:strRef>
          </c:tx>
          <c:spPr>
            <a:solidFill>
              <a:schemeClr val="accent2"/>
            </a:solidFill>
            <a:ln>
              <a:noFill/>
            </a:ln>
            <a:effectLst/>
          </c:spPr>
          <c:invertIfNegative val="0"/>
          <c:cat>
            <c:strRef>
              <c:f>Sheet1!$A$2</c:f>
              <c:strCache>
                <c:ptCount val="1"/>
                <c:pt idx="0">
                  <c:v>Overall Impression</c:v>
                </c:pt>
              </c:strCache>
            </c:strRef>
          </c:cat>
          <c:val>
            <c:numRef>
              <c:f>Sheet1!$C$2</c:f>
              <c:numCache>
                <c:formatCode>General</c:formatCode>
                <c:ptCount val="1"/>
                <c:pt idx="0">
                  <c:v>7</c:v>
                </c:pt>
              </c:numCache>
            </c:numRef>
          </c:val>
          <c:extLst>
            <c:ext xmlns:c16="http://schemas.microsoft.com/office/drawing/2014/chart" uri="{C3380CC4-5D6E-409C-BE32-E72D297353CC}">
              <c16:uniqueId val="{00000001-7A24-4102-819E-4DBB91AD5A85}"/>
            </c:ext>
          </c:extLst>
        </c:ser>
        <c:ser>
          <c:idx val="2"/>
          <c:order val="2"/>
          <c:tx>
            <c:strRef>
              <c:f>Sheet1!$D$1</c:f>
              <c:strCache>
                <c:ptCount val="1"/>
                <c:pt idx="0">
                  <c:v>Excellent</c:v>
                </c:pt>
              </c:strCache>
            </c:strRef>
          </c:tx>
          <c:spPr>
            <a:solidFill>
              <a:schemeClr val="accent3"/>
            </a:solidFill>
            <a:ln>
              <a:noFill/>
            </a:ln>
            <a:effectLst/>
          </c:spPr>
          <c:invertIfNegative val="0"/>
          <c:cat>
            <c:strRef>
              <c:f>Sheet1!$A$2</c:f>
              <c:strCache>
                <c:ptCount val="1"/>
                <c:pt idx="0">
                  <c:v>Overall Impression</c:v>
                </c:pt>
              </c:strCache>
            </c:strRef>
          </c:cat>
          <c:val>
            <c:numRef>
              <c:f>Sheet1!$D$2</c:f>
              <c:numCache>
                <c:formatCode>General</c:formatCode>
                <c:ptCount val="1"/>
                <c:pt idx="0">
                  <c:v>16</c:v>
                </c:pt>
              </c:numCache>
            </c:numRef>
          </c:val>
          <c:extLst>
            <c:ext xmlns:c16="http://schemas.microsoft.com/office/drawing/2014/chart" uri="{C3380CC4-5D6E-409C-BE32-E72D297353CC}">
              <c16:uniqueId val="{00000002-7A24-4102-819E-4DBB91AD5A85}"/>
            </c:ext>
          </c:extLst>
        </c:ser>
        <c:dLbls>
          <c:showLegendKey val="0"/>
          <c:showVal val="0"/>
          <c:showCatName val="0"/>
          <c:showSerName val="0"/>
          <c:showPercent val="0"/>
          <c:showBubbleSize val="0"/>
        </c:dLbls>
        <c:gapWidth val="219"/>
        <c:overlap val="-27"/>
        <c:axId val="579480160"/>
        <c:axId val="579480552"/>
      </c:barChart>
      <c:catAx>
        <c:axId val="57948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480552"/>
        <c:crosses val="autoZero"/>
        <c:auto val="1"/>
        <c:lblAlgn val="ctr"/>
        <c:lblOffset val="100"/>
        <c:noMultiLvlLbl val="0"/>
      </c:catAx>
      <c:valAx>
        <c:axId val="579480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48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10/5/2017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cap="none" dirty="0"/>
              <a:t>Implementing an LGBTQ Training for Teen Pregnancy Prevention Facilitators</a:t>
            </a:r>
          </a:p>
        </p:txBody>
      </p:sp>
      <p:sp>
        <p:nvSpPr>
          <p:cNvPr id="3" name="Subtitle 2"/>
          <p:cNvSpPr>
            <a:spLocks noGrp="1"/>
          </p:cNvSpPr>
          <p:nvPr>
            <p:ph type="subTitle" idx="1"/>
          </p:nvPr>
        </p:nvSpPr>
        <p:spPr>
          <a:xfrm>
            <a:off x="1751012" y="3886200"/>
            <a:ext cx="8689976" cy="1562100"/>
          </a:xfrm>
        </p:spPr>
        <p:txBody>
          <a:bodyPr>
            <a:normAutofit fontScale="70000" lnSpcReduction="20000"/>
          </a:bodyPr>
          <a:lstStyle/>
          <a:p>
            <a:pPr>
              <a:spcBef>
                <a:spcPts val="0"/>
              </a:spcBef>
            </a:pPr>
            <a:r>
              <a:rPr lang="en-US" cap="none" dirty="0">
                <a:solidFill>
                  <a:schemeClr val="tx1"/>
                </a:solidFill>
              </a:rPr>
              <a:t>Christopher F. Drescher</a:t>
            </a:r>
          </a:p>
          <a:p>
            <a:pPr>
              <a:spcBef>
                <a:spcPts val="0"/>
              </a:spcBef>
            </a:pPr>
            <a:r>
              <a:rPr lang="en-US" cap="none" dirty="0">
                <a:solidFill>
                  <a:schemeClr val="tx1"/>
                </a:solidFill>
              </a:rPr>
              <a:t>Elizabeth Devon Eldridge</a:t>
            </a:r>
          </a:p>
          <a:p>
            <a:pPr>
              <a:spcBef>
                <a:spcPts val="0"/>
              </a:spcBef>
            </a:pPr>
            <a:r>
              <a:rPr lang="en-US" cap="none" dirty="0">
                <a:solidFill>
                  <a:schemeClr val="tx1"/>
                </a:solidFill>
              </a:rPr>
              <a:t>Elizabeth Wood</a:t>
            </a:r>
          </a:p>
          <a:p>
            <a:pPr>
              <a:spcBef>
                <a:spcPts val="0"/>
              </a:spcBef>
            </a:pPr>
            <a:r>
              <a:rPr lang="en-US" cap="none" dirty="0">
                <a:solidFill>
                  <a:schemeClr val="tx1"/>
                </a:solidFill>
              </a:rPr>
              <a:t>Alexis L. Rossi</a:t>
            </a:r>
          </a:p>
          <a:p>
            <a:pPr>
              <a:spcBef>
                <a:spcPts val="0"/>
              </a:spcBef>
            </a:pPr>
            <a:r>
              <a:rPr lang="en-US" cap="none" dirty="0">
                <a:solidFill>
                  <a:schemeClr val="tx1"/>
                </a:solidFill>
              </a:rPr>
              <a:t>Lara </a:t>
            </a:r>
            <a:r>
              <a:rPr lang="en-US" cap="none" dirty="0" err="1">
                <a:solidFill>
                  <a:schemeClr val="tx1"/>
                </a:solidFill>
              </a:rPr>
              <a:t>Stepleman</a:t>
            </a:r>
            <a:endParaRPr lang="en-US" cap="none" dirty="0">
              <a:solidFill>
                <a:schemeClr val="tx1"/>
              </a:solidFill>
            </a:endParaRPr>
          </a:p>
          <a:p>
            <a:pPr>
              <a:spcBef>
                <a:spcPts val="0"/>
              </a:spcBef>
            </a:pPr>
            <a:r>
              <a:rPr lang="en-US" i="1" cap="none" dirty="0">
                <a:solidFill>
                  <a:schemeClr val="tx1"/>
                </a:solidFill>
              </a:rPr>
              <a:t>Medical College of Georgia, Augusta University</a:t>
            </a:r>
          </a:p>
        </p:txBody>
      </p:sp>
    </p:spTree>
    <p:extLst>
      <p:ext uri="{BB962C8B-B14F-4D97-AF65-F5344CB8AC3E}">
        <p14:creationId xmlns:p14="http://schemas.microsoft.com/office/powerpoint/2010/main" val="53907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378" t="17209" r="31105" b="4962"/>
          <a:stretch/>
        </p:blipFill>
        <p:spPr>
          <a:xfrm>
            <a:off x="2445488" y="712382"/>
            <a:ext cx="7134447" cy="5337544"/>
          </a:xfrm>
          <a:prstGeom prst="rect">
            <a:avLst/>
          </a:prstGeom>
        </p:spPr>
      </p:pic>
    </p:spTree>
    <p:extLst>
      <p:ext uri="{BB962C8B-B14F-4D97-AF65-F5344CB8AC3E}">
        <p14:creationId xmlns:p14="http://schemas.microsoft.com/office/powerpoint/2010/main" val="1316440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Example Case Study</a:t>
            </a:r>
          </a:p>
        </p:txBody>
      </p:sp>
      <p:sp>
        <p:nvSpPr>
          <p:cNvPr id="3" name="Content Placeholder 2"/>
          <p:cNvSpPr>
            <a:spLocks noGrp="1"/>
          </p:cNvSpPr>
          <p:nvPr>
            <p:ph sz="quarter" idx="13"/>
          </p:nvPr>
        </p:nvSpPr>
        <p:spPr>
          <a:xfrm>
            <a:off x="913774" y="1765006"/>
            <a:ext cx="10363826" cy="4890976"/>
          </a:xfrm>
        </p:spPr>
        <p:txBody>
          <a:bodyPr>
            <a:normAutofit/>
          </a:bodyPr>
          <a:lstStyle/>
          <a:p>
            <a:r>
              <a:rPr lang="en-US" cap="none" dirty="0"/>
              <a:t>This person is a 17 year old Caucasian transgender heterosexual female from Dahlonega, GA. She is out to her family, friends, and school. Her family is mostly accepting and she has several friends that support her. However, she has experienced bullying in school since coming out as transgender two years earlier. She has been undergoing hormone therapy for several years and hopes to undergo surgical transitioning in the future. She has a boyfriend currently that she is interested in having sexual contact with, but she is uncomfortable with her genitals.</a:t>
            </a:r>
          </a:p>
          <a:p>
            <a:r>
              <a:rPr lang="en-US" cap="none" dirty="0"/>
              <a:t>Example processing questions:</a:t>
            </a:r>
          </a:p>
          <a:p>
            <a:pPr lvl="1"/>
            <a:r>
              <a:rPr lang="en-US" cap="none" dirty="0"/>
              <a:t>If you were this person, how would you feel during a TPP class?</a:t>
            </a:r>
          </a:p>
          <a:p>
            <a:pPr lvl="1"/>
            <a:r>
              <a:rPr lang="en-US" cap="none" dirty="0"/>
              <a:t>What topics would be important to cover so that this person has a meaningful experience in the workshop?</a:t>
            </a:r>
          </a:p>
          <a:p>
            <a:pPr lvl="1"/>
            <a:r>
              <a:rPr lang="en-US" cap="none" dirty="0"/>
              <a:t>How could you manage the group if one or several members made a joke or disparaging comment about this person’s gender identity?</a:t>
            </a:r>
          </a:p>
          <a:p>
            <a:pPr lvl="1"/>
            <a:endParaRPr lang="en-US" dirty="0"/>
          </a:p>
        </p:txBody>
      </p:sp>
    </p:spTree>
    <p:extLst>
      <p:ext uri="{BB962C8B-B14F-4D97-AF65-F5344CB8AC3E}">
        <p14:creationId xmlns:p14="http://schemas.microsoft.com/office/powerpoint/2010/main" val="287953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Method: Participants and Surveys</a:t>
            </a:r>
          </a:p>
        </p:txBody>
      </p:sp>
      <p:sp>
        <p:nvSpPr>
          <p:cNvPr id="3" name="Content Placeholder 2"/>
          <p:cNvSpPr>
            <a:spLocks noGrp="1"/>
          </p:cNvSpPr>
          <p:nvPr>
            <p:ph sz="quarter" idx="13"/>
          </p:nvPr>
        </p:nvSpPr>
        <p:spPr/>
        <p:txBody>
          <a:bodyPr/>
          <a:lstStyle/>
          <a:p>
            <a:r>
              <a:rPr lang="en-US" cap="none" dirty="0"/>
              <a:t>This workshop was provided to two groups of TPP facilitators from the Augusta Partnership for Children.</a:t>
            </a:r>
            <a:r>
              <a:rPr lang="en-US" b="1" cap="none" dirty="0"/>
              <a:t> </a:t>
            </a:r>
          </a:p>
          <a:p>
            <a:r>
              <a:rPr lang="en-US" cap="none" dirty="0"/>
              <a:t>We examined facilitators’ </a:t>
            </a:r>
            <a:r>
              <a:rPr lang="en-US" i="1" cap="none" dirty="0"/>
              <a:t>(N </a:t>
            </a:r>
            <a:r>
              <a:rPr lang="en-US" cap="none" dirty="0"/>
              <a:t>= 27) quantitative and qualitative responses to an online satisfaction survey completed after workshop completion.</a:t>
            </a:r>
          </a:p>
          <a:p>
            <a:r>
              <a:rPr lang="en-US" cap="none" dirty="0"/>
              <a:t>Factors assessed during the survey included clarity, style, effectiveness, and relevance of the training.</a:t>
            </a:r>
          </a:p>
          <a:p>
            <a:endParaRPr lang="en-US" dirty="0"/>
          </a:p>
        </p:txBody>
      </p:sp>
    </p:spTree>
    <p:extLst>
      <p:ext uri="{BB962C8B-B14F-4D97-AF65-F5344CB8AC3E}">
        <p14:creationId xmlns:p14="http://schemas.microsoft.com/office/powerpoint/2010/main" val="163481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buNone/>
            </a:pPr>
            <a:r>
              <a:rPr lang="en-US" dirty="0"/>
              <a:t> </a:t>
            </a:r>
          </a:p>
        </p:txBody>
      </p:sp>
      <p:graphicFrame>
        <p:nvGraphicFramePr>
          <p:cNvPr id="6" name="Chart 5"/>
          <p:cNvGraphicFramePr/>
          <p:nvPr>
            <p:extLst>
              <p:ext uri="{D42A27DB-BD31-4B8C-83A1-F6EECF244321}">
                <p14:modId xmlns:p14="http://schemas.microsoft.com/office/powerpoint/2010/main" val="876704967"/>
              </p:ext>
            </p:extLst>
          </p:nvPr>
        </p:nvGraphicFramePr>
        <p:xfrm>
          <a:off x="2031687" y="1081173"/>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6"/>
          <p:cNvSpPr>
            <a:spLocks noGrp="1"/>
          </p:cNvSpPr>
          <p:nvPr>
            <p:ph type="title"/>
          </p:nvPr>
        </p:nvSpPr>
        <p:spPr>
          <a:xfrm>
            <a:off x="913774" y="0"/>
            <a:ext cx="10364451" cy="1596177"/>
          </a:xfrm>
        </p:spPr>
        <p:txBody>
          <a:bodyPr/>
          <a:lstStyle/>
          <a:p>
            <a:r>
              <a:rPr lang="en-US" cap="none" dirty="0"/>
              <a:t>Results</a:t>
            </a:r>
          </a:p>
        </p:txBody>
      </p:sp>
    </p:spTree>
    <p:extLst>
      <p:ext uri="{BB962C8B-B14F-4D97-AF65-F5344CB8AC3E}">
        <p14:creationId xmlns:p14="http://schemas.microsoft.com/office/powerpoint/2010/main" val="964282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buNone/>
            </a:pPr>
            <a:r>
              <a:rPr lang="en-US" dirty="0"/>
              <a:t> </a:t>
            </a:r>
          </a:p>
        </p:txBody>
      </p:sp>
      <p:sp>
        <p:nvSpPr>
          <p:cNvPr id="7" name="Title 6"/>
          <p:cNvSpPr>
            <a:spLocks noGrp="1"/>
          </p:cNvSpPr>
          <p:nvPr>
            <p:ph type="title"/>
          </p:nvPr>
        </p:nvSpPr>
        <p:spPr>
          <a:xfrm>
            <a:off x="913774" y="1"/>
            <a:ext cx="10364451" cy="871870"/>
          </a:xfrm>
        </p:spPr>
        <p:txBody>
          <a:bodyPr/>
          <a:lstStyle/>
          <a:p>
            <a:r>
              <a:rPr lang="en-US" cap="none" dirty="0"/>
              <a:t>Results</a:t>
            </a:r>
          </a:p>
        </p:txBody>
      </p:sp>
      <p:graphicFrame>
        <p:nvGraphicFramePr>
          <p:cNvPr id="5" name="Chart 4"/>
          <p:cNvGraphicFramePr/>
          <p:nvPr>
            <p:extLst>
              <p:ext uri="{D42A27DB-BD31-4B8C-83A1-F6EECF244321}">
                <p14:modId xmlns:p14="http://schemas.microsoft.com/office/powerpoint/2010/main" val="48849347"/>
              </p:ext>
            </p:extLst>
          </p:nvPr>
        </p:nvGraphicFramePr>
        <p:xfrm>
          <a:off x="1124465" y="719666"/>
          <a:ext cx="10033685"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9658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cap="none" dirty="0"/>
              <a:t>Results</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739978345"/>
              </p:ext>
            </p:extLst>
          </p:nvPr>
        </p:nvGraphicFramePr>
        <p:xfrm>
          <a:off x="914400" y="1000897"/>
          <a:ext cx="10363200" cy="5066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8372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cap="none" dirty="0"/>
              <a:t>Results</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203661212"/>
              </p:ext>
            </p:extLst>
          </p:nvPr>
        </p:nvGraphicFramePr>
        <p:xfrm>
          <a:off x="914400" y="1000897"/>
          <a:ext cx="10363200" cy="5066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9689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cap="none" dirty="0"/>
              <a:t>Results</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483796454"/>
              </p:ext>
            </p:extLst>
          </p:nvPr>
        </p:nvGraphicFramePr>
        <p:xfrm>
          <a:off x="914400" y="1158875"/>
          <a:ext cx="103632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3179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What Portion of the Workshop Impacted you the Most?</a:t>
            </a:r>
          </a:p>
        </p:txBody>
      </p:sp>
      <p:sp>
        <p:nvSpPr>
          <p:cNvPr id="3" name="Content Placeholder 2"/>
          <p:cNvSpPr>
            <a:spLocks noGrp="1"/>
          </p:cNvSpPr>
          <p:nvPr>
            <p:ph sz="quarter" idx="13"/>
          </p:nvPr>
        </p:nvSpPr>
        <p:spPr>
          <a:xfrm>
            <a:off x="913774" y="2367092"/>
            <a:ext cx="10363826" cy="3767894"/>
          </a:xfrm>
        </p:spPr>
        <p:txBody>
          <a:bodyPr>
            <a:normAutofit/>
          </a:bodyPr>
          <a:lstStyle/>
          <a:p>
            <a:r>
              <a:rPr lang="en-US" cap="none" dirty="0"/>
              <a:t>“The facilitators were well informed and familiar with subject matter. Presentations were presented in a relaxed and comfortable environment.”</a:t>
            </a:r>
          </a:p>
          <a:p>
            <a:r>
              <a:rPr lang="en-US" cap="none" dirty="0"/>
              <a:t>“The portion that was most impactful was the interactive case study when the group was divided into separate teams in order to examine the details of each assigned scenario. This was very impactful and helpful in better preparing to assist possible LGBTQ clients.”</a:t>
            </a:r>
          </a:p>
          <a:p>
            <a:r>
              <a:rPr lang="en-US" cap="none" dirty="0"/>
              <a:t>“The presenters were great. I loved they were open and honest about their sexuality.  Totally comfortable and with gay relatives myself, I know it was an uncomfortable topic to those who hold different beliefs otherwise but it was perfectly presented to that crowd.”</a:t>
            </a:r>
          </a:p>
        </p:txBody>
      </p:sp>
    </p:spTree>
    <p:extLst>
      <p:ext uri="{BB962C8B-B14F-4D97-AF65-F5344CB8AC3E}">
        <p14:creationId xmlns:p14="http://schemas.microsoft.com/office/powerpoint/2010/main" val="205240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Impacts/Conclusions</a:t>
            </a:r>
          </a:p>
        </p:txBody>
      </p:sp>
      <p:sp>
        <p:nvSpPr>
          <p:cNvPr id="3" name="Content Placeholder 2"/>
          <p:cNvSpPr>
            <a:spLocks noGrp="1"/>
          </p:cNvSpPr>
          <p:nvPr>
            <p:ph sz="quarter" idx="13"/>
          </p:nvPr>
        </p:nvSpPr>
        <p:spPr/>
        <p:txBody>
          <a:bodyPr/>
          <a:lstStyle/>
          <a:p>
            <a:r>
              <a:rPr lang="en-US" cap="none" dirty="0"/>
              <a:t>It is possible to design and implement an LGBTQ Workshop for TPP facilitators.</a:t>
            </a:r>
          </a:p>
          <a:p>
            <a:r>
              <a:rPr lang="en-US" cap="none" dirty="0"/>
              <a:t>If presented effectively, the information is perceived as helpful and relevant to the work of TPP facilitators.</a:t>
            </a:r>
          </a:p>
          <a:p>
            <a:r>
              <a:rPr lang="en-US" cap="none" dirty="0"/>
              <a:t>More evidence is needed to examine how workshops like these can impact the delivery of TPP. Additional evidence may also illuminate if these types of workshops are useful for sex educators who work within the school system.</a:t>
            </a:r>
          </a:p>
          <a:p>
            <a:r>
              <a:rPr lang="en-US" cap="none" dirty="0"/>
              <a:t>Since LGBTQ youth remain an at-risk population for teen pregnancy and STI transmission, targeted programming is needed.</a:t>
            </a:r>
          </a:p>
        </p:txBody>
      </p:sp>
    </p:spTree>
    <p:extLst>
      <p:ext uri="{BB962C8B-B14F-4D97-AF65-F5344CB8AC3E}">
        <p14:creationId xmlns:p14="http://schemas.microsoft.com/office/powerpoint/2010/main" val="39794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sz="quarter" idx="13"/>
          </p:nvPr>
        </p:nvSpPr>
        <p:spPr/>
        <p:txBody>
          <a:bodyPr/>
          <a:lstStyle/>
          <a:p>
            <a:r>
              <a:rPr lang="en-US" cap="none" dirty="0"/>
              <a:t>Background on teen pregnancy, LGBTQ teen pregnancy, and teen pregnancy prevention programs. </a:t>
            </a:r>
          </a:p>
          <a:p>
            <a:r>
              <a:rPr lang="en-US" cap="none" dirty="0"/>
              <a:t>Description of an LGBTQ workshop designed for teen pregnancy prevention facilitators</a:t>
            </a:r>
          </a:p>
          <a:p>
            <a:r>
              <a:rPr lang="en-US" cap="none" dirty="0"/>
              <a:t>Examination of participant experiences in response to this workshop</a:t>
            </a:r>
          </a:p>
          <a:p>
            <a:r>
              <a:rPr lang="en-US" cap="none" dirty="0"/>
              <a:t>Conclusions</a:t>
            </a:r>
          </a:p>
        </p:txBody>
      </p:sp>
      <p:pic>
        <p:nvPicPr>
          <p:cNvPr id="3074" name="Picture 2" descr="Image result for augusta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025" y="3805016"/>
            <a:ext cx="383857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961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205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ln>
            <a:noFill/>
          </a:ln>
          <a:effectLst/>
        </p:spPr>
      </p:sp>
      <p:pic>
        <p:nvPicPr>
          <p:cNvPr id="74" name="Picture 2">
            <a:extLst>
              <a:ext uri="{FF2B5EF4-FFF2-40B4-BE49-F238E27FC236}">
                <a16:creationId xmlns:a16="http://schemas.microsoft.com/office/drawing/2014/main" id="{E43006C0-9CF0-4AD0-9C72-B3F9942A80C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78A20B43-EA35-4D51-8E25-05F8B334E9E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8" name="Rectangle 77">
            <a:extLst>
              <a:ext uri="{FF2B5EF4-FFF2-40B4-BE49-F238E27FC236}">
                <a16:creationId xmlns:a16="http://schemas.microsoft.com/office/drawing/2014/main" id="{53D1018B-412F-4D92-8F80-6D1E41C88D9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2">
            <a:extLst>
              <a:ext uri="{FF2B5EF4-FFF2-40B4-BE49-F238E27FC236}">
                <a16:creationId xmlns:a16="http://schemas.microsoft.com/office/drawing/2014/main" id="{B59371E8-E3A5-457E-A234-8A4F8B8256C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2" descr="Image result for rainbow question mark"/>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6095903" y="1383577"/>
            <a:ext cx="5135784" cy="4082948"/>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82" name="Picture 81">
            <a:extLst>
              <a:ext uri="{FF2B5EF4-FFF2-40B4-BE49-F238E27FC236}">
                <a16:creationId xmlns:a16="http://schemas.microsoft.com/office/drawing/2014/main" id="{4108FAA8-9416-4584-94E0-E60C0EF6F22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60120" y="957486"/>
            <a:ext cx="4175471" cy="3131913"/>
          </a:xfrm>
        </p:spPr>
        <p:txBody>
          <a:bodyPr vert="horz" lIns="91440" tIns="45720" rIns="91440" bIns="45720" rtlCol="0" anchor="b">
            <a:normAutofit/>
          </a:bodyPr>
          <a:lstStyle/>
          <a:p>
            <a:r>
              <a:rPr lang="en-US" sz="4800"/>
              <a:t>Questions</a:t>
            </a:r>
          </a:p>
        </p:txBody>
      </p:sp>
    </p:spTree>
    <p:extLst>
      <p:ext uri="{BB962C8B-B14F-4D97-AF65-F5344CB8AC3E}">
        <p14:creationId xmlns:p14="http://schemas.microsoft.com/office/powerpoint/2010/main" val="3469558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sz="quarter" idx="13"/>
          </p:nvPr>
        </p:nvSpPr>
        <p:spPr>
          <a:xfrm>
            <a:off x="913774" y="1945758"/>
            <a:ext cx="10363826" cy="4607442"/>
          </a:xfrm>
        </p:spPr>
        <p:txBody>
          <a:bodyPr>
            <a:normAutofit fontScale="62500" lnSpcReduction="20000"/>
          </a:bodyPr>
          <a:lstStyle/>
          <a:p>
            <a:r>
              <a:rPr lang="en-US" cap="none" dirty="0" err="1"/>
              <a:t>Goldebrg</a:t>
            </a:r>
            <a:r>
              <a:rPr lang="en-US" cap="none" dirty="0"/>
              <a:t>, S. K., Reese, B. M., Halpern, C. T. (2016). Teen pregnancy among sexual minority women: Results from the National </a:t>
            </a:r>
            <a:r>
              <a:rPr lang="en-US" cap="none" dirty="0" err="1"/>
              <a:t>Ongitudinal</a:t>
            </a:r>
            <a:r>
              <a:rPr lang="en-US" cap="none" dirty="0"/>
              <a:t> Study of Adolescent to Adult Health. </a:t>
            </a:r>
            <a:r>
              <a:rPr lang="en-US" i="1" cap="none" dirty="0"/>
              <a:t>Journal of Adolescent Health, 59, </a:t>
            </a:r>
            <a:r>
              <a:rPr lang="en-US" cap="none" dirty="0"/>
              <a:t>429-437. doi:10.1016/j.jadohealth.2016.05.009</a:t>
            </a:r>
          </a:p>
          <a:p>
            <a:r>
              <a:rPr lang="en-US" cap="none" dirty="0" err="1"/>
              <a:t>Guttmacher</a:t>
            </a:r>
            <a:r>
              <a:rPr lang="en-US" cap="none" dirty="0"/>
              <a:t> Institute (2014). Fact sheet: American Teens’ Sexual and Reproductive Health. Retrieved from http://www.guttmacher.org/pubs/FB-ATSRH.pdf</a:t>
            </a:r>
          </a:p>
          <a:p>
            <a:r>
              <a:rPr lang="en-US" cap="none" dirty="0"/>
              <a:t>Hoffman SD. Kids Having Kids: Economic Costs and Social Consequences of Teen Pregnancy. Washington, DC: The Urban Institute Press; 2008.</a:t>
            </a:r>
          </a:p>
          <a:p>
            <a:r>
              <a:rPr lang="en-US" cap="none" dirty="0"/>
              <a:t>Lugo-Gil, J., Lee, A., Vohra, D., </a:t>
            </a:r>
            <a:r>
              <a:rPr lang="en-US" cap="none" dirty="0" err="1"/>
              <a:t>Adamek</a:t>
            </a:r>
            <a:r>
              <a:rPr lang="en-US" cap="none" dirty="0"/>
              <a:t>, K., </a:t>
            </a:r>
            <a:r>
              <a:rPr lang="en-US" cap="none" dirty="0" err="1"/>
              <a:t>Lacoe</a:t>
            </a:r>
            <a:r>
              <a:rPr lang="en-US" cap="none" dirty="0"/>
              <a:t>, J., &amp; </a:t>
            </a:r>
            <a:r>
              <a:rPr lang="en-US" cap="none" dirty="0" err="1"/>
              <a:t>Goesling</a:t>
            </a:r>
            <a:r>
              <a:rPr lang="en-US" cap="none" dirty="0"/>
              <a:t>, B. (2016). Updated findings from the HHS Teen Pregnancy Prevention Evidence Review: July 2014 through August 2015. Retrieved from https://tppevidencereview.aspe.hhs.gov/pdfs/Summary_of_findings_2015.pdf</a:t>
            </a:r>
          </a:p>
          <a:p>
            <a:r>
              <a:rPr lang="en-US" cap="none" dirty="0"/>
              <a:t>National Campaign to Prevent Teen and Unplanned Pregnancy (2014). Fast Facts: Teen Pregnancy in the United States. Retrieved from http://thenationalcampaign.org/sites/default/files/resource-primary-download/fast_facts_-_teen_pregnancy_in_the_united_states_aug_2014.pdf </a:t>
            </a:r>
          </a:p>
          <a:p>
            <a:r>
              <a:rPr lang="en-US" cap="none" dirty="0"/>
              <a:t>National Campaign to Prevent Teen and Unplanned Pregnancy, Counting It Up: The Public Costs of Teen Childbearing 2013. Accessed March 31, 2016.</a:t>
            </a:r>
          </a:p>
          <a:p>
            <a:r>
              <a:rPr lang="en-US" cap="none" dirty="0" err="1"/>
              <a:t>Perper</a:t>
            </a:r>
            <a:r>
              <a:rPr lang="en-US" cap="none" dirty="0"/>
              <a:t> K, Peterson K, </a:t>
            </a:r>
            <a:r>
              <a:rPr lang="en-US" cap="none" dirty="0" err="1"/>
              <a:t>Manlove</a:t>
            </a:r>
            <a:r>
              <a:rPr lang="en-US" cap="none" dirty="0"/>
              <a:t> J. Diploma Attainment Among Teen Mothers. Child Trends, Fact Sheet Publication #2010-01: Washington, DC: Child Trends; 2010.</a:t>
            </a:r>
          </a:p>
          <a:p>
            <a:r>
              <a:rPr lang="en-US" cap="none" dirty="0"/>
              <a:t>Rose, I. D., Friedman, D. B., </a:t>
            </a:r>
            <a:r>
              <a:rPr lang="en-US" cap="none" dirty="0" err="1"/>
              <a:t>Annang</a:t>
            </a:r>
            <a:r>
              <a:rPr lang="en-US" cap="none" dirty="0"/>
              <a:t>, L., Spencer, S. M., &amp; Lindley, L. L. (2014). Health communication practices among parents and sexual minority youth. </a:t>
            </a:r>
            <a:r>
              <a:rPr lang="en-US" i="1" cap="none" dirty="0"/>
              <a:t>Journal Of LGBT Youth</a:t>
            </a:r>
            <a:r>
              <a:rPr lang="en-US" cap="none" dirty="0"/>
              <a:t>, </a:t>
            </a:r>
            <a:r>
              <a:rPr lang="en-US" i="1" cap="none" dirty="0"/>
              <a:t>11</a:t>
            </a:r>
            <a:r>
              <a:rPr lang="en-US" cap="none" dirty="0"/>
              <a:t>(3), 316-335. doi:10.1080/19361653.2013.864964</a:t>
            </a:r>
          </a:p>
          <a:p>
            <a:r>
              <a:rPr lang="en-US" cap="none" dirty="0" err="1"/>
              <a:t>Saewyc</a:t>
            </a:r>
            <a:r>
              <a:rPr lang="en-US" cap="none" dirty="0"/>
              <a:t>, E. (2014). Adolescent Pregnancy Among Lesbian, Gay, and Bisexual Teens in the International Handbook of Adolescent Pregnancy (editors: Cherry, A. and Dillon, M.) page 159-169.</a:t>
            </a:r>
          </a:p>
        </p:txBody>
      </p:sp>
    </p:spTree>
    <p:extLst>
      <p:ext uri="{BB962C8B-B14F-4D97-AF65-F5344CB8AC3E}">
        <p14:creationId xmlns:p14="http://schemas.microsoft.com/office/powerpoint/2010/main" val="315346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Costs of Teen Pregnancy</a:t>
            </a:r>
          </a:p>
        </p:txBody>
      </p:sp>
      <p:sp>
        <p:nvSpPr>
          <p:cNvPr id="3" name="Content Placeholder 2"/>
          <p:cNvSpPr>
            <a:spLocks noGrp="1"/>
          </p:cNvSpPr>
          <p:nvPr>
            <p:ph sz="quarter" idx="13"/>
          </p:nvPr>
        </p:nvSpPr>
        <p:spPr/>
        <p:txBody>
          <a:bodyPr>
            <a:normAutofit lnSpcReduction="10000"/>
          </a:bodyPr>
          <a:lstStyle/>
          <a:p>
            <a:r>
              <a:rPr lang="en-US" cap="none" dirty="0"/>
              <a:t>In 2010, teen pregnancy and childbirth accounted for at least $9.4 billion in costs to U.S. taxpayers for increased health care and foster care, increased incarceration rates among children of teen parents, and lost tax revenue because of lower educational attainment and income among teen mothers.</a:t>
            </a:r>
          </a:p>
          <a:p>
            <a:r>
              <a:rPr lang="en-US" cap="none" dirty="0"/>
              <a:t>Pregnancy and birth are significant contributors to high school dropout rates among girls. Only about 50% of teen mothers receive a high school diploma by 22 years of age.</a:t>
            </a:r>
          </a:p>
          <a:p>
            <a:r>
              <a:rPr lang="en-US" cap="none" dirty="0"/>
              <a:t>The children of teenage mothers are more likely to have lower school achievement and to drop out of high school, have more health problems, be incarcerated at some time during adolescence, give birth as a teenager, and face unemployment as a young adult.</a:t>
            </a:r>
          </a:p>
          <a:p>
            <a:endParaRPr lang="en-US" dirty="0"/>
          </a:p>
        </p:txBody>
      </p:sp>
      <p:sp>
        <p:nvSpPr>
          <p:cNvPr id="4" name="TextBox 3"/>
          <p:cNvSpPr txBox="1"/>
          <p:nvPr/>
        </p:nvSpPr>
        <p:spPr>
          <a:xfrm>
            <a:off x="304800" y="5943597"/>
            <a:ext cx="11404600" cy="369332"/>
          </a:xfrm>
          <a:prstGeom prst="rect">
            <a:avLst/>
          </a:prstGeom>
          <a:noFill/>
        </p:spPr>
        <p:txBody>
          <a:bodyPr wrap="square" rtlCol="0">
            <a:spAutoFit/>
          </a:bodyPr>
          <a:lstStyle/>
          <a:p>
            <a:r>
              <a:rPr lang="en-US" dirty="0"/>
              <a:t>Hoffman, 2008; The National Campaign to Prevent Teen and Unplanned Pregnancy; </a:t>
            </a:r>
            <a:r>
              <a:rPr lang="en-US" dirty="0" err="1"/>
              <a:t>Perper</a:t>
            </a:r>
            <a:r>
              <a:rPr lang="en-US" dirty="0"/>
              <a:t>, Peterson, &amp; </a:t>
            </a:r>
            <a:r>
              <a:rPr lang="en-US" dirty="0" err="1"/>
              <a:t>Manlove</a:t>
            </a:r>
            <a:r>
              <a:rPr lang="en-US" dirty="0"/>
              <a:t>, 2010</a:t>
            </a:r>
          </a:p>
        </p:txBody>
      </p:sp>
    </p:spTree>
    <p:extLst>
      <p:ext uri="{BB962C8B-B14F-4D97-AF65-F5344CB8AC3E}">
        <p14:creationId xmlns:p14="http://schemas.microsoft.com/office/powerpoint/2010/main" val="159453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Teen Pregnancy and Sexual Health</a:t>
            </a:r>
          </a:p>
        </p:txBody>
      </p:sp>
      <p:sp>
        <p:nvSpPr>
          <p:cNvPr id="3" name="Content Placeholder 2"/>
          <p:cNvSpPr>
            <a:spLocks noGrp="1"/>
          </p:cNvSpPr>
          <p:nvPr>
            <p:ph sz="quarter" idx="13"/>
          </p:nvPr>
        </p:nvSpPr>
        <p:spPr/>
        <p:txBody>
          <a:bodyPr/>
          <a:lstStyle/>
          <a:p>
            <a:r>
              <a:rPr lang="en-US" cap="none" dirty="0"/>
              <a:t>Despite the progress that has been made to reduce teen pregnancy and sexual risk taking, there were still approximately 614,000 pregnancies to women younger than age 20 in 2010 nationwide.</a:t>
            </a:r>
          </a:p>
          <a:p>
            <a:r>
              <a:rPr lang="en-US" cap="none" dirty="0"/>
              <a:t>25% of teens in the U.S. will become pregnant at least once by the age of 20. </a:t>
            </a:r>
          </a:p>
          <a:p>
            <a:r>
              <a:rPr lang="en-US" cap="none" dirty="0"/>
              <a:t>The highest rates of teen pregnancy occur in the Southeast.</a:t>
            </a:r>
          </a:p>
          <a:p>
            <a:r>
              <a:rPr lang="en-US" cap="none" dirty="0"/>
              <a:t>Young people age 15 to 24 account for nearly one-half of all new cases of STDs, even though they only comprise 25% of the sexually active population in the U.S. </a:t>
            </a:r>
          </a:p>
          <a:p>
            <a:endParaRPr lang="en-US" cap="none" dirty="0"/>
          </a:p>
        </p:txBody>
      </p:sp>
      <p:sp>
        <p:nvSpPr>
          <p:cNvPr id="4" name="TextBox 3"/>
          <p:cNvSpPr txBox="1"/>
          <p:nvPr/>
        </p:nvSpPr>
        <p:spPr>
          <a:xfrm>
            <a:off x="1117600" y="6045200"/>
            <a:ext cx="9918700" cy="369332"/>
          </a:xfrm>
          <a:prstGeom prst="rect">
            <a:avLst/>
          </a:prstGeom>
          <a:noFill/>
        </p:spPr>
        <p:txBody>
          <a:bodyPr wrap="square" rtlCol="0">
            <a:spAutoFit/>
          </a:bodyPr>
          <a:lstStyle/>
          <a:p>
            <a:r>
              <a:rPr lang="en-US" dirty="0"/>
              <a:t>The National Campaign to Prevent Teen and Unplanned Pregnancy, 2014; Guttmacher Institute, 2014 </a:t>
            </a:r>
          </a:p>
        </p:txBody>
      </p:sp>
    </p:spTree>
    <p:extLst>
      <p:ext uri="{BB962C8B-B14F-4D97-AF65-F5344CB8AC3E}">
        <p14:creationId xmlns:p14="http://schemas.microsoft.com/office/powerpoint/2010/main" val="21471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Teen Pregnancy and LGBTQ Youth</a:t>
            </a:r>
          </a:p>
        </p:txBody>
      </p:sp>
      <p:sp>
        <p:nvSpPr>
          <p:cNvPr id="3" name="Content Placeholder 2"/>
          <p:cNvSpPr>
            <a:spLocks noGrp="1"/>
          </p:cNvSpPr>
          <p:nvPr>
            <p:ph sz="quarter" idx="13"/>
          </p:nvPr>
        </p:nvSpPr>
        <p:spPr>
          <a:xfrm>
            <a:off x="913774" y="2367092"/>
            <a:ext cx="10363826" cy="3551108"/>
          </a:xfrm>
        </p:spPr>
        <p:txBody>
          <a:bodyPr>
            <a:normAutofit lnSpcReduction="10000"/>
          </a:bodyPr>
          <a:lstStyle/>
          <a:p>
            <a:r>
              <a:rPr lang="en-US" cap="none" dirty="0"/>
              <a:t>Rates of teen pregnancy are 2-3 times higher among Lesbian, Gay, Bisexual, Transgender, and Queer/Questioning (LGBTQ) youth. Bisexual women are at particularly increased risk for early teen pregnancy (before age 18) .</a:t>
            </a:r>
          </a:p>
          <a:p>
            <a:r>
              <a:rPr lang="en-US" cap="none" dirty="0"/>
              <a:t>Lesbian, Gay, and Bisexual (LGB) youth are more likely to initiate sex at a very young age, have multiple partners, use alcohol and other substances before engaging in sexual intercourse; and are less likely to use contraception compared to non-LGB youth.</a:t>
            </a:r>
          </a:p>
          <a:p>
            <a:r>
              <a:rPr lang="en-US" cap="none" dirty="0"/>
              <a:t>Increased risk for teen pregnancy among LGBTQ youth may be related to higher rates of sexual victimization, limited parent-child communication around sexual health, and a lack of LGBTQ specific educational materials and programing. </a:t>
            </a:r>
          </a:p>
          <a:p>
            <a:endParaRPr lang="en-US" cap="none" dirty="0"/>
          </a:p>
        </p:txBody>
      </p:sp>
      <p:sp>
        <p:nvSpPr>
          <p:cNvPr id="4" name="TextBox 3"/>
          <p:cNvSpPr txBox="1"/>
          <p:nvPr/>
        </p:nvSpPr>
        <p:spPr>
          <a:xfrm>
            <a:off x="1117600" y="6045200"/>
            <a:ext cx="9918700" cy="369332"/>
          </a:xfrm>
          <a:prstGeom prst="rect">
            <a:avLst/>
          </a:prstGeom>
          <a:noFill/>
        </p:spPr>
        <p:txBody>
          <a:bodyPr wrap="square" rtlCol="0">
            <a:spAutoFit/>
          </a:bodyPr>
          <a:lstStyle/>
          <a:p>
            <a:r>
              <a:rPr lang="en-US" dirty="0"/>
              <a:t>Goldberg et al., 2016; Rose et al., 2014; </a:t>
            </a:r>
            <a:r>
              <a:rPr lang="en-US" dirty="0" err="1"/>
              <a:t>Saewyc</a:t>
            </a:r>
            <a:r>
              <a:rPr lang="en-US" dirty="0"/>
              <a:t>, 2014 </a:t>
            </a:r>
          </a:p>
        </p:txBody>
      </p:sp>
    </p:spTree>
    <p:extLst>
      <p:ext uri="{BB962C8B-B14F-4D97-AF65-F5344CB8AC3E}">
        <p14:creationId xmlns:p14="http://schemas.microsoft.com/office/powerpoint/2010/main" val="394572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Teen Pregnancy Prevention</a:t>
            </a:r>
          </a:p>
        </p:txBody>
      </p:sp>
      <p:sp>
        <p:nvSpPr>
          <p:cNvPr id="3" name="Content Placeholder 2"/>
          <p:cNvSpPr>
            <a:spLocks noGrp="1"/>
          </p:cNvSpPr>
          <p:nvPr>
            <p:ph sz="quarter" idx="13"/>
          </p:nvPr>
        </p:nvSpPr>
        <p:spPr/>
        <p:txBody>
          <a:bodyPr>
            <a:normAutofit fontScale="92500" lnSpcReduction="20000"/>
          </a:bodyPr>
          <a:lstStyle/>
          <a:p>
            <a:r>
              <a:rPr lang="en-US" cap="none" dirty="0"/>
              <a:t>Since 2009, U.S. Department of Health and Human Services (HHS) has conducted an ongoing review of teen pregnancy prevention (TPP) programs. As of June 2016, HHS has identified 37 programs with evidence of effectiveness.</a:t>
            </a:r>
          </a:p>
          <a:p>
            <a:endParaRPr lang="en-US" cap="none" dirty="0"/>
          </a:p>
          <a:p>
            <a:r>
              <a:rPr lang="en-US" cap="none" dirty="0"/>
              <a:t>Although many evidence-based TPPs exist, they may not have been designed with LGBTQ youth in mind. Increasing inclusivity of LGBTQ youth in TPP has recently become a point of emphasis for funding agencies, including HHS.</a:t>
            </a:r>
          </a:p>
          <a:p>
            <a:endParaRPr lang="en-US" cap="none" dirty="0"/>
          </a:p>
          <a:p>
            <a:r>
              <a:rPr lang="en-US" cap="none" dirty="0"/>
              <a:t>Community organizations may need additional training to ensure that TPPs are LGBTQ inclusive. </a:t>
            </a:r>
          </a:p>
          <a:p>
            <a:endParaRPr lang="en-US" dirty="0"/>
          </a:p>
        </p:txBody>
      </p:sp>
      <p:sp>
        <p:nvSpPr>
          <p:cNvPr id="4" name="TextBox 3"/>
          <p:cNvSpPr txBox="1"/>
          <p:nvPr/>
        </p:nvSpPr>
        <p:spPr>
          <a:xfrm>
            <a:off x="1117600" y="6045200"/>
            <a:ext cx="9918700" cy="369332"/>
          </a:xfrm>
          <a:prstGeom prst="rect">
            <a:avLst/>
          </a:prstGeom>
          <a:noFill/>
        </p:spPr>
        <p:txBody>
          <a:bodyPr wrap="square" rtlCol="0">
            <a:spAutoFit/>
          </a:bodyPr>
          <a:lstStyle/>
          <a:p>
            <a:r>
              <a:rPr lang="en-US" dirty="0"/>
              <a:t>Lugo-Gil et al., 2016</a:t>
            </a:r>
          </a:p>
        </p:txBody>
      </p:sp>
    </p:spTree>
    <p:extLst>
      <p:ext uri="{BB962C8B-B14F-4D97-AF65-F5344CB8AC3E}">
        <p14:creationId xmlns:p14="http://schemas.microsoft.com/office/powerpoint/2010/main" val="377997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Aims</a:t>
            </a:r>
          </a:p>
        </p:txBody>
      </p:sp>
      <p:sp>
        <p:nvSpPr>
          <p:cNvPr id="3" name="Content Placeholder 2"/>
          <p:cNvSpPr>
            <a:spLocks noGrp="1"/>
          </p:cNvSpPr>
          <p:nvPr>
            <p:ph sz="quarter" idx="13"/>
          </p:nvPr>
        </p:nvSpPr>
        <p:spPr/>
        <p:txBody>
          <a:bodyPr>
            <a:normAutofit lnSpcReduction="10000"/>
          </a:bodyPr>
          <a:lstStyle/>
          <a:p>
            <a:r>
              <a:rPr lang="en-US" cap="none" dirty="0"/>
              <a:t>Design an educational LGBTQ training provided for TPP facilitators.</a:t>
            </a:r>
          </a:p>
          <a:p>
            <a:endParaRPr lang="en-US" cap="none" dirty="0"/>
          </a:p>
          <a:p>
            <a:r>
              <a:rPr lang="en-US" cap="none" dirty="0"/>
              <a:t>Pilot the workshop with two groups of facilitators.</a:t>
            </a:r>
          </a:p>
          <a:p>
            <a:endParaRPr lang="en-US" cap="none" dirty="0"/>
          </a:p>
          <a:p>
            <a:r>
              <a:rPr lang="en-US" cap="none" dirty="0"/>
              <a:t>Collect initial satisfaction data on the workshop.</a:t>
            </a:r>
          </a:p>
        </p:txBody>
      </p:sp>
      <p:sp>
        <p:nvSpPr>
          <p:cNvPr id="4" name="Content Placeholder 3"/>
          <p:cNvSpPr>
            <a:spLocks noGrp="1"/>
          </p:cNvSpPr>
          <p:nvPr>
            <p:ph sz="quarter" idx="14"/>
          </p:nvPr>
        </p:nvSpPr>
        <p:spPr/>
        <p:txBody>
          <a:bodyPr/>
          <a:lstStyle/>
          <a:p>
            <a:endParaRPr lang="en-US" dirty="0"/>
          </a:p>
        </p:txBody>
      </p:sp>
      <p:pic>
        <p:nvPicPr>
          <p:cNvPr id="1026" name="Picture 2" descr="Image result for ai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025" y="2457449"/>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30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Method: Workshop Design</a:t>
            </a:r>
          </a:p>
        </p:txBody>
      </p:sp>
      <p:sp>
        <p:nvSpPr>
          <p:cNvPr id="3" name="Content Placeholder 2"/>
          <p:cNvSpPr>
            <a:spLocks noGrp="1"/>
          </p:cNvSpPr>
          <p:nvPr>
            <p:ph sz="quarter" idx="13"/>
          </p:nvPr>
        </p:nvSpPr>
        <p:spPr/>
        <p:txBody>
          <a:bodyPr/>
          <a:lstStyle/>
          <a:p>
            <a:r>
              <a:rPr lang="en-US" cap="none" dirty="0"/>
              <a:t>An LGBTQ educational workshop was designed to meet the needs of the Augusta Partnership for Children TPP facilitators.</a:t>
            </a:r>
          </a:p>
          <a:p>
            <a:r>
              <a:rPr lang="en-US" cap="none" dirty="0"/>
              <a:t>The workshop didactics, videos, and interactive segments covered topics of LGBTQ relevant topics including terminology, intersectionality, trauma, and risk/resilience factors.</a:t>
            </a:r>
          </a:p>
          <a:p>
            <a:r>
              <a:rPr lang="en-US" cap="none" dirty="0"/>
              <a:t>We drew upon existing resources, such as Augusta University Safe Space training materials and the “</a:t>
            </a:r>
            <a:r>
              <a:rPr lang="en-US" cap="none" dirty="0" err="1"/>
              <a:t>genderbread</a:t>
            </a:r>
            <a:r>
              <a:rPr lang="en-US" cap="none" dirty="0"/>
              <a:t> person,” as well as created our own contextually relevant materials.</a:t>
            </a:r>
          </a:p>
          <a:p>
            <a:r>
              <a:rPr lang="en-US" cap="none" dirty="0"/>
              <a:t>Small group activities with a leader engaged participants in case studies that they could link specifically to TPP sessions.</a:t>
            </a:r>
          </a:p>
        </p:txBody>
      </p:sp>
    </p:spTree>
    <p:extLst>
      <p:ext uri="{BB962C8B-B14F-4D97-AF65-F5344CB8AC3E}">
        <p14:creationId xmlns:p14="http://schemas.microsoft.com/office/powerpoint/2010/main" val="226415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genderbread 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25" y="0"/>
            <a:ext cx="10598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45933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690</TotalTime>
  <Words>1445</Words>
  <Application>Microsoft Office PowerPoint</Application>
  <PresentationFormat>Widescreen</PresentationFormat>
  <Paragraphs>86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Tw Cen MT</vt:lpstr>
      <vt:lpstr>Droplet</vt:lpstr>
      <vt:lpstr>Implementing an LGBTQ Training for Teen Pregnancy Prevention Facilitators</vt:lpstr>
      <vt:lpstr>overview</vt:lpstr>
      <vt:lpstr>Costs of Teen Pregnancy</vt:lpstr>
      <vt:lpstr>Teen Pregnancy and Sexual Health</vt:lpstr>
      <vt:lpstr>Teen Pregnancy and LGBTQ Youth</vt:lpstr>
      <vt:lpstr>Teen Pregnancy Prevention</vt:lpstr>
      <vt:lpstr>Aims</vt:lpstr>
      <vt:lpstr>Method: Workshop Design</vt:lpstr>
      <vt:lpstr>PowerPoint Presentation</vt:lpstr>
      <vt:lpstr>PowerPoint Presentation</vt:lpstr>
      <vt:lpstr>Example Case Study</vt:lpstr>
      <vt:lpstr>Method: Participants and Surveys</vt:lpstr>
      <vt:lpstr>Results</vt:lpstr>
      <vt:lpstr>Results</vt:lpstr>
      <vt:lpstr>Results</vt:lpstr>
      <vt:lpstr>Results</vt:lpstr>
      <vt:lpstr>Results</vt:lpstr>
      <vt:lpstr>What Portion of the Workshop Impacted you the Most?</vt:lpstr>
      <vt:lpstr>Impacts/Conclusions</vt:lpstr>
      <vt:lpstr>Questions</vt:lpstr>
      <vt:lpstr>References</vt:lpstr>
    </vt:vector>
  </TitlesOfParts>
  <Company>MCG Health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an LGBTQ Training for Teen Pregnancy Prevention Facilitators</dc:title>
  <dc:creator>Drescher, Christopher</dc:creator>
  <cp:lastModifiedBy>Chris Drescher</cp:lastModifiedBy>
  <cp:revision>26</cp:revision>
  <dcterms:created xsi:type="dcterms:W3CDTF">2017-10-02T14:10:31Z</dcterms:created>
  <dcterms:modified xsi:type="dcterms:W3CDTF">2017-10-06T00:43:18Z</dcterms:modified>
</cp:coreProperties>
</file>