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65" r:id="rId3"/>
    <p:sldId id="268" r:id="rId4"/>
    <p:sldId id="266" r:id="rId5"/>
    <p:sldId id="280" r:id="rId6"/>
    <p:sldId id="267" r:id="rId7"/>
    <p:sldId id="259" r:id="rId8"/>
    <p:sldId id="274" r:id="rId9"/>
    <p:sldId id="272" r:id="rId10"/>
    <p:sldId id="273" r:id="rId11"/>
    <p:sldId id="271" r:id="rId12"/>
    <p:sldId id="275" r:id="rId13"/>
    <p:sldId id="276" r:id="rId14"/>
    <p:sldId id="277" r:id="rId15"/>
    <p:sldId id="278" r:id="rId16"/>
    <p:sldId id="279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458A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433" autoAdjust="0"/>
  </p:normalViewPr>
  <p:slideViewPr>
    <p:cSldViewPr snapToGrid="0">
      <p:cViewPr varScale="1">
        <p:scale>
          <a:sx n="131" d="100"/>
          <a:sy n="131" d="100"/>
        </p:scale>
        <p:origin x="3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4854A4-31E2-DC4D-834A-21EF13D848C6}" type="datetimeFigureOut">
              <a:rPr lang="en-US" smtClean="0"/>
              <a:t>10/5/17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1E0C47-9FDD-D241-99C4-D3B732BA3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541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F150B-F4A2-49B3-9BD7-8FB3400CC15C}" type="datetimeFigureOut">
              <a:rPr lang="en-US" smtClean="0"/>
              <a:t>10/5/17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86EF-02BC-482D-B55F-A5C027C5C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79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F150B-F4A2-49B3-9BD7-8FB3400CC15C}" type="datetimeFigureOut">
              <a:rPr lang="en-US" smtClean="0"/>
              <a:t>10/5/17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86EF-02BC-482D-B55F-A5C027C5C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165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F150B-F4A2-49B3-9BD7-8FB3400CC15C}" type="datetimeFigureOut">
              <a:rPr lang="en-US" smtClean="0"/>
              <a:t>10/5/17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86EF-02BC-482D-B55F-A5C027C5C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656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F150B-F4A2-49B3-9BD7-8FB3400CC15C}" type="datetimeFigureOut">
              <a:rPr lang="en-US" smtClean="0"/>
              <a:t>10/5/17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86EF-02BC-482D-B55F-A5C027C5C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01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F150B-F4A2-49B3-9BD7-8FB3400CC15C}" type="datetimeFigureOut">
              <a:rPr lang="en-US" smtClean="0"/>
              <a:t>10/5/17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86EF-02BC-482D-B55F-A5C027C5C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81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F150B-F4A2-49B3-9BD7-8FB3400CC15C}" type="datetimeFigureOut">
              <a:rPr lang="en-US" smtClean="0"/>
              <a:t>10/5/17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86EF-02BC-482D-B55F-A5C027C5C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44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F150B-F4A2-49B3-9BD7-8FB3400CC15C}" type="datetimeFigureOut">
              <a:rPr lang="en-US" smtClean="0"/>
              <a:t>10/5/17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86EF-02BC-482D-B55F-A5C027C5C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799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F150B-F4A2-49B3-9BD7-8FB3400CC15C}" type="datetimeFigureOut">
              <a:rPr lang="en-US" smtClean="0"/>
              <a:t>10/5/17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86EF-02BC-482D-B55F-A5C027C5C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024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F150B-F4A2-49B3-9BD7-8FB3400CC15C}" type="datetimeFigureOut">
              <a:rPr lang="en-US" smtClean="0"/>
              <a:t>10/5/17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86EF-02BC-482D-B55F-A5C027C5C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F150B-F4A2-49B3-9BD7-8FB3400CC15C}" type="datetimeFigureOut">
              <a:rPr lang="en-US" smtClean="0"/>
              <a:t>10/5/17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86EF-02BC-482D-B55F-A5C027C5C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256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F150B-F4A2-49B3-9BD7-8FB3400CC15C}" type="datetimeFigureOut">
              <a:rPr lang="en-US" smtClean="0"/>
              <a:t>10/5/17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86EF-02BC-482D-B55F-A5C027C5C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847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F150B-F4A2-49B3-9BD7-8FB3400CC15C}" type="datetimeFigureOut">
              <a:rPr lang="en-US" smtClean="0"/>
              <a:t>10/5/17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B86EF-02BC-482D-B55F-A5C027C5C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24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 descr="Pictur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/>
          <a:stretch>
            <a:fillRect/>
          </a:stretch>
        </p:blipFill>
        <p:spPr bwMode="auto">
          <a:xfrm>
            <a:off x="1524000" y="1001714"/>
            <a:ext cx="3348038" cy="585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57665" y="0"/>
            <a:ext cx="12134335" cy="933178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000" dirty="0"/>
              <a:t> </a:t>
            </a:r>
          </a:p>
          <a:p>
            <a:pPr algn="ctr" eaLnBrk="1" hangingPunct="1">
              <a:defRPr/>
            </a:pPr>
            <a:r>
              <a:rPr lang="en-US" sz="2000" i="1" dirty="0">
                <a:solidFill>
                  <a:srgbClr val="000066"/>
                </a:solidFill>
              </a:rPr>
              <a:t>Medical College of Georgia</a:t>
            </a:r>
          </a:p>
          <a:p>
            <a:pPr algn="ctr" eaLnBrk="1" hangingPunct="1">
              <a:defRPr/>
            </a:pPr>
            <a:r>
              <a:rPr lang="en-US" sz="2000" i="1" dirty="0">
                <a:solidFill>
                  <a:srgbClr val="000066"/>
                </a:solidFill>
              </a:rPr>
              <a:t>Augusta </a:t>
            </a:r>
            <a:r>
              <a:rPr lang="en-US" sz="2000" i="1" dirty="0" smtClean="0">
                <a:solidFill>
                  <a:srgbClr val="000066"/>
                </a:solidFill>
              </a:rPr>
              <a:t>University</a:t>
            </a:r>
            <a:endParaRPr lang="ru-RU" sz="2000" i="1" dirty="0" smtClean="0">
              <a:solidFill>
                <a:srgbClr val="000066"/>
              </a:solidFill>
            </a:endParaRPr>
          </a:p>
          <a:p>
            <a:pPr algn="r" eaLnBrk="1" hangingPunct="1">
              <a:defRPr/>
            </a:pPr>
            <a:endParaRPr lang="en-US" sz="3600" i="1" dirty="0" smtClean="0">
              <a:solidFill>
                <a:srgbClr val="00007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r" eaLnBrk="1" hangingPunct="1">
              <a:defRPr/>
            </a:pPr>
            <a:r>
              <a:rPr lang="ru-RU" sz="3600" i="1" dirty="0" smtClean="0">
                <a:solidFill>
                  <a:srgbClr val="00007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	</a:t>
            </a:r>
            <a:endParaRPr lang="en-US" sz="1400" i="1" dirty="0" smtClean="0">
              <a:solidFill>
                <a:srgbClr val="00007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en-US" sz="44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n-US" sz="44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n-US" sz="44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		Designing an e-Guide</a:t>
            </a:r>
            <a:endParaRPr lang="en-US" sz="4400" dirty="0" smtClean="0">
              <a:solidFill>
                <a:srgbClr val="C00000"/>
              </a:solidFill>
            </a:endParaRPr>
          </a:p>
          <a:p>
            <a:pPr>
              <a:defRPr/>
            </a:pPr>
            <a:r>
              <a:rPr lang="en-US" sz="4400" dirty="0" smtClean="0">
                <a:solidFill>
                  <a:srgbClr val="C00000"/>
                </a:solidFill>
              </a:rPr>
              <a:t>						</a:t>
            </a:r>
            <a:r>
              <a:rPr lang="en-US" sz="44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 physical examination</a:t>
            </a:r>
          </a:p>
          <a:p>
            <a:pPr>
              <a:defRPr/>
            </a:pPr>
            <a:r>
              <a:rPr lang="en-US" sz="44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				in pre-clerkship</a:t>
            </a:r>
          </a:p>
          <a:p>
            <a:pPr>
              <a:defRPr/>
            </a:pPr>
            <a:r>
              <a:rPr lang="en-US" sz="44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				medical education:</a:t>
            </a:r>
          </a:p>
          <a:p>
            <a:pPr>
              <a:defRPr/>
            </a:pPr>
            <a:r>
              <a:rPr lang="en-US" sz="44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n-US" sz="44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			A pilot study</a:t>
            </a:r>
            <a:endParaRPr lang="en-US" sz="4400" dirty="0">
              <a:solidFill>
                <a:srgbClr val="C00000"/>
              </a:solidFill>
            </a:endParaRPr>
          </a:p>
          <a:p>
            <a:pPr>
              <a:defRPr/>
            </a:pPr>
            <a:r>
              <a:rPr lang="en-US" sz="4400" dirty="0" smtClean="0">
                <a:solidFill>
                  <a:srgbClr val="C00000"/>
                </a:solidFill>
              </a:rPr>
              <a:t>						</a:t>
            </a:r>
            <a:r>
              <a:rPr lang="en-US" sz="2800" i="1" dirty="0">
                <a:solidFill>
                  <a:srgbClr val="003399"/>
                </a:solidFill>
              </a:rPr>
              <a:t>		</a:t>
            </a:r>
            <a:r>
              <a:rPr lang="en-US" sz="2800" i="1" dirty="0" smtClean="0">
                <a:solidFill>
                  <a:srgbClr val="003399"/>
                </a:solidFill>
              </a:rPr>
              <a:t>		</a:t>
            </a:r>
            <a:r>
              <a:rPr lang="en-US" sz="2800" i="1" dirty="0">
                <a:solidFill>
                  <a:srgbClr val="003399"/>
                </a:solidFill>
              </a:rPr>
              <a:t>	</a:t>
            </a:r>
            <a:r>
              <a:rPr lang="en-US" sz="2800" i="1" dirty="0" smtClean="0">
                <a:solidFill>
                  <a:srgbClr val="003399"/>
                </a:solidFill>
              </a:rPr>
              <a:t>								</a:t>
            </a:r>
            <a:r>
              <a:rPr lang="en-US" sz="2800" i="1" dirty="0" smtClean="0">
                <a:solidFill>
                  <a:srgbClr val="22458A"/>
                </a:solidFill>
              </a:rPr>
              <a:t>Elena </a:t>
            </a:r>
            <a:r>
              <a:rPr lang="en-US" sz="2800" i="1" dirty="0">
                <a:solidFill>
                  <a:srgbClr val="22458A"/>
                </a:solidFill>
              </a:rPr>
              <a:t>Wood, MD, </a:t>
            </a:r>
            <a:r>
              <a:rPr lang="en-US" sz="2800" i="1" dirty="0" smtClean="0">
                <a:solidFill>
                  <a:srgbClr val="22458A"/>
                </a:solidFill>
              </a:rPr>
              <a:t>PhD; A.J</a:t>
            </a:r>
            <a:r>
              <a:rPr lang="en-US" sz="2800" i="1" dirty="0">
                <a:solidFill>
                  <a:srgbClr val="22458A"/>
                </a:solidFill>
              </a:rPr>
              <a:t>. Kleinheksel, PhD</a:t>
            </a:r>
            <a:endParaRPr lang="ru-RU" sz="2800" i="1" dirty="0">
              <a:solidFill>
                <a:srgbClr val="22458A"/>
              </a:solidFill>
            </a:endParaRPr>
          </a:p>
          <a:p>
            <a:pPr eaLnBrk="1" hangingPunct="1">
              <a:defRPr/>
            </a:pPr>
            <a:r>
              <a:rPr lang="ru-RU" sz="2600" i="1" dirty="0">
                <a:solidFill>
                  <a:srgbClr val="000099"/>
                </a:solidFill>
              </a:rPr>
              <a:t>				</a:t>
            </a:r>
            <a:endParaRPr lang="en-US" sz="2600" i="1" dirty="0">
              <a:solidFill>
                <a:srgbClr val="000099"/>
              </a:solidFill>
            </a:endParaRPr>
          </a:p>
          <a:p>
            <a:pPr eaLnBrk="1" hangingPunct="1">
              <a:defRPr/>
            </a:pPr>
            <a:r>
              <a:rPr lang="en-US" sz="2600" i="1" dirty="0">
                <a:solidFill>
                  <a:srgbClr val="000099"/>
                </a:solidFill>
              </a:rPr>
              <a:t>				</a:t>
            </a:r>
            <a:r>
              <a:rPr lang="ru-RU" sz="2600" i="1" dirty="0">
                <a:solidFill>
                  <a:srgbClr val="294791"/>
                </a:solidFill>
                <a:latin typeface="Lucida Sans Unicode" pitchFamily="34" charset="0"/>
              </a:rPr>
              <a:t>				</a:t>
            </a:r>
            <a:endParaRPr lang="en-US" sz="2600" i="1" dirty="0">
              <a:solidFill>
                <a:srgbClr val="294791"/>
              </a:solidFill>
              <a:latin typeface="Lucida Sans Unicode" pitchFamily="34" charset="0"/>
            </a:endParaRPr>
          </a:p>
          <a:p>
            <a:pPr eaLnBrk="1" hangingPunct="1">
              <a:defRPr/>
            </a:pPr>
            <a:endParaRPr lang="en-US" sz="3200" dirty="0">
              <a:solidFill>
                <a:srgbClr val="003399"/>
              </a:solidFill>
            </a:endParaRPr>
          </a:p>
          <a:p>
            <a:pPr lvl="4" algn="r" eaLnBrk="1" hangingPunct="1">
              <a:spcBef>
                <a:spcPct val="20000"/>
              </a:spcBef>
              <a:buFontTx/>
              <a:buChar char="•"/>
              <a:defRPr/>
            </a:pPr>
            <a:endParaRPr lang="ru-RU" sz="3200" dirty="0">
              <a:solidFill>
                <a:srgbClr val="003399"/>
              </a:solidFill>
            </a:endParaRPr>
          </a:p>
          <a:p>
            <a:pPr eaLnBrk="1" hangingPunct="1">
              <a:defRPr/>
            </a:pPr>
            <a:endParaRPr lang="en-US" sz="3200" dirty="0">
              <a:solidFill>
                <a:srgbClr val="003399"/>
              </a:solidFill>
              <a:latin typeface="Times New Roman" pitchFamily="18" charset="0"/>
            </a:endParaRPr>
          </a:p>
          <a:p>
            <a:pPr eaLnBrk="1" hangingPunct="1">
              <a:defRPr/>
            </a:pPr>
            <a:endParaRPr lang="en-US" sz="3200" dirty="0">
              <a:solidFill>
                <a:srgbClr val="003399"/>
              </a:solidFill>
              <a:latin typeface="Times New Roman" pitchFamily="18" charset="0"/>
            </a:endParaRPr>
          </a:p>
        </p:txBody>
      </p:sp>
      <p:sp>
        <p:nvSpPr>
          <p:cNvPr id="56327" name="Line 7"/>
          <p:cNvSpPr>
            <a:spLocks noChangeShapeType="1"/>
          </p:cNvSpPr>
          <p:nvPr/>
        </p:nvSpPr>
        <p:spPr bwMode="auto">
          <a:xfrm>
            <a:off x="1524000" y="981075"/>
            <a:ext cx="9144000" cy="0"/>
          </a:xfrm>
          <a:prstGeom prst="line">
            <a:avLst/>
          </a:prstGeom>
          <a:noFill/>
          <a:ln w="28575">
            <a:solidFill>
              <a:srgbClr val="00007A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ct val="155000"/>
              </a:lnSpc>
              <a:spcBef>
                <a:spcPct val="2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989" y="60326"/>
            <a:ext cx="858837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26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63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63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63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63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632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5" grpId="0" build="p" autoUpdateAnimBg="0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57665" y="0"/>
            <a:ext cx="12134335" cy="539224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000" dirty="0"/>
              <a:t> </a:t>
            </a:r>
          </a:p>
          <a:p>
            <a:pPr algn="ctr" eaLnBrk="1" hangingPunct="1">
              <a:defRPr/>
            </a:pPr>
            <a:r>
              <a:rPr lang="en-US" sz="2000" i="1" dirty="0">
                <a:solidFill>
                  <a:srgbClr val="000066"/>
                </a:solidFill>
              </a:rPr>
              <a:t>Medical College of Georgia</a:t>
            </a:r>
          </a:p>
          <a:p>
            <a:pPr algn="ctr" eaLnBrk="1" hangingPunct="1">
              <a:defRPr/>
            </a:pPr>
            <a:r>
              <a:rPr lang="en-US" sz="2000" i="1" dirty="0">
                <a:solidFill>
                  <a:srgbClr val="000066"/>
                </a:solidFill>
              </a:rPr>
              <a:t>Augusta </a:t>
            </a:r>
            <a:r>
              <a:rPr lang="en-US" sz="2000" i="1" dirty="0" smtClean="0">
                <a:solidFill>
                  <a:srgbClr val="000066"/>
                </a:solidFill>
              </a:rPr>
              <a:t>University</a:t>
            </a:r>
            <a:endParaRPr lang="ru-RU" sz="2000" i="1" dirty="0" smtClean="0">
              <a:solidFill>
                <a:srgbClr val="000066"/>
              </a:solidFill>
            </a:endParaRPr>
          </a:p>
          <a:p>
            <a:pPr algn="r" eaLnBrk="1" hangingPunct="1">
              <a:defRPr/>
            </a:pPr>
            <a:endParaRPr lang="en-US" sz="3600" i="1" dirty="0">
              <a:solidFill>
                <a:srgbClr val="00007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en-US" sz="4400" dirty="0" smtClean="0">
                <a:solidFill>
                  <a:srgbClr val="C00000"/>
                </a:solidFill>
              </a:rPr>
              <a:t>						</a:t>
            </a:r>
            <a:r>
              <a:rPr lang="en-US" sz="2800" i="1" dirty="0">
                <a:solidFill>
                  <a:srgbClr val="003399"/>
                </a:solidFill>
              </a:rPr>
              <a:t>		</a:t>
            </a:r>
            <a:r>
              <a:rPr lang="en-US" sz="2800" i="1" dirty="0" smtClean="0">
                <a:solidFill>
                  <a:srgbClr val="003399"/>
                </a:solidFill>
              </a:rPr>
              <a:t>		</a:t>
            </a:r>
            <a:r>
              <a:rPr lang="en-US" sz="2800" i="1" dirty="0">
                <a:solidFill>
                  <a:srgbClr val="003399"/>
                </a:solidFill>
              </a:rPr>
              <a:t>	</a:t>
            </a:r>
            <a:r>
              <a:rPr lang="en-US" sz="2800" i="1" dirty="0" smtClean="0">
                <a:solidFill>
                  <a:srgbClr val="003399"/>
                </a:solidFill>
              </a:rPr>
              <a:t>								</a:t>
            </a:r>
            <a:endParaRPr lang="ru-RU" sz="2800" i="1" dirty="0">
              <a:solidFill>
                <a:srgbClr val="22458A"/>
              </a:solidFill>
            </a:endParaRPr>
          </a:p>
          <a:p>
            <a:pPr eaLnBrk="1" hangingPunct="1">
              <a:defRPr/>
            </a:pPr>
            <a:r>
              <a:rPr lang="ru-RU" sz="2600" i="1" dirty="0">
                <a:solidFill>
                  <a:srgbClr val="000099"/>
                </a:solidFill>
              </a:rPr>
              <a:t>				</a:t>
            </a:r>
            <a:endParaRPr lang="en-US" sz="2600" i="1" dirty="0">
              <a:solidFill>
                <a:srgbClr val="000099"/>
              </a:solidFill>
            </a:endParaRPr>
          </a:p>
          <a:p>
            <a:pPr eaLnBrk="1" hangingPunct="1">
              <a:defRPr/>
            </a:pPr>
            <a:r>
              <a:rPr lang="en-US" sz="2600" i="1" dirty="0">
                <a:solidFill>
                  <a:srgbClr val="000099"/>
                </a:solidFill>
              </a:rPr>
              <a:t>				</a:t>
            </a:r>
            <a:r>
              <a:rPr lang="ru-RU" sz="2600" i="1" dirty="0">
                <a:solidFill>
                  <a:srgbClr val="294791"/>
                </a:solidFill>
                <a:latin typeface="Lucida Sans Unicode" pitchFamily="34" charset="0"/>
              </a:rPr>
              <a:t>				</a:t>
            </a:r>
            <a:endParaRPr lang="en-US" sz="2600" i="1" dirty="0">
              <a:solidFill>
                <a:srgbClr val="294791"/>
              </a:solidFill>
              <a:latin typeface="Lucida Sans Unicode" pitchFamily="34" charset="0"/>
            </a:endParaRPr>
          </a:p>
          <a:p>
            <a:pPr eaLnBrk="1" hangingPunct="1">
              <a:defRPr/>
            </a:pPr>
            <a:endParaRPr lang="en-US" sz="3200" dirty="0">
              <a:solidFill>
                <a:srgbClr val="003399"/>
              </a:solidFill>
            </a:endParaRPr>
          </a:p>
          <a:p>
            <a:pPr lvl="4" algn="r" eaLnBrk="1" hangingPunct="1">
              <a:spcBef>
                <a:spcPct val="20000"/>
              </a:spcBef>
              <a:buFontTx/>
              <a:buChar char="•"/>
              <a:defRPr/>
            </a:pPr>
            <a:endParaRPr lang="ru-RU" sz="3200" dirty="0">
              <a:solidFill>
                <a:srgbClr val="003399"/>
              </a:solidFill>
            </a:endParaRPr>
          </a:p>
          <a:p>
            <a:pPr eaLnBrk="1" hangingPunct="1">
              <a:defRPr/>
            </a:pPr>
            <a:endParaRPr lang="en-US" sz="3200" dirty="0">
              <a:solidFill>
                <a:srgbClr val="003399"/>
              </a:solidFill>
              <a:latin typeface="Times New Roman" pitchFamily="18" charset="0"/>
            </a:endParaRPr>
          </a:p>
          <a:p>
            <a:pPr eaLnBrk="1" hangingPunct="1">
              <a:defRPr/>
            </a:pPr>
            <a:endParaRPr lang="en-US" sz="3200" dirty="0">
              <a:solidFill>
                <a:srgbClr val="003399"/>
              </a:solidFill>
              <a:latin typeface="Times New Roman" pitchFamily="18" charset="0"/>
            </a:endParaRPr>
          </a:p>
        </p:txBody>
      </p:sp>
      <p:sp>
        <p:nvSpPr>
          <p:cNvPr id="3" name="Line 7"/>
          <p:cNvSpPr>
            <a:spLocks noChangeShapeType="1"/>
          </p:cNvSpPr>
          <p:nvPr/>
        </p:nvSpPr>
        <p:spPr bwMode="auto">
          <a:xfrm>
            <a:off x="1524000" y="981075"/>
            <a:ext cx="9144000" cy="0"/>
          </a:xfrm>
          <a:prstGeom prst="line">
            <a:avLst/>
          </a:prstGeom>
          <a:noFill/>
          <a:ln w="28575">
            <a:solidFill>
              <a:srgbClr val="00007A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ct val="155000"/>
              </a:lnSpc>
              <a:spcBef>
                <a:spcPct val="2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989" y="60326"/>
            <a:ext cx="858837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417" y="1046162"/>
            <a:ext cx="7904422" cy="574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36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57665" y="0"/>
            <a:ext cx="12134335" cy="539224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000" dirty="0"/>
              <a:t> </a:t>
            </a:r>
          </a:p>
          <a:p>
            <a:pPr algn="ctr" eaLnBrk="1" hangingPunct="1">
              <a:defRPr/>
            </a:pPr>
            <a:r>
              <a:rPr lang="en-US" sz="2000" i="1" dirty="0">
                <a:solidFill>
                  <a:srgbClr val="000066"/>
                </a:solidFill>
              </a:rPr>
              <a:t>Medical College of Georgia</a:t>
            </a:r>
          </a:p>
          <a:p>
            <a:pPr algn="ctr" eaLnBrk="1" hangingPunct="1">
              <a:defRPr/>
            </a:pPr>
            <a:r>
              <a:rPr lang="en-US" sz="2000" i="1" dirty="0">
                <a:solidFill>
                  <a:srgbClr val="000066"/>
                </a:solidFill>
              </a:rPr>
              <a:t>Augusta </a:t>
            </a:r>
            <a:r>
              <a:rPr lang="en-US" sz="2000" i="1" dirty="0" smtClean="0">
                <a:solidFill>
                  <a:srgbClr val="000066"/>
                </a:solidFill>
              </a:rPr>
              <a:t>University</a:t>
            </a:r>
            <a:endParaRPr lang="ru-RU" sz="2000" i="1" dirty="0" smtClean="0">
              <a:solidFill>
                <a:srgbClr val="000066"/>
              </a:solidFill>
            </a:endParaRPr>
          </a:p>
          <a:p>
            <a:pPr algn="r" eaLnBrk="1" hangingPunct="1">
              <a:defRPr/>
            </a:pPr>
            <a:endParaRPr lang="en-US" sz="3600" i="1" dirty="0">
              <a:solidFill>
                <a:srgbClr val="00007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en-US" sz="4400" dirty="0" smtClean="0">
                <a:solidFill>
                  <a:srgbClr val="C00000"/>
                </a:solidFill>
              </a:rPr>
              <a:t>						</a:t>
            </a:r>
            <a:r>
              <a:rPr lang="en-US" sz="2800" i="1" dirty="0">
                <a:solidFill>
                  <a:srgbClr val="003399"/>
                </a:solidFill>
              </a:rPr>
              <a:t>		</a:t>
            </a:r>
            <a:r>
              <a:rPr lang="en-US" sz="2800" i="1" dirty="0" smtClean="0">
                <a:solidFill>
                  <a:srgbClr val="003399"/>
                </a:solidFill>
              </a:rPr>
              <a:t>		</a:t>
            </a:r>
            <a:r>
              <a:rPr lang="en-US" sz="2800" i="1" dirty="0">
                <a:solidFill>
                  <a:srgbClr val="003399"/>
                </a:solidFill>
              </a:rPr>
              <a:t>	</a:t>
            </a:r>
            <a:r>
              <a:rPr lang="en-US" sz="2800" i="1" dirty="0" smtClean="0">
                <a:solidFill>
                  <a:srgbClr val="003399"/>
                </a:solidFill>
              </a:rPr>
              <a:t>								</a:t>
            </a:r>
            <a:endParaRPr lang="ru-RU" sz="2800" i="1" dirty="0">
              <a:solidFill>
                <a:srgbClr val="22458A"/>
              </a:solidFill>
            </a:endParaRPr>
          </a:p>
          <a:p>
            <a:pPr eaLnBrk="1" hangingPunct="1">
              <a:defRPr/>
            </a:pPr>
            <a:r>
              <a:rPr lang="ru-RU" sz="2600" i="1" dirty="0">
                <a:solidFill>
                  <a:srgbClr val="000099"/>
                </a:solidFill>
              </a:rPr>
              <a:t>				</a:t>
            </a:r>
            <a:endParaRPr lang="en-US" sz="2600" i="1" dirty="0">
              <a:solidFill>
                <a:srgbClr val="000099"/>
              </a:solidFill>
            </a:endParaRPr>
          </a:p>
          <a:p>
            <a:pPr eaLnBrk="1" hangingPunct="1">
              <a:defRPr/>
            </a:pPr>
            <a:r>
              <a:rPr lang="en-US" sz="2600" i="1" dirty="0">
                <a:solidFill>
                  <a:srgbClr val="000099"/>
                </a:solidFill>
              </a:rPr>
              <a:t>				</a:t>
            </a:r>
            <a:r>
              <a:rPr lang="ru-RU" sz="2600" i="1" dirty="0">
                <a:solidFill>
                  <a:srgbClr val="294791"/>
                </a:solidFill>
                <a:latin typeface="Lucida Sans Unicode" pitchFamily="34" charset="0"/>
              </a:rPr>
              <a:t>				</a:t>
            </a:r>
            <a:endParaRPr lang="en-US" sz="2600" i="1" dirty="0">
              <a:solidFill>
                <a:srgbClr val="294791"/>
              </a:solidFill>
              <a:latin typeface="Lucida Sans Unicode" pitchFamily="34" charset="0"/>
            </a:endParaRPr>
          </a:p>
          <a:p>
            <a:pPr eaLnBrk="1" hangingPunct="1">
              <a:defRPr/>
            </a:pPr>
            <a:endParaRPr lang="en-US" sz="3200" dirty="0">
              <a:solidFill>
                <a:srgbClr val="003399"/>
              </a:solidFill>
            </a:endParaRPr>
          </a:p>
          <a:p>
            <a:pPr lvl="4" algn="r" eaLnBrk="1" hangingPunct="1">
              <a:spcBef>
                <a:spcPct val="20000"/>
              </a:spcBef>
              <a:buFontTx/>
              <a:buChar char="•"/>
              <a:defRPr/>
            </a:pPr>
            <a:endParaRPr lang="ru-RU" sz="3200" dirty="0">
              <a:solidFill>
                <a:srgbClr val="003399"/>
              </a:solidFill>
            </a:endParaRPr>
          </a:p>
          <a:p>
            <a:pPr eaLnBrk="1" hangingPunct="1">
              <a:defRPr/>
            </a:pPr>
            <a:endParaRPr lang="en-US" sz="3200" dirty="0">
              <a:solidFill>
                <a:srgbClr val="003399"/>
              </a:solidFill>
              <a:latin typeface="Times New Roman" pitchFamily="18" charset="0"/>
            </a:endParaRPr>
          </a:p>
          <a:p>
            <a:pPr eaLnBrk="1" hangingPunct="1">
              <a:defRPr/>
            </a:pPr>
            <a:endParaRPr lang="en-US" sz="3200" dirty="0">
              <a:solidFill>
                <a:srgbClr val="003399"/>
              </a:solidFill>
              <a:latin typeface="Times New Roman" pitchFamily="18" charset="0"/>
            </a:endParaRPr>
          </a:p>
        </p:txBody>
      </p:sp>
      <p:sp>
        <p:nvSpPr>
          <p:cNvPr id="3" name="Line 7"/>
          <p:cNvSpPr>
            <a:spLocks noChangeShapeType="1"/>
          </p:cNvSpPr>
          <p:nvPr/>
        </p:nvSpPr>
        <p:spPr bwMode="auto">
          <a:xfrm>
            <a:off x="1524000" y="981075"/>
            <a:ext cx="9144000" cy="0"/>
          </a:xfrm>
          <a:prstGeom prst="line">
            <a:avLst/>
          </a:prstGeom>
          <a:noFill/>
          <a:ln w="28575">
            <a:solidFill>
              <a:srgbClr val="00007A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ct val="155000"/>
              </a:lnSpc>
              <a:spcBef>
                <a:spcPct val="2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989" y="60326"/>
            <a:ext cx="858837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2000" t="15206" r="62286" b="24857"/>
          <a:stretch/>
        </p:blipFill>
        <p:spPr>
          <a:xfrm>
            <a:off x="1825408" y="1250662"/>
            <a:ext cx="7726581" cy="506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66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57665" y="0"/>
            <a:ext cx="12134335" cy="8531566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000" dirty="0"/>
              <a:t> </a:t>
            </a:r>
          </a:p>
          <a:p>
            <a:pPr algn="ctr" eaLnBrk="1" hangingPunct="1">
              <a:defRPr/>
            </a:pPr>
            <a:r>
              <a:rPr lang="en-US" sz="2000" i="1" dirty="0">
                <a:solidFill>
                  <a:srgbClr val="000066"/>
                </a:solidFill>
              </a:rPr>
              <a:t>Medical College of Georgia</a:t>
            </a:r>
          </a:p>
          <a:p>
            <a:pPr algn="ctr" eaLnBrk="1" hangingPunct="1">
              <a:defRPr/>
            </a:pPr>
            <a:r>
              <a:rPr lang="en-US" sz="2000" i="1" dirty="0">
                <a:solidFill>
                  <a:srgbClr val="000066"/>
                </a:solidFill>
              </a:rPr>
              <a:t>Augusta </a:t>
            </a:r>
            <a:r>
              <a:rPr lang="en-US" sz="2000" i="1" dirty="0" smtClean="0">
                <a:solidFill>
                  <a:srgbClr val="000066"/>
                </a:solidFill>
              </a:rPr>
              <a:t>University</a:t>
            </a:r>
            <a:endParaRPr lang="ru-RU" sz="2000" i="1" dirty="0" smtClean="0">
              <a:solidFill>
                <a:srgbClr val="000066"/>
              </a:solidFill>
            </a:endParaRPr>
          </a:p>
          <a:p>
            <a:pPr algn="r" eaLnBrk="1" hangingPunct="1">
              <a:defRPr/>
            </a:pPr>
            <a:endParaRPr lang="en-US" sz="3600" i="1" dirty="0">
              <a:solidFill>
                <a:srgbClr val="00007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en-US" sz="4400" dirty="0" smtClean="0">
                <a:solidFill>
                  <a:srgbClr val="C00000"/>
                </a:solidFill>
              </a:rPr>
              <a:t>				</a:t>
            </a:r>
            <a:r>
              <a:rPr lang="en-US" sz="44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Features</a:t>
            </a:r>
            <a:r>
              <a:rPr lang="en-US" sz="4400" i="1" dirty="0" smtClean="0">
                <a:solidFill>
                  <a:srgbClr val="003399"/>
                </a:solidFill>
              </a:rPr>
              <a:t>	</a:t>
            </a:r>
            <a:r>
              <a:rPr lang="en-US" sz="2800" i="1" dirty="0" smtClean="0">
                <a:solidFill>
                  <a:srgbClr val="003399"/>
                </a:solidFill>
              </a:rPr>
              <a:t>				</a:t>
            </a:r>
            <a:endParaRPr lang="en-US" sz="2800" i="1" dirty="0" smtClean="0">
              <a:solidFill>
                <a:srgbClr val="22458A"/>
              </a:solidFill>
            </a:endParaRPr>
          </a:p>
          <a:p>
            <a:pPr marL="3200400" lvl="6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sz="1200" i="1" dirty="0" smtClean="0">
              <a:solidFill>
                <a:srgbClr val="22458A"/>
              </a:solidFill>
            </a:endParaRPr>
          </a:p>
          <a:p>
            <a:pPr marL="3200400" lvl="6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i="1" dirty="0" smtClean="0">
                <a:solidFill>
                  <a:srgbClr val="22458A"/>
                </a:solidFill>
              </a:rPr>
              <a:t>Designed for first year medical students</a:t>
            </a:r>
          </a:p>
          <a:p>
            <a:pPr marL="3200400" lvl="6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i="1" dirty="0" smtClean="0">
                <a:solidFill>
                  <a:srgbClr val="22458A"/>
                </a:solidFill>
              </a:rPr>
              <a:t>Overlay of anatomy  </a:t>
            </a:r>
          </a:p>
          <a:p>
            <a:pPr marL="3200400" lvl="6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i="1" dirty="0" smtClean="0">
                <a:solidFill>
                  <a:srgbClr val="22458A"/>
                </a:solidFill>
              </a:rPr>
              <a:t>Interactive PDF</a:t>
            </a:r>
          </a:p>
          <a:p>
            <a:pPr marL="3200400" lvl="6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i="1" dirty="0" smtClean="0">
                <a:solidFill>
                  <a:srgbClr val="22458A"/>
                </a:solidFill>
              </a:rPr>
              <a:t>Embedded quizzes for                                                               self-assessment</a:t>
            </a:r>
          </a:p>
          <a:p>
            <a:pPr lvl="1">
              <a:defRPr/>
            </a:pPr>
            <a:r>
              <a:rPr lang="ru-RU" sz="2800" i="1" dirty="0" smtClean="0">
                <a:solidFill>
                  <a:srgbClr val="22458A"/>
                </a:solidFill>
              </a:rPr>
              <a:t>				</a:t>
            </a:r>
            <a:endParaRPr lang="en-US" sz="2800" i="1" dirty="0" smtClean="0">
              <a:solidFill>
                <a:srgbClr val="22458A"/>
              </a:solidFill>
            </a:endParaRPr>
          </a:p>
          <a:p>
            <a:pPr eaLnBrk="1" hangingPunct="1">
              <a:defRPr/>
            </a:pPr>
            <a:r>
              <a:rPr lang="en-US" sz="2800" i="1" dirty="0" smtClean="0">
                <a:solidFill>
                  <a:srgbClr val="22458A"/>
                </a:solidFill>
              </a:rPr>
              <a:t>		</a:t>
            </a:r>
            <a:r>
              <a:rPr lang="en-US" sz="2600" i="1" dirty="0" smtClean="0">
                <a:solidFill>
                  <a:srgbClr val="000099"/>
                </a:solidFill>
              </a:rPr>
              <a:t>		</a:t>
            </a:r>
            <a:r>
              <a:rPr lang="ru-RU" sz="2600" i="1" dirty="0" smtClean="0">
                <a:solidFill>
                  <a:srgbClr val="294791"/>
                </a:solidFill>
                <a:latin typeface="Lucida Sans Unicode" pitchFamily="34" charset="0"/>
              </a:rPr>
              <a:t>				</a:t>
            </a:r>
            <a:endParaRPr lang="en-US" sz="2600" i="1" dirty="0" smtClean="0">
              <a:solidFill>
                <a:srgbClr val="294791"/>
              </a:solidFill>
              <a:latin typeface="Lucida Sans Unicode" pitchFamily="34" charset="0"/>
            </a:endParaRPr>
          </a:p>
          <a:p>
            <a:pPr eaLnBrk="1" hangingPunct="1">
              <a:defRPr/>
            </a:pPr>
            <a:endParaRPr lang="en-US" sz="3200" dirty="0" smtClean="0">
              <a:solidFill>
                <a:srgbClr val="003399"/>
              </a:solidFill>
            </a:endParaRPr>
          </a:p>
          <a:p>
            <a:pPr lvl="4" algn="r" eaLnBrk="1" hangingPunct="1">
              <a:spcBef>
                <a:spcPct val="20000"/>
              </a:spcBef>
              <a:buFontTx/>
              <a:buChar char="•"/>
              <a:defRPr/>
            </a:pPr>
            <a:endParaRPr lang="ru-RU" sz="3200" dirty="0" smtClean="0">
              <a:solidFill>
                <a:srgbClr val="003399"/>
              </a:solidFill>
            </a:endParaRPr>
          </a:p>
          <a:p>
            <a:pPr eaLnBrk="1" hangingPunct="1">
              <a:defRPr/>
            </a:pPr>
            <a:endParaRPr lang="en-US" sz="3200" dirty="0">
              <a:solidFill>
                <a:srgbClr val="003399"/>
              </a:solidFill>
              <a:latin typeface="Times New Roman" pitchFamily="18" charset="0"/>
            </a:endParaRPr>
          </a:p>
          <a:p>
            <a:pPr eaLnBrk="1" hangingPunct="1">
              <a:defRPr/>
            </a:pPr>
            <a:endParaRPr lang="en-US" sz="3200" dirty="0">
              <a:solidFill>
                <a:srgbClr val="003399"/>
              </a:solidFill>
              <a:latin typeface="Times New Roman" pitchFamily="18" charset="0"/>
            </a:endParaRPr>
          </a:p>
        </p:txBody>
      </p:sp>
      <p:sp>
        <p:nvSpPr>
          <p:cNvPr id="3" name="Line 7"/>
          <p:cNvSpPr>
            <a:spLocks noChangeShapeType="1"/>
          </p:cNvSpPr>
          <p:nvPr/>
        </p:nvSpPr>
        <p:spPr bwMode="auto">
          <a:xfrm>
            <a:off x="1524000" y="981075"/>
            <a:ext cx="9144000" cy="0"/>
          </a:xfrm>
          <a:prstGeom prst="line">
            <a:avLst/>
          </a:prstGeom>
          <a:noFill/>
          <a:ln w="28575">
            <a:solidFill>
              <a:srgbClr val="00007A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ct val="155000"/>
              </a:lnSpc>
              <a:spcBef>
                <a:spcPct val="2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989" y="60326"/>
            <a:ext cx="858837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0739" y="3195123"/>
            <a:ext cx="4762500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2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57665" y="0"/>
            <a:ext cx="12134335" cy="7608237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000" dirty="0"/>
              <a:t> </a:t>
            </a:r>
          </a:p>
          <a:p>
            <a:pPr algn="ctr" eaLnBrk="1" hangingPunct="1">
              <a:defRPr/>
            </a:pPr>
            <a:r>
              <a:rPr lang="en-US" sz="2000" i="1" dirty="0">
                <a:solidFill>
                  <a:srgbClr val="000066"/>
                </a:solidFill>
              </a:rPr>
              <a:t>Medical College of Georgia</a:t>
            </a:r>
          </a:p>
          <a:p>
            <a:pPr algn="ctr" eaLnBrk="1" hangingPunct="1">
              <a:defRPr/>
            </a:pPr>
            <a:r>
              <a:rPr lang="en-US" sz="2000" i="1" dirty="0">
                <a:solidFill>
                  <a:srgbClr val="000066"/>
                </a:solidFill>
              </a:rPr>
              <a:t>Augusta </a:t>
            </a:r>
            <a:r>
              <a:rPr lang="en-US" sz="2000" i="1" dirty="0" smtClean="0">
                <a:solidFill>
                  <a:srgbClr val="000066"/>
                </a:solidFill>
              </a:rPr>
              <a:t>University</a:t>
            </a:r>
            <a:endParaRPr lang="ru-RU" sz="2000" i="1" dirty="0" smtClean="0">
              <a:solidFill>
                <a:srgbClr val="000066"/>
              </a:solidFill>
            </a:endParaRPr>
          </a:p>
          <a:p>
            <a:pPr algn="r" eaLnBrk="1" hangingPunct="1">
              <a:defRPr/>
            </a:pPr>
            <a:endParaRPr lang="en-US" sz="3600" i="1" dirty="0">
              <a:solidFill>
                <a:srgbClr val="00007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en-US" sz="4400" dirty="0" smtClean="0">
                <a:solidFill>
                  <a:srgbClr val="C00000"/>
                </a:solidFill>
              </a:rPr>
              <a:t>				</a:t>
            </a:r>
            <a:r>
              <a:rPr lang="en-US" sz="44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Evaluation</a:t>
            </a:r>
            <a:r>
              <a:rPr lang="en-US" sz="4400" i="1" dirty="0" smtClean="0">
                <a:solidFill>
                  <a:srgbClr val="003399"/>
                </a:solidFill>
              </a:rPr>
              <a:t>	</a:t>
            </a:r>
            <a:r>
              <a:rPr lang="en-US" sz="2800" i="1" dirty="0" smtClean="0">
                <a:solidFill>
                  <a:srgbClr val="003399"/>
                </a:solidFill>
              </a:rPr>
              <a:t>				</a:t>
            </a:r>
            <a:endParaRPr lang="en-US" sz="2800" i="1" dirty="0">
              <a:solidFill>
                <a:srgbClr val="22458A"/>
              </a:solidFill>
            </a:endParaRPr>
          </a:p>
          <a:p>
            <a:pPr algn="ctr">
              <a:defRPr/>
            </a:pPr>
            <a:endParaRPr lang="en-US" sz="1200" i="1" dirty="0" smtClean="0">
              <a:solidFill>
                <a:srgbClr val="22458A"/>
              </a:solidFill>
            </a:endParaRPr>
          </a:p>
          <a:p>
            <a:pPr marL="2743200" lvl="5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i="1" dirty="0" smtClean="0">
                <a:solidFill>
                  <a:srgbClr val="22458A"/>
                </a:solidFill>
              </a:rPr>
              <a:t>Focus group with second year students</a:t>
            </a:r>
          </a:p>
          <a:p>
            <a:pPr marL="3200400" lvl="6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i="1" dirty="0" smtClean="0">
                <a:solidFill>
                  <a:srgbClr val="22458A"/>
                </a:solidFill>
              </a:rPr>
              <a:t>4 students</a:t>
            </a:r>
          </a:p>
          <a:p>
            <a:pPr marL="2743200" lvl="5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i="1" dirty="0" smtClean="0">
                <a:solidFill>
                  <a:srgbClr val="22458A"/>
                </a:solidFill>
              </a:rPr>
              <a:t>Survey of first year students</a:t>
            </a:r>
          </a:p>
          <a:p>
            <a:pPr marL="3200400" lvl="6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i="1" dirty="0" smtClean="0">
                <a:solidFill>
                  <a:srgbClr val="22458A"/>
                </a:solidFill>
              </a:rPr>
              <a:t>112 out of 193 students (58%) </a:t>
            </a:r>
            <a:r>
              <a:rPr lang="ru-RU" sz="2800" i="1" dirty="0" smtClean="0">
                <a:solidFill>
                  <a:srgbClr val="22458A"/>
                </a:solidFill>
              </a:rPr>
              <a:t>			</a:t>
            </a:r>
            <a:endParaRPr lang="en-US" sz="2800" i="1" dirty="0" smtClean="0">
              <a:solidFill>
                <a:srgbClr val="22458A"/>
              </a:solidFill>
            </a:endParaRPr>
          </a:p>
          <a:p>
            <a:pPr eaLnBrk="1" hangingPunct="1">
              <a:defRPr/>
            </a:pPr>
            <a:r>
              <a:rPr lang="en-US" sz="2800" i="1" dirty="0" smtClean="0">
                <a:solidFill>
                  <a:srgbClr val="22458A"/>
                </a:solidFill>
              </a:rPr>
              <a:t>		</a:t>
            </a:r>
            <a:r>
              <a:rPr lang="en-US" sz="2600" i="1" dirty="0" smtClean="0">
                <a:solidFill>
                  <a:srgbClr val="000099"/>
                </a:solidFill>
              </a:rPr>
              <a:t>		</a:t>
            </a:r>
            <a:r>
              <a:rPr lang="ru-RU" sz="2600" i="1" dirty="0" smtClean="0">
                <a:solidFill>
                  <a:srgbClr val="294791"/>
                </a:solidFill>
                <a:latin typeface="Lucida Sans Unicode" pitchFamily="34" charset="0"/>
              </a:rPr>
              <a:t>				</a:t>
            </a:r>
            <a:endParaRPr lang="en-US" sz="2600" i="1" dirty="0" smtClean="0">
              <a:solidFill>
                <a:srgbClr val="294791"/>
              </a:solidFill>
              <a:latin typeface="Lucida Sans Unicode" pitchFamily="34" charset="0"/>
            </a:endParaRPr>
          </a:p>
          <a:p>
            <a:pPr eaLnBrk="1" hangingPunct="1">
              <a:defRPr/>
            </a:pPr>
            <a:endParaRPr lang="en-US" sz="3200" dirty="0" smtClean="0">
              <a:solidFill>
                <a:srgbClr val="003399"/>
              </a:solidFill>
            </a:endParaRPr>
          </a:p>
          <a:p>
            <a:pPr lvl="4" algn="r" eaLnBrk="1" hangingPunct="1">
              <a:spcBef>
                <a:spcPct val="20000"/>
              </a:spcBef>
              <a:buFontTx/>
              <a:buChar char="•"/>
              <a:defRPr/>
            </a:pPr>
            <a:endParaRPr lang="ru-RU" sz="3200" dirty="0" smtClean="0">
              <a:solidFill>
                <a:srgbClr val="003399"/>
              </a:solidFill>
            </a:endParaRPr>
          </a:p>
          <a:p>
            <a:pPr eaLnBrk="1" hangingPunct="1">
              <a:defRPr/>
            </a:pPr>
            <a:endParaRPr lang="en-US" sz="3200" dirty="0">
              <a:solidFill>
                <a:srgbClr val="003399"/>
              </a:solidFill>
              <a:latin typeface="Times New Roman" pitchFamily="18" charset="0"/>
            </a:endParaRPr>
          </a:p>
          <a:p>
            <a:pPr eaLnBrk="1" hangingPunct="1">
              <a:defRPr/>
            </a:pPr>
            <a:endParaRPr lang="en-US" sz="3200" dirty="0">
              <a:solidFill>
                <a:srgbClr val="003399"/>
              </a:solidFill>
              <a:latin typeface="Times New Roman" pitchFamily="18" charset="0"/>
            </a:endParaRPr>
          </a:p>
        </p:txBody>
      </p:sp>
      <p:sp>
        <p:nvSpPr>
          <p:cNvPr id="3" name="Line 7"/>
          <p:cNvSpPr>
            <a:spLocks noChangeShapeType="1"/>
          </p:cNvSpPr>
          <p:nvPr/>
        </p:nvSpPr>
        <p:spPr bwMode="auto">
          <a:xfrm>
            <a:off x="1524000" y="981075"/>
            <a:ext cx="9144000" cy="0"/>
          </a:xfrm>
          <a:prstGeom prst="line">
            <a:avLst/>
          </a:prstGeom>
          <a:noFill/>
          <a:ln w="28575">
            <a:solidFill>
              <a:srgbClr val="00007A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ct val="155000"/>
              </a:lnSpc>
              <a:spcBef>
                <a:spcPct val="2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989" y="60326"/>
            <a:ext cx="858837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450" y="5007086"/>
            <a:ext cx="2705100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8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57665" y="0"/>
            <a:ext cx="12134335" cy="5022914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000" dirty="0"/>
              <a:t> </a:t>
            </a:r>
          </a:p>
          <a:p>
            <a:pPr algn="ctr" eaLnBrk="1" hangingPunct="1">
              <a:defRPr/>
            </a:pPr>
            <a:r>
              <a:rPr lang="en-US" sz="2000" i="1" dirty="0">
                <a:solidFill>
                  <a:srgbClr val="000066"/>
                </a:solidFill>
              </a:rPr>
              <a:t>Medical College of Georgia</a:t>
            </a:r>
          </a:p>
          <a:p>
            <a:pPr algn="ctr" eaLnBrk="1" hangingPunct="1">
              <a:defRPr/>
            </a:pPr>
            <a:r>
              <a:rPr lang="en-US" sz="2000" i="1" dirty="0">
                <a:solidFill>
                  <a:srgbClr val="000066"/>
                </a:solidFill>
              </a:rPr>
              <a:t>Augusta </a:t>
            </a:r>
            <a:r>
              <a:rPr lang="en-US" sz="2000" i="1" dirty="0" smtClean="0">
                <a:solidFill>
                  <a:srgbClr val="000066"/>
                </a:solidFill>
              </a:rPr>
              <a:t>University</a:t>
            </a:r>
            <a:endParaRPr lang="ru-RU" sz="2000" i="1" dirty="0" smtClean="0">
              <a:solidFill>
                <a:srgbClr val="000066"/>
              </a:solidFill>
            </a:endParaRPr>
          </a:p>
          <a:p>
            <a:pPr algn="r" eaLnBrk="1" hangingPunct="1">
              <a:defRPr/>
            </a:pPr>
            <a:endParaRPr lang="en-US" sz="3600" i="1" dirty="0">
              <a:solidFill>
                <a:srgbClr val="00007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en-US" sz="4400" dirty="0" smtClean="0">
                <a:solidFill>
                  <a:srgbClr val="C00000"/>
                </a:solidFill>
              </a:rPr>
              <a:t>				</a:t>
            </a:r>
            <a:r>
              <a:rPr lang="en-US" sz="44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Evaluation</a:t>
            </a:r>
            <a:r>
              <a:rPr lang="en-US" sz="4400" i="1" dirty="0" smtClean="0">
                <a:solidFill>
                  <a:srgbClr val="003399"/>
                </a:solidFill>
              </a:rPr>
              <a:t>	</a:t>
            </a:r>
            <a:r>
              <a:rPr lang="en-US" sz="2800" i="1" dirty="0" smtClean="0">
                <a:solidFill>
                  <a:srgbClr val="003399"/>
                </a:solidFill>
              </a:rPr>
              <a:t>				</a:t>
            </a:r>
            <a:endParaRPr lang="ru-RU" sz="2800" i="1" dirty="0" smtClean="0">
              <a:solidFill>
                <a:srgbClr val="22458A"/>
              </a:solidFill>
            </a:endParaRPr>
          </a:p>
          <a:p>
            <a:pPr lvl="1">
              <a:defRPr/>
            </a:pPr>
            <a:r>
              <a:rPr lang="ru-RU" sz="2800" i="1" dirty="0" smtClean="0">
                <a:solidFill>
                  <a:srgbClr val="22458A"/>
                </a:solidFill>
              </a:rPr>
              <a:t>				</a:t>
            </a:r>
            <a:endParaRPr lang="en-US" sz="2800" i="1" dirty="0" smtClean="0">
              <a:solidFill>
                <a:srgbClr val="22458A"/>
              </a:solidFill>
            </a:endParaRPr>
          </a:p>
          <a:p>
            <a:pPr eaLnBrk="1" hangingPunct="1">
              <a:defRPr/>
            </a:pPr>
            <a:r>
              <a:rPr lang="en-US" sz="2800" i="1" dirty="0" smtClean="0">
                <a:solidFill>
                  <a:srgbClr val="22458A"/>
                </a:solidFill>
              </a:rPr>
              <a:t>		</a:t>
            </a:r>
            <a:r>
              <a:rPr lang="en-US" sz="2600" i="1" dirty="0" smtClean="0">
                <a:solidFill>
                  <a:srgbClr val="000099"/>
                </a:solidFill>
              </a:rPr>
              <a:t>		</a:t>
            </a:r>
            <a:r>
              <a:rPr lang="ru-RU" sz="2600" i="1" dirty="0" smtClean="0">
                <a:solidFill>
                  <a:srgbClr val="294791"/>
                </a:solidFill>
                <a:latin typeface="Lucida Sans Unicode" pitchFamily="34" charset="0"/>
              </a:rPr>
              <a:t>				</a:t>
            </a:r>
            <a:endParaRPr lang="en-US" sz="2600" i="1" dirty="0" smtClean="0">
              <a:solidFill>
                <a:srgbClr val="294791"/>
              </a:solidFill>
              <a:latin typeface="Lucida Sans Unicode" pitchFamily="34" charset="0"/>
            </a:endParaRPr>
          </a:p>
          <a:p>
            <a:pPr eaLnBrk="1" hangingPunct="1">
              <a:defRPr/>
            </a:pPr>
            <a:endParaRPr lang="en-US" sz="3200" dirty="0" smtClean="0">
              <a:solidFill>
                <a:srgbClr val="003399"/>
              </a:solidFill>
            </a:endParaRPr>
          </a:p>
          <a:p>
            <a:pPr lvl="4" algn="r" eaLnBrk="1" hangingPunct="1">
              <a:spcBef>
                <a:spcPct val="20000"/>
              </a:spcBef>
              <a:buFontTx/>
              <a:buChar char="•"/>
              <a:defRPr/>
            </a:pPr>
            <a:endParaRPr lang="ru-RU" sz="3200" dirty="0" smtClean="0">
              <a:solidFill>
                <a:srgbClr val="003399"/>
              </a:solidFill>
            </a:endParaRPr>
          </a:p>
          <a:p>
            <a:pPr eaLnBrk="1" hangingPunct="1">
              <a:defRPr/>
            </a:pPr>
            <a:endParaRPr lang="en-US" sz="3200" dirty="0">
              <a:solidFill>
                <a:srgbClr val="003399"/>
              </a:solidFill>
              <a:latin typeface="Times New Roman" pitchFamily="18" charset="0"/>
            </a:endParaRPr>
          </a:p>
          <a:p>
            <a:pPr eaLnBrk="1" hangingPunct="1">
              <a:defRPr/>
            </a:pPr>
            <a:endParaRPr lang="en-US" sz="3200" dirty="0">
              <a:solidFill>
                <a:srgbClr val="003399"/>
              </a:solidFill>
              <a:latin typeface="Times New Roman" pitchFamily="18" charset="0"/>
            </a:endParaRPr>
          </a:p>
        </p:txBody>
      </p:sp>
      <p:sp>
        <p:nvSpPr>
          <p:cNvPr id="3" name="Line 7"/>
          <p:cNvSpPr>
            <a:spLocks noChangeShapeType="1"/>
          </p:cNvSpPr>
          <p:nvPr/>
        </p:nvSpPr>
        <p:spPr bwMode="auto">
          <a:xfrm>
            <a:off x="1524000" y="981075"/>
            <a:ext cx="9144000" cy="0"/>
          </a:xfrm>
          <a:prstGeom prst="line">
            <a:avLst/>
          </a:prstGeom>
          <a:noFill/>
          <a:ln w="28575">
            <a:solidFill>
              <a:srgbClr val="00007A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ct val="155000"/>
              </a:lnSpc>
              <a:spcBef>
                <a:spcPct val="2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989" y="60326"/>
            <a:ext cx="858837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489" t="15389" r="56085" b="11773"/>
          <a:stretch/>
        </p:blipFill>
        <p:spPr>
          <a:xfrm>
            <a:off x="2388971" y="2354422"/>
            <a:ext cx="7471721" cy="408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0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57665" y="0"/>
            <a:ext cx="12134335" cy="7755969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000" dirty="0"/>
              <a:t> </a:t>
            </a:r>
          </a:p>
          <a:p>
            <a:pPr algn="ctr" eaLnBrk="1" hangingPunct="1">
              <a:defRPr/>
            </a:pPr>
            <a:r>
              <a:rPr lang="en-US" sz="2000" i="1" dirty="0">
                <a:solidFill>
                  <a:srgbClr val="000066"/>
                </a:solidFill>
              </a:rPr>
              <a:t>Medical College of Georgia</a:t>
            </a:r>
          </a:p>
          <a:p>
            <a:pPr algn="ctr" eaLnBrk="1" hangingPunct="1">
              <a:defRPr/>
            </a:pPr>
            <a:r>
              <a:rPr lang="en-US" sz="2000" i="1" dirty="0">
                <a:solidFill>
                  <a:srgbClr val="000066"/>
                </a:solidFill>
              </a:rPr>
              <a:t>Augusta </a:t>
            </a:r>
            <a:r>
              <a:rPr lang="en-US" sz="2000" i="1" dirty="0" smtClean="0">
                <a:solidFill>
                  <a:srgbClr val="000066"/>
                </a:solidFill>
              </a:rPr>
              <a:t>University</a:t>
            </a:r>
            <a:endParaRPr lang="ru-RU" sz="2000" i="1" dirty="0" smtClean="0">
              <a:solidFill>
                <a:srgbClr val="000066"/>
              </a:solidFill>
            </a:endParaRPr>
          </a:p>
          <a:p>
            <a:pPr algn="r" eaLnBrk="1" hangingPunct="1">
              <a:defRPr/>
            </a:pPr>
            <a:endParaRPr lang="en-US" sz="3600" i="1" dirty="0">
              <a:solidFill>
                <a:srgbClr val="00007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en-US" sz="4400" dirty="0" smtClean="0">
                <a:solidFill>
                  <a:srgbClr val="C00000"/>
                </a:solidFill>
              </a:rPr>
              <a:t>				</a:t>
            </a:r>
            <a:r>
              <a:rPr lang="en-US" sz="44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Evaluation</a:t>
            </a:r>
            <a:r>
              <a:rPr lang="en-US" sz="4400" i="1" dirty="0" smtClean="0">
                <a:solidFill>
                  <a:srgbClr val="003399"/>
                </a:solidFill>
              </a:rPr>
              <a:t>	</a:t>
            </a:r>
            <a:r>
              <a:rPr lang="en-US" sz="2800" i="1" dirty="0" smtClean="0">
                <a:solidFill>
                  <a:srgbClr val="003399"/>
                </a:solidFill>
              </a:rPr>
              <a:t>				</a:t>
            </a:r>
            <a:endParaRPr lang="ru-RU" sz="2800" i="1" dirty="0" smtClean="0">
              <a:solidFill>
                <a:srgbClr val="22458A"/>
              </a:solidFill>
            </a:endParaRPr>
          </a:p>
          <a:p>
            <a:pPr lvl="1">
              <a:defRPr/>
            </a:pPr>
            <a:r>
              <a:rPr lang="ru-RU" sz="2800" i="1" dirty="0" smtClean="0">
                <a:solidFill>
                  <a:srgbClr val="22458A"/>
                </a:solidFill>
              </a:rPr>
              <a:t>				</a:t>
            </a:r>
            <a:endParaRPr lang="en-US" sz="2800" i="1" dirty="0" smtClean="0">
              <a:solidFill>
                <a:srgbClr val="22458A"/>
              </a:solidFill>
            </a:endParaRPr>
          </a:p>
          <a:p>
            <a:pPr lvl="1">
              <a:lnSpc>
                <a:spcPct val="150000"/>
              </a:lnSpc>
              <a:defRPr/>
            </a:pPr>
            <a:r>
              <a:rPr lang="en-US" sz="2800" i="1" dirty="0" smtClean="0">
                <a:solidFill>
                  <a:srgbClr val="22458A"/>
                </a:solidFill>
              </a:rPr>
              <a:t>	Downloaded			50%</a:t>
            </a:r>
          </a:p>
          <a:p>
            <a:pPr lvl="1">
              <a:lnSpc>
                <a:spcPct val="150000"/>
              </a:lnSpc>
              <a:defRPr/>
            </a:pPr>
            <a:r>
              <a:rPr lang="en-US" sz="2800" i="1" dirty="0" smtClean="0">
                <a:solidFill>
                  <a:srgbClr val="22458A"/>
                </a:solidFill>
              </a:rPr>
              <a:t>	Content was clear		4.5 (A+SA)</a:t>
            </a:r>
          </a:p>
          <a:p>
            <a:pPr lvl="1">
              <a:lnSpc>
                <a:spcPct val="150000"/>
              </a:lnSpc>
              <a:defRPr/>
            </a:pPr>
            <a:r>
              <a:rPr lang="en-US" sz="2800" i="1" dirty="0">
                <a:solidFill>
                  <a:srgbClr val="22458A"/>
                </a:solidFill>
              </a:rPr>
              <a:t>	</a:t>
            </a:r>
            <a:r>
              <a:rPr lang="en-US" sz="2800" i="1" dirty="0" smtClean="0">
                <a:solidFill>
                  <a:srgbClr val="22458A"/>
                </a:solidFill>
              </a:rPr>
              <a:t>Helpful</a:t>
            </a:r>
          </a:p>
          <a:p>
            <a:pPr lvl="1">
              <a:lnSpc>
                <a:spcPct val="150000"/>
              </a:lnSpc>
              <a:defRPr/>
            </a:pPr>
            <a:r>
              <a:rPr lang="en-US" sz="2800" i="1" dirty="0">
                <a:solidFill>
                  <a:srgbClr val="22458A"/>
                </a:solidFill>
              </a:rPr>
              <a:t>	</a:t>
            </a:r>
            <a:r>
              <a:rPr lang="en-US" sz="2800" i="1" dirty="0" smtClean="0">
                <a:solidFill>
                  <a:srgbClr val="22458A"/>
                </a:solidFill>
              </a:rPr>
              <a:t>   Anatomy references	4.4 (A+SA)</a:t>
            </a:r>
          </a:p>
          <a:p>
            <a:pPr lvl="1">
              <a:lnSpc>
                <a:spcPct val="150000"/>
              </a:lnSpc>
              <a:defRPr/>
            </a:pPr>
            <a:r>
              <a:rPr lang="en-US" sz="2800" i="1" dirty="0">
                <a:solidFill>
                  <a:srgbClr val="22458A"/>
                </a:solidFill>
              </a:rPr>
              <a:t>	</a:t>
            </a:r>
            <a:r>
              <a:rPr lang="en-US" sz="2800" i="1" dirty="0" smtClean="0">
                <a:solidFill>
                  <a:srgbClr val="22458A"/>
                </a:solidFill>
              </a:rPr>
              <a:t>   PE techniques		4.2 (Agree)</a:t>
            </a:r>
          </a:p>
          <a:p>
            <a:pPr lvl="1">
              <a:lnSpc>
                <a:spcPct val="150000"/>
              </a:lnSpc>
              <a:defRPr/>
            </a:pPr>
            <a:r>
              <a:rPr lang="en-US" sz="2800" i="1" dirty="0">
                <a:solidFill>
                  <a:srgbClr val="22458A"/>
                </a:solidFill>
              </a:rPr>
              <a:t>	</a:t>
            </a:r>
            <a:r>
              <a:rPr lang="en-US" sz="2800" i="1" dirty="0" smtClean="0">
                <a:solidFill>
                  <a:srgbClr val="22458A"/>
                </a:solidFill>
              </a:rPr>
              <a:t>   Confident with Patient	3.8 (Agree)</a:t>
            </a:r>
          </a:p>
          <a:p>
            <a:pPr lvl="1">
              <a:defRPr/>
            </a:pPr>
            <a:endParaRPr lang="en-US" sz="2800" i="1" dirty="0">
              <a:solidFill>
                <a:srgbClr val="22458A"/>
              </a:solidFill>
            </a:endParaRPr>
          </a:p>
          <a:p>
            <a:pPr lvl="1">
              <a:defRPr/>
            </a:pPr>
            <a:r>
              <a:rPr lang="en-US" sz="2800" i="1" dirty="0" smtClean="0">
                <a:solidFill>
                  <a:srgbClr val="22458A"/>
                </a:solidFill>
              </a:rPr>
              <a:t>		</a:t>
            </a:r>
            <a:r>
              <a:rPr lang="en-US" sz="2600" i="1" dirty="0" smtClean="0">
                <a:solidFill>
                  <a:srgbClr val="000099"/>
                </a:solidFill>
              </a:rPr>
              <a:t>	</a:t>
            </a:r>
            <a:r>
              <a:rPr lang="ru-RU" sz="2600" i="1" dirty="0" smtClean="0">
                <a:solidFill>
                  <a:srgbClr val="294791"/>
                </a:solidFill>
                <a:latin typeface="Lucida Sans Unicode" pitchFamily="34" charset="0"/>
              </a:rPr>
              <a:t>				</a:t>
            </a:r>
            <a:endParaRPr lang="en-US" sz="2600" i="1" dirty="0" smtClean="0">
              <a:solidFill>
                <a:srgbClr val="294791"/>
              </a:solidFill>
              <a:latin typeface="Lucida Sans Unicode" pitchFamily="34" charset="0"/>
            </a:endParaRPr>
          </a:p>
          <a:p>
            <a:pPr eaLnBrk="1" hangingPunct="1">
              <a:defRPr/>
            </a:pPr>
            <a:r>
              <a:rPr lang="en-US" sz="3200" dirty="0" smtClean="0">
                <a:solidFill>
                  <a:srgbClr val="003399"/>
                </a:solidFill>
              </a:rPr>
              <a:t>	</a:t>
            </a:r>
            <a:endParaRPr lang="en-US" sz="3200" dirty="0">
              <a:solidFill>
                <a:srgbClr val="003399"/>
              </a:solidFill>
              <a:latin typeface="Times New Roman" pitchFamily="18" charset="0"/>
            </a:endParaRPr>
          </a:p>
        </p:txBody>
      </p:sp>
      <p:sp>
        <p:nvSpPr>
          <p:cNvPr id="3" name="Line 7"/>
          <p:cNvSpPr>
            <a:spLocks noChangeShapeType="1"/>
          </p:cNvSpPr>
          <p:nvPr/>
        </p:nvSpPr>
        <p:spPr bwMode="auto">
          <a:xfrm>
            <a:off x="1524000" y="981075"/>
            <a:ext cx="9144000" cy="0"/>
          </a:xfrm>
          <a:prstGeom prst="line">
            <a:avLst/>
          </a:prstGeom>
          <a:noFill/>
          <a:ln w="28575">
            <a:solidFill>
              <a:srgbClr val="00007A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ct val="155000"/>
              </a:lnSpc>
              <a:spcBef>
                <a:spcPct val="2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989" y="60326"/>
            <a:ext cx="858837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6724" t="5990" r="25709" b="6659"/>
          <a:stretch/>
        </p:blipFill>
        <p:spPr>
          <a:xfrm>
            <a:off x="8214184" y="2067696"/>
            <a:ext cx="2453816" cy="450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14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57665" y="0"/>
            <a:ext cx="12134335" cy="649408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000" dirty="0"/>
              <a:t> </a:t>
            </a:r>
          </a:p>
          <a:p>
            <a:pPr algn="ctr" eaLnBrk="1" hangingPunct="1">
              <a:defRPr/>
            </a:pPr>
            <a:r>
              <a:rPr lang="en-US" sz="2000" i="1" dirty="0">
                <a:solidFill>
                  <a:srgbClr val="000066"/>
                </a:solidFill>
              </a:rPr>
              <a:t>Medical College of Georgia</a:t>
            </a:r>
          </a:p>
          <a:p>
            <a:pPr algn="ctr" eaLnBrk="1" hangingPunct="1">
              <a:defRPr/>
            </a:pPr>
            <a:r>
              <a:rPr lang="en-US" sz="2000" i="1" dirty="0">
                <a:solidFill>
                  <a:srgbClr val="000066"/>
                </a:solidFill>
              </a:rPr>
              <a:t>Augusta </a:t>
            </a:r>
            <a:r>
              <a:rPr lang="en-US" sz="2000" i="1" dirty="0" smtClean="0">
                <a:solidFill>
                  <a:srgbClr val="000066"/>
                </a:solidFill>
              </a:rPr>
              <a:t>University</a:t>
            </a:r>
            <a:endParaRPr lang="ru-RU" sz="2000" i="1" dirty="0" smtClean="0">
              <a:solidFill>
                <a:srgbClr val="000066"/>
              </a:solidFill>
            </a:endParaRPr>
          </a:p>
          <a:p>
            <a:pPr algn="r" eaLnBrk="1" hangingPunct="1">
              <a:defRPr/>
            </a:pPr>
            <a:endParaRPr lang="en-US" sz="3600" i="1" dirty="0">
              <a:solidFill>
                <a:srgbClr val="00007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en-US" sz="4400" dirty="0" smtClean="0">
                <a:solidFill>
                  <a:srgbClr val="C00000"/>
                </a:solidFill>
              </a:rPr>
              <a:t>				</a:t>
            </a:r>
            <a:r>
              <a:rPr lang="en-US" sz="44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Conclusion</a:t>
            </a:r>
            <a:r>
              <a:rPr lang="en-US" sz="4400" i="1" dirty="0" smtClean="0">
                <a:solidFill>
                  <a:srgbClr val="003399"/>
                </a:solidFill>
              </a:rPr>
              <a:t>	</a:t>
            </a:r>
            <a:r>
              <a:rPr lang="en-US" sz="2800" i="1" dirty="0" smtClean="0">
                <a:solidFill>
                  <a:srgbClr val="003399"/>
                </a:solidFill>
              </a:rPr>
              <a:t>				</a:t>
            </a:r>
            <a:endParaRPr lang="ru-RU" sz="2800" i="1" dirty="0" smtClean="0">
              <a:solidFill>
                <a:srgbClr val="22458A"/>
              </a:solidFill>
            </a:endParaRPr>
          </a:p>
          <a:p>
            <a:pPr lvl="1">
              <a:defRPr/>
            </a:pPr>
            <a:r>
              <a:rPr lang="ru-RU" sz="2800" i="1" dirty="0" smtClean="0">
                <a:solidFill>
                  <a:srgbClr val="22458A"/>
                </a:solidFill>
              </a:rPr>
              <a:t>				</a:t>
            </a:r>
            <a:endParaRPr lang="en-US" sz="2800" i="1" dirty="0" smtClean="0">
              <a:solidFill>
                <a:srgbClr val="22458A"/>
              </a:solidFill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600" i="1" dirty="0" smtClean="0">
                <a:solidFill>
                  <a:srgbClr val="22458A"/>
                </a:solidFill>
              </a:rPr>
              <a:t>Findings are consistent with theories of multimedia and adult learning 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600" i="1" dirty="0" smtClean="0">
                <a:solidFill>
                  <a:srgbClr val="22458A"/>
                </a:solidFill>
                <a:cs typeface="Times New Roman" panose="02020603050405020304" pitchFamily="18" charset="0"/>
              </a:rPr>
              <a:t>A well-designed </a:t>
            </a:r>
            <a:r>
              <a:rPr lang="en-US" sz="2600" i="1" dirty="0">
                <a:solidFill>
                  <a:srgbClr val="22458A"/>
                </a:solidFill>
                <a:cs typeface="Times New Roman" panose="02020603050405020304" pitchFamily="18" charset="0"/>
              </a:rPr>
              <a:t>e-guide has the potential to positively impact medical </a:t>
            </a:r>
            <a:r>
              <a:rPr lang="en-US" sz="2600" i="1" dirty="0" smtClean="0">
                <a:solidFill>
                  <a:srgbClr val="22458A"/>
                </a:solidFill>
                <a:cs typeface="Times New Roman" panose="02020603050405020304" pitchFamily="18" charset="0"/>
              </a:rPr>
              <a:t>education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600" i="1" dirty="0" smtClean="0">
                <a:solidFill>
                  <a:srgbClr val="22458A"/>
                </a:solidFill>
                <a:cs typeface="Times New Roman" panose="02020603050405020304" pitchFamily="18" charset="0"/>
              </a:rPr>
              <a:t>Students appreciated the compact </a:t>
            </a:r>
            <a:r>
              <a:rPr lang="en-US" sz="2600" i="1" dirty="0">
                <a:solidFill>
                  <a:srgbClr val="22458A"/>
                </a:solidFill>
                <a:cs typeface="Times New Roman" panose="02020603050405020304" pitchFamily="18" charset="0"/>
              </a:rPr>
              <a:t>and structural presentation </a:t>
            </a:r>
            <a:endParaRPr lang="en-US" sz="2600" i="1" dirty="0" smtClean="0">
              <a:solidFill>
                <a:srgbClr val="22458A"/>
              </a:solidFill>
              <a:cs typeface="Times New Roman" panose="02020603050405020304" pitchFamily="18" charset="0"/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600" i="1" dirty="0" smtClean="0">
                <a:solidFill>
                  <a:srgbClr val="22458A"/>
                </a:solidFill>
              </a:rPr>
              <a:t>Validated need for additional e-guides</a:t>
            </a:r>
          </a:p>
          <a:p>
            <a:pPr lvl="1">
              <a:lnSpc>
                <a:spcPct val="150000"/>
              </a:lnSpc>
              <a:defRPr/>
            </a:pPr>
            <a:endParaRPr lang="en-US" sz="2800" i="1" dirty="0">
              <a:solidFill>
                <a:srgbClr val="22458A"/>
              </a:solidFill>
            </a:endParaRPr>
          </a:p>
          <a:p>
            <a:pPr lvl="1">
              <a:defRPr/>
            </a:pPr>
            <a:r>
              <a:rPr lang="en-US" sz="2800" i="1" dirty="0" smtClean="0">
                <a:solidFill>
                  <a:srgbClr val="22458A"/>
                </a:solidFill>
              </a:rPr>
              <a:t>		</a:t>
            </a:r>
            <a:r>
              <a:rPr lang="en-US" sz="2600" i="1" dirty="0" smtClean="0">
                <a:solidFill>
                  <a:srgbClr val="000099"/>
                </a:solidFill>
              </a:rPr>
              <a:t>	</a:t>
            </a:r>
            <a:r>
              <a:rPr lang="ru-RU" sz="2600" i="1" dirty="0" smtClean="0">
                <a:solidFill>
                  <a:srgbClr val="294791"/>
                </a:solidFill>
                <a:latin typeface="Lucida Sans Unicode" pitchFamily="34" charset="0"/>
              </a:rPr>
              <a:t>				</a:t>
            </a:r>
            <a:endParaRPr lang="en-US" sz="2600" i="1" dirty="0" smtClean="0">
              <a:solidFill>
                <a:srgbClr val="294791"/>
              </a:solidFill>
              <a:latin typeface="Lucida Sans Unicode" pitchFamily="34" charset="0"/>
            </a:endParaRPr>
          </a:p>
          <a:p>
            <a:pPr eaLnBrk="1" hangingPunct="1">
              <a:defRPr/>
            </a:pPr>
            <a:r>
              <a:rPr lang="en-US" sz="3200" dirty="0" smtClean="0">
                <a:solidFill>
                  <a:srgbClr val="003399"/>
                </a:solidFill>
              </a:rPr>
              <a:t>	</a:t>
            </a:r>
            <a:endParaRPr lang="en-US" sz="3200" dirty="0">
              <a:solidFill>
                <a:srgbClr val="003399"/>
              </a:solidFill>
              <a:latin typeface="Times New Roman" pitchFamily="18" charset="0"/>
            </a:endParaRPr>
          </a:p>
        </p:txBody>
      </p:sp>
      <p:sp>
        <p:nvSpPr>
          <p:cNvPr id="3" name="Line 7"/>
          <p:cNvSpPr>
            <a:spLocks noChangeShapeType="1"/>
          </p:cNvSpPr>
          <p:nvPr/>
        </p:nvSpPr>
        <p:spPr bwMode="auto">
          <a:xfrm>
            <a:off x="1524000" y="981075"/>
            <a:ext cx="9144000" cy="0"/>
          </a:xfrm>
          <a:prstGeom prst="line">
            <a:avLst/>
          </a:prstGeom>
          <a:noFill/>
          <a:ln w="28575">
            <a:solidFill>
              <a:srgbClr val="00007A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ct val="155000"/>
              </a:lnSpc>
              <a:spcBef>
                <a:spcPct val="2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989" y="60326"/>
            <a:ext cx="858837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5282" t="7621"/>
          <a:stretch/>
        </p:blipFill>
        <p:spPr>
          <a:xfrm>
            <a:off x="10273005" y="3890507"/>
            <a:ext cx="1918996" cy="284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60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 descr="Pictur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/>
          <a:stretch>
            <a:fillRect/>
          </a:stretch>
        </p:blipFill>
        <p:spPr bwMode="auto">
          <a:xfrm>
            <a:off x="1524000" y="1001714"/>
            <a:ext cx="3348038" cy="585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57665" y="0"/>
            <a:ext cx="12134335" cy="7061036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000" dirty="0"/>
              <a:t> </a:t>
            </a:r>
          </a:p>
          <a:p>
            <a:pPr algn="ctr" eaLnBrk="1" hangingPunct="1">
              <a:defRPr/>
            </a:pPr>
            <a:r>
              <a:rPr lang="en-US" sz="2000" i="1" dirty="0">
                <a:solidFill>
                  <a:srgbClr val="000066"/>
                </a:solidFill>
              </a:rPr>
              <a:t>Medical College of Georgia</a:t>
            </a:r>
          </a:p>
          <a:p>
            <a:pPr algn="ctr" eaLnBrk="1" hangingPunct="1">
              <a:defRPr/>
            </a:pPr>
            <a:r>
              <a:rPr lang="en-US" sz="2000" i="1" dirty="0">
                <a:solidFill>
                  <a:srgbClr val="000066"/>
                </a:solidFill>
              </a:rPr>
              <a:t>Augusta University</a:t>
            </a:r>
            <a:endParaRPr lang="ru-RU" sz="2000" i="1" dirty="0">
              <a:solidFill>
                <a:srgbClr val="000066"/>
              </a:solidFill>
            </a:endParaRPr>
          </a:p>
          <a:p>
            <a:pPr algn="r" eaLnBrk="1" hangingPunct="1">
              <a:defRPr/>
            </a:pPr>
            <a:endParaRPr lang="en-US" sz="3600" i="1" dirty="0">
              <a:solidFill>
                <a:srgbClr val="00007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r" eaLnBrk="1" hangingPunct="1">
              <a:defRPr/>
            </a:pPr>
            <a:r>
              <a:rPr lang="ru-RU" sz="3600" i="1" dirty="0">
                <a:solidFill>
                  <a:srgbClr val="00007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	</a:t>
            </a:r>
            <a:endParaRPr lang="en-US" sz="1400" i="1" dirty="0">
              <a:solidFill>
                <a:srgbClr val="00007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defRPr/>
            </a:pPr>
            <a:r>
              <a:rPr lang="en-US" sz="44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n-US" sz="44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	  Thank you!</a:t>
            </a:r>
            <a:r>
              <a:rPr lang="en-US" sz="44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endParaRPr lang="ru-RU" sz="6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lnSpc>
                <a:spcPct val="110000"/>
              </a:lnSpc>
              <a:defRPr/>
            </a:pPr>
            <a:endParaRPr lang="ru-RU" sz="6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ru-RU" sz="2800" i="1" dirty="0">
                <a:solidFill>
                  <a:srgbClr val="003399"/>
                </a:solidFill>
              </a:rPr>
              <a:t>				 </a:t>
            </a:r>
            <a:endParaRPr lang="en-US" sz="2800" i="1" dirty="0">
              <a:solidFill>
                <a:srgbClr val="003399"/>
              </a:solidFill>
            </a:endParaRPr>
          </a:p>
          <a:p>
            <a:pPr>
              <a:lnSpc>
                <a:spcPct val="114000"/>
              </a:lnSpc>
            </a:pPr>
            <a:r>
              <a:rPr lang="en-US" sz="2800" i="1" dirty="0" smtClean="0">
                <a:solidFill>
                  <a:srgbClr val="003399"/>
                </a:solidFill>
              </a:rPr>
              <a:t>						</a:t>
            </a:r>
            <a:r>
              <a:rPr lang="en-US" sz="2800" i="1" dirty="0" smtClean="0">
                <a:solidFill>
                  <a:srgbClr val="22458A"/>
                </a:solidFill>
                <a:latin typeface="+mj-lt"/>
              </a:rPr>
              <a:t>														</a:t>
            </a:r>
            <a:r>
              <a:rPr lang="en-US" sz="2800" i="1" smtClean="0">
                <a:solidFill>
                  <a:srgbClr val="22458A"/>
                </a:solidFill>
                <a:latin typeface="+mj-lt"/>
              </a:rPr>
              <a:t>      </a:t>
            </a:r>
            <a:r>
              <a:rPr lang="en-US" sz="2800" i="1" smtClean="0">
                <a:solidFill>
                  <a:srgbClr val="22458A"/>
                </a:solidFill>
                <a:cs typeface="Times New Roman" panose="02020603050405020304" pitchFamily="18" charset="0"/>
              </a:rPr>
              <a:t>Questions?</a:t>
            </a:r>
            <a:endParaRPr lang="en-US" sz="2800" i="1" dirty="0">
              <a:solidFill>
                <a:srgbClr val="22458A"/>
              </a:solidFill>
            </a:endParaRPr>
          </a:p>
          <a:p>
            <a:pPr eaLnBrk="1" hangingPunct="1">
              <a:defRPr/>
            </a:pPr>
            <a:r>
              <a:rPr lang="en-US" sz="2800" i="1" dirty="0">
                <a:solidFill>
                  <a:srgbClr val="22458A"/>
                </a:solidFill>
                <a:latin typeface="+mj-lt"/>
              </a:rPr>
              <a:t>	</a:t>
            </a:r>
            <a:r>
              <a:rPr lang="en-US" sz="2800" i="1" dirty="0" smtClean="0">
                <a:solidFill>
                  <a:srgbClr val="22458A"/>
                </a:solidFill>
                <a:latin typeface="+mj-lt"/>
              </a:rPr>
              <a:t>					</a:t>
            </a:r>
            <a:r>
              <a:rPr lang="ru-RU" sz="2600" i="1" dirty="0">
                <a:solidFill>
                  <a:srgbClr val="22458A"/>
                </a:solidFill>
                <a:latin typeface="+mj-lt"/>
              </a:rPr>
              <a:t>	</a:t>
            </a:r>
            <a:r>
              <a:rPr lang="ru-RU" sz="2600" i="1" dirty="0">
                <a:solidFill>
                  <a:srgbClr val="000099"/>
                </a:solidFill>
              </a:rPr>
              <a:t>			</a:t>
            </a:r>
            <a:endParaRPr lang="en-US" sz="2600" i="1" dirty="0">
              <a:solidFill>
                <a:srgbClr val="000099"/>
              </a:solidFill>
            </a:endParaRPr>
          </a:p>
          <a:p>
            <a:pPr eaLnBrk="1" hangingPunct="1">
              <a:defRPr/>
            </a:pPr>
            <a:r>
              <a:rPr lang="en-US" sz="2600" i="1" dirty="0">
                <a:solidFill>
                  <a:srgbClr val="000099"/>
                </a:solidFill>
              </a:rPr>
              <a:t>				</a:t>
            </a:r>
            <a:r>
              <a:rPr lang="ru-RU" sz="2600" i="1" dirty="0">
                <a:solidFill>
                  <a:srgbClr val="294791"/>
                </a:solidFill>
                <a:latin typeface="Lucida Sans Unicode" pitchFamily="34" charset="0"/>
              </a:rPr>
              <a:t>			</a:t>
            </a:r>
            <a:endParaRPr lang="en-US" sz="2600" i="1" dirty="0">
              <a:solidFill>
                <a:srgbClr val="294791"/>
              </a:solidFill>
              <a:latin typeface="Lucida Sans Unicode" pitchFamily="34" charset="0"/>
            </a:endParaRPr>
          </a:p>
          <a:p>
            <a:pPr eaLnBrk="1" hangingPunct="1">
              <a:defRPr/>
            </a:pPr>
            <a:endParaRPr lang="en-US" sz="3200" dirty="0">
              <a:solidFill>
                <a:srgbClr val="003399"/>
              </a:solidFill>
            </a:endParaRPr>
          </a:p>
          <a:p>
            <a:pPr lvl="4" algn="r" eaLnBrk="1" hangingPunct="1">
              <a:spcBef>
                <a:spcPct val="20000"/>
              </a:spcBef>
              <a:buFontTx/>
              <a:buChar char="•"/>
              <a:defRPr/>
            </a:pPr>
            <a:endParaRPr lang="ru-RU" sz="3200" dirty="0">
              <a:solidFill>
                <a:srgbClr val="003399"/>
              </a:solidFill>
            </a:endParaRPr>
          </a:p>
          <a:p>
            <a:pPr eaLnBrk="1" hangingPunct="1">
              <a:defRPr/>
            </a:pPr>
            <a:endParaRPr lang="en-US" sz="3200" dirty="0">
              <a:solidFill>
                <a:srgbClr val="003399"/>
              </a:solidFill>
              <a:latin typeface="Times New Roman" pitchFamily="18" charset="0"/>
            </a:endParaRPr>
          </a:p>
          <a:p>
            <a:pPr eaLnBrk="1" hangingPunct="1">
              <a:defRPr/>
            </a:pPr>
            <a:endParaRPr lang="en-US" sz="3200" dirty="0">
              <a:solidFill>
                <a:srgbClr val="003399"/>
              </a:solidFill>
              <a:latin typeface="Times New Roman" pitchFamily="18" charset="0"/>
            </a:endParaRPr>
          </a:p>
        </p:txBody>
      </p:sp>
      <p:sp>
        <p:nvSpPr>
          <p:cNvPr id="56327" name="Line 7"/>
          <p:cNvSpPr>
            <a:spLocks noChangeShapeType="1"/>
          </p:cNvSpPr>
          <p:nvPr/>
        </p:nvSpPr>
        <p:spPr bwMode="auto">
          <a:xfrm>
            <a:off x="1524000" y="981075"/>
            <a:ext cx="9144000" cy="0"/>
          </a:xfrm>
          <a:prstGeom prst="line">
            <a:avLst/>
          </a:prstGeom>
          <a:noFill/>
          <a:ln w="28575">
            <a:solidFill>
              <a:srgbClr val="00007A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ct val="155000"/>
              </a:lnSpc>
              <a:spcBef>
                <a:spcPct val="2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989" y="60326"/>
            <a:ext cx="858837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 rot="916372">
            <a:off x="1957970" y="4405339"/>
            <a:ext cx="955152" cy="1178011"/>
          </a:xfrm>
          <a:prstGeom prst="ellipse">
            <a:avLst/>
          </a:prstGeom>
          <a:blipFill dpi="0" rotWithShape="1">
            <a:blip r:embed="rId4">
              <a:lum brigh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62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63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63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63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63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63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63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63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5" grpId="0" build="p" autoUpdateAnimBg="0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57665" y="0"/>
            <a:ext cx="12134335" cy="6586418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000" dirty="0"/>
              <a:t> </a:t>
            </a:r>
          </a:p>
          <a:p>
            <a:pPr algn="ctr" eaLnBrk="1" hangingPunct="1">
              <a:defRPr/>
            </a:pPr>
            <a:r>
              <a:rPr lang="en-US" sz="2000" i="1" dirty="0">
                <a:solidFill>
                  <a:srgbClr val="000066"/>
                </a:solidFill>
              </a:rPr>
              <a:t>Medical College of Georgia</a:t>
            </a:r>
          </a:p>
          <a:p>
            <a:pPr algn="ctr" eaLnBrk="1" hangingPunct="1">
              <a:defRPr/>
            </a:pPr>
            <a:r>
              <a:rPr lang="en-US" sz="2000" i="1" dirty="0">
                <a:solidFill>
                  <a:srgbClr val="000066"/>
                </a:solidFill>
              </a:rPr>
              <a:t>Augusta </a:t>
            </a:r>
            <a:r>
              <a:rPr lang="en-US" sz="2000" i="1" dirty="0" smtClean="0">
                <a:solidFill>
                  <a:srgbClr val="000066"/>
                </a:solidFill>
              </a:rPr>
              <a:t>University</a:t>
            </a:r>
            <a:endParaRPr lang="ru-RU" sz="2000" i="1" dirty="0" smtClean="0">
              <a:solidFill>
                <a:srgbClr val="000066"/>
              </a:solidFill>
            </a:endParaRPr>
          </a:p>
          <a:p>
            <a:pPr algn="r" eaLnBrk="1" hangingPunct="1">
              <a:defRPr/>
            </a:pPr>
            <a:endParaRPr lang="en-US" sz="3600" i="1" dirty="0">
              <a:solidFill>
                <a:srgbClr val="00007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defRPr/>
            </a:pPr>
            <a:r>
              <a:rPr lang="en-US" sz="44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Medical Education</a:t>
            </a:r>
            <a:endParaRPr lang="en-US" sz="4400" dirty="0">
              <a:solidFill>
                <a:srgbClr val="C00000"/>
              </a:solidFill>
            </a:endParaRPr>
          </a:p>
          <a:p>
            <a:pPr algn="ctr">
              <a:defRPr/>
            </a:pPr>
            <a:r>
              <a:rPr lang="en-US" sz="4400" dirty="0" smtClean="0">
                <a:solidFill>
                  <a:srgbClr val="C00000"/>
                </a:solidFill>
              </a:rPr>
              <a:t>						</a:t>
            </a:r>
            <a:r>
              <a:rPr lang="en-US" sz="2800" i="1" dirty="0">
                <a:solidFill>
                  <a:srgbClr val="003399"/>
                </a:solidFill>
              </a:rPr>
              <a:t>		</a:t>
            </a:r>
            <a:r>
              <a:rPr lang="en-US" sz="2800" i="1" dirty="0" smtClean="0">
                <a:solidFill>
                  <a:srgbClr val="003399"/>
                </a:solidFill>
              </a:rPr>
              <a:t>	</a:t>
            </a:r>
          </a:p>
          <a:p>
            <a:pPr algn="ctr">
              <a:defRPr/>
            </a:pPr>
            <a:r>
              <a:rPr lang="en-US" sz="2800" i="1" dirty="0" smtClean="0">
                <a:solidFill>
                  <a:srgbClr val="003399"/>
                </a:solidFill>
              </a:rPr>
              <a:t>Undergraduate Medical </a:t>
            </a:r>
            <a:r>
              <a:rPr lang="en-US" sz="2800" i="1" dirty="0">
                <a:solidFill>
                  <a:srgbClr val="003399"/>
                </a:solidFill>
              </a:rPr>
              <a:t>E</a:t>
            </a:r>
            <a:r>
              <a:rPr lang="en-US" sz="2800" i="1" dirty="0" smtClean="0">
                <a:solidFill>
                  <a:srgbClr val="003399"/>
                </a:solidFill>
              </a:rPr>
              <a:t>ducation</a:t>
            </a:r>
          </a:p>
          <a:p>
            <a:pPr algn="ctr">
              <a:defRPr/>
            </a:pPr>
            <a:endParaRPr lang="en-US" sz="2800" i="1" dirty="0" smtClean="0">
              <a:solidFill>
                <a:srgbClr val="22458A"/>
              </a:solidFill>
            </a:endParaRPr>
          </a:p>
          <a:p>
            <a:pPr algn="ctr">
              <a:defRPr/>
            </a:pPr>
            <a:r>
              <a:rPr lang="en-US" sz="2800" i="1" dirty="0" smtClean="0">
                <a:solidFill>
                  <a:srgbClr val="22458A"/>
                </a:solidFill>
              </a:rPr>
              <a:t>Pre-Clerkship</a:t>
            </a:r>
          </a:p>
          <a:p>
            <a:pPr algn="ctr">
              <a:defRPr/>
            </a:pPr>
            <a:endParaRPr lang="en-US" sz="2800" i="1" dirty="0">
              <a:solidFill>
                <a:srgbClr val="22458A"/>
              </a:solidFill>
            </a:endParaRPr>
          </a:p>
          <a:p>
            <a:pPr algn="ctr">
              <a:defRPr/>
            </a:pPr>
            <a:r>
              <a:rPr lang="en-US" sz="2800" i="1" dirty="0" smtClean="0">
                <a:solidFill>
                  <a:srgbClr val="22458A"/>
                </a:solidFill>
              </a:rPr>
              <a:t>Physical Diagnosis</a:t>
            </a:r>
          </a:p>
          <a:p>
            <a:pPr algn="ctr">
              <a:defRPr/>
            </a:pPr>
            <a:endParaRPr lang="en-US" sz="2800" i="1" dirty="0" smtClean="0">
              <a:solidFill>
                <a:srgbClr val="22458A"/>
              </a:solidFill>
            </a:endParaRPr>
          </a:p>
          <a:p>
            <a:pPr algn="ctr">
              <a:defRPr/>
            </a:pPr>
            <a:r>
              <a:rPr lang="en-US" sz="2800" i="1" dirty="0" smtClean="0">
                <a:solidFill>
                  <a:srgbClr val="22458A"/>
                </a:solidFill>
              </a:rPr>
              <a:t>Physical Examination</a:t>
            </a:r>
            <a:endParaRPr lang="ru-RU" sz="2800" i="1" dirty="0" smtClean="0">
              <a:solidFill>
                <a:srgbClr val="22458A"/>
              </a:solidFill>
            </a:endParaRPr>
          </a:p>
          <a:p>
            <a:pPr eaLnBrk="1" hangingPunct="1">
              <a:defRPr/>
            </a:pPr>
            <a:r>
              <a:rPr lang="ru-RU" sz="2600" i="1" dirty="0" smtClean="0">
                <a:solidFill>
                  <a:srgbClr val="000099"/>
                </a:solidFill>
              </a:rPr>
              <a:t>				</a:t>
            </a:r>
            <a:endParaRPr lang="en-US" sz="2600" i="1" dirty="0" smtClean="0">
              <a:solidFill>
                <a:srgbClr val="000099"/>
              </a:solidFill>
            </a:endParaRPr>
          </a:p>
          <a:p>
            <a:pPr algn="ctr" eaLnBrk="1" hangingPunct="1">
              <a:defRPr/>
            </a:pPr>
            <a:r>
              <a:rPr lang="en-US" sz="2600" i="1" dirty="0">
                <a:solidFill>
                  <a:srgbClr val="000099"/>
                </a:solidFill>
              </a:rPr>
              <a:t>				</a:t>
            </a:r>
            <a:r>
              <a:rPr lang="ru-RU" sz="2600" i="1" dirty="0">
                <a:solidFill>
                  <a:srgbClr val="294791"/>
                </a:solidFill>
                <a:latin typeface="Lucida Sans Unicode" pitchFamily="34" charset="0"/>
              </a:rPr>
              <a:t>		</a:t>
            </a:r>
            <a:endParaRPr lang="en-US" sz="3200" dirty="0">
              <a:solidFill>
                <a:srgbClr val="003399"/>
              </a:solidFill>
              <a:latin typeface="Times New Roman" pitchFamily="18" charset="0"/>
            </a:endParaRPr>
          </a:p>
        </p:txBody>
      </p:sp>
      <p:sp>
        <p:nvSpPr>
          <p:cNvPr id="3" name="Line 7"/>
          <p:cNvSpPr>
            <a:spLocks noChangeShapeType="1"/>
          </p:cNvSpPr>
          <p:nvPr/>
        </p:nvSpPr>
        <p:spPr bwMode="auto">
          <a:xfrm>
            <a:off x="1524000" y="981075"/>
            <a:ext cx="9144000" cy="0"/>
          </a:xfrm>
          <a:prstGeom prst="line">
            <a:avLst/>
          </a:prstGeom>
          <a:noFill/>
          <a:ln w="28575">
            <a:solidFill>
              <a:srgbClr val="00007A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ct val="155000"/>
              </a:lnSpc>
              <a:spcBef>
                <a:spcPct val="2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989" y="60326"/>
            <a:ext cx="858837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169" y="3704839"/>
            <a:ext cx="2345209" cy="25034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53831" y="3704838"/>
            <a:ext cx="3492997" cy="231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46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57665" y="0"/>
            <a:ext cx="12134335" cy="6069354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000" dirty="0"/>
              <a:t> </a:t>
            </a:r>
          </a:p>
          <a:p>
            <a:pPr algn="ctr" eaLnBrk="1" hangingPunct="1">
              <a:defRPr/>
            </a:pPr>
            <a:r>
              <a:rPr lang="en-US" sz="2000" i="1" dirty="0">
                <a:solidFill>
                  <a:srgbClr val="000066"/>
                </a:solidFill>
              </a:rPr>
              <a:t>Medical College of Georgia</a:t>
            </a:r>
          </a:p>
          <a:p>
            <a:pPr algn="ctr" eaLnBrk="1" hangingPunct="1">
              <a:defRPr/>
            </a:pPr>
            <a:r>
              <a:rPr lang="en-US" sz="2000" i="1" dirty="0">
                <a:solidFill>
                  <a:srgbClr val="000066"/>
                </a:solidFill>
              </a:rPr>
              <a:t>Augusta </a:t>
            </a:r>
            <a:r>
              <a:rPr lang="en-US" sz="2000" i="1" dirty="0" smtClean="0">
                <a:solidFill>
                  <a:srgbClr val="000066"/>
                </a:solidFill>
              </a:rPr>
              <a:t>University</a:t>
            </a:r>
            <a:endParaRPr lang="ru-RU" sz="2000" i="1" dirty="0" smtClean="0">
              <a:solidFill>
                <a:srgbClr val="000066"/>
              </a:solidFill>
            </a:endParaRPr>
          </a:p>
          <a:p>
            <a:pPr algn="r" eaLnBrk="1" hangingPunct="1">
              <a:defRPr/>
            </a:pPr>
            <a:endParaRPr lang="en-US" sz="3600" i="1" dirty="0">
              <a:solidFill>
                <a:srgbClr val="00007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defRPr/>
            </a:pPr>
            <a:r>
              <a:rPr lang="en-US" sz="44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Generations of Learners</a:t>
            </a:r>
            <a:endParaRPr lang="en-US" sz="4400" dirty="0">
              <a:solidFill>
                <a:srgbClr val="C00000"/>
              </a:solidFill>
            </a:endParaRPr>
          </a:p>
          <a:p>
            <a:pPr algn="ctr">
              <a:defRPr/>
            </a:pPr>
            <a:r>
              <a:rPr lang="en-US" sz="4400" dirty="0" smtClean="0">
                <a:solidFill>
                  <a:srgbClr val="C00000"/>
                </a:solidFill>
              </a:rPr>
              <a:t>						</a:t>
            </a:r>
            <a:r>
              <a:rPr lang="en-US" sz="2800" i="1" dirty="0">
                <a:solidFill>
                  <a:srgbClr val="003399"/>
                </a:solidFill>
              </a:rPr>
              <a:t>		</a:t>
            </a:r>
            <a:r>
              <a:rPr lang="en-US" sz="2800" i="1" dirty="0" smtClean="0">
                <a:solidFill>
                  <a:srgbClr val="003399"/>
                </a:solidFill>
              </a:rPr>
              <a:t>		</a:t>
            </a:r>
            <a:r>
              <a:rPr lang="en-US" sz="2800" i="1" dirty="0">
                <a:solidFill>
                  <a:srgbClr val="003399"/>
                </a:solidFill>
              </a:rPr>
              <a:t>	</a:t>
            </a:r>
            <a:r>
              <a:rPr lang="en-US" sz="2800" i="1" dirty="0" smtClean="0">
                <a:solidFill>
                  <a:srgbClr val="003399"/>
                </a:solidFill>
              </a:rPr>
              <a:t>								</a:t>
            </a:r>
            <a:endParaRPr lang="ru-RU" sz="2800" i="1" dirty="0">
              <a:solidFill>
                <a:srgbClr val="22458A"/>
              </a:solidFill>
            </a:endParaRPr>
          </a:p>
          <a:p>
            <a:pPr eaLnBrk="1" hangingPunct="1">
              <a:defRPr/>
            </a:pPr>
            <a:r>
              <a:rPr lang="ru-RU" sz="2600" i="1" dirty="0">
                <a:solidFill>
                  <a:srgbClr val="000099"/>
                </a:solidFill>
              </a:rPr>
              <a:t>				</a:t>
            </a:r>
            <a:endParaRPr lang="en-US" sz="2600" i="1" dirty="0">
              <a:solidFill>
                <a:srgbClr val="000099"/>
              </a:solidFill>
            </a:endParaRPr>
          </a:p>
          <a:p>
            <a:pPr eaLnBrk="1" hangingPunct="1">
              <a:defRPr/>
            </a:pPr>
            <a:r>
              <a:rPr lang="en-US" sz="2600" i="1" dirty="0">
                <a:solidFill>
                  <a:srgbClr val="000099"/>
                </a:solidFill>
              </a:rPr>
              <a:t>				</a:t>
            </a:r>
            <a:r>
              <a:rPr lang="ru-RU" sz="2600" i="1" dirty="0">
                <a:solidFill>
                  <a:srgbClr val="294791"/>
                </a:solidFill>
                <a:latin typeface="Lucida Sans Unicode" pitchFamily="34" charset="0"/>
              </a:rPr>
              <a:t>				</a:t>
            </a:r>
            <a:endParaRPr lang="en-US" sz="2600" i="1" dirty="0">
              <a:solidFill>
                <a:srgbClr val="294791"/>
              </a:solidFill>
              <a:latin typeface="Lucida Sans Unicode" pitchFamily="34" charset="0"/>
            </a:endParaRPr>
          </a:p>
          <a:p>
            <a:pPr eaLnBrk="1" hangingPunct="1">
              <a:defRPr/>
            </a:pPr>
            <a:endParaRPr lang="en-US" sz="3200" dirty="0">
              <a:solidFill>
                <a:srgbClr val="003399"/>
              </a:solidFill>
            </a:endParaRPr>
          </a:p>
          <a:p>
            <a:pPr lvl="4" algn="r" eaLnBrk="1" hangingPunct="1">
              <a:spcBef>
                <a:spcPct val="20000"/>
              </a:spcBef>
              <a:buFontTx/>
              <a:buChar char="•"/>
              <a:defRPr/>
            </a:pPr>
            <a:endParaRPr lang="ru-RU" sz="3200" dirty="0">
              <a:solidFill>
                <a:srgbClr val="003399"/>
              </a:solidFill>
            </a:endParaRPr>
          </a:p>
          <a:p>
            <a:pPr eaLnBrk="1" hangingPunct="1">
              <a:defRPr/>
            </a:pPr>
            <a:endParaRPr lang="en-US" sz="3200" dirty="0">
              <a:solidFill>
                <a:srgbClr val="003399"/>
              </a:solidFill>
              <a:latin typeface="Times New Roman" pitchFamily="18" charset="0"/>
            </a:endParaRPr>
          </a:p>
          <a:p>
            <a:pPr eaLnBrk="1" hangingPunct="1">
              <a:defRPr/>
            </a:pPr>
            <a:endParaRPr lang="en-US" sz="3200" dirty="0">
              <a:solidFill>
                <a:srgbClr val="003399"/>
              </a:solidFill>
              <a:latin typeface="Times New Roman" pitchFamily="18" charset="0"/>
            </a:endParaRPr>
          </a:p>
        </p:txBody>
      </p:sp>
      <p:sp>
        <p:nvSpPr>
          <p:cNvPr id="3" name="Line 7"/>
          <p:cNvSpPr>
            <a:spLocks noChangeShapeType="1"/>
          </p:cNvSpPr>
          <p:nvPr/>
        </p:nvSpPr>
        <p:spPr bwMode="auto">
          <a:xfrm>
            <a:off x="1524000" y="981075"/>
            <a:ext cx="9144000" cy="0"/>
          </a:xfrm>
          <a:prstGeom prst="line">
            <a:avLst/>
          </a:prstGeom>
          <a:noFill/>
          <a:ln w="28575">
            <a:solidFill>
              <a:srgbClr val="00007A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ct val="155000"/>
              </a:lnSpc>
              <a:spcBef>
                <a:spcPct val="2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989" y="60326"/>
            <a:ext cx="858837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189" y="2331308"/>
            <a:ext cx="5802731" cy="362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7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57665" y="0"/>
            <a:ext cx="12134335" cy="6069354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000" dirty="0"/>
              <a:t> </a:t>
            </a:r>
          </a:p>
          <a:p>
            <a:pPr algn="ctr" eaLnBrk="1" hangingPunct="1">
              <a:defRPr/>
            </a:pPr>
            <a:r>
              <a:rPr lang="en-US" sz="2000" i="1" dirty="0">
                <a:solidFill>
                  <a:srgbClr val="000066"/>
                </a:solidFill>
              </a:rPr>
              <a:t>Medical College of Georgia</a:t>
            </a:r>
          </a:p>
          <a:p>
            <a:pPr algn="ctr" eaLnBrk="1" hangingPunct="1">
              <a:defRPr/>
            </a:pPr>
            <a:r>
              <a:rPr lang="en-US" sz="2000" i="1" dirty="0">
                <a:solidFill>
                  <a:srgbClr val="000066"/>
                </a:solidFill>
              </a:rPr>
              <a:t>Augusta </a:t>
            </a:r>
            <a:r>
              <a:rPr lang="en-US" sz="2000" i="1" dirty="0" smtClean="0">
                <a:solidFill>
                  <a:srgbClr val="000066"/>
                </a:solidFill>
              </a:rPr>
              <a:t>University</a:t>
            </a:r>
            <a:endParaRPr lang="ru-RU" sz="2000" i="1" dirty="0" smtClean="0">
              <a:solidFill>
                <a:srgbClr val="000066"/>
              </a:solidFill>
            </a:endParaRPr>
          </a:p>
          <a:p>
            <a:pPr algn="r" eaLnBrk="1" hangingPunct="1">
              <a:defRPr/>
            </a:pPr>
            <a:endParaRPr lang="en-US" sz="3600" i="1" dirty="0">
              <a:solidFill>
                <a:srgbClr val="00007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defRPr/>
            </a:pPr>
            <a:r>
              <a:rPr lang="en-US" sz="44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Generations of Learners</a:t>
            </a:r>
            <a:endParaRPr lang="en-US" sz="4400" dirty="0" smtClean="0">
              <a:solidFill>
                <a:srgbClr val="C00000"/>
              </a:solidFill>
            </a:endParaRPr>
          </a:p>
          <a:p>
            <a:pPr algn="ctr">
              <a:defRPr/>
            </a:pPr>
            <a:r>
              <a:rPr lang="en-US" sz="4400" dirty="0" smtClean="0">
                <a:solidFill>
                  <a:srgbClr val="C00000"/>
                </a:solidFill>
              </a:rPr>
              <a:t>						</a:t>
            </a:r>
            <a:r>
              <a:rPr lang="en-US" sz="2800" i="1" dirty="0">
                <a:solidFill>
                  <a:srgbClr val="003399"/>
                </a:solidFill>
              </a:rPr>
              <a:t>		</a:t>
            </a:r>
            <a:r>
              <a:rPr lang="en-US" sz="2800" i="1" dirty="0" smtClean="0">
                <a:solidFill>
                  <a:srgbClr val="003399"/>
                </a:solidFill>
              </a:rPr>
              <a:t>		</a:t>
            </a:r>
            <a:r>
              <a:rPr lang="en-US" sz="2800" i="1" dirty="0">
                <a:solidFill>
                  <a:srgbClr val="003399"/>
                </a:solidFill>
              </a:rPr>
              <a:t>	</a:t>
            </a:r>
            <a:r>
              <a:rPr lang="en-US" sz="2800" i="1" dirty="0" smtClean="0">
                <a:solidFill>
                  <a:srgbClr val="003399"/>
                </a:solidFill>
              </a:rPr>
              <a:t>								</a:t>
            </a:r>
            <a:endParaRPr lang="ru-RU" sz="2800" i="1" dirty="0">
              <a:solidFill>
                <a:srgbClr val="22458A"/>
              </a:solidFill>
            </a:endParaRPr>
          </a:p>
          <a:p>
            <a:pPr eaLnBrk="1" hangingPunct="1">
              <a:defRPr/>
            </a:pPr>
            <a:r>
              <a:rPr lang="ru-RU" sz="2600" i="1" dirty="0">
                <a:solidFill>
                  <a:srgbClr val="000099"/>
                </a:solidFill>
              </a:rPr>
              <a:t>				</a:t>
            </a:r>
            <a:endParaRPr lang="en-US" sz="2600" i="1" dirty="0">
              <a:solidFill>
                <a:srgbClr val="000099"/>
              </a:solidFill>
            </a:endParaRPr>
          </a:p>
          <a:p>
            <a:pPr eaLnBrk="1" hangingPunct="1">
              <a:defRPr/>
            </a:pPr>
            <a:r>
              <a:rPr lang="en-US" sz="2600" i="1" dirty="0">
                <a:solidFill>
                  <a:srgbClr val="000099"/>
                </a:solidFill>
              </a:rPr>
              <a:t>				</a:t>
            </a:r>
            <a:r>
              <a:rPr lang="ru-RU" sz="2600" i="1" dirty="0">
                <a:solidFill>
                  <a:srgbClr val="294791"/>
                </a:solidFill>
                <a:latin typeface="Lucida Sans Unicode" pitchFamily="34" charset="0"/>
              </a:rPr>
              <a:t>				</a:t>
            </a:r>
            <a:endParaRPr lang="en-US" sz="2600" i="1" dirty="0">
              <a:solidFill>
                <a:srgbClr val="294791"/>
              </a:solidFill>
              <a:latin typeface="Lucida Sans Unicode" pitchFamily="34" charset="0"/>
            </a:endParaRPr>
          </a:p>
          <a:p>
            <a:pPr eaLnBrk="1" hangingPunct="1">
              <a:defRPr/>
            </a:pPr>
            <a:endParaRPr lang="en-US" sz="3200" dirty="0">
              <a:solidFill>
                <a:srgbClr val="003399"/>
              </a:solidFill>
            </a:endParaRPr>
          </a:p>
          <a:p>
            <a:pPr lvl="4" algn="r" eaLnBrk="1" hangingPunct="1">
              <a:spcBef>
                <a:spcPct val="20000"/>
              </a:spcBef>
              <a:buFontTx/>
              <a:buChar char="•"/>
              <a:defRPr/>
            </a:pPr>
            <a:endParaRPr lang="ru-RU" sz="3200" dirty="0">
              <a:solidFill>
                <a:srgbClr val="003399"/>
              </a:solidFill>
            </a:endParaRPr>
          </a:p>
          <a:p>
            <a:pPr eaLnBrk="1" hangingPunct="1">
              <a:defRPr/>
            </a:pPr>
            <a:endParaRPr lang="en-US" sz="3200" dirty="0">
              <a:solidFill>
                <a:srgbClr val="003399"/>
              </a:solidFill>
              <a:latin typeface="Times New Roman" pitchFamily="18" charset="0"/>
            </a:endParaRPr>
          </a:p>
          <a:p>
            <a:pPr eaLnBrk="1" hangingPunct="1">
              <a:defRPr/>
            </a:pPr>
            <a:endParaRPr lang="en-US" sz="3200" dirty="0">
              <a:solidFill>
                <a:srgbClr val="003399"/>
              </a:solidFill>
              <a:latin typeface="Times New Roman" pitchFamily="18" charset="0"/>
            </a:endParaRPr>
          </a:p>
        </p:txBody>
      </p:sp>
      <p:sp>
        <p:nvSpPr>
          <p:cNvPr id="3" name="Line 7"/>
          <p:cNvSpPr>
            <a:spLocks noChangeShapeType="1"/>
          </p:cNvSpPr>
          <p:nvPr/>
        </p:nvSpPr>
        <p:spPr bwMode="auto">
          <a:xfrm>
            <a:off x="1524000" y="981075"/>
            <a:ext cx="9144000" cy="0"/>
          </a:xfrm>
          <a:prstGeom prst="line">
            <a:avLst/>
          </a:prstGeom>
          <a:noFill/>
          <a:ln w="28575">
            <a:solidFill>
              <a:srgbClr val="00007A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ct val="155000"/>
              </a:lnSpc>
              <a:spcBef>
                <a:spcPct val="2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989" y="60326"/>
            <a:ext cx="858837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924" y="2335941"/>
            <a:ext cx="4583708" cy="438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16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57665" y="0"/>
            <a:ext cx="12134335" cy="8008346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000" dirty="0"/>
              <a:t> </a:t>
            </a:r>
          </a:p>
          <a:p>
            <a:pPr algn="ctr" eaLnBrk="1" hangingPunct="1">
              <a:defRPr/>
            </a:pPr>
            <a:r>
              <a:rPr lang="en-US" sz="2000" i="1" dirty="0">
                <a:solidFill>
                  <a:srgbClr val="000066"/>
                </a:solidFill>
              </a:rPr>
              <a:t>Medical College of Georgia</a:t>
            </a:r>
          </a:p>
          <a:p>
            <a:pPr algn="ctr" eaLnBrk="1" hangingPunct="1">
              <a:defRPr/>
            </a:pPr>
            <a:r>
              <a:rPr lang="en-US" sz="2000" i="1" dirty="0">
                <a:solidFill>
                  <a:srgbClr val="000066"/>
                </a:solidFill>
              </a:rPr>
              <a:t>Augusta </a:t>
            </a:r>
            <a:r>
              <a:rPr lang="en-US" sz="2000" i="1" dirty="0" smtClean="0">
                <a:solidFill>
                  <a:srgbClr val="000066"/>
                </a:solidFill>
              </a:rPr>
              <a:t>University</a:t>
            </a:r>
            <a:endParaRPr lang="ru-RU" sz="2000" i="1" dirty="0" smtClean="0">
              <a:solidFill>
                <a:srgbClr val="000066"/>
              </a:solidFill>
            </a:endParaRPr>
          </a:p>
          <a:p>
            <a:pPr algn="r" eaLnBrk="1" hangingPunct="1">
              <a:defRPr/>
            </a:pPr>
            <a:endParaRPr lang="en-US" sz="3600" i="1" dirty="0">
              <a:solidFill>
                <a:srgbClr val="00007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defRPr/>
            </a:pPr>
            <a:r>
              <a:rPr lang="en-US" sz="44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Leveraging Generational Traits</a:t>
            </a:r>
            <a:endParaRPr lang="en-US" sz="4400" dirty="0" smtClean="0">
              <a:solidFill>
                <a:srgbClr val="C00000"/>
              </a:solidFill>
            </a:endParaRPr>
          </a:p>
          <a:p>
            <a:pPr marL="571500" indent="-571500">
              <a:buFont typeface="Arial" charset="0"/>
              <a:buChar char="•"/>
              <a:defRPr/>
            </a:pPr>
            <a:endParaRPr lang="en-US" sz="2800" i="1" dirty="0" smtClean="0">
              <a:solidFill>
                <a:srgbClr val="003399"/>
              </a:solidFill>
            </a:endParaRPr>
          </a:p>
          <a:p>
            <a:pPr marL="571500" indent="-571500">
              <a:buFont typeface="Arial" charset="0"/>
              <a:buChar char="•"/>
              <a:defRPr/>
            </a:pPr>
            <a:r>
              <a:rPr lang="en-US" sz="2800" i="1" dirty="0" smtClean="0">
                <a:solidFill>
                  <a:srgbClr val="003399"/>
                </a:solidFill>
              </a:rPr>
              <a:t>Receiving immediate information from multiple sources</a:t>
            </a:r>
          </a:p>
          <a:p>
            <a:pPr marL="571500" indent="-571500">
              <a:buFont typeface="Arial" charset="0"/>
              <a:buChar char="•"/>
              <a:defRPr/>
            </a:pPr>
            <a:endParaRPr lang="en-US" sz="2800" i="1" dirty="0" smtClean="0">
              <a:solidFill>
                <a:srgbClr val="003399"/>
              </a:solidFill>
            </a:endParaRPr>
          </a:p>
          <a:p>
            <a:pPr marL="571500" indent="-571500">
              <a:buFont typeface="Arial" charset="0"/>
              <a:buChar char="•"/>
              <a:defRPr/>
            </a:pPr>
            <a:r>
              <a:rPr lang="en-US" sz="2800" i="1" dirty="0" smtClean="0">
                <a:solidFill>
                  <a:srgbClr val="003399"/>
                </a:solidFill>
              </a:rPr>
              <a:t>Multitasking</a:t>
            </a:r>
          </a:p>
          <a:p>
            <a:pPr marL="571500" indent="-571500">
              <a:buFont typeface="Arial" charset="0"/>
              <a:buChar char="•"/>
              <a:defRPr/>
            </a:pPr>
            <a:endParaRPr lang="en-US" sz="2800" i="1" dirty="0" smtClean="0">
              <a:solidFill>
                <a:srgbClr val="003399"/>
              </a:solidFill>
            </a:endParaRPr>
          </a:p>
          <a:p>
            <a:pPr marL="571500" indent="-571500">
              <a:buFont typeface="Arial" charset="0"/>
              <a:buChar char="•"/>
              <a:defRPr/>
            </a:pPr>
            <a:r>
              <a:rPr lang="en-US" sz="2800" i="1" dirty="0" smtClean="0">
                <a:solidFill>
                  <a:srgbClr val="003399"/>
                </a:solidFill>
              </a:rPr>
              <a:t>Processing pictures, sounds, and videos before text</a:t>
            </a:r>
          </a:p>
          <a:p>
            <a:pPr marL="571500" indent="-571500">
              <a:buFont typeface="Arial" charset="0"/>
              <a:buChar char="•"/>
              <a:defRPr/>
            </a:pPr>
            <a:endParaRPr lang="en-US" sz="2800" i="1" dirty="0">
              <a:solidFill>
                <a:srgbClr val="003399"/>
              </a:solidFill>
            </a:endParaRPr>
          </a:p>
          <a:p>
            <a:pPr marL="571500" indent="-571500">
              <a:buFont typeface="Arial" charset="0"/>
              <a:buChar char="•"/>
              <a:defRPr/>
            </a:pPr>
            <a:r>
              <a:rPr lang="en-US" sz="2800" i="1" dirty="0" smtClean="0">
                <a:solidFill>
                  <a:srgbClr val="003399"/>
                </a:solidFill>
              </a:rPr>
              <a:t>Interactive media</a:t>
            </a:r>
            <a:r>
              <a:rPr lang="ru-RU" sz="2600" i="1" dirty="0">
                <a:solidFill>
                  <a:srgbClr val="000099"/>
                </a:solidFill>
              </a:rPr>
              <a:t>			</a:t>
            </a:r>
            <a:endParaRPr lang="en-US" sz="2600" i="1" dirty="0">
              <a:solidFill>
                <a:srgbClr val="000099"/>
              </a:solidFill>
            </a:endParaRPr>
          </a:p>
          <a:p>
            <a:pPr eaLnBrk="1" hangingPunct="1">
              <a:defRPr/>
            </a:pPr>
            <a:r>
              <a:rPr lang="en-US" sz="2600" i="1" dirty="0">
                <a:solidFill>
                  <a:srgbClr val="000099"/>
                </a:solidFill>
              </a:rPr>
              <a:t>				</a:t>
            </a:r>
            <a:r>
              <a:rPr lang="ru-RU" sz="2600" i="1" dirty="0">
                <a:solidFill>
                  <a:srgbClr val="294791"/>
                </a:solidFill>
                <a:latin typeface="Lucida Sans Unicode" pitchFamily="34" charset="0"/>
              </a:rPr>
              <a:t>				</a:t>
            </a:r>
            <a:endParaRPr lang="en-US" sz="2600" i="1" dirty="0">
              <a:solidFill>
                <a:srgbClr val="294791"/>
              </a:solidFill>
              <a:latin typeface="Lucida Sans Unicode" pitchFamily="34" charset="0"/>
            </a:endParaRPr>
          </a:p>
          <a:p>
            <a:pPr eaLnBrk="1" hangingPunct="1">
              <a:defRPr/>
            </a:pPr>
            <a:endParaRPr lang="en-US" sz="3200" dirty="0">
              <a:solidFill>
                <a:srgbClr val="003399"/>
              </a:solidFill>
            </a:endParaRPr>
          </a:p>
          <a:p>
            <a:pPr lvl="4" algn="r" eaLnBrk="1" hangingPunct="1">
              <a:spcBef>
                <a:spcPct val="20000"/>
              </a:spcBef>
              <a:buFontTx/>
              <a:buChar char="•"/>
              <a:defRPr/>
            </a:pPr>
            <a:endParaRPr lang="ru-RU" sz="3200" dirty="0">
              <a:solidFill>
                <a:srgbClr val="003399"/>
              </a:solidFill>
            </a:endParaRPr>
          </a:p>
          <a:p>
            <a:pPr eaLnBrk="1" hangingPunct="1">
              <a:defRPr/>
            </a:pPr>
            <a:endParaRPr lang="en-US" sz="3200" dirty="0">
              <a:solidFill>
                <a:srgbClr val="003399"/>
              </a:solidFill>
              <a:latin typeface="Times New Roman" pitchFamily="18" charset="0"/>
            </a:endParaRPr>
          </a:p>
          <a:p>
            <a:pPr eaLnBrk="1" hangingPunct="1">
              <a:defRPr/>
            </a:pPr>
            <a:endParaRPr lang="en-US" sz="3200" dirty="0">
              <a:solidFill>
                <a:srgbClr val="003399"/>
              </a:solidFill>
              <a:latin typeface="Times New Roman" pitchFamily="18" charset="0"/>
            </a:endParaRPr>
          </a:p>
        </p:txBody>
      </p:sp>
      <p:sp>
        <p:nvSpPr>
          <p:cNvPr id="3" name="Line 7"/>
          <p:cNvSpPr>
            <a:spLocks noChangeShapeType="1"/>
          </p:cNvSpPr>
          <p:nvPr/>
        </p:nvSpPr>
        <p:spPr bwMode="auto">
          <a:xfrm>
            <a:off x="1524000" y="981075"/>
            <a:ext cx="9144000" cy="0"/>
          </a:xfrm>
          <a:prstGeom prst="line">
            <a:avLst/>
          </a:prstGeom>
          <a:noFill/>
          <a:ln w="28575">
            <a:solidFill>
              <a:srgbClr val="00007A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ct val="155000"/>
              </a:lnSpc>
              <a:spcBef>
                <a:spcPct val="2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989" y="60326"/>
            <a:ext cx="858837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036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57665" y="0"/>
            <a:ext cx="12134335" cy="6401753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000" dirty="0"/>
              <a:t> </a:t>
            </a:r>
          </a:p>
          <a:p>
            <a:pPr algn="ctr" eaLnBrk="1" hangingPunct="1">
              <a:defRPr/>
            </a:pPr>
            <a:r>
              <a:rPr lang="en-US" sz="2000" i="1" dirty="0">
                <a:solidFill>
                  <a:srgbClr val="000066"/>
                </a:solidFill>
              </a:rPr>
              <a:t>Medical College of Georgia</a:t>
            </a:r>
          </a:p>
          <a:p>
            <a:pPr algn="ctr" eaLnBrk="1" hangingPunct="1">
              <a:defRPr/>
            </a:pPr>
            <a:r>
              <a:rPr lang="en-US" sz="2000" i="1" dirty="0">
                <a:solidFill>
                  <a:srgbClr val="000066"/>
                </a:solidFill>
              </a:rPr>
              <a:t>Augusta </a:t>
            </a:r>
            <a:r>
              <a:rPr lang="en-US" sz="2000" i="1" dirty="0" smtClean="0">
                <a:solidFill>
                  <a:srgbClr val="000066"/>
                </a:solidFill>
              </a:rPr>
              <a:t>University</a:t>
            </a:r>
            <a:endParaRPr lang="ru-RU" sz="2000" i="1" dirty="0" smtClean="0">
              <a:solidFill>
                <a:srgbClr val="000066"/>
              </a:solidFill>
            </a:endParaRPr>
          </a:p>
          <a:p>
            <a:pPr algn="r" eaLnBrk="1" hangingPunct="1">
              <a:defRPr/>
            </a:pPr>
            <a:endParaRPr lang="en-US" sz="3600" i="1" dirty="0">
              <a:solidFill>
                <a:srgbClr val="00007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en-US" sz="4400" dirty="0" smtClean="0">
                <a:solidFill>
                  <a:srgbClr val="C00000"/>
                </a:solidFill>
              </a:rPr>
              <a:t>						</a:t>
            </a:r>
            <a:r>
              <a:rPr lang="en-US" sz="2800" i="1" dirty="0">
                <a:solidFill>
                  <a:srgbClr val="003399"/>
                </a:solidFill>
              </a:rPr>
              <a:t>		</a:t>
            </a:r>
            <a:r>
              <a:rPr lang="en-US" sz="2800" i="1" dirty="0" smtClean="0">
                <a:solidFill>
                  <a:srgbClr val="003399"/>
                </a:solidFill>
              </a:rPr>
              <a:t>		</a:t>
            </a:r>
            <a:r>
              <a:rPr lang="en-US" sz="2800" i="1" dirty="0">
                <a:solidFill>
                  <a:srgbClr val="003399"/>
                </a:solidFill>
              </a:rPr>
              <a:t>	</a:t>
            </a:r>
            <a:r>
              <a:rPr lang="en-US" sz="2800" i="1" dirty="0" smtClean="0">
                <a:solidFill>
                  <a:srgbClr val="003399"/>
                </a:solidFill>
              </a:rPr>
              <a:t>								</a:t>
            </a:r>
          </a:p>
          <a:p>
            <a:pPr algn="ctr">
              <a:defRPr/>
            </a:pPr>
            <a:endParaRPr lang="en-US" sz="2800" i="1" dirty="0" smtClean="0">
              <a:solidFill>
                <a:srgbClr val="003399"/>
              </a:solidFill>
            </a:endParaRPr>
          </a:p>
          <a:p>
            <a:pPr algn="ctr">
              <a:defRPr/>
            </a:pPr>
            <a:endParaRPr lang="en-US" sz="2800" i="1" dirty="0">
              <a:solidFill>
                <a:srgbClr val="003399"/>
              </a:solidFill>
            </a:endParaRPr>
          </a:p>
          <a:p>
            <a:pPr algn="ctr">
              <a:defRPr/>
            </a:pPr>
            <a:endParaRPr lang="en-US" sz="2800" i="1" dirty="0" smtClean="0">
              <a:solidFill>
                <a:srgbClr val="003399"/>
              </a:solidFill>
            </a:endParaRPr>
          </a:p>
          <a:p>
            <a:pPr algn="ctr">
              <a:defRPr/>
            </a:pPr>
            <a:endParaRPr lang="en-US" sz="2800" i="1" dirty="0">
              <a:solidFill>
                <a:srgbClr val="003399"/>
              </a:solidFill>
            </a:endParaRPr>
          </a:p>
          <a:p>
            <a:pPr algn="ctr">
              <a:defRPr/>
            </a:pPr>
            <a:endParaRPr lang="en-US" sz="2800" i="1" dirty="0" smtClean="0">
              <a:solidFill>
                <a:srgbClr val="003399"/>
              </a:solidFill>
            </a:endParaRPr>
          </a:p>
          <a:p>
            <a:pPr algn="ctr">
              <a:defRPr/>
            </a:pPr>
            <a:endParaRPr lang="en-US" sz="2800" i="1" dirty="0">
              <a:solidFill>
                <a:srgbClr val="003399"/>
              </a:solidFill>
            </a:endParaRPr>
          </a:p>
          <a:p>
            <a:pPr algn="ctr">
              <a:defRPr/>
            </a:pPr>
            <a:endParaRPr lang="en-US" sz="2800" i="1" dirty="0" smtClean="0">
              <a:solidFill>
                <a:srgbClr val="003399"/>
              </a:solidFill>
            </a:endParaRPr>
          </a:p>
          <a:p>
            <a:pPr algn="ctr">
              <a:defRPr/>
            </a:pPr>
            <a:r>
              <a:rPr lang="en-US" sz="1200" i="1" dirty="0" smtClean="0">
                <a:solidFill>
                  <a:srgbClr val="003399"/>
                </a:solidFill>
              </a:rPr>
              <a:t>								</a:t>
            </a:r>
            <a:r>
              <a:rPr lang="en-US" sz="2800" i="1" dirty="0" smtClean="0">
                <a:solidFill>
                  <a:srgbClr val="003399"/>
                </a:solidFill>
              </a:rPr>
              <a:t>								</a:t>
            </a:r>
            <a:endParaRPr lang="en-US" sz="3200" dirty="0">
              <a:solidFill>
                <a:srgbClr val="003399"/>
              </a:solidFill>
              <a:latin typeface="Times New Roman" pitchFamily="18" charset="0"/>
            </a:endParaRPr>
          </a:p>
        </p:txBody>
      </p:sp>
      <p:sp>
        <p:nvSpPr>
          <p:cNvPr id="3" name="Line 7"/>
          <p:cNvSpPr>
            <a:spLocks noChangeShapeType="1"/>
          </p:cNvSpPr>
          <p:nvPr/>
        </p:nvSpPr>
        <p:spPr bwMode="auto">
          <a:xfrm>
            <a:off x="1524000" y="981075"/>
            <a:ext cx="9144000" cy="0"/>
          </a:xfrm>
          <a:prstGeom prst="line">
            <a:avLst/>
          </a:prstGeom>
          <a:noFill/>
          <a:ln w="28575">
            <a:solidFill>
              <a:srgbClr val="00007A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ct val="155000"/>
              </a:lnSpc>
              <a:spcBef>
                <a:spcPct val="2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989" y="60326"/>
            <a:ext cx="858837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5012724" y="3019172"/>
            <a:ext cx="2059460" cy="1189632"/>
          </a:xfrm>
          <a:prstGeom prst="ellipse">
            <a:avLst/>
          </a:prstGeom>
          <a:solidFill>
            <a:srgbClr val="FF7C8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Change needed!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2792625" y="1706855"/>
            <a:ext cx="1589903" cy="461665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Textbooks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393725" y="1254118"/>
            <a:ext cx="1388076" cy="461665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PE skills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8071021" y="1935172"/>
            <a:ext cx="1388076" cy="461665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Visuals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748481" y="4250594"/>
            <a:ext cx="2378675" cy="830997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Independent learner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8716662" y="4248856"/>
            <a:ext cx="1876168" cy="830997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Basic science integration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5012724" y="5512194"/>
            <a:ext cx="2166551" cy="830997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Lack of standardization</a:t>
            </a:r>
            <a:endParaRPr lang="en-US" sz="2400" dirty="0"/>
          </a:p>
        </p:txBody>
      </p:sp>
      <p:sp>
        <p:nvSpPr>
          <p:cNvPr id="17" name="Multiply 16"/>
          <p:cNvSpPr/>
          <p:nvPr/>
        </p:nvSpPr>
        <p:spPr>
          <a:xfrm>
            <a:off x="2730083" y="1172345"/>
            <a:ext cx="1716833" cy="1579611"/>
          </a:xfrm>
          <a:prstGeom prst="mathMultiply">
            <a:avLst>
              <a:gd name="adj1" fmla="val 13478"/>
            </a:avLst>
          </a:prstGeom>
          <a:solidFill>
            <a:srgbClr val="FF0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5400000">
            <a:off x="5643464" y="1327381"/>
            <a:ext cx="905070" cy="364468"/>
          </a:xfrm>
          <a:prstGeom prst="rightArrow">
            <a:avLst/>
          </a:prstGeom>
          <a:solidFill>
            <a:srgbClr val="FF0000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rot="1737528">
            <a:off x="8070061" y="1832184"/>
            <a:ext cx="2074906" cy="53184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>
                    <a:alpha val="51000"/>
                  </a:srgbClr>
                </a:solidFill>
              </a:rPr>
              <a:t>WANTED</a:t>
            </a:r>
            <a:endParaRPr lang="en-US" sz="3600" b="1" dirty="0">
              <a:solidFill>
                <a:srgbClr val="FF0000">
                  <a:alpha val="51000"/>
                </a:srgbClr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3989503" y="2509499"/>
            <a:ext cx="1034688" cy="574924"/>
          </a:xfrm>
          <a:prstGeom prst="straightConnector1">
            <a:avLst/>
          </a:prstGeom>
          <a:ln>
            <a:solidFill>
              <a:srgbClr val="2245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051801" y="2127019"/>
            <a:ext cx="1" cy="698370"/>
          </a:xfrm>
          <a:prstGeom prst="straightConnector1">
            <a:avLst/>
          </a:prstGeom>
          <a:ln>
            <a:solidFill>
              <a:srgbClr val="2245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6051801" y="4421706"/>
            <a:ext cx="9331" cy="877585"/>
          </a:xfrm>
          <a:prstGeom prst="straightConnector1">
            <a:avLst/>
          </a:prstGeom>
          <a:ln>
            <a:solidFill>
              <a:srgbClr val="2245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4097905" y="3791590"/>
            <a:ext cx="807728" cy="364859"/>
          </a:xfrm>
          <a:prstGeom prst="straightConnector1">
            <a:avLst/>
          </a:prstGeom>
          <a:ln>
            <a:solidFill>
              <a:srgbClr val="2245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7072184" y="2690327"/>
            <a:ext cx="1151237" cy="510549"/>
          </a:xfrm>
          <a:prstGeom prst="straightConnector1">
            <a:avLst/>
          </a:prstGeom>
          <a:ln>
            <a:solidFill>
              <a:srgbClr val="2245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7179275" y="4013036"/>
            <a:ext cx="1318769" cy="663280"/>
          </a:xfrm>
          <a:prstGeom prst="straightConnector1">
            <a:avLst/>
          </a:prstGeom>
          <a:ln>
            <a:solidFill>
              <a:srgbClr val="2245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289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 descr="Pictur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/>
          <a:stretch>
            <a:fillRect/>
          </a:stretch>
        </p:blipFill>
        <p:spPr bwMode="auto">
          <a:xfrm>
            <a:off x="1524000" y="1001714"/>
            <a:ext cx="3348038" cy="585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57665" y="0"/>
            <a:ext cx="12134335" cy="6386364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000" dirty="0"/>
              <a:t> </a:t>
            </a:r>
          </a:p>
          <a:p>
            <a:pPr algn="ctr" eaLnBrk="1" hangingPunct="1">
              <a:defRPr/>
            </a:pPr>
            <a:r>
              <a:rPr lang="en-US" sz="2000" i="1" dirty="0">
                <a:solidFill>
                  <a:srgbClr val="000066"/>
                </a:solidFill>
              </a:rPr>
              <a:t>Medical College of Georgia</a:t>
            </a:r>
          </a:p>
          <a:p>
            <a:pPr algn="ctr" eaLnBrk="1" hangingPunct="1">
              <a:defRPr/>
            </a:pPr>
            <a:r>
              <a:rPr lang="en-US" sz="2000" i="1" dirty="0">
                <a:solidFill>
                  <a:srgbClr val="000066"/>
                </a:solidFill>
              </a:rPr>
              <a:t>Augusta University</a:t>
            </a:r>
            <a:endParaRPr lang="ru-RU" sz="2000" i="1" dirty="0">
              <a:solidFill>
                <a:srgbClr val="000066"/>
              </a:solidFill>
            </a:endParaRPr>
          </a:p>
          <a:p>
            <a:pPr algn="r" eaLnBrk="1" hangingPunct="1">
              <a:defRPr/>
            </a:pPr>
            <a:r>
              <a:rPr lang="ru-RU" sz="3600" i="1" dirty="0">
                <a:solidFill>
                  <a:srgbClr val="00007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	</a:t>
            </a:r>
            <a:endParaRPr lang="en-US" sz="1400" i="1" dirty="0">
              <a:solidFill>
                <a:srgbClr val="00007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defRPr/>
            </a:pPr>
            <a:r>
              <a:rPr lang="en-US" sz="44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n-US" sz="44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	Purpose</a:t>
            </a:r>
            <a:r>
              <a:rPr lang="en-US" sz="44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endParaRPr lang="ru-RU" sz="6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lnSpc>
                <a:spcPct val="110000"/>
              </a:lnSpc>
              <a:defRPr/>
            </a:pPr>
            <a:endParaRPr lang="ru-RU" sz="6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ru-RU" sz="2800" i="1" dirty="0">
                <a:solidFill>
                  <a:srgbClr val="003399"/>
                </a:solidFill>
              </a:rPr>
              <a:t>				 </a:t>
            </a:r>
            <a:r>
              <a:rPr lang="en-US" sz="2800" i="1" dirty="0" smtClean="0">
                <a:solidFill>
                  <a:srgbClr val="22458A"/>
                </a:solidFill>
                <a:latin typeface="+mj-lt"/>
              </a:rPr>
              <a:t>												   		    </a:t>
            </a:r>
            <a:r>
              <a:rPr lang="en-US" sz="2800" i="1" dirty="0" smtClean="0">
                <a:solidFill>
                  <a:srgbClr val="22458A"/>
                </a:solidFill>
                <a:cs typeface="Times New Roman" panose="02020603050405020304" pitchFamily="18" charset="0"/>
              </a:rPr>
              <a:t>Design a standardized </a:t>
            </a:r>
            <a:r>
              <a:rPr lang="en-US" sz="2800" i="1" dirty="0">
                <a:solidFill>
                  <a:srgbClr val="22458A"/>
                </a:solidFill>
                <a:cs typeface="Times New Roman" panose="02020603050405020304" pitchFamily="18" charset="0"/>
              </a:rPr>
              <a:t>electronic guide on </a:t>
            </a:r>
            <a:r>
              <a:rPr lang="en-US" sz="2800" i="1" dirty="0" smtClean="0">
                <a:solidFill>
                  <a:srgbClr val="22458A"/>
                </a:solidFill>
                <a:cs typeface="Times New Roman" panose="02020603050405020304" pitchFamily="18" charset="0"/>
              </a:rPr>
              <a:t>						    	    psychical exam techniques for future reference. </a:t>
            </a:r>
            <a:endParaRPr lang="en-US" sz="2800" i="1" dirty="0">
              <a:solidFill>
                <a:srgbClr val="22458A"/>
              </a:solidFill>
            </a:endParaRPr>
          </a:p>
          <a:p>
            <a:pPr eaLnBrk="1" hangingPunct="1">
              <a:defRPr/>
            </a:pPr>
            <a:r>
              <a:rPr lang="en-US" sz="2800" i="1" dirty="0">
                <a:solidFill>
                  <a:srgbClr val="22458A"/>
                </a:solidFill>
                <a:latin typeface="+mj-lt"/>
              </a:rPr>
              <a:t>	</a:t>
            </a:r>
            <a:r>
              <a:rPr lang="en-US" sz="2800" i="1" dirty="0" smtClean="0">
                <a:solidFill>
                  <a:srgbClr val="22458A"/>
                </a:solidFill>
                <a:latin typeface="+mj-lt"/>
              </a:rPr>
              <a:t>					</a:t>
            </a:r>
            <a:r>
              <a:rPr lang="ru-RU" sz="2600" i="1" dirty="0">
                <a:solidFill>
                  <a:srgbClr val="22458A"/>
                </a:solidFill>
                <a:latin typeface="+mj-lt"/>
              </a:rPr>
              <a:t>	</a:t>
            </a:r>
            <a:r>
              <a:rPr lang="ru-RU" sz="2600" i="1" dirty="0">
                <a:solidFill>
                  <a:srgbClr val="000099"/>
                </a:solidFill>
              </a:rPr>
              <a:t>			</a:t>
            </a:r>
            <a:endParaRPr lang="en-US" sz="2600" i="1" dirty="0">
              <a:solidFill>
                <a:srgbClr val="000099"/>
              </a:solidFill>
            </a:endParaRPr>
          </a:p>
          <a:p>
            <a:pPr eaLnBrk="1" hangingPunct="1">
              <a:defRPr/>
            </a:pPr>
            <a:r>
              <a:rPr lang="en-US" sz="2600" i="1" dirty="0">
                <a:solidFill>
                  <a:srgbClr val="000099"/>
                </a:solidFill>
              </a:rPr>
              <a:t>				</a:t>
            </a:r>
            <a:r>
              <a:rPr lang="ru-RU" sz="2600" i="1" dirty="0">
                <a:solidFill>
                  <a:srgbClr val="294791"/>
                </a:solidFill>
                <a:latin typeface="Lucida Sans Unicode" pitchFamily="34" charset="0"/>
              </a:rPr>
              <a:t>			</a:t>
            </a:r>
            <a:endParaRPr lang="en-US" sz="2600" i="1" dirty="0">
              <a:solidFill>
                <a:srgbClr val="294791"/>
              </a:solidFill>
              <a:latin typeface="Lucida Sans Unicode" pitchFamily="34" charset="0"/>
            </a:endParaRPr>
          </a:p>
          <a:p>
            <a:pPr eaLnBrk="1" hangingPunct="1">
              <a:defRPr/>
            </a:pPr>
            <a:endParaRPr lang="en-US" sz="3200" dirty="0">
              <a:solidFill>
                <a:srgbClr val="003399"/>
              </a:solidFill>
            </a:endParaRPr>
          </a:p>
          <a:p>
            <a:pPr lvl="4" algn="r" eaLnBrk="1" hangingPunct="1">
              <a:spcBef>
                <a:spcPct val="20000"/>
              </a:spcBef>
              <a:buFontTx/>
              <a:buChar char="•"/>
              <a:defRPr/>
            </a:pPr>
            <a:endParaRPr lang="ru-RU" sz="3200" dirty="0">
              <a:solidFill>
                <a:srgbClr val="003399"/>
              </a:solidFill>
            </a:endParaRPr>
          </a:p>
          <a:p>
            <a:pPr eaLnBrk="1" hangingPunct="1">
              <a:defRPr/>
            </a:pPr>
            <a:endParaRPr lang="en-US" sz="3200" dirty="0">
              <a:solidFill>
                <a:srgbClr val="003399"/>
              </a:solidFill>
              <a:latin typeface="Times New Roman" pitchFamily="18" charset="0"/>
            </a:endParaRPr>
          </a:p>
          <a:p>
            <a:pPr eaLnBrk="1" hangingPunct="1">
              <a:defRPr/>
            </a:pPr>
            <a:endParaRPr lang="en-US" sz="3200" dirty="0">
              <a:solidFill>
                <a:srgbClr val="003399"/>
              </a:solidFill>
              <a:latin typeface="Times New Roman" pitchFamily="18" charset="0"/>
            </a:endParaRPr>
          </a:p>
        </p:txBody>
      </p:sp>
      <p:sp>
        <p:nvSpPr>
          <p:cNvPr id="56327" name="Line 7"/>
          <p:cNvSpPr>
            <a:spLocks noChangeShapeType="1"/>
          </p:cNvSpPr>
          <p:nvPr/>
        </p:nvSpPr>
        <p:spPr bwMode="auto">
          <a:xfrm>
            <a:off x="1524000" y="981075"/>
            <a:ext cx="9144000" cy="0"/>
          </a:xfrm>
          <a:prstGeom prst="line">
            <a:avLst/>
          </a:prstGeom>
          <a:noFill/>
          <a:ln w="28575">
            <a:solidFill>
              <a:srgbClr val="00007A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ct val="155000"/>
              </a:lnSpc>
              <a:spcBef>
                <a:spcPct val="2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989" y="60326"/>
            <a:ext cx="858837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719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63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63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63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63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63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63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5" grpId="0" build="p" autoUpdateAnimBg="0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57665" y="0"/>
            <a:ext cx="12134335" cy="539224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000" dirty="0"/>
              <a:t> </a:t>
            </a:r>
          </a:p>
          <a:p>
            <a:pPr algn="ctr" eaLnBrk="1" hangingPunct="1">
              <a:defRPr/>
            </a:pPr>
            <a:r>
              <a:rPr lang="en-US" sz="2000" i="1" dirty="0">
                <a:solidFill>
                  <a:srgbClr val="000066"/>
                </a:solidFill>
              </a:rPr>
              <a:t>Medical College of Georgia</a:t>
            </a:r>
          </a:p>
          <a:p>
            <a:pPr algn="ctr" eaLnBrk="1" hangingPunct="1">
              <a:defRPr/>
            </a:pPr>
            <a:r>
              <a:rPr lang="en-US" sz="2000" i="1" dirty="0">
                <a:solidFill>
                  <a:srgbClr val="000066"/>
                </a:solidFill>
              </a:rPr>
              <a:t>Augusta </a:t>
            </a:r>
            <a:r>
              <a:rPr lang="en-US" sz="2000" i="1" dirty="0" smtClean="0">
                <a:solidFill>
                  <a:srgbClr val="000066"/>
                </a:solidFill>
              </a:rPr>
              <a:t>University</a:t>
            </a:r>
            <a:endParaRPr lang="ru-RU" sz="2000" i="1" dirty="0" smtClean="0">
              <a:solidFill>
                <a:srgbClr val="000066"/>
              </a:solidFill>
            </a:endParaRPr>
          </a:p>
          <a:p>
            <a:pPr algn="r" eaLnBrk="1" hangingPunct="1">
              <a:defRPr/>
            </a:pPr>
            <a:endParaRPr lang="en-US" sz="3600" i="1" dirty="0">
              <a:solidFill>
                <a:srgbClr val="00007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en-US" sz="4400" dirty="0" smtClean="0">
                <a:solidFill>
                  <a:srgbClr val="C00000"/>
                </a:solidFill>
              </a:rPr>
              <a:t>						</a:t>
            </a:r>
            <a:r>
              <a:rPr lang="en-US" sz="2800" i="1" dirty="0" smtClean="0">
                <a:solidFill>
                  <a:srgbClr val="003399"/>
                </a:solidFill>
              </a:rPr>
              <a:t>													</a:t>
            </a:r>
            <a:endParaRPr lang="ru-RU" sz="2800" i="1" dirty="0" smtClean="0">
              <a:solidFill>
                <a:srgbClr val="22458A"/>
              </a:solidFill>
            </a:endParaRPr>
          </a:p>
          <a:p>
            <a:pPr eaLnBrk="1" hangingPunct="1">
              <a:defRPr/>
            </a:pPr>
            <a:r>
              <a:rPr lang="ru-RU" sz="2600" i="1" dirty="0">
                <a:solidFill>
                  <a:srgbClr val="000099"/>
                </a:solidFill>
              </a:rPr>
              <a:t>				</a:t>
            </a:r>
            <a:endParaRPr lang="en-US" sz="2600" i="1" dirty="0">
              <a:solidFill>
                <a:srgbClr val="000099"/>
              </a:solidFill>
            </a:endParaRPr>
          </a:p>
          <a:p>
            <a:pPr eaLnBrk="1" hangingPunct="1">
              <a:defRPr/>
            </a:pPr>
            <a:r>
              <a:rPr lang="en-US" sz="2600" i="1" dirty="0">
                <a:solidFill>
                  <a:srgbClr val="000099"/>
                </a:solidFill>
              </a:rPr>
              <a:t>				</a:t>
            </a:r>
            <a:r>
              <a:rPr lang="ru-RU" sz="2600" i="1" dirty="0">
                <a:solidFill>
                  <a:srgbClr val="294791"/>
                </a:solidFill>
                <a:latin typeface="Lucida Sans Unicode" pitchFamily="34" charset="0"/>
              </a:rPr>
              <a:t>				</a:t>
            </a:r>
            <a:endParaRPr lang="en-US" sz="2600" i="1" dirty="0">
              <a:solidFill>
                <a:srgbClr val="294791"/>
              </a:solidFill>
              <a:latin typeface="Lucida Sans Unicode" pitchFamily="34" charset="0"/>
            </a:endParaRPr>
          </a:p>
          <a:p>
            <a:pPr eaLnBrk="1" hangingPunct="1">
              <a:defRPr/>
            </a:pPr>
            <a:endParaRPr lang="en-US" sz="3200" dirty="0">
              <a:solidFill>
                <a:srgbClr val="003399"/>
              </a:solidFill>
            </a:endParaRPr>
          </a:p>
          <a:p>
            <a:pPr lvl="4" algn="r" eaLnBrk="1" hangingPunct="1">
              <a:spcBef>
                <a:spcPct val="20000"/>
              </a:spcBef>
              <a:buFontTx/>
              <a:buChar char="•"/>
              <a:defRPr/>
            </a:pPr>
            <a:endParaRPr lang="ru-RU" sz="3200" dirty="0">
              <a:solidFill>
                <a:srgbClr val="003399"/>
              </a:solidFill>
            </a:endParaRPr>
          </a:p>
          <a:p>
            <a:pPr eaLnBrk="1" hangingPunct="1">
              <a:defRPr/>
            </a:pPr>
            <a:endParaRPr lang="en-US" sz="3200" dirty="0">
              <a:solidFill>
                <a:srgbClr val="003399"/>
              </a:solidFill>
              <a:latin typeface="Times New Roman" pitchFamily="18" charset="0"/>
            </a:endParaRPr>
          </a:p>
          <a:p>
            <a:pPr eaLnBrk="1" hangingPunct="1">
              <a:defRPr/>
            </a:pPr>
            <a:endParaRPr lang="en-US" sz="3200" dirty="0">
              <a:solidFill>
                <a:srgbClr val="003399"/>
              </a:solidFill>
              <a:latin typeface="Times New Roman" pitchFamily="18" charset="0"/>
            </a:endParaRPr>
          </a:p>
        </p:txBody>
      </p:sp>
      <p:sp>
        <p:nvSpPr>
          <p:cNvPr id="3" name="Line 7"/>
          <p:cNvSpPr>
            <a:spLocks noChangeShapeType="1"/>
          </p:cNvSpPr>
          <p:nvPr/>
        </p:nvSpPr>
        <p:spPr bwMode="auto">
          <a:xfrm>
            <a:off x="1524000" y="981075"/>
            <a:ext cx="9144000" cy="0"/>
          </a:xfrm>
          <a:prstGeom prst="line">
            <a:avLst/>
          </a:prstGeom>
          <a:noFill/>
          <a:ln w="28575">
            <a:solidFill>
              <a:srgbClr val="00007A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ct val="155000"/>
              </a:lnSpc>
              <a:spcBef>
                <a:spcPct val="2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989" y="60326"/>
            <a:ext cx="858837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0286" t="15858" r="59548" b="4134"/>
          <a:stretch/>
        </p:blipFill>
        <p:spPr>
          <a:xfrm>
            <a:off x="2225004" y="1046162"/>
            <a:ext cx="7741991" cy="577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84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57665" y="0"/>
            <a:ext cx="12134335" cy="539224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000" dirty="0"/>
              <a:t> </a:t>
            </a:r>
          </a:p>
          <a:p>
            <a:pPr algn="ctr" eaLnBrk="1" hangingPunct="1">
              <a:defRPr/>
            </a:pPr>
            <a:r>
              <a:rPr lang="en-US" sz="2000" i="1" dirty="0">
                <a:solidFill>
                  <a:srgbClr val="000066"/>
                </a:solidFill>
              </a:rPr>
              <a:t>Medical College of Georgia</a:t>
            </a:r>
          </a:p>
          <a:p>
            <a:pPr algn="ctr" eaLnBrk="1" hangingPunct="1">
              <a:defRPr/>
            </a:pPr>
            <a:r>
              <a:rPr lang="en-US" sz="2000" i="1" dirty="0">
                <a:solidFill>
                  <a:srgbClr val="000066"/>
                </a:solidFill>
              </a:rPr>
              <a:t>Augusta </a:t>
            </a:r>
            <a:r>
              <a:rPr lang="en-US" sz="2000" i="1" dirty="0" smtClean="0">
                <a:solidFill>
                  <a:srgbClr val="000066"/>
                </a:solidFill>
              </a:rPr>
              <a:t>University</a:t>
            </a:r>
            <a:endParaRPr lang="ru-RU" sz="2000" i="1" dirty="0" smtClean="0">
              <a:solidFill>
                <a:srgbClr val="000066"/>
              </a:solidFill>
            </a:endParaRPr>
          </a:p>
          <a:p>
            <a:pPr algn="r" eaLnBrk="1" hangingPunct="1">
              <a:defRPr/>
            </a:pPr>
            <a:endParaRPr lang="en-US" sz="3600" i="1" dirty="0">
              <a:solidFill>
                <a:srgbClr val="00007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en-US" sz="4400" dirty="0" smtClean="0">
                <a:solidFill>
                  <a:srgbClr val="C00000"/>
                </a:solidFill>
              </a:rPr>
              <a:t>						</a:t>
            </a:r>
            <a:r>
              <a:rPr lang="en-US" sz="2800" i="1" dirty="0">
                <a:solidFill>
                  <a:srgbClr val="003399"/>
                </a:solidFill>
              </a:rPr>
              <a:t>		</a:t>
            </a:r>
            <a:r>
              <a:rPr lang="en-US" sz="2800" i="1" dirty="0" smtClean="0">
                <a:solidFill>
                  <a:srgbClr val="003399"/>
                </a:solidFill>
              </a:rPr>
              <a:t>		</a:t>
            </a:r>
            <a:r>
              <a:rPr lang="en-US" sz="2800" i="1" dirty="0">
                <a:solidFill>
                  <a:srgbClr val="003399"/>
                </a:solidFill>
              </a:rPr>
              <a:t>	</a:t>
            </a:r>
            <a:r>
              <a:rPr lang="en-US" sz="2800" i="1" dirty="0" smtClean="0">
                <a:solidFill>
                  <a:srgbClr val="003399"/>
                </a:solidFill>
              </a:rPr>
              <a:t>								</a:t>
            </a:r>
            <a:endParaRPr lang="ru-RU" sz="2800" i="1" dirty="0">
              <a:solidFill>
                <a:srgbClr val="22458A"/>
              </a:solidFill>
            </a:endParaRPr>
          </a:p>
          <a:p>
            <a:pPr eaLnBrk="1" hangingPunct="1">
              <a:defRPr/>
            </a:pPr>
            <a:r>
              <a:rPr lang="ru-RU" sz="2600" i="1" dirty="0">
                <a:solidFill>
                  <a:srgbClr val="000099"/>
                </a:solidFill>
              </a:rPr>
              <a:t>				</a:t>
            </a:r>
            <a:endParaRPr lang="en-US" sz="2600" i="1" dirty="0">
              <a:solidFill>
                <a:srgbClr val="000099"/>
              </a:solidFill>
            </a:endParaRPr>
          </a:p>
          <a:p>
            <a:pPr eaLnBrk="1" hangingPunct="1">
              <a:defRPr/>
            </a:pPr>
            <a:r>
              <a:rPr lang="en-US" sz="2600" i="1" dirty="0">
                <a:solidFill>
                  <a:srgbClr val="000099"/>
                </a:solidFill>
              </a:rPr>
              <a:t>				</a:t>
            </a:r>
            <a:r>
              <a:rPr lang="ru-RU" sz="2600" i="1" dirty="0">
                <a:solidFill>
                  <a:srgbClr val="294791"/>
                </a:solidFill>
                <a:latin typeface="Lucida Sans Unicode" pitchFamily="34" charset="0"/>
              </a:rPr>
              <a:t>				</a:t>
            </a:r>
            <a:endParaRPr lang="en-US" sz="2600" i="1" dirty="0">
              <a:solidFill>
                <a:srgbClr val="294791"/>
              </a:solidFill>
              <a:latin typeface="Lucida Sans Unicode" pitchFamily="34" charset="0"/>
            </a:endParaRPr>
          </a:p>
          <a:p>
            <a:pPr eaLnBrk="1" hangingPunct="1">
              <a:defRPr/>
            </a:pPr>
            <a:endParaRPr lang="en-US" sz="3200" dirty="0">
              <a:solidFill>
                <a:srgbClr val="003399"/>
              </a:solidFill>
            </a:endParaRPr>
          </a:p>
          <a:p>
            <a:pPr lvl="4" algn="r" eaLnBrk="1" hangingPunct="1">
              <a:spcBef>
                <a:spcPct val="20000"/>
              </a:spcBef>
              <a:buFontTx/>
              <a:buChar char="•"/>
              <a:defRPr/>
            </a:pPr>
            <a:endParaRPr lang="ru-RU" sz="3200" dirty="0">
              <a:solidFill>
                <a:srgbClr val="003399"/>
              </a:solidFill>
            </a:endParaRPr>
          </a:p>
          <a:p>
            <a:pPr eaLnBrk="1" hangingPunct="1">
              <a:defRPr/>
            </a:pPr>
            <a:endParaRPr lang="en-US" sz="3200" dirty="0">
              <a:solidFill>
                <a:srgbClr val="003399"/>
              </a:solidFill>
              <a:latin typeface="Times New Roman" pitchFamily="18" charset="0"/>
            </a:endParaRPr>
          </a:p>
          <a:p>
            <a:pPr eaLnBrk="1" hangingPunct="1">
              <a:defRPr/>
            </a:pPr>
            <a:endParaRPr lang="en-US" sz="3200" dirty="0">
              <a:solidFill>
                <a:srgbClr val="003399"/>
              </a:solidFill>
              <a:latin typeface="Times New Roman" pitchFamily="18" charset="0"/>
            </a:endParaRPr>
          </a:p>
        </p:txBody>
      </p:sp>
      <p:sp>
        <p:nvSpPr>
          <p:cNvPr id="3" name="Line 7"/>
          <p:cNvSpPr>
            <a:spLocks noChangeShapeType="1"/>
          </p:cNvSpPr>
          <p:nvPr/>
        </p:nvSpPr>
        <p:spPr bwMode="auto">
          <a:xfrm>
            <a:off x="1524000" y="981075"/>
            <a:ext cx="9144000" cy="0"/>
          </a:xfrm>
          <a:prstGeom prst="line">
            <a:avLst/>
          </a:prstGeom>
          <a:noFill/>
          <a:ln w="28575">
            <a:solidFill>
              <a:srgbClr val="00007A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ct val="155000"/>
              </a:lnSpc>
              <a:spcBef>
                <a:spcPct val="20000"/>
              </a:spcBef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989" y="60326"/>
            <a:ext cx="858837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1928" t="14952" r="62214" b="27905"/>
          <a:stretch/>
        </p:blipFill>
        <p:spPr>
          <a:xfrm>
            <a:off x="1658223" y="1220484"/>
            <a:ext cx="8886826" cy="552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44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 advAuto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</TotalTime>
  <Words>164</Words>
  <Application>Microsoft Macintosh PowerPoint</Application>
  <PresentationFormat>Widescreen</PresentationFormat>
  <Paragraphs>211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Calibri</vt:lpstr>
      <vt:lpstr>Calibri Light</vt:lpstr>
      <vt:lpstr>Lucida Sans Unicode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Georgia Regents University</Company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Wood, Elena A.</dc:creator>
  <cp:lastModifiedBy>Kleinheksel, A.J.</cp:lastModifiedBy>
  <cp:revision>40</cp:revision>
  <dcterms:created xsi:type="dcterms:W3CDTF">2017-09-19T16:40:06Z</dcterms:created>
  <dcterms:modified xsi:type="dcterms:W3CDTF">2017-10-05T20:32:56Z</dcterms:modified>
</cp:coreProperties>
</file>