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1" r:id="rId3"/>
    <p:sldId id="274" r:id="rId4"/>
    <p:sldId id="281" r:id="rId5"/>
    <p:sldId id="275" r:id="rId6"/>
    <p:sldId id="276" r:id="rId7"/>
    <p:sldId id="277" r:id="rId8"/>
    <p:sldId id="278" r:id="rId9"/>
    <p:sldId id="273" r:id="rId10"/>
    <p:sldId id="279" r:id="rId11"/>
    <p:sldId id="280" r:id="rId12"/>
    <p:sldId id="257" r:id="rId13"/>
    <p:sldId id="258" r:id="rId14"/>
    <p:sldId id="259" r:id="rId15"/>
    <p:sldId id="267" r:id="rId16"/>
    <p:sldId id="269" r:id="rId17"/>
    <p:sldId id="260" r:id="rId18"/>
    <p:sldId id="270" r:id="rId19"/>
    <p:sldId id="261" r:id="rId20"/>
    <p:sldId id="262" r:id="rId21"/>
    <p:sldId id="263" r:id="rId22"/>
    <p:sldId id="264" r:id="rId23"/>
    <p:sldId id="265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10/7/2016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10/7/2016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10/7/2016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10/7/2016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10/7/2016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10/7/2016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10/7/2016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10/7/2016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10/7/2016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10/7/2016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10/7/2016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10/7/2016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10/7/2016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10/7/2016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10/7/2016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8800" dirty="0"/>
              <a:t>Using Puppets as Story Props for Read-</a:t>
            </a:r>
            <a:r>
              <a:rPr lang="en-US" sz="8800" dirty="0" err="1"/>
              <a:t>Alouds</a:t>
            </a:r>
            <a:endParaRPr lang="en-US" sz="8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8186" y="5280846"/>
            <a:ext cx="10882647" cy="1390410"/>
          </a:xfrm>
        </p:spPr>
        <p:txBody>
          <a:bodyPr>
            <a:normAutofit fontScale="92500"/>
          </a:bodyPr>
          <a:lstStyle/>
          <a:p>
            <a:pPr lvl="0">
              <a:buClr>
                <a:srgbClr val="00C6BB"/>
              </a:buClr>
            </a:pPr>
            <a:r>
              <a:rPr lang="en-US" sz="3200" b="1" dirty="0">
                <a:solidFill>
                  <a:prstClr val="white"/>
                </a:solidFill>
              </a:rPr>
              <a:t>Presenters: Dr. Paulette Harris, Linda Smith, &amp; Sarah Wong</a:t>
            </a:r>
          </a:p>
          <a:p>
            <a:pPr lvl="0">
              <a:buClr>
                <a:srgbClr val="00C6BB"/>
              </a:buClr>
            </a:pPr>
            <a:r>
              <a:rPr lang="en-US" sz="3200" b="1" dirty="0">
                <a:solidFill>
                  <a:prstClr val="white"/>
                </a:solidFill>
              </a:rPr>
              <a:t>Augusta University Literacy Center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9887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Strategies from Research that Support the Adult Use of Story Re-Telling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5287" y="2179796"/>
            <a:ext cx="11417214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For Effective Story Re-Telling, You Need:</a:t>
            </a:r>
          </a:p>
          <a:p>
            <a:endParaRPr lang="en-US" sz="2800" b="1" dirty="0"/>
          </a:p>
          <a:p>
            <a:pPr marL="342900" indent="-342900">
              <a:buAutoNum type="arabicPeriod"/>
            </a:pPr>
            <a:r>
              <a:rPr lang="en-US" sz="2800" b="1" dirty="0" smtClean="0"/>
              <a:t>High-quality children’s book collection</a:t>
            </a:r>
          </a:p>
          <a:p>
            <a:pPr marL="342900" indent="-342900">
              <a:buAutoNum type="arabicPeriod"/>
            </a:pPr>
            <a:endParaRPr lang="en-US" sz="2800" b="1" dirty="0"/>
          </a:p>
          <a:p>
            <a:pPr marL="342900" indent="-342900">
              <a:buAutoNum type="arabicPeriod"/>
            </a:pPr>
            <a:r>
              <a:rPr lang="en-US" sz="2800" b="1" dirty="0" smtClean="0"/>
              <a:t>Begin acquiring a story prop lending library</a:t>
            </a:r>
          </a:p>
          <a:p>
            <a:pPr marL="342900" indent="-342900">
              <a:buAutoNum type="arabicPeriod"/>
            </a:pPr>
            <a:endParaRPr lang="en-US" sz="2800" b="1" dirty="0"/>
          </a:p>
          <a:p>
            <a:pPr marL="342900" indent="-342900">
              <a:buAutoNum type="arabicPeriod"/>
            </a:pPr>
            <a:r>
              <a:rPr lang="en-US" sz="2800" b="1" dirty="0" smtClean="0"/>
              <a:t>Generate a Pinterest literacy board of re-telling ideas</a:t>
            </a:r>
          </a:p>
          <a:p>
            <a:pPr marL="342900" indent="-342900">
              <a:buAutoNum type="arabicPeriod"/>
            </a:pPr>
            <a:endParaRPr lang="en-US" sz="2800" b="1" dirty="0"/>
          </a:p>
          <a:p>
            <a:pPr marL="342900" indent="-342900">
              <a:buAutoNum type="arabicPeriod"/>
            </a:pPr>
            <a:r>
              <a:rPr lang="en-US" sz="2800" b="1" dirty="0" smtClean="0"/>
              <a:t>Share story props that are commercial and take time to create your own props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84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422" y="588855"/>
            <a:ext cx="10571998" cy="970450"/>
          </a:xfrm>
        </p:spPr>
        <p:txBody>
          <a:bodyPr/>
          <a:lstStyle/>
          <a:p>
            <a:r>
              <a:rPr lang="en-US" dirty="0" smtClean="0"/>
              <a:t>Research Says for Story Re-Telling, Look for Stories that Include: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3030" y="2292438"/>
            <a:ext cx="11921543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1. Repetition of the same phrase, sentence, or passage throughout the story (for example: Three Little Pigs)</a:t>
            </a:r>
            <a:endParaRPr lang="en-US" sz="2000" b="1" dirty="0"/>
          </a:p>
          <a:p>
            <a:r>
              <a:rPr lang="en-US" sz="2000" b="1" dirty="0" smtClean="0"/>
              <a:t>2. A familiar sequence such that the story is organized around a recognizable concept for children, such as days of the week, letters of the alphabet, or opposites.</a:t>
            </a:r>
            <a:endParaRPr lang="en-US" sz="2000" b="1" dirty="0"/>
          </a:p>
          <a:p>
            <a:r>
              <a:rPr lang="en-US" sz="2000" b="1" dirty="0" smtClean="0"/>
              <a:t>3. Look for stories where a pattern is repeated with a slight variation. (for example: The Gingerbread Boy).</a:t>
            </a:r>
            <a:endParaRPr lang="en-US" sz="2000" b="1" dirty="0"/>
          </a:p>
          <a:p>
            <a:r>
              <a:rPr lang="en-US" sz="2000" b="1" dirty="0" smtClean="0"/>
              <a:t>4. Look for stories where questions that are similar are repeated throughout the story (for example: Mama, Do You Love Me?).</a:t>
            </a:r>
          </a:p>
          <a:p>
            <a:r>
              <a:rPr lang="en-US" sz="2000" b="1" dirty="0" smtClean="0"/>
              <a:t>5. Look for stories that contain a chain so that the storyline is linked so that the ending of the book goes back to the beginning (for example: If You </a:t>
            </a:r>
            <a:r>
              <a:rPr lang="en-US" sz="2000" b="1" dirty="0" smtClean="0"/>
              <a:t>Give a Pig a Pancake).</a:t>
            </a:r>
            <a:endParaRPr lang="en-US" sz="2000" b="1" dirty="0" smtClean="0"/>
          </a:p>
          <a:p>
            <a:r>
              <a:rPr lang="en-US" sz="2000" b="1" dirty="0" smtClean="0"/>
              <a:t>6. Look for stories that are cumulative so that each time a new event occurs in the story, all of the previous events are repeated (for example: This is the House that Jack Built) 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75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60000">
            <a:off x="3135228" y="1798016"/>
            <a:ext cx="5517826" cy="41383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5766" y="416859"/>
            <a:ext cx="109055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Puppets as Story-Props Build on Children’s Unique Reading Styles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9573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6517" y="268940"/>
            <a:ext cx="114703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The “right” reading style, matched to any student’s learning preferences increases reading motivation and </a:t>
            </a:r>
            <a:r>
              <a:rPr lang="en-US" sz="2400" b="1" dirty="0"/>
              <a:t>a</a:t>
            </a:r>
            <a:r>
              <a:rPr lang="en-US" sz="2400" b="1" dirty="0" smtClean="0"/>
              <a:t>chievement.</a:t>
            </a:r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2300" y="1470181"/>
            <a:ext cx="7169517" cy="4858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23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421" y="174260"/>
            <a:ext cx="104080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Global learners prefer: 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1. Soft lighting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2036" y="903753"/>
            <a:ext cx="5541869" cy="554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36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2341" y="380110"/>
            <a:ext cx="71224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Global learners prefer: </a:t>
            </a:r>
          </a:p>
          <a:p>
            <a:endParaRPr lang="en-US" sz="2400" b="1" dirty="0"/>
          </a:p>
          <a:p>
            <a:r>
              <a:rPr lang="en-US" sz="2400" b="1" dirty="0" smtClean="0"/>
              <a:t>2. Snacking When Reading</a:t>
            </a:r>
            <a:endParaRPr lang="en-US" sz="2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7711" y="1731734"/>
            <a:ext cx="7371230" cy="4901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80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0988" y="470648"/>
            <a:ext cx="59971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400" b="1" dirty="0">
                <a:solidFill>
                  <a:prstClr val="white"/>
                </a:solidFill>
              </a:rPr>
              <a:t>Global learners prefer: </a:t>
            </a:r>
            <a:endParaRPr lang="en-US" sz="2400" b="1" dirty="0" smtClean="0">
              <a:solidFill>
                <a:prstClr val="white"/>
              </a:solidFill>
            </a:endParaRPr>
          </a:p>
          <a:p>
            <a:pPr lvl="0"/>
            <a:endParaRPr lang="en-US" sz="2400" b="1" dirty="0">
              <a:solidFill>
                <a:prstClr val="white"/>
              </a:solidFill>
            </a:endParaRPr>
          </a:p>
          <a:p>
            <a:pPr lvl="0"/>
            <a:r>
              <a:rPr lang="en-US" sz="2400" b="1" dirty="0" smtClean="0">
                <a:solidFill>
                  <a:prstClr val="white"/>
                </a:solidFill>
              </a:rPr>
              <a:t>3. Drawing about what they have read</a:t>
            </a:r>
            <a:endParaRPr lang="en-US" sz="2400" b="1" dirty="0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8824" y="1670977"/>
            <a:ext cx="6100482" cy="4990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27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8479" y="1636134"/>
            <a:ext cx="7003404" cy="49549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8224" y="255495"/>
            <a:ext cx="1086522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Analytic learners :</a:t>
            </a:r>
          </a:p>
          <a:p>
            <a:r>
              <a:rPr lang="en-US" sz="2400" b="1" dirty="0" smtClean="0"/>
              <a:t>Prefer to read alone and begins with facts from story gradually moving to the explanation of the overall topic the author presented.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64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47165" y="510988"/>
            <a:ext cx="7619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Tactile learners trace as they learn to read</a:t>
            </a:r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1220" y="1523141"/>
            <a:ext cx="7198986" cy="476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61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4598" y="1379449"/>
            <a:ext cx="6894932" cy="52918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9624" y="403412"/>
            <a:ext cx="108766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Kinesthetic learners use manipulatives with hands-on learning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65377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6214" y="154547"/>
            <a:ext cx="1130765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Gardener Codding Test of Kindergarten/First Grade Readiness Skills (TKFGRS)</a:t>
            </a:r>
            <a:endParaRPr lang="en-US" sz="280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Year </a:t>
            </a:r>
            <a:r>
              <a:rPr lang="en-US" sz="2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Results After Using Puppets as Story Props: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26" y="1398856"/>
            <a:ext cx="11680948" cy="406028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55526" y="5831795"/>
            <a:ext cx="117970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Composite Score: Letter Knowledge, Phonetic Identification, Story Comprehension, and Word Writing</a:t>
            </a:r>
          </a:p>
        </p:txBody>
      </p:sp>
    </p:spTree>
    <p:extLst>
      <p:ext uri="{BB962C8B-B14F-4D97-AF65-F5344CB8AC3E}">
        <p14:creationId xmlns:p14="http://schemas.microsoft.com/office/powerpoint/2010/main" val="270133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4636" y="1466176"/>
            <a:ext cx="7663265" cy="48278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7317" y="336178"/>
            <a:ext cx="9983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Reflective </a:t>
            </a:r>
            <a:r>
              <a:rPr lang="en-US" sz="2800" b="1" dirty="0" smtClean="0"/>
              <a:t>learners really</a:t>
            </a:r>
            <a:r>
              <a:rPr lang="en-US" sz="2800" b="1" dirty="0" smtClean="0"/>
              <a:t> </a:t>
            </a:r>
            <a:r>
              <a:rPr lang="en-US" sz="2800" b="1" dirty="0" smtClean="0"/>
              <a:t>like to re-enact stories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57786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6717" y="1161413"/>
            <a:ext cx="7792096" cy="55239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3035" y="376518"/>
            <a:ext cx="108462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Auditory and visual learners like to hear and see as they read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44389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7706" y="1232963"/>
            <a:ext cx="6903078" cy="54189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9624" y="255494"/>
            <a:ext cx="115913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Accommodating the styles of learning to read through research-based reading aids struggling readers of all ages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1667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6261" y="1208887"/>
            <a:ext cx="8300057" cy="55333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800" y="268941"/>
            <a:ext cx="9856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Puppets help children bring literature to life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43937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754" y="859313"/>
            <a:ext cx="11566597" cy="970450"/>
          </a:xfrm>
        </p:spPr>
        <p:txBody>
          <a:bodyPr/>
          <a:lstStyle/>
          <a:p>
            <a:r>
              <a:rPr lang="en-US" dirty="0" smtClean="0"/>
              <a:t>What Characteristics from Research are Indicative of Good Story Re-Telling Practices Using Story Props?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10754" y="2137893"/>
            <a:ext cx="11412052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Adult Practices that Work With Picture Books: </a:t>
            </a:r>
            <a:endParaRPr lang="en-US" sz="2400" b="1" dirty="0"/>
          </a:p>
          <a:p>
            <a:pPr marL="342900" indent="-342900">
              <a:buAutoNum type="arabicPeriod"/>
            </a:pPr>
            <a:r>
              <a:rPr lang="en-US" sz="2000" b="1" dirty="0" smtClean="0"/>
              <a:t>Relate the story to the child’s interests and experiences</a:t>
            </a:r>
            <a:r>
              <a:rPr lang="en-US" sz="1400" b="1" dirty="0" smtClean="0"/>
              <a:t>.</a:t>
            </a:r>
          </a:p>
          <a:p>
            <a:pPr marL="342900" indent="-342900">
              <a:buAutoNum type="arabicPeriod"/>
            </a:pPr>
            <a:endParaRPr lang="en-US" sz="1400" b="1" dirty="0"/>
          </a:p>
          <a:p>
            <a:pPr marL="342900" indent="-342900">
              <a:buAutoNum type="arabicPeriod"/>
            </a:pPr>
            <a:r>
              <a:rPr lang="en-US" sz="2000" b="1" dirty="0" smtClean="0"/>
              <a:t>Start with picture books.</a:t>
            </a:r>
          </a:p>
          <a:p>
            <a:pPr marL="342900" indent="-342900">
              <a:buAutoNum type="arabicPeriod"/>
            </a:pPr>
            <a:endParaRPr lang="en-US" sz="1400" b="1" dirty="0"/>
          </a:p>
          <a:p>
            <a:pPr marL="342900" indent="-342900">
              <a:buAutoNum type="arabicPeriod"/>
            </a:pPr>
            <a:r>
              <a:rPr lang="en-US" sz="2000" b="1" dirty="0" smtClean="0"/>
              <a:t>Use story props that help young children make connections to picture books. </a:t>
            </a:r>
          </a:p>
          <a:p>
            <a:pPr marL="342900" indent="-342900">
              <a:buAutoNum type="arabicPeriod"/>
            </a:pPr>
            <a:endParaRPr lang="en-US" sz="2000" b="1" dirty="0"/>
          </a:p>
          <a:p>
            <a:pPr marL="342900" indent="-342900">
              <a:buAutoNum type="arabicPeriod"/>
            </a:pPr>
            <a:r>
              <a:rPr lang="en-US" sz="2000" b="1" dirty="0" smtClean="0"/>
              <a:t>Encourage the child to respond to effective story props that enhance the impact and enjoyment of picture books significantly.</a:t>
            </a:r>
          </a:p>
          <a:p>
            <a:pPr marL="342900" indent="-342900">
              <a:buAutoNum type="arabicPeriod"/>
            </a:pPr>
            <a:endParaRPr lang="en-US" sz="2000" b="1" dirty="0"/>
          </a:p>
          <a:p>
            <a:pPr marL="342900" indent="-342900">
              <a:buAutoNum type="arabicPeriod"/>
            </a:pPr>
            <a:r>
              <a:rPr lang="en-US" sz="2000" b="1" dirty="0" smtClean="0"/>
              <a:t>Ask open-ended questions</a:t>
            </a:r>
          </a:p>
          <a:p>
            <a:pPr marL="342900" indent="-342900">
              <a:buAutoNum type="arabicPeriod"/>
            </a:pPr>
            <a:endParaRPr lang="en-US" sz="2000" b="1" dirty="0"/>
          </a:p>
          <a:p>
            <a:pPr marL="342900" indent="-342900">
              <a:buAutoNum type="arabicPeriod"/>
            </a:pPr>
            <a:r>
              <a:rPr lang="en-US" sz="2000" b="1" dirty="0" smtClean="0"/>
              <a:t>Review the story</a:t>
            </a:r>
          </a:p>
          <a:p>
            <a:pPr marL="342900" indent="-342900">
              <a:buAutoNum type="arabicPeriod"/>
            </a:pPr>
            <a:endParaRPr lang="en-US" sz="2000" b="1" dirty="0"/>
          </a:p>
          <a:p>
            <a:pPr marL="342900" indent="-342900">
              <a:buAutoNum type="arabicPeriod"/>
            </a:pPr>
            <a:r>
              <a:rPr lang="en-US" sz="2000" b="1" dirty="0" smtClean="0"/>
              <a:t>Re-tell the story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99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8636" y="524461"/>
            <a:ext cx="10571998" cy="970450"/>
          </a:xfrm>
        </p:spPr>
        <p:txBody>
          <a:bodyPr/>
          <a:lstStyle/>
          <a:p>
            <a:r>
              <a:rPr lang="en-US" dirty="0" smtClean="0"/>
              <a:t>Why is Re-Telling stories with Story Props Beneficial?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9092" y="2356835"/>
            <a:ext cx="1068946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b="1" dirty="0" smtClean="0"/>
              <a:t>Re-telling is highly beneficial to English and dual language learners.</a:t>
            </a:r>
          </a:p>
          <a:p>
            <a:pPr marL="342900" indent="-342900">
              <a:buAutoNum type="arabicPeriod"/>
            </a:pPr>
            <a:endParaRPr lang="en-US" b="1" dirty="0"/>
          </a:p>
          <a:p>
            <a:pPr marL="342900" indent="-342900">
              <a:buAutoNum type="arabicPeriod"/>
            </a:pPr>
            <a:r>
              <a:rPr lang="en-US" b="1" dirty="0" smtClean="0"/>
              <a:t>Children with special needs benefit from participating in story re-telling with props such as:</a:t>
            </a:r>
          </a:p>
          <a:p>
            <a:pPr marL="342900" indent="-342900">
              <a:buAutoNum type="arabicPeriod"/>
            </a:pPr>
            <a:endParaRPr lang="en-US" b="1" dirty="0"/>
          </a:p>
          <a:p>
            <a:pPr marL="342900" indent="-342900">
              <a:buAutoNum type="alphaLcPeriod"/>
            </a:pPr>
            <a:r>
              <a:rPr lang="en-US" b="1" dirty="0" smtClean="0"/>
              <a:t>Shadow puppets</a:t>
            </a:r>
          </a:p>
          <a:p>
            <a:pPr marL="342900" indent="-342900">
              <a:buAutoNum type="alphaLcPeriod"/>
            </a:pPr>
            <a:r>
              <a:rPr lang="en-US" b="1" dirty="0" smtClean="0"/>
              <a:t>Stick puppets</a:t>
            </a:r>
          </a:p>
          <a:p>
            <a:pPr marL="342900" indent="-342900">
              <a:buAutoNum type="alphaLcPeriod"/>
            </a:pPr>
            <a:r>
              <a:rPr lang="en-US" b="1" dirty="0" smtClean="0"/>
              <a:t>Cloth puppets</a:t>
            </a:r>
          </a:p>
          <a:p>
            <a:pPr marL="342900" indent="-342900">
              <a:buAutoNum type="alphaLcPeriod"/>
            </a:pPr>
            <a:r>
              <a:rPr lang="en-US" b="1" dirty="0" smtClean="0"/>
              <a:t>Paper bag puppets</a:t>
            </a:r>
          </a:p>
          <a:p>
            <a:pPr marL="342900" indent="-342900">
              <a:buAutoNum type="alphaLcPeriod"/>
            </a:pPr>
            <a:r>
              <a:rPr lang="en-US" b="1" dirty="0" smtClean="0"/>
              <a:t>Finger puppets</a:t>
            </a:r>
          </a:p>
          <a:p>
            <a:pPr marL="342900" indent="-342900">
              <a:buAutoNum type="alphaLcPeriod"/>
            </a:pPr>
            <a:r>
              <a:rPr lang="en-US" b="1" dirty="0" smtClean="0"/>
              <a:t>Sock puppets</a:t>
            </a:r>
          </a:p>
          <a:p>
            <a:pPr marL="342900" indent="-342900">
              <a:buAutoNum type="alphaLcPeriod"/>
            </a:pPr>
            <a:r>
              <a:rPr lang="en-US" b="1" dirty="0" smtClean="0"/>
              <a:t>Egg carton puppets</a:t>
            </a:r>
          </a:p>
          <a:p>
            <a:pPr marL="342900" indent="-342900">
              <a:buAutoNum type="alphaLcPeriod"/>
            </a:pPr>
            <a:r>
              <a:rPr lang="en-US" b="1" dirty="0" smtClean="0"/>
              <a:t>Flannel board puppets</a:t>
            </a:r>
          </a:p>
          <a:p>
            <a:pPr marL="342900" indent="-342900">
              <a:buAutoNum type="alphaLcPeriod"/>
            </a:pPr>
            <a:r>
              <a:rPr lang="en-US" b="1" dirty="0" smtClean="0"/>
              <a:t>Mask puppets</a:t>
            </a:r>
          </a:p>
          <a:p>
            <a:pPr marL="342900" indent="-342900">
              <a:buAutoNum type="alphaLcPeriod"/>
            </a:pPr>
            <a:r>
              <a:rPr lang="en-US" b="1" dirty="0" smtClean="0"/>
              <a:t>Hats, caps, visors, gloves, and headbands</a:t>
            </a:r>
          </a:p>
          <a:p>
            <a:pPr marL="342900" indent="-342900">
              <a:buAutoNum type="alphaL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82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723" y="627492"/>
            <a:ext cx="11502203" cy="970450"/>
          </a:xfrm>
        </p:spPr>
        <p:txBody>
          <a:bodyPr/>
          <a:lstStyle/>
          <a:p>
            <a:r>
              <a:rPr lang="en-US" dirty="0"/>
              <a:t>What Characteristics from Research are Indicative of Good Story Re-Telling Practices?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7723" y="2189409"/>
            <a:ext cx="1090977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Child Re-Telling </a:t>
            </a:r>
            <a:r>
              <a:rPr lang="en-US" sz="2800" b="1" u="sng" dirty="0"/>
              <a:t>P</a:t>
            </a:r>
            <a:r>
              <a:rPr lang="en-US" sz="2800" b="1" u="sng" dirty="0" smtClean="0"/>
              <a:t>ractices that Work:</a:t>
            </a:r>
          </a:p>
          <a:p>
            <a:endParaRPr lang="en-US" sz="2800" b="1" u="sng" dirty="0" smtClean="0"/>
          </a:p>
          <a:p>
            <a:pPr marL="514350" indent="-514350">
              <a:buAutoNum type="arabicPeriod"/>
            </a:pPr>
            <a:r>
              <a:rPr lang="en-US" sz="2800" b="1" dirty="0" smtClean="0"/>
              <a:t>The child is prompted to re-tell the story.</a:t>
            </a:r>
          </a:p>
          <a:p>
            <a:pPr marL="514350" indent="-514350">
              <a:buAutoNum type="arabicPeriod"/>
            </a:pPr>
            <a:endParaRPr lang="en-US" sz="2800" b="1" dirty="0" smtClean="0"/>
          </a:p>
          <a:p>
            <a:pPr marL="514350" indent="-514350">
              <a:buAutoNum type="arabicPeriod"/>
            </a:pPr>
            <a:r>
              <a:rPr lang="en-US" sz="2800" b="1" dirty="0" smtClean="0"/>
              <a:t>The child is </a:t>
            </a:r>
            <a:r>
              <a:rPr lang="en-US" sz="2800" b="1" dirty="0" smtClean="0"/>
              <a:t>encouraged </a:t>
            </a:r>
            <a:r>
              <a:rPr lang="en-US" sz="2800" b="1" dirty="0" smtClean="0"/>
              <a:t>to role-play the story.</a:t>
            </a:r>
          </a:p>
          <a:p>
            <a:pPr marL="514350" indent="-514350">
              <a:buAutoNum type="arabicPeriod"/>
            </a:pPr>
            <a:endParaRPr lang="en-US" sz="2800" b="1" dirty="0" smtClean="0"/>
          </a:p>
          <a:p>
            <a:pPr marL="514350" indent="-514350">
              <a:buAutoNum type="arabicPeriod"/>
            </a:pPr>
            <a:r>
              <a:rPr lang="en-US" sz="2800" b="1" dirty="0" smtClean="0"/>
              <a:t>The adult prompts the child to elaborate on the story.</a:t>
            </a:r>
          </a:p>
          <a:p>
            <a:pPr marL="514350" indent="-514350">
              <a:buAutoNum type="arabicPeriod"/>
            </a:pPr>
            <a:endParaRPr lang="en-US" sz="2800" b="1" dirty="0" smtClean="0"/>
          </a:p>
          <a:p>
            <a:pPr marL="514350" indent="-514350">
              <a:buAutoNum type="arabicPeriod"/>
            </a:pPr>
            <a:r>
              <a:rPr lang="en-US" sz="2800" b="1" dirty="0" smtClean="0"/>
              <a:t>The child is encourages to use manipulatives and other visual aids as the story is re-told.</a:t>
            </a:r>
          </a:p>
          <a:p>
            <a:pPr marL="514350" indent="-514350">
              <a:buAutoNum type="arabicPeriod"/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76758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1" y="588855"/>
            <a:ext cx="10571998" cy="970450"/>
          </a:xfrm>
        </p:spPr>
        <p:txBody>
          <a:bodyPr/>
          <a:lstStyle/>
          <a:p>
            <a:r>
              <a:rPr lang="en-US" dirty="0" smtClean="0"/>
              <a:t>Research on Story Re-Telling &amp; Pre-Emergent Literacy Skills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6367" y="2202288"/>
            <a:ext cx="10995632" cy="4378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Pre-Emergent </a:t>
            </a:r>
            <a:r>
              <a:rPr lang="en-US" sz="2400" b="1" u="sng" dirty="0"/>
              <a:t>S</a:t>
            </a:r>
            <a:r>
              <a:rPr lang="en-US" sz="2400" b="1" u="sng" dirty="0" smtClean="0"/>
              <a:t>kills </a:t>
            </a:r>
            <a:r>
              <a:rPr lang="en-US" sz="2400" b="1" u="sng" dirty="0"/>
              <a:t>A</a:t>
            </a:r>
            <a:r>
              <a:rPr lang="en-US" sz="2400" b="1" u="sng" dirty="0" smtClean="0"/>
              <a:t>dvanced by Re-Telling </a:t>
            </a:r>
            <a:r>
              <a:rPr lang="en-US" sz="2400" b="1" u="sng" dirty="0"/>
              <a:t>I</a:t>
            </a:r>
            <a:r>
              <a:rPr lang="en-US" sz="2400" b="1" u="sng" dirty="0" smtClean="0"/>
              <a:t>nclude</a:t>
            </a:r>
            <a:r>
              <a:rPr lang="en-US" sz="2400" b="1" dirty="0" smtClean="0"/>
              <a:t>:</a:t>
            </a:r>
          </a:p>
          <a:p>
            <a:endParaRPr lang="en-US" sz="2400" b="1" dirty="0"/>
          </a:p>
          <a:p>
            <a:pPr marL="342900" indent="-342900">
              <a:buAutoNum type="arabicPeriod"/>
            </a:pPr>
            <a:r>
              <a:rPr lang="en-US" sz="2400" b="1" dirty="0" smtClean="0"/>
              <a:t>Oral language development, both receptive and expressive</a:t>
            </a:r>
          </a:p>
          <a:p>
            <a:pPr marL="342900" indent="-342900">
              <a:buAutoNum type="arabicPeriod"/>
            </a:pPr>
            <a:r>
              <a:rPr lang="en-US" sz="2400" b="1" dirty="0" smtClean="0"/>
              <a:t>Visual discrimination</a:t>
            </a:r>
          </a:p>
          <a:p>
            <a:pPr marL="342900" indent="-342900">
              <a:buAutoNum type="arabicPeriod"/>
            </a:pPr>
            <a:r>
              <a:rPr lang="en-US" sz="2400" b="1" dirty="0" smtClean="0"/>
              <a:t>Auditory discrimination</a:t>
            </a:r>
          </a:p>
          <a:p>
            <a:pPr marL="342900" indent="-342900">
              <a:buAutoNum type="arabicPeriod"/>
            </a:pPr>
            <a:r>
              <a:rPr lang="en-US" sz="2400" b="1" dirty="0" smtClean="0"/>
              <a:t>Concept development</a:t>
            </a:r>
          </a:p>
          <a:p>
            <a:pPr marL="342900" indent="-342900">
              <a:buAutoNum type="arabicPeriod"/>
            </a:pPr>
            <a:r>
              <a:rPr lang="en-US" sz="2400" b="1" dirty="0" smtClean="0"/>
              <a:t>Comprehension development</a:t>
            </a:r>
          </a:p>
          <a:p>
            <a:pPr marL="971550" lvl="1" indent="-514350">
              <a:buAutoNum type="alphaLcPeriod"/>
            </a:pPr>
            <a:r>
              <a:rPr lang="en-US" sz="2000" b="1" dirty="0" smtClean="0"/>
              <a:t>Word meanings</a:t>
            </a:r>
          </a:p>
          <a:p>
            <a:pPr marL="971550" lvl="1" indent="-514350">
              <a:buAutoNum type="alphaLcPeriod"/>
            </a:pPr>
            <a:r>
              <a:rPr lang="en-US" sz="2000" b="1" dirty="0" smtClean="0"/>
              <a:t>Details</a:t>
            </a:r>
          </a:p>
          <a:p>
            <a:pPr marL="971550" lvl="1" indent="-514350">
              <a:buAutoNum type="alphaLcPeriod"/>
            </a:pPr>
            <a:r>
              <a:rPr lang="en-US" sz="2000" b="1" dirty="0" smtClean="0"/>
              <a:t>Sequence</a:t>
            </a:r>
          </a:p>
          <a:p>
            <a:pPr marL="971550" lvl="1" indent="-514350">
              <a:buAutoNum type="alphaLcPeriod"/>
            </a:pPr>
            <a:r>
              <a:rPr lang="en-US" sz="2000" b="1" dirty="0" smtClean="0"/>
              <a:t>Inference</a:t>
            </a:r>
          </a:p>
          <a:p>
            <a:pPr marL="971550" lvl="1" indent="-514350">
              <a:buAutoNum type="alphaLcPeriod"/>
            </a:pPr>
            <a:r>
              <a:rPr lang="en-US" sz="2000" b="1" dirty="0" smtClean="0"/>
              <a:t>Main idea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17216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941" y="524461"/>
            <a:ext cx="11044318" cy="970450"/>
          </a:xfrm>
        </p:spPr>
        <p:txBody>
          <a:bodyPr/>
          <a:lstStyle/>
          <a:p>
            <a:r>
              <a:rPr lang="en-US" dirty="0" smtClean="0"/>
              <a:t>Tips from Research for Oral Story Re-Telling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70457" y="2279560"/>
            <a:ext cx="1094411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000" b="1" dirty="0" smtClean="0"/>
              <a:t>Re-tell stories from predictable books.</a:t>
            </a:r>
          </a:p>
          <a:p>
            <a:pPr marL="342900" indent="-342900">
              <a:buAutoNum type="arabicPeriod"/>
            </a:pPr>
            <a:endParaRPr lang="en-US" sz="2000" b="1" dirty="0" smtClean="0"/>
          </a:p>
          <a:p>
            <a:pPr marL="342900" indent="-342900">
              <a:buAutoNum type="arabicPeriod"/>
            </a:pPr>
            <a:r>
              <a:rPr lang="en-US" sz="2000" b="1" dirty="0" smtClean="0"/>
              <a:t>Children see themselves as readers of predictable books.</a:t>
            </a:r>
          </a:p>
          <a:p>
            <a:pPr marL="342900" indent="-342900">
              <a:buAutoNum type="arabicPeriod"/>
            </a:pPr>
            <a:endParaRPr lang="en-US" sz="2000" b="1" dirty="0" smtClean="0"/>
          </a:p>
          <a:p>
            <a:pPr marL="342900" indent="-342900">
              <a:buAutoNum type="arabicPeriod"/>
            </a:pPr>
            <a:r>
              <a:rPr lang="en-US" sz="2000" b="1" dirty="0" smtClean="0"/>
              <a:t>They learn the text quickly</a:t>
            </a:r>
          </a:p>
          <a:p>
            <a:pPr marL="342900" indent="-342900">
              <a:buAutoNum type="arabicPeriod"/>
            </a:pPr>
            <a:endParaRPr lang="en-US" sz="2000" b="1" dirty="0" smtClean="0"/>
          </a:p>
          <a:p>
            <a:pPr marL="342900" indent="-342900">
              <a:buAutoNum type="arabicPeriod"/>
            </a:pPr>
            <a:r>
              <a:rPr lang="en-US" sz="2000" b="1" dirty="0" smtClean="0"/>
              <a:t>They can join in on keywords and phrases</a:t>
            </a:r>
          </a:p>
          <a:p>
            <a:pPr marL="342900" indent="-342900">
              <a:buAutoNum type="arabicPeriod"/>
            </a:pPr>
            <a:endParaRPr lang="en-US" sz="2000" b="1" dirty="0" smtClean="0"/>
          </a:p>
          <a:p>
            <a:pPr marL="342900" indent="-342900">
              <a:buAutoNum type="arabicPeriod"/>
            </a:pPr>
            <a:r>
              <a:rPr lang="en-US" sz="2000" b="1" dirty="0" smtClean="0"/>
              <a:t>They can read along with simple text</a:t>
            </a:r>
          </a:p>
          <a:p>
            <a:pPr marL="342900" indent="-342900">
              <a:buAutoNum type="arabicPeriod"/>
            </a:pPr>
            <a:endParaRPr lang="en-US" sz="2000" b="1" dirty="0" smtClean="0"/>
          </a:p>
          <a:p>
            <a:pPr marL="342900" indent="-342900">
              <a:buAutoNum type="arabicPeriod"/>
            </a:pPr>
            <a:r>
              <a:rPr lang="en-US" sz="2000" b="1" dirty="0" smtClean="0"/>
              <a:t>They will learn to re-tell many predictable books verbatim</a:t>
            </a:r>
          </a:p>
          <a:p>
            <a:pPr marL="342900" indent="-342900">
              <a:buAutoNum type="arabicPeriod"/>
            </a:pPr>
            <a:endParaRPr lang="en-US" sz="2000" b="1" dirty="0" smtClean="0"/>
          </a:p>
          <a:p>
            <a:pPr marL="342900" indent="-342900">
              <a:buAutoNum type="arabicPeriod"/>
            </a:pPr>
            <a:r>
              <a:rPr lang="en-US" sz="2000" b="1" dirty="0" smtClean="0"/>
              <a:t>As children acquire 1-1 matching of spoken to written words, they begin to recognize words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2973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Hints from Research for Adults when Engaging in Oral Story Re-Telling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35535" y="2434480"/>
            <a:ext cx="1095631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b="1" dirty="0" smtClean="0"/>
              <a:t>Be familiar with the story but don’t </a:t>
            </a:r>
            <a:r>
              <a:rPr lang="en-US" sz="2400" b="1" dirty="0" smtClean="0"/>
              <a:t>need to </a:t>
            </a:r>
            <a:r>
              <a:rPr lang="en-US" sz="2400" b="1" dirty="0" smtClean="0"/>
              <a:t>memorize </a:t>
            </a:r>
            <a:r>
              <a:rPr lang="en-US" sz="2400" b="1" dirty="0" smtClean="0"/>
              <a:t>verbatim</a:t>
            </a:r>
          </a:p>
          <a:p>
            <a:pPr marL="342900" indent="-342900">
              <a:buAutoNum type="arabicPeriod"/>
            </a:pPr>
            <a:endParaRPr lang="en-US" sz="2400" b="1" dirty="0" smtClean="0"/>
          </a:p>
          <a:p>
            <a:pPr marL="342900" indent="-342900">
              <a:buAutoNum type="arabicPeriod"/>
            </a:pPr>
            <a:r>
              <a:rPr lang="en-US" sz="2400" b="1" dirty="0" smtClean="0"/>
              <a:t>Choose stories with familiar refrains where children can participate in the action of the story.</a:t>
            </a:r>
          </a:p>
          <a:p>
            <a:pPr marL="342900" indent="-342900">
              <a:buAutoNum type="arabicPeriod"/>
            </a:pPr>
            <a:endParaRPr lang="en-US" sz="2400" b="1" dirty="0" smtClean="0"/>
          </a:p>
          <a:p>
            <a:pPr marL="342900" indent="-342900">
              <a:buAutoNum type="arabicPeriod"/>
            </a:pPr>
            <a:r>
              <a:rPr lang="en-US" sz="2400" b="1" dirty="0" smtClean="0"/>
              <a:t>Use gestures and eye contact </a:t>
            </a:r>
          </a:p>
          <a:p>
            <a:pPr marL="342900" indent="-342900">
              <a:buAutoNum type="arabicPeriod"/>
            </a:pPr>
            <a:endParaRPr lang="en-US" sz="2400" b="1" dirty="0" smtClean="0"/>
          </a:p>
          <a:p>
            <a:pPr marL="342900" indent="-342900">
              <a:buAutoNum type="arabicPeriod"/>
            </a:pPr>
            <a:r>
              <a:rPr lang="en-US" sz="2400" b="1" dirty="0" smtClean="0"/>
              <a:t>Be sure to vary the length of the story to match children’s attention spans</a:t>
            </a:r>
          </a:p>
          <a:p>
            <a:pPr marL="342900" indent="-342900">
              <a:buAutoNum type="arabicPeriod"/>
            </a:pPr>
            <a:endParaRPr lang="en-US" sz="2400" b="1" dirty="0" smtClean="0"/>
          </a:p>
          <a:p>
            <a:pPr marL="342900" indent="-342900">
              <a:buAutoNum type="arabicPeriod"/>
            </a:pPr>
            <a:r>
              <a:rPr lang="en-US" sz="2400" b="1" dirty="0" smtClean="0"/>
              <a:t>Practice oral re-telling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97310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457" y="1517097"/>
            <a:ext cx="11921543" cy="970450"/>
          </a:xfrm>
        </p:spPr>
        <p:txBody>
          <a:bodyPr/>
          <a:lstStyle/>
          <a:p>
            <a:r>
              <a:rPr lang="en-US" dirty="0"/>
              <a:t>Research Results: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Will 3 or more story re-telling strategies used in a single re-telling episode likely result in positive outcomes?</a:t>
            </a:r>
            <a:br>
              <a:rPr lang="en-US" dirty="0"/>
            </a:b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99245" y="2447948"/>
            <a:ext cx="1066370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u="sng" dirty="0">
                <a:solidFill>
                  <a:prstClr val="white"/>
                </a:solidFill>
              </a:rPr>
              <a:t>Findings:</a:t>
            </a:r>
          </a:p>
          <a:p>
            <a:pPr lvl="0"/>
            <a:endParaRPr lang="en-US" sz="3200" b="1" dirty="0">
              <a:solidFill>
                <a:prstClr val="white"/>
              </a:solidFill>
            </a:endParaRPr>
          </a:p>
          <a:p>
            <a:pPr marL="342900" lvl="0" indent="-342900">
              <a:buFontTx/>
              <a:buAutoNum type="arabicPeriod"/>
            </a:pPr>
            <a:r>
              <a:rPr lang="en-US" sz="3200" b="1" dirty="0">
                <a:solidFill>
                  <a:prstClr val="white"/>
                </a:solidFill>
              </a:rPr>
              <a:t>One to two characteristics were not effective</a:t>
            </a:r>
            <a:r>
              <a:rPr lang="en-US" sz="3200" b="1" dirty="0" smtClean="0">
                <a:solidFill>
                  <a:prstClr val="white"/>
                </a:solidFill>
              </a:rPr>
              <a:t>.</a:t>
            </a:r>
          </a:p>
          <a:p>
            <a:pPr marL="342900" lvl="0" indent="-342900">
              <a:buFontTx/>
              <a:buAutoNum type="arabicPeriod"/>
            </a:pPr>
            <a:endParaRPr lang="en-US" sz="3200" b="1" dirty="0">
              <a:solidFill>
                <a:prstClr val="white"/>
              </a:solidFill>
            </a:endParaRPr>
          </a:p>
          <a:p>
            <a:pPr marL="342900" lvl="0" indent="-342900">
              <a:buFontTx/>
              <a:buAutoNum type="arabicPeriod"/>
            </a:pPr>
            <a:r>
              <a:rPr lang="en-US" sz="3200" b="1" dirty="0">
                <a:solidFill>
                  <a:prstClr val="white"/>
                </a:solidFill>
              </a:rPr>
              <a:t>Three or more had a more significant effect.</a:t>
            </a:r>
          </a:p>
          <a:p>
            <a:pPr marL="342900" lvl="0" indent="-342900">
              <a:buFontTx/>
              <a:buAutoNum type="arabicPeriod"/>
            </a:pPr>
            <a:endParaRPr lang="en-US" sz="3200" b="1" dirty="0" smtClean="0">
              <a:solidFill>
                <a:prstClr val="white"/>
              </a:solidFill>
            </a:endParaRPr>
          </a:p>
          <a:p>
            <a:pPr marL="342900" lvl="0" indent="-342900">
              <a:buFontTx/>
              <a:buAutoNum type="arabicPeriod"/>
            </a:pPr>
            <a:r>
              <a:rPr lang="en-US" sz="3200" b="1" dirty="0" smtClean="0">
                <a:solidFill>
                  <a:prstClr val="white"/>
                </a:solidFill>
              </a:rPr>
              <a:t>Five </a:t>
            </a:r>
            <a:r>
              <a:rPr lang="en-US" sz="3200" b="1" dirty="0">
                <a:solidFill>
                  <a:prstClr val="white"/>
                </a:solidFill>
              </a:rPr>
              <a:t>to six characteristics had the largest effect</a:t>
            </a:r>
            <a:r>
              <a:rPr lang="en-US" dirty="0">
                <a:solidFill>
                  <a:prstClr val="white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0128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129</TotalTime>
  <Words>854</Words>
  <Application>Microsoft Office PowerPoint</Application>
  <PresentationFormat>Widescreen</PresentationFormat>
  <Paragraphs>127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Century Gothic</vt:lpstr>
      <vt:lpstr>Times New Roman</vt:lpstr>
      <vt:lpstr>Wingdings 2</vt:lpstr>
      <vt:lpstr>Quotable</vt:lpstr>
      <vt:lpstr>Using Puppets as Story Props for Read-Alouds</vt:lpstr>
      <vt:lpstr>PowerPoint Presentation</vt:lpstr>
      <vt:lpstr>What Characteristics from Research are Indicative of Good Story Re-Telling Practices Using Story Props?</vt:lpstr>
      <vt:lpstr>Why is Re-Telling stories with Story Props Beneficial?</vt:lpstr>
      <vt:lpstr>What Characteristics from Research are Indicative of Good Story Re-Telling Practices?</vt:lpstr>
      <vt:lpstr>Research on Story Re-Telling &amp; Pre-Emergent Literacy Skills</vt:lpstr>
      <vt:lpstr>Tips from Research for Oral Story Re-Telling</vt:lpstr>
      <vt:lpstr>Hints from Research for Adults when Engaging in Oral Story Re-Telling</vt:lpstr>
      <vt:lpstr>Research Results:   Will 3 or more story re-telling strategies used in a single re-telling episode likely result in positive outcomes? </vt:lpstr>
      <vt:lpstr>Strategies from Research that Support the Adult Use of Story Re-Telling</vt:lpstr>
      <vt:lpstr>Research Says for Story Re-Telling, Look for Stories that Include: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Puppets as Story Props for Read-Alouds</dc:title>
  <dc:creator>Liz</dc:creator>
  <cp:lastModifiedBy>Liz</cp:lastModifiedBy>
  <cp:revision>16</cp:revision>
  <dcterms:created xsi:type="dcterms:W3CDTF">2016-09-26T22:22:29Z</dcterms:created>
  <dcterms:modified xsi:type="dcterms:W3CDTF">2016-10-07T13:16:40Z</dcterms:modified>
</cp:coreProperties>
</file>