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39" r:id="rId2"/>
    <p:sldId id="613" r:id="rId3"/>
    <p:sldId id="614" r:id="rId4"/>
    <p:sldId id="592" r:id="rId5"/>
    <p:sldId id="599" r:id="rId6"/>
    <p:sldId id="615" r:id="rId7"/>
    <p:sldId id="616" r:id="rId8"/>
    <p:sldId id="617" r:id="rId9"/>
    <p:sldId id="595" r:id="rId10"/>
    <p:sldId id="618" r:id="rId11"/>
    <p:sldId id="619" r:id="rId12"/>
    <p:sldId id="620" r:id="rId13"/>
    <p:sldId id="624" r:id="rId14"/>
    <p:sldId id="626" r:id="rId15"/>
    <p:sldId id="593" r:id="rId16"/>
    <p:sldId id="594" r:id="rId17"/>
    <p:sldId id="468" r:id="rId18"/>
    <p:sldId id="476" r:id="rId19"/>
    <p:sldId id="597" r:id="rId20"/>
    <p:sldId id="611" r:id="rId21"/>
    <p:sldId id="598" r:id="rId22"/>
    <p:sldId id="596" r:id="rId23"/>
    <p:sldId id="600" r:id="rId24"/>
    <p:sldId id="602" r:id="rId25"/>
    <p:sldId id="607" r:id="rId26"/>
    <p:sldId id="486" r:id="rId27"/>
    <p:sldId id="603" r:id="rId28"/>
    <p:sldId id="612" r:id="rId29"/>
    <p:sldId id="517" r:id="rId30"/>
    <p:sldId id="627" r:id="rId31"/>
    <p:sldId id="519" r:id="rId32"/>
    <p:sldId id="520" r:id="rId33"/>
    <p:sldId id="622" r:id="rId34"/>
    <p:sldId id="608" r:id="rId35"/>
    <p:sldId id="609" r:id="rId36"/>
    <p:sldId id="610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58595B"/>
    <a:srgbClr val="542971"/>
    <a:srgbClr val="55296D"/>
    <a:srgbClr val="0072B1"/>
    <a:srgbClr val="55A51C"/>
    <a:srgbClr val="800080"/>
    <a:srgbClr val="E46C0A"/>
    <a:srgbClr val="F6954C"/>
    <a:srgbClr val="F99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77" autoAdjust="0"/>
  </p:normalViewPr>
  <p:slideViewPr>
    <p:cSldViewPr snapToObjects="1">
      <p:cViewPr>
        <p:scale>
          <a:sx n="60" d="100"/>
          <a:sy n="60" d="100"/>
        </p:scale>
        <p:origin x="-23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4" d="100"/>
          <a:sy n="94" d="100"/>
        </p:scale>
        <p:origin x="-364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21780C-ED31-43E4-AEFB-8D2CE8AFD33C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264C6F-0720-429D-9128-2D7C87FA3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1CE36F-D441-4E01-BB49-E5E9A3ED1B0A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CC156CB-D48C-4D2B-9478-1E5C9BD1F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1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From Chaos to Calm: Three Behavior Management Strategies to Help “Complex” Students Achieve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Taking Aim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Manage Triggers</a:t>
            </a:r>
          </a:p>
          <a:p>
            <a:r>
              <a:rPr lang="en-US" dirty="0" smtClean="0"/>
              <a:t>Naughty </a:t>
            </a:r>
            <a:r>
              <a:rPr lang="en-US" dirty="0" err="1" smtClean="0"/>
              <a:t>vs</a:t>
            </a:r>
            <a:r>
              <a:rPr lang="en-US" dirty="0" smtClean="0"/>
              <a:t> Neurological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Effective Systems and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156CB-D48C-4D2B-9478-1E5C9BD1FB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A69-AEA4-4F14-BA69-320D6550E2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46113"/>
            <a:ext cx="1447800" cy="1085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41513"/>
            <a:ext cx="5486400" cy="6400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smtClean="0"/>
              <a:t>We</a:t>
            </a:r>
            <a:r>
              <a:rPr lang="ja-JP" altLang="en-US" sz="1400" smtClean="0"/>
              <a:t>’</a:t>
            </a:r>
            <a:r>
              <a:rPr lang="en-US" altLang="ja-JP" sz="1400" smtClean="0"/>
              <a:t>re going to teach you how to tackle your family</a:t>
            </a:r>
            <a:r>
              <a:rPr lang="ja-JP" altLang="en-US" sz="1400" smtClean="0"/>
              <a:t>’</a:t>
            </a:r>
            <a:r>
              <a:rPr lang="en-US" altLang="ja-JP" sz="1400" smtClean="0"/>
              <a:t>s school troubles by using the Parenting Action Model that you learned in the Orientation.</a:t>
            </a:r>
          </a:p>
          <a:p>
            <a:pPr eaLnBrk="1" hangingPunct="1">
              <a:spcBef>
                <a:spcPct val="0"/>
              </a:spcBef>
            </a:pPr>
            <a:r>
              <a:rPr 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sz="1400" smtClean="0"/>
              <a:t>PARENTING ACTION MODEL VISUAL</a:t>
            </a:r>
          </a:p>
          <a:p>
            <a:pPr eaLnBrk="1" hangingPunct="1">
              <a:spcBef>
                <a:spcPct val="0"/>
              </a:spcBef>
            </a:pPr>
            <a:r>
              <a:rPr 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sz="1400" smtClean="0"/>
              <a:t>Throughout this course, we</a:t>
            </a:r>
            <a:r>
              <a:rPr lang="ja-JP" altLang="en-US" sz="1400" smtClean="0"/>
              <a:t>’</a:t>
            </a:r>
            <a:r>
              <a:rPr lang="en-US" altLang="ja-JP" sz="1400" smtClean="0"/>
              <a:t>ll provide different information and strategies, but the bottom line approach to what we</a:t>
            </a:r>
            <a:r>
              <a:rPr lang="ja-JP" altLang="en-US" sz="1400" smtClean="0"/>
              <a:t>’</a:t>
            </a:r>
            <a:r>
              <a:rPr lang="en-US" altLang="ja-JP" sz="1400" smtClean="0"/>
              <a:t>re going to do in the coming modules is </a:t>
            </a:r>
            <a:r>
              <a:rPr lang="en-US" altLang="ja-JP" sz="1400" b="1" smtClean="0"/>
              <a:t>how all change happens</a:t>
            </a:r>
            <a:r>
              <a:rPr lang="en-US" altLang="ja-JP" sz="1400" smtClean="0"/>
              <a:t>: see the need, figure out what to do about it, make a plan, take action, see how it</a:t>
            </a:r>
            <a:r>
              <a:rPr lang="ja-JP" altLang="en-US" sz="1400" smtClean="0"/>
              <a:t>’</a:t>
            </a:r>
            <a:r>
              <a:rPr lang="en-US" altLang="ja-JP" sz="1400" smtClean="0"/>
              <a:t>s working, tweak it and do it again! So we want you to REALLY learn this model, because you</a:t>
            </a:r>
            <a:r>
              <a:rPr lang="ja-JP" altLang="en-US" sz="1400" smtClean="0"/>
              <a:t>’</a:t>
            </a:r>
            <a:r>
              <a:rPr lang="en-US" altLang="ja-JP" sz="1400" smtClean="0"/>
              <a:t>re going to use it frequently whenever you are facing challenges, both large and small.</a:t>
            </a:r>
            <a:endParaRPr lang="en-US" sz="140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08413" y="8569325"/>
            <a:ext cx="29718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B52632E-11F1-4741-9001-5D758D030819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SUM UP what’s been discussed</a:t>
            </a:r>
            <a:r>
              <a:rPr lang="en-US" baseline="0" dirty="0" smtClean="0"/>
              <a:t> so far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6CDED6-DB7E-4ADA-B6C0-E3D8FBB4B779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600" smtClean="0"/>
              <a:t>Different things you might explore depending on your family</a:t>
            </a:r>
            <a:r>
              <a:rPr lang="en-US" altLang="en-US" sz="600" smtClean="0"/>
              <a:t>’</a:t>
            </a:r>
            <a:r>
              <a:rPr lang="en-US" sz="600" smtClean="0"/>
              <a:t>s challenge areas – </a:t>
            </a:r>
          </a:p>
          <a:p>
            <a:pPr>
              <a:lnSpc>
                <a:spcPct val="80000"/>
              </a:lnSpc>
            </a:pPr>
            <a:endParaRPr lang="en-US" sz="600" smtClean="0"/>
          </a:p>
          <a:p>
            <a:pPr>
              <a:lnSpc>
                <a:spcPct val="80000"/>
              </a:lnSpc>
            </a:pPr>
            <a:r>
              <a:rPr lang="en-US" sz="600" smtClean="0"/>
              <a:t>We cover a lot of different approaches in our group coaching program – Parent Success System </a:t>
            </a:r>
            <a:r>
              <a:rPr lang="en-US" sz="600" smtClean="0">
                <a:sym typeface="Wingdings" pitchFamily="2" charset="2"/>
              </a:rPr>
              <a:t> -- </a:t>
            </a:r>
          </a:p>
          <a:p>
            <a:pPr>
              <a:lnSpc>
                <a:spcPct val="80000"/>
              </a:lnSpc>
            </a:pPr>
            <a:endParaRPr lang="en-US" sz="600" smtClean="0"/>
          </a:p>
          <a:p>
            <a:pPr>
              <a:spcBef>
                <a:spcPts val="1800"/>
              </a:spcBef>
            </a:pPr>
            <a:r>
              <a:rPr lang="en-US" sz="700" smtClean="0"/>
              <a:t>Executive Functions</a:t>
            </a:r>
            <a:endParaRPr lang="en-US" sz="700" b="1" smtClean="0"/>
          </a:p>
          <a:p>
            <a:pPr>
              <a:lnSpc>
                <a:spcPct val="80000"/>
              </a:lnSpc>
            </a:pPr>
            <a:r>
              <a:rPr lang="en-US" sz="700" b="1" smtClean="0"/>
              <a:t>Or</a:t>
            </a:r>
            <a:endParaRPr lang="en-US" sz="600" smtClean="0"/>
          </a:p>
          <a:p>
            <a:pPr>
              <a:lnSpc>
                <a:spcPct val="80000"/>
              </a:lnSpc>
            </a:pPr>
            <a:r>
              <a:rPr lang="en-US" sz="800" b="1" smtClean="0">
                <a:solidFill>
                  <a:srgbClr val="92D050"/>
                </a:solidFill>
              </a:rPr>
              <a:t>Learning styles</a:t>
            </a:r>
            <a:endParaRPr lang="en-US" sz="60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600" smtClean="0"/>
              <a:t>Or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600" b="1" smtClean="0"/>
              <a:t>Love languages</a:t>
            </a:r>
          </a:p>
          <a:p>
            <a:pPr>
              <a:lnSpc>
                <a:spcPct val="80000"/>
              </a:lnSpc>
            </a:pPr>
            <a:endParaRPr lang="en-US" sz="600" smtClean="0"/>
          </a:p>
          <a:p>
            <a:pPr>
              <a:lnSpc>
                <a:spcPct val="80000"/>
              </a:lnSpc>
            </a:pPr>
            <a:r>
              <a:rPr lang="en-US" sz="600" smtClean="0"/>
              <a:t>Just Depends….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06A906-C642-4EAA-B647-FE10BBFD03E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Reiterate</a:t>
            </a:r>
            <a:r>
              <a:rPr lang="en-US" baseline="0" dirty="0" smtClean="0"/>
              <a:t> again what we “typical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7B5A0-BC5E-4828-A203-4D0656B130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2400" y="152400"/>
            <a:ext cx="2209800" cy="1657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981200"/>
            <a:ext cx="5486400" cy="6705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Whenever you hear yourself saying to yourself, </a:t>
            </a:r>
            <a:r>
              <a:rPr lang="ja-JP" altLang="en-US" sz="1600" smtClean="0">
                <a:ea typeface="ＭＳ Ｐゴシック" charset="-128"/>
              </a:rPr>
              <a:t>“</a:t>
            </a:r>
            <a:r>
              <a:rPr lang="en-US" altLang="ja-JP" sz="1600" smtClean="0">
                <a:ea typeface="ＭＳ Ｐゴシック" charset="-128"/>
              </a:rPr>
              <a:t>why can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t you just…</a:t>
            </a:r>
            <a:r>
              <a:rPr lang="ja-JP" altLang="en-US" sz="1600" smtClean="0">
                <a:ea typeface="ＭＳ Ｐゴシック" charset="-128"/>
              </a:rPr>
              <a:t>”</a:t>
            </a:r>
            <a:endParaRPr lang="en-US" altLang="ja-JP" sz="160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Ask yourself…. is it Naughty or Neurological?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If children are being naughty, it means that they CAN do something, but they won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t.  If you treat that behavior as naughty, you can re-direct it over time. The goal is to help your child learn that </a:t>
            </a:r>
            <a:r>
              <a:rPr lang="ja-JP" altLang="en-US" sz="1600" smtClean="0">
                <a:ea typeface="ＭＳ Ｐゴシック" charset="-128"/>
              </a:rPr>
              <a:t>“</a:t>
            </a:r>
            <a:r>
              <a:rPr lang="en-US" altLang="ja-JP" sz="1600" smtClean="0">
                <a:ea typeface="ＭＳ Ｐゴシック" charset="-128"/>
              </a:rPr>
              <a:t>Crime does not pay!</a:t>
            </a:r>
            <a:r>
              <a:rPr lang="ja-JP" altLang="en-US" sz="1600" smtClean="0">
                <a:ea typeface="ＭＳ Ｐゴシック" charset="-128"/>
              </a:rPr>
              <a:t>”</a:t>
            </a:r>
            <a:r>
              <a:rPr lang="en-US" altLang="ja-JP" sz="1600" smtClean="0">
                <a:ea typeface="ＭＳ Ｐゴシック" charset="-128"/>
              </a:rPr>
              <a:t>  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So when you ask yourself, </a:t>
            </a:r>
            <a:r>
              <a:rPr lang="ja-JP" altLang="en-US" sz="1600" smtClean="0">
                <a:ea typeface="ＭＳ Ｐゴシック" charset="-128"/>
              </a:rPr>
              <a:t>“</a:t>
            </a:r>
            <a:r>
              <a:rPr lang="en-US" altLang="ja-JP" sz="1600" smtClean="0">
                <a:ea typeface="ＭＳ Ｐゴシック" charset="-128"/>
              </a:rPr>
              <a:t>Is it naughty or neurological,</a:t>
            </a:r>
            <a:r>
              <a:rPr lang="ja-JP" altLang="en-US" sz="1600" smtClean="0">
                <a:ea typeface="ＭＳ Ｐゴシック" charset="-128"/>
              </a:rPr>
              <a:t>”</a:t>
            </a:r>
            <a:r>
              <a:rPr lang="en-US" altLang="ja-JP" sz="1600" smtClean="0">
                <a:ea typeface="ＭＳ Ｐゴシック" charset="-128"/>
              </a:rPr>
              <a:t> and the answer is really that he was just being naughty, then you can respond appropriately.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But if a child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s challenges are neurological – if he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s struggling with Anxiety, or Impulsivity, or limited working memory -- it means that there is some way in which he CAN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T do something until he learns how. 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If you treat that neurological behavior as naughty, you are likely to foster a child who will either give up (</a:t>
            </a:r>
            <a:r>
              <a:rPr lang="ja-JP" altLang="en-US" sz="1600" smtClean="0">
                <a:ea typeface="ＭＳ Ｐゴシック" charset="-128"/>
              </a:rPr>
              <a:t>“</a:t>
            </a:r>
            <a:r>
              <a:rPr lang="en-US" altLang="ja-JP" sz="1600" smtClean="0">
                <a:ea typeface="ＭＳ Ｐゴシック" charset="-128"/>
              </a:rPr>
              <a:t>nothing I ever do is good enough, anyway</a:t>
            </a:r>
            <a:r>
              <a:rPr lang="ja-JP" altLang="en-US" sz="1600" smtClean="0">
                <a:ea typeface="ＭＳ Ｐゴシック" charset="-128"/>
              </a:rPr>
              <a:t>”</a:t>
            </a:r>
            <a:r>
              <a:rPr lang="en-US" altLang="ja-JP" sz="1600" smtClean="0">
                <a:ea typeface="ＭＳ Ｐゴシック" charset="-128"/>
              </a:rPr>
              <a:t>) or try to get even (</a:t>
            </a:r>
            <a:r>
              <a:rPr lang="ja-JP" altLang="en-US" sz="1600" smtClean="0">
                <a:ea typeface="ＭＳ Ｐゴシック" charset="-128"/>
              </a:rPr>
              <a:t>“</a:t>
            </a:r>
            <a:r>
              <a:rPr lang="en-US" altLang="ja-JP" sz="1600" smtClean="0">
                <a:ea typeface="ＭＳ Ｐゴシック" charset="-128"/>
              </a:rPr>
              <a:t>I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ll show her!</a:t>
            </a:r>
            <a:r>
              <a:rPr lang="ja-JP" altLang="en-US" sz="1600" smtClean="0">
                <a:ea typeface="ＭＳ Ｐゴシック" charset="-128"/>
              </a:rPr>
              <a:t>”</a:t>
            </a:r>
            <a:r>
              <a:rPr lang="en-US" altLang="ja-JP" sz="1600" smtClean="0">
                <a:ea typeface="ＭＳ Ｐゴシック" charset="-128"/>
              </a:rPr>
              <a:t>). 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charset="-128"/>
              </a:rPr>
              <a:t>On the other hand, if you recognize when a child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s neurological challenges are not naughty, you</a:t>
            </a:r>
            <a:r>
              <a:rPr lang="ja-JP" altLang="en-US" sz="1600" smtClean="0">
                <a:ea typeface="ＭＳ Ｐゴシック" charset="-128"/>
              </a:rPr>
              <a:t>’</a:t>
            </a:r>
            <a:r>
              <a:rPr lang="en-US" altLang="ja-JP" sz="1600" smtClean="0">
                <a:ea typeface="ＭＳ Ｐゴシック" charset="-128"/>
              </a:rPr>
              <a:t>ll create an environment where your child sees you as an ally. This will help you foster a child who is hopeful, optimistic, and feels understood and willing to work together with you to solve problems.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0F521B-A461-4841-890B-4F3D6E361DB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kids – one that is thinking – and one with chaos/disorganization…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99B29-7977-41C2-BF28-3D51127BF6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049E8C-8C02-4164-8444-0C2449F096B3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C80F30-32C4-45AE-8ACA-F23EF391388D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99243-9C14-43EB-87CB-D38FFBEE139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A69-AEA4-4F14-BA69-320D6550E2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We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re not just dealing with one issue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We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re dealing with LOTs of co-existing conditions – 95% of TS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6992B-1E66-437F-8F60-C35F6C024C1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EAA115-F0A5-4C23-BA6A-2F3B6CB60185}" type="slidenum">
              <a:rPr lang="en-US">
                <a:ea typeface="ＭＳ Ｐゴシック" charset="-128"/>
              </a:rPr>
              <a:pPr/>
              <a:t>8</a:t>
            </a:fld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Distractibility</a:t>
            </a:r>
          </a:p>
          <a:p>
            <a:pPr>
              <a:defRPr/>
            </a:pPr>
            <a:r>
              <a:rPr lang="en-US" dirty="0" smtClean="0"/>
              <a:t>Impulsivity</a:t>
            </a:r>
          </a:p>
          <a:p>
            <a:pPr>
              <a:defRPr/>
            </a:pPr>
            <a:r>
              <a:rPr lang="en-US" dirty="0" smtClean="0"/>
              <a:t>Restlessness/Hyperactive</a:t>
            </a:r>
          </a:p>
          <a:p>
            <a:pPr>
              <a:defRPr/>
            </a:pPr>
            <a:r>
              <a:rPr lang="en-US" dirty="0" smtClean="0"/>
              <a:t>Emotional intensity</a:t>
            </a:r>
          </a:p>
          <a:p>
            <a:pPr>
              <a:defRPr/>
            </a:pPr>
            <a:r>
              <a:rPr lang="en-US" dirty="0" smtClean="0"/>
              <a:t>Organization</a:t>
            </a:r>
          </a:p>
          <a:p>
            <a:pPr>
              <a:defRPr/>
            </a:pPr>
            <a:r>
              <a:rPr lang="en-US" dirty="0" smtClean="0"/>
              <a:t>Relationships 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We</a:t>
            </a:r>
            <a:r>
              <a:rPr lang="ja-JP" altLang="en-US" smtClean="0"/>
              <a:t>’</a:t>
            </a:r>
            <a:r>
              <a:rPr lang="en-US" altLang="ja-JP" dirty="0" err="1" smtClean="0"/>
              <a:t>ve</a:t>
            </a:r>
            <a:r>
              <a:rPr lang="en-US" altLang="ja-JP" dirty="0" smtClean="0"/>
              <a:t> identified, through working with parents, 6 universal challenge areas……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ja-JP" dirty="0" smtClean="0"/>
              <a:t>Research on the </a:t>
            </a:r>
            <a:r>
              <a:rPr lang="en-US" dirty="0" smtClean="0"/>
              <a:t>Most Difficult Times of Day; on the Top 5 Parent Concerns; on Top Parent Challenges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And MOSTLY, on what we</a:t>
            </a:r>
            <a:r>
              <a:rPr lang="en-US" altLang="en-US" dirty="0" smtClean="0"/>
              <a:t>’</a:t>
            </a:r>
            <a:r>
              <a:rPr lang="en-US" dirty="0" smtClean="0"/>
              <a:t>ve heard from the thousands of ImpactADHD parents whom we talk with, email with, support, etc. 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Problem &amp; Benefit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Emotional intensity – Diane yelling at my kids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Organization – Tell Matt &amp; </a:t>
            </a:r>
            <a:r>
              <a:rPr lang="en-US" dirty="0" err="1" smtClean="0"/>
              <a:t>Howie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Relationship – Elaine tells Michelle’s story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Logistics – Getting up and out in the morning or before dinner or bedtime is a hot-button time. – Elaine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Impact on the Mom – Elaine to tell her story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 smtClean="0"/>
              <a:t>School – Lana &amp; Josh/ Sheri &amp; </a:t>
            </a:r>
            <a:r>
              <a:rPr lang="en-US" dirty="0" err="1" smtClean="0"/>
              <a:t>Noey</a:t>
            </a:r>
            <a:r>
              <a:rPr lang="en-US" dirty="0" smtClean="0"/>
              <a:t> -15 year olds – Scaffolding and not doing for them needed to learn skills to stop doing it for him and teaching him to do it for himself.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FD1768-5D3C-4823-BDEF-F90CE93BB6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Pitch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37FC7F-D1D2-4D4B-85DA-944AC60ADCE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8DE81-811C-487D-91CE-72A4527B1A9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A69-AEA4-4F14-BA69-320D6550E2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3" descr="IMPACTADHD cover image pp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62600"/>
            <a:ext cx="91709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PACT ADHD ppt logo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52400"/>
            <a:ext cx="19653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33D11-3162-4024-97E2-C67337573B4C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F88A7-7ADB-4BC9-913C-B3F4D6E44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0ABA2-024C-4C05-95B4-DFEB9F20D74F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906D0-1CEC-45D9-A476-D4FB86094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23AB6-4EDD-4551-9607-E9DA711CCB95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48402-C762-4057-A77E-0CBD87C5E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E64041-62FF-45C7-8668-CEA438222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>
            <a:normAutofit/>
          </a:bodyPr>
          <a:lstStyle>
            <a:lvl1pPr algn="ctr">
              <a:defRPr sz="3600" b="0" u="none" baseline="0">
                <a:solidFill>
                  <a:srgbClr val="55A51C"/>
                </a:solidFill>
                <a:uFill>
                  <a:solidFill>
                    <a:srgbClr val="404040"/>
                  </a:solidFill>
                </a:u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73752" y="1755648"/>
            <a:ext cx="3044952" cy="3849624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914400" y="2359152"/>
            <a:ext cx="2670048" cy="267004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A10D78B-2AD4-4110-B963-0673502CE5F5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E9122C-812D-4BFD-BA28-E3AD445CB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16352" y="3374136"/>
            <a:ext cx="5788152" cy="2496312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 b="1" baseline="0">
                <a:solidFill>
                  <a:srgbClr val="55A51C"/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rgbClr val="55A51C"/>
                </a:solidFill>
              </a:defRPr>
            </a:lvl2pPr>
            <a:lvl3pPr marL="1371600" indent="-457200">
              <a:buFont typeface="+mj-lt"/>
              <a:buAutoNum type="arabicPeriod"/>
              <a:defRPr>
                <a:solidFill>
                  <a:srgbClr val="55A51C"/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rgbClr val="55A51C"/>
                </a:solidFill>
              </a:defRPr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>
            <a:normAutofit/>
          </a:bodyPr>
          <a:lstStyle>
            <a:lvl1pPr algn="ctr">
              <a:defRPr sz="3600" b="0" u="none" baseline="0">
                <a:solidFill>
                  <a:srgbClr val="55296D"/>
                </a:solidFill>
                <a:uFill>
                  <a:solidFill>
                    <a:srgbClr val="404040"/>
                  </a:solidFill>
                </a:u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58952" y="3447288"/>
            <a:ext cx="1737360" cy="173736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F0BA266-3ED4-4BDA-9015-E01BDFC3FC7E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58E7548-051A-4367-ADEC-0B62B7C65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" descr="ImpactADHD.com.4CLogo-2014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2400" y="6019682"/>
            <a:ext cx="1828800" cy="68591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400800" y="6581775"/>
            <a:ext cx="2743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-128"/>
                <a:cs typeface="+mn-cs"/>
              </a:rPr>
              <a:t>ImpactADHD® 2014 all rights reserved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pactADHD_4CLogo-2014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14779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0" y="6581775"/>
            <a:ext cx="472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 by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ImpactADHD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™ 2014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7587" y="6492875"/>
            <a:ext cx="506413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F8CB670-4CB5-45E0-A78D-412723B9E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pactADHD_4CLogo-2014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14779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0" y="6581775"/>
            <a:ext cx="472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 by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ImpactADHD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™ 2016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7587" y="6492875"/>
            <a:ext cx="506413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F8CB670-4CB5-45E0-A78D-412723B9E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722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ImpactADHD</a:t>
            </a:r>
            <a:r>
              <a:rPr lang="en-US" dirty="0" smtClean="0"/>
              <a:t>™ 2016 All Rights Reserved</a:t>
            </a:r>
            <a:endParaRPr lang="en-US" dirty="0"/>
          </a:p>
        </p:txBody>
      </p:sp>
      <p:pic>
        <p:nvPicPr>
          <p:cNvPr id="9" name="Picture 8" descr="ImpactADHD.com.4CLogo-2014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27327" y="6019800"/>
            <a:ext cx="1930073" cy="723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pactADHD_4CLogo-2014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14779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0" y="6581775"/>
            <a:ext cx="472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 by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ImpactADHD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™ 2016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7587" y="6492875"/>
            <a:ext cx="506413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F8CB670-4CB5-45E0-A78D-412723B9E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A3232-2F60-4C7C-B2F6-ECBE0B32761C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D1F9-2C8A-4851-9496-7F48AC2CF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72288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80C568A-9BA7-475C-B094-23938704F3FC}" type="datetimeFigureOut">
              <a:rPr lang="en-US"/>
              <a:pPr>
                <a:defRPr/>
              </a:pPr>
              <a:t>11/1/17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BB1DFA-B220-4611-A1D0-6CA03B8CC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72288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B62C39-4ECA-4044-8924-1B50239BD094}" type="datetimeFigureOut">
              <a:rPr lang="en-US"/>
              <a:pPr>
                <a:defRPr/>
              </a:pPr>
              <a:t>11/1/17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400800" y="6581775"/>
            <a:ext cx="2743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-128"/>
                <a:cs typeface="+mn-cs"/>
              </a:rPr>
              <a:t>ImpactADHD® 2014 all rights reserved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EBFEE-C305-4A76-B300-D9FA969C51B1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D8669-DEE4-465E-9CFB-AF7C8FDE0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EC2ECA-E737-4408-845D-32FA8B2228B7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4157-1959-4221-B50E-164AFB55A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6813C-0D36-49E4-975B-520FC3E8D733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3E12-85DB-492A-BD9E-A3E1676B1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E7D1A-CDBC-42C2-9CC6-C0157119C94C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253-11F0-44C0-80CC-1EDD3EA76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B50A0-2380-42ED-8FC5-81AB58835199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05AB-DE12-4BFD-B688-A9A20975A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12E44-A0C7-43E7-BB15-32A83C9F12F2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C89CE-7726-4367-9F79-46A6B55B0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722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5E385F-3FE3-41F7-98FF-E8898081BC6B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76C5-8566-4EC3-A98E-AC0B89360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PACTADHD interior graphic ppt 1 final.jpg"/>
          <p:cNvPicPr>
            <a:picLocks noChangeAspect="1"/>
          </p:cNvPicPr>
          <p:nvPr userDrawn="1"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12C00A-44C0-449D-B184-2496ACAEC4BD}" type="datetimeFigureOut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DC9C6C9-5990-4BC4-BCFB-E1C958AC4E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  <p:sldLayoutId id="2147484718" r:id="rId12"/>
    <p:sldLayoutId id="2147484715" r:id="rId13"/>
    <p:sldLayoutId id="2147484716" r:id="rId14"/>
    <p:sldLayoutId id="2147484720" r:id="rId15"/>
    <p:sldLayoutId id="2147484721" r:id="rId16"/>
    <p:sldLayoutId id="2147484722" r:id="rId17"/>
    <p:sldLayoutId id="2147484723" r:id="rId18"/>
    <p:sldLayoutId id="2147484724" r:id="rId19"/>
    <p:sldLayoutId id="2147484725" r:id="rId20"/>
    <p:sldLayoutId id="2147484726" r:id="rId2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A51C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A51C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A51C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A51C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A51C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72B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5296D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722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304800" y="28194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Architects Daughter" pitchFamily="2" charset="0"/>
              </a:rPr>
              <a:t>A FREE Webinar With Jeff Copper 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Architects Daughter" pitchFamily="2" charset="0"/>
              </a:rPr>
              <a:t>ADHD Coach &amp; General Manager of Attention Talk Network</a:t>
            </a:r>
          </a:p>
        </p:txBody>
      </p:sp>
      <p:pic>
        <p:nvPicPr>
          <p:cNvPr id="2051" name="Picture 11" descr="1789667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350" y="1504950"/>
            <a:ext cx="3503613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662113" y="508000"/>
            <a:ext cx="723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7030A0"/>
                </a:solidFill>
                <a:latin typeface="Calibri" pitchFamily="34" charset="0"/>
              </a:rPr>
              <a:t>From</a:t>
            </a:r>
            <a:r>
              <a:rPr lang="en-US" sz="6000">
                <a:solidFill>
                  <a:srgbClr val="7030A0"/>
                </a:solidFill>
                <a:latin typeface="Source Sans Pro Black" pitchFamily="34" charset="0"/>
              </a:rPr>
              <a:t> </a:t>
            </a:r>
            <a:r>
              <a:rPr lang="en-US" sz="6000">
                <a:solidFill>
                  <a:srgbClr val="7030A0"/>
                </a:solidFill>
                <a:latin typeface="Impact" pitchFamily="34" charset="0"/>
              </a:rPr>
              <a:t>Chaos </a:t>
            </a:r>
            <a:r>
              <a:rPr lang="en-US" sz="6000">
                <a:solidFill>
                  <a:srgbClr val="7030A0"/>
                </a:solidFill>
                <a:latin typeface="Calibri" pitchFamily="34" charset="0"/>
              </a:rPr>
              <a:t>to </a:t>
            </a:r>
            <a:r>
              <a:rPr lang="en-US" sz="6000" b="1">
                <a:solidFill>
                  <a:srgbClr val="7030A0"/>
                </a:solidFill>
                <a:latin typeface="Papyrus" pitchFamily="66" charset="0"/>
              </a:rPr>
              <a:t>Calm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1828801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78AE"/>
                </a:solidFill>
                <a:cs typeface="Arial" charset="0"/>
              </a:rPr>
              <a:t>Three Behavior Management Strategies for “Complex” Students</a:t>
            </a:r>
          </a:p>
          <a:p>
            <a:pPr algn="ctr">
              <a:defRPr/>
            </a:pPr>
            <a:endParaRPr lang="en-US" sz="3200" dirty="0">
              <a:solidFill>
                <a:srgbClr val="0078AE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054" name="Picture 6" descr="ImpactADHD.com.4CLogo-201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0800" y="5334000"/>
            <a:ext cx="386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481513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i="1" dirty="0">
                <a:solidFill>
                  <a:srgbClr val="7F7F7F"/>
                </a:solidFill>
                <a:latin typeface="Calibri" pitchFamily="34" charset="0"/>
              </a:rPr>
              <a:t>Elaine Taylor-Klaus CPCC, PCC</a:t>
            </a:r>
          </a:p>
          <a:p>
            <a:pPr eaLnBrk="0" hangingPunct="0"/>
            <a:r>
              <a:rPr lang="en-US" sz="2400" i="1" dirty="0">
                <a:solidFill>
                  <a:srgbClr val="7F7F7F"/>
                </a:solidFill>
                <a:latin typeface="Calibri" pitchFamily="34" charset="0"/>
              </a:rPr>
              <a:t>Diane Dempster, MHSA, </a:t>
            </a:r>
            <a:r>
              <a:rPr lang="en-US" sz="2400" i="1" dirty="0" smtClean="0">
                <a:solidFill>
                  <a:srgbClr val="7F7F7F"/>
                </a:solidFill>
                <a:latin typeface="Calibri" pitchFamily="34" charset="0"/>
              </a:rPr>
              <a:t>PCC,CPC</a:t>
            </a:r>
            <a:endParaRPr lang="en-US" sz="2400" i="1" dirty="0">
              <a:solidFill>
                <a:srgbClr val="7F7F7F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2400" i="1" dirty="0" smtClean="0">
                <a:solidFill>
                  <a:srgbClr val="7F7F7F"/>
                </a:solidFill>
                <a:latin typeface="Calibri" pitchFamily="34" charset="0"/>
              </a:rPr>
              <a:t>Co-Founders </a:t>
            </a:r>
            <a:endParaRPr lang="en-US" sz="2400" i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:\data\ImpactADHD\Photos\clipboard m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4576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533400"/>
            <a:ext cx="40338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55A51C"/>
                </a:solidFill>
              </a:rPr>
              <a:t>Treatment Improves </a:t>
            </a:r>
          </a:p>
          <a:p>
            <a:pPr algn="ctr"/>
            <a:r>
              <a:rPr lang="en-US" sz="4000" b="1">
                <a:solidFill>
                  <a:srgbClr val="55A51C"/>
                </a:solidFill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11471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803900" y="44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4" name="Picture 6" descr="skd182950sd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0" y="814388"/>
            <a:ext cx="3452813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4D266E"/>
                </a:solidFill>
              </a:rPr>
              <a:t>Treatment</a:t>
            </a:r>
          </a:p>
          <a:p>
            <a:pPr algn="ctr"/>
            <a:r>
              <a:rPr lang="en-US" sz="4000" b="1" dirty="0">
                <a:solidFill>
                  <a:srgbClr val="4D266E"/>
                </a:solidFill>
              </a:rPr>
              <a:t>Includes</a:t>
            </a:r>
          </a:p>
          <a:p>
            <a:pPr algn="ctr"/>
            <a:r>
              <a:rPr lang="en-US" sz="4000" b="1" dirty="0" smtClean="0">
                <a:solidFill>
                  <a:srgbClr val="4D266E"/>
                </a:solidFill>
              </a:rPr>
              <a:t>“Behavior Therapy”</a:t>
            </a:r>
            <a:endParaRPr lang="en-US" sz="4000" b="1" dirty="0">
              <a:solidFill>
                <a:srgbClr val="4D266E"/>
              </a:solidFill>
            </a:endParaRPr>
          </a:p>
          <a:p>
            <a:pPr algn="ctr"/>
            <a:endParaRPr lang="en-US" sz="2800" b="1" dirty="0">
              <a:solidFill>
                <a:srgbClr val="4D2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9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914400" y="1143000"/>
            <a:ext cx="7620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400" dirty="0" smtClean="0"/>
          </a:p>
          <a:p>
            <a:r>
              <a:rPr lang="en-US" sz="3400" dirty="0" smtClean="0">
                <a:solidFill>
                  <a:srgbClr val="58595B"/>
                </a:solidFill>
                <a:latin typeface="+mj-lt"/>
              </a:rPr>
              <a:t>“Imagine a treatment that could manage the behavior of a child with ADHD, make you a better parent, and enlist teachers to help him do well in school</a:t>
            </a:r>
            <a:r>
              <a:rPr lang="mr-IN" sz="3400" dirty="0" smtClean="0">
                <a:solidFill>
                  <a:srgbClr val="58595B"/>
                </a:solidFill>
                <a:latin typeface="+mj-lt"/>
              </a:rPr>
              <a:t>…</a:t>
            </a:r>
            <a:r>
              <a:rPr lang="en-US" sz="3400" dirty="0" smtClean="0">
                <a:solidFill>
                  <a:srgbClr val="58595B"/>
                </a:solidFill>
                <a:latin typeface="+mj-lt"/>
              </a:rPr>
              <a:t>There </a:t>
            </a:r>
            <a:r>
              <a:rPr lang="en-US" sz="3400" i="1" dirty="0" smtClean="0">
                <a:solidFill>
                  <a:srgbClr val="58595B"/>
                </a:solidFill>
                <a:latin typeface="+mj-lt"/>
              </a:rPr>
              <a:t>is</a:t>
            </a:r>
            <a:r>
              <a:rPr lang="en-US" sz="3400" dirty="0" smtClean="0">
                <a:solidFill>
                  <a:srgbClr val="58595B"/>
                </a:solidFill>
                <a:latin typeface="+mj-lt"/>
              </a:rPr>
              <a:t> such a treatment. It’s called behavior therapy.”*</a:t>
            </a:r>
          </a:p>
          <a:p>
            <a:pPr algn="r"/>
            <a:r>
              <a:rPr lang="en-US" sz="2800" b="1" dirty="0" smtClean="0">
                <a:solidFill>
                  <a:srgbClr val="58595B"/>
                </a:solidFill>
                <a:latin typeface="+mj-lt"/>
              </a:rPr>
              <a:t>~Laura Flynn McCarthy, </a:t>
            </a:r>
          </a:p>
          <a:p>
            <a:pPr algn="r"/>
            <a:r>
              <a:rPr lang="en-US" sz="2800" b="1" dirty="0" err="1" smtClean="0">
                <a:solidFill>
                  <a:srgbClr val="58595B"/>
                </a:solidFill>
                <a:latin typeface="+mj-lt"/>
              </a:rPr>
              <a:t>ADDitude</a:t>
            </a:r>
            <a:r>
              <a:rPr lang="en-US" sz="2800" b="1" dirty="0" smtClean="0">
                <a:solidFill>
                  <a:srgbClr val="58595B"/>
                </a:solidFill>
                <a:latin typeface="+mj-lt"/>
              </a:rPr>
              <a:t> Magazine</a:t>
            </a:r>
            <a:endParaRPr lang="en-US" sz="3400" b="1" dirty="0">
              <a:latin typeface="+mj-lt"/>
            </a:endParaRPr>
          </a:p>
          <a:p>
            <a:endParaRPr lang="en-US" sz="34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4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1600200"/>
            <a:ext cx="7543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400" dirty="0" smtClean="0">
                <a:solidFill>
                  <a:srgbClr val="58595B"/>
                </a:solidFill>
                <a:latin typeface="+mj-lt"/>
              </a:rPr>
              <a:t>“Behavior Therapy represents a broad set of specific interventions that have a common goal of modifying the physical and social environment to alter or change behavior</a:t>
            </a:r>
            <a:r>
              <a:rPr lang="en-US" sz="3400" dirty="0" smtClean="0">
                <a:solidFill>
                  <a:srgbClr val="58595B"/>
                </a:solidFill>
                <a:latin typeface="+mj-lt"/>
              </a:rPr>
              <a:t>.</a:t>
            </a:r>
            <a:r>
              <a:rPr lang="en-US" altLang="en-US" sz="3400" dirty="0">
                <a:solidFill>
                  <a:srgbClr val="58595B"/>
                </a:solidFill>
                <a:latin typeface="+mj-lt"/>
              </a:rPr>
              <a:t>”</a:t>
            </a:r>
            <a:r>
              <a:rPr lang="en-US" sz="3400" dirty="0">
                <a:solidFill>
                  <a:srgbClr val="58595B"/>
                </a:solidFill>
                <a:latin typeface="+mj-lt"/>
              </a:rPr>
              <a:t> </a:t>
            </a:r>
          </a:p>
          <a:p>
            <a:endParaRPr lang="en-US" sz="4000" dirty="0">
              <a:solidFill>
                <a:srgbClr val="439539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33600" y="42672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58595B"/>
                </a:solidFill>
                <a:latin typeface="+mj-lt"/>
              </a:rPr>
              <a:t>~ American Academy of Pediatrics:</a:t>
            </a:r>
          </a:p>
          <a:p>
            <a:pPr algn="r"/>
            <a:r>
              <a:rPr lang="en-US" b="1" dirty="0" smtClean="0">
                <a:solidFill>
                  <a:srgbClr val="58595B"/>
                </a:solidFill>
                <a:latin typeface="+mj-lt"/>
              </a:rPr>
              <a:t>http://pediatrics.aappublications.org/content/128/5/1007</a:t>
            </a:r>
            <a:endParaRPr lang="en-US" b="1" dirty="0">
              <a:solidFill>
                <a:srgbClr val="5859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94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1600200"/>
            <a:ext cx="7543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400" dirty="0" smtClean="0">
                <a:solidFill>
                  <a:srgbClr val="58595B"/>
                </a:solidFill>
                <a:latin typeface="+mj-lt"/>
              </a:rPr>
              <a:t>“Although Behavior Therapy shares a set of principles, individual programs introduce different techniques and strategies to achieve the same ends.” </a:t>
            </a:r>
          </a:p>
          <a:p>
            <a:endParaRPr lang="en-US" sz="4000" dirty="0">
              <a:solidFill>
                <a:srgbClr val="439539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33600" y="42672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58595B"/>
                </a:solidFill>
                <a:latin typeface="+mj-lt"/>
              </a:rPr>
              <a:t>~ American Academy of Pediatrics:</a:t>
            </a:r>
          </a:p>
          <a:p>
            <a:pPr algn="r"/>
            <a:r>
              <a:rPr lang="en-US" b="1" dirty="0" smtClean="0">
                <a:solidFill>
                  <a:srgbClr val="58595B"/>
                </a:solidFill>
                <a:latin typeface="+mj-lt"/>
              </a:rPr>
              <a:t>http://pediatrics.aappublications.org/content/128/5/1007</a:t>
            </a:r>
            <a:endParaRPr lang="en-US" b="1" dirty="0">
              <a:solidFill>
                <a:srgbClr val="5859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94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 idx="4294967295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z="3800" smtClean="0"/>
              <a:t>A New Approach to Working with Kids</a:t>
            </a:r>
          </a:p>
        </p:txBody>
      </p:sp>
      <p:pic>
        <p:nvPicPr>
          <p:cNvPr id="7171" name="Picture 3" descr="787449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2895600"/>
            <a:ext cx="335280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Coach-Approach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74838"/>
            <a:ext cx="8915400" cy="3916362"/>
          </a:xfrm>
        </p:spPr>
        <p:txBody>
          <a:bodyPr/>
          <a:lstStyle/>
          <a:p>
            <a:pPr indent="-6350">
              <a:buNone/>
            </a:pPr>
            <a:r>
              <a:rPr lang="en-US" sz="3600" b="1" i="1" dirty="0" smtClean="0">
                <a:ea typeface="ＭＳ Ｐゴシック" pitchFamily="34" charset="-128"/>
              </a:rPr>
              <a:t>A style of communication &amp; leadership that:</a:t>
            </a:r>
          </a:p>
          <a:p>
            <a:pPr indent="-6350"/>
            <a:r>
              <a:rPr lang="en-US" b="1" i="1" dirty="0" smtClean="0">
                <a:ea typeface="ＭＳ Ｐゴシック" pitchFamily="34" charset="-128"/>
              </a:rPr>
              <a:t>  Teaches Resilience </a:t>
            </a:r>
          </a:p>
          <a:p>
            <a:pPr indent="-6350"/>
            <a:r>
              <a:rPr lang="en-US" b="1" i="1" dirty="0" smtClean="0">
                <a:ea typeface="ＭＳ Ｐゴシック" pitchFamily="34" charset="-128"/>
              </a:rPr>
              <a:t>  Motivates Independence </a:t>
            </a:r>
          </a:p>
          <a:p>
            <a:pPr indent="-6350"/>
            <a:r>
              <a:rPr lang="en-US" b="1" i="1" dirty="0" smtClean="0">
                <a:ea typeface="ＭＳ Ｐゴシック" pitchFamily="34" charset="-128"/>
              </a:rPr>
              <a:t>  Inspires Kids to Overcome Obstacles</a:t>
            </a:r>
          </a:p>
          <a:p>
            <a:pPr indent="-6350"/>
            <a:r>
              <a:rPr lang="en-US" b="1" i="1" dirty="0" smtClean="0">
                <a:ea typeface="ＭＳ Ｐゴシック" pitchFamily="34" charset="-128"/>
              </a:rPr>
              <a:t>  Helps Kids Reach To their Full Potential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1789667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057275"/>
            <a:ext cx="7252921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43400" y="4343400"/>
            <a:ext cx="4800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5400" strike="sng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Desperation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8229600" cy="39163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ea typeface="ＭＳ Ｐゴシック" charset="-128"/>
              </a:rPr>
              <a:t> </a:t>
            </a:r>
          </a:p>
        </p:txBody>
      </p:sp>
      <p:pic>
        <p:nvPicPr>
          <p:cNvPr id="40964" name="Picture 4" descr="blank_talk_bubble_1600_clr_1195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08527">
            <a:off x="3467100" y="39688"/>
            <a:ext cx="4125913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572000" y="1057275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 JULIAN" pitchFamily="2" charset="0"/>
              </a:rPr>
              <a:t>HELP!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975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697308">
            <a:off x="2912613" y="4661621"/>
            <a:ext cx="6210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Inspiration!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5800" y="1219200"/>
            <a:ext cx="7750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55A51C"/>
                </a:solidFill>
                <a:latin typeface="Calibri" pitchFamily="34" charset="0"/>
              </a:rPr>
              <a:t>Systems and Structures are a key component of any </a:t>
            </a:r>
            <a:r>
              <a:rPr lang="en-US" sz="4000" b="1" dirty="0" smtClean="0">
                <a:solidFill>
                  <a:srgbClr val="55A51C"/>
                </a:solidFill>
                <a:latin typeface="Calibri" pitchFamily="34" charset="0"/>
              </a:rPr>
              <a:t>BEHAVIOR MANAGEMENT </a:t>
            </a:r>
            <a:r>
              <a:rPr lang="en-US" sz="4000" dirty="0" smtClean="0">
                <a:solidFill>
                  <a:srgbClr val="55A51C"/>
                </a:solidFill>
                <a:latin typeface="Calibri" pitchFamily="34" charset="0"/>
              </a:rPr>
              <a:t>System</a:t>
            </a:r>
            <a:endParaRPr lang="en-US" sz="4000" dirty="0">
              <a:solidFill>
                <a:srgbClr val="55A51C"/>
              </a:solidFill>
              <a:latin typeface="Calibri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772135" y="3352800"/>
            <a:ext cx="4238265" cy="3333750"/>
            <a:chOff x="2772135" y="3352800"/>
            <a:chExt cx="4238265" cy="3333750"/>
          </a:xfrm>
        </p:grpSpPr>
        <p:pic>
          <p:nvPicPr>
            <p:cNvPr id="4" name="Picture 8" descr="reward-star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48200" y="3352800"/>
              <a:ext cx="2362200" cy="222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clock2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624938">
              <a:off x="2772135" y="3459083"/>
              <a:ext cx="2155474" cy="2148289"/>
            </a:xfrm>
            <a:prstGeom prst="rect">
              <a:avLst/>
            </a:prstGeom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95600" y="4419600"/>
              <a:ext cx="3152775" cy="2266950"/>
              <a:chOff x="808386" y="3048000"/>
              <a:chExt cx="3152771" cy="2266749"/>
            </a:xfrm>
          </p:grpSpPr>
          <p:pic>
            <p:nvPicPr>
              <p:cNvPr id="8" name="Picture 3" descr="tablet_calendar_800_clr_9583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219200" y="3048000"/>
                <a:ext cx="2741957" cy="224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" descr="clipboard_with_a_checkmark_800_clr_8569.pn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-1681818">
                <a:off x="808386" y="3322986"/>
                <a:ext cx="1991763" cy="199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9176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C:\Users\Diane's PS\Dropbox\ImpactADHD Design Elements\photo library\Self-care\153719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363912"/>
            <a:ext cx="3265487" cy="3265488"/>
          </a:xfrm>
          <a:prstGeom prst="rect">
            <a:avLst/>
          </a:prstGeom>
          <a:noFill/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400800" y="1828800"/>
            <a:ext cx="2443196" cy="2590800"/>
            <a:chOff x="5816600" y="1333016"/>
            <a:chExt cx="3327400" cy="3327400"/>
          </a:xfrm>
        </p:grpSpPr>
        <p:pic>
          <p:nvPicPr>
            <p:cNvPr id="8" name="Picture 6" descr="thought_cloud_bubble_800_clr_1217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16600" y="1333016"/>
              <a:ext cx="3327400" cy="332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6400800" y="1771343"/>
              <a:ext cx="2321560" cy="122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55296D"/>
                  </a:solidFill>
                  <a:latin typeface="Calibri" pitchFamily="34" charset="0"/>
                </a:rPr>
                <a:t>I’m Trying!</a:t>
              </a:r>
              <a:endParaRPr lang="en-US" sz="2800" b="1" dirty="0">
                <a:solidFill>
                  <a:srgbClr val="55296D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0600" y="3505200"/>
            <a:ext cx="3657600" cy="3124200"/>
            <a:chOff x="914400" y="3200400"/>
            <a:chExt cx="3657600" cy="3124200"/>
          </a:xfrm>
        </p:grpSpPr>
        <p:pic>
          <p:nvPicPr>
            <p:cNvPr id="160770" name="Picture 2" descr="C:\Users\Diane's PS\Dropbox\ImpactADHD Design Elements\photo library\Meltdowns and Emotions\173263076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4600" y="3200400"/>
              <a:ext cx="1752600" cy="3124200"/>
            </a:xfrm>
            <a:prstGeom prst="rect">
              <a:avLst/>
            </a:prstGeom>
            <a:noFill/>
          </p:spPr>
        </p:pic>
        <p:pic>
          <p:nvPicPr>
            <p:cNvPr id="3" name="Picture 2" descr="C:\Users\Diane's PS\Dropbox\ImpactADHD Design Elements\photo library\Meltdowns and Emotions\173263076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14400" y="3886200"/>
              <a:ext cx="3657600" cy="2438400"/>
            </a:xfrm>
            <a:prstGeom prst="rect">
              <a:avLst/>
            </a:prstGeom>
            <a:noFill/>
          </p:spPr>
        </p:pic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609600" y="1705689"/>
            <a:ext cx="2857500" cy="2438400"/>
            <a:chOff x="609600" y="1400889"/>
            <a:chExt cx="2857500" cy="2438400"/>
          </a:xfrm>
        </p:grpSpPr>
        <p:pic>
          <p:nvPicPr>
            <p:cNvPr id="11" name="Picture 7" descr="thought_cloud_bubble_800_clr_12172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9600" y="1400889"/>
              <a:ext cx="2439564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952500" y="2035314"/>
              <a:ext cx="2514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55296D"/>
                  </a:solidFill>
                  <a:latin typeface="Calibri" pitchFamily="34" charset="0"/>
                </a:rPr>
                <a:t>Try Harder</a:t>
              </a:r>
              <a:endParaRPr lang="en-US" sz="2800" b="1" dirty="0">
                <a:solidFill>
                  <a:srgbClr val="55296D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66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re char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60946">
            <a:off x="939222" y="1110517"/>
            <a:ext cx="3799271" cy="492899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0" y="1237833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A51C"/>
                </a:solidFill>
                <a:latin typeface="Calibri" pitchFamily="34" charset="0"/>
              </a:rPr>
              <a:t>Systems &amp; Structures are tools, Not the END Goal</a:t>
            </a:r>
            <a:endParaRPr lang="en-US" sz="4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brain playing guita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4070350"/>
            <a:ext cx="32004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1"/>
          <p:cNvSpPr txBox="1">
            <a:spLocks/>
          </p:cNvSpPr>
          <p:nvPr/>
        </p:nvSpPr>
        <p:spPr bwMode="auto">
          <a:xfrm>
            <a:off x="4876800" y="6096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55A51C"/>
                </a:solidFill>
                <a:latin typeface="Calibri" pitchFamily="34" charset="0"/>
              </a:rPr>
              <a:t>Structures are stronger in context</a:t>
            </a:r>
          </a:p>
        </p:txBody>
      </p:sp>
      <p:pic>
        <p:nvPicPr>
          <p:cNvPr id="19462" name="Picture 2" descr="17835877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5313" y="3581400"/>
            <a:ext cx="46624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4400" y="914400"/>
            <a:ext cx="3429000" cy="293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7" name="Picture 19" descr="MS fina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654175"/>
            <a:ext cx="1828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2170113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6" descr="Impact ADHD P.M. Diagram final updated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1143000"/>
            <a:ext cx="3208338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Impact</a:t>
            </a:r>
            <a:r>
              <a:rPr lang="en-US" sz="3200" dirty="0" smtClean="0">
                <a:solidFill>
                  <a:srgbClr val="0072B1"/>
                </a:solidFill>
              </a:rPr>
              <a:t>ADHD®</a:t>
            </a:r>
            <a:r>
              <a:rPr lang="en-US" altLang="ja-JP" sz="3200" dirty="0" smtClean="0"/>
              <a:t> Action Model</a:t>
            </a:r>
            <a:endParaRPr lang="en-US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90500" y="5440363"/>
            <a:ext cx="2103438" cy="1189037"/>
          </a:xfrm>
          <a:prstGeom prst="rect">
            <a:avLst/>
          </a:prstGeom>
          <a:solidFill>
            <a:srgbClr val="0072B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Activate the Brain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0100" y="5440363"/>
            <a:ext cx="2103438" cy="1189037"/>
          </a:xfrm>
          <a:prstGeom prst="rect">
            <a:avLst/>
          </a:prstGeom>
          <a:solidFill>
            <a:srgbClr val="55A51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Positivity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0063" y="5440363"/>
            <a:ext cx="2103437" cy="1189037"/>
          </a:xfrm>
          <a:prstGeom prst="rect">
            <a:avLst/>
          </a:prstGeom>
          <a:solidFill>
            <a:srgbClr val="55296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Systems &amp; Structures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0300" y="5440363"/>
            <a:ext cx="2103438" cy="1189037"/>
          </a:xfrm>
          <a:prstGeom prst="rect">
            <a:avLst/>
          </a:prstGeom>
          <a:solidFill>
            <a:srgbClr val="F4792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Shift Expectations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400" y="4953000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55296D"/>
                </a:solidFill>
                <a:latin typeface="+mn-lt"/>
              </a:rPr>
              <a:t>Four Critical Response Areas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6581775"/>
            <a:ext cx="2743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</a:rPr>
              <a:t>ImpactADHD® 2014 all rights reserved</a:t>
            </a:r>
          </a:p>
        </p:txBody>
      </p:sp>
      <p:pic>
        <p:nvPicPr>
          <p:cNvPr id="11277" name="Picture 6" descr="ImpactADHD_Logo-201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00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lassic_chalkboard_easel_800_clr_1437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738188"/>
            <a:ext cx="71628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5296D"/>
                </a:solidFill>
              </a:rPr>
              <a:t> 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524000"/>
            <a:ext cx="6248400" cy="3581400"/>
          </a:xfrm>
        </p:spPr>
        <p:txBody>
          <a:bodyPr/>
          <a:lstStyle/>
          <a:p>
            <a:pPr marL="866775" lvl="2" indent="-473075" algn="ctr" eaLnBrk="1" hangingPunct="1">
              <a:lnSpc>
                <a:spcPct val="50000"/>
              </a:lnSpc>
              <a:spcBef>
                <a:spcPts val="8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Three Strategies for Success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1035050" lvl="2" indent="-404813" eaLnBrk="1" hangingPunct="1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Take Aim</a:t>
            </a:r>
          </a:p>
          <a:p>
            <a:pPr marL="1035050" lvl="2" indent="-404813" eaLnBrk="1" hangingPunct="1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Naughty </a:t>
            </a:r>
            <a:r>
              <a:rPr lang="en-US" sz="2700" dirty="0" err="1" smtClean="0">
                <a:solidFill>
                  <a:schemeClr val="bg1"/>
                </a:solidFill>
              </a:rPr>
              <a:t>vs</a:t>
            </a:r>
            <a:r>
              <a:rPr lang="en-US" sz="2700" dirty="0" smtClean="0">
                <a:solidFill>
                  <a:schemeClr val="bg1"/>
                </a:solidFill>
              </a:rPr>
              <a:t> Neurological</a:t>
            </a:r>
          </a:p>
          <a:p>
            <a:pPr marL="1035050" lvl="2" indent="-404813" eaLnBrk="1" hangingPunct="1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Be Positive</a:t>
            </a:r>
          </a:p>
          <a:p>
            <a:pPr marL="1035050" lvl="2" indent="-404813" eaLnBrk="1" hangingPunct="1">
              <a:spcBef>
                <a:spcPts val="1800"/>
              </a:spcBef>
              <a:buFont typeface="Wingdings" pitchFamily="2" charset="2"/>
              <a:buChar char="ü"/>
              <a:defRPr/>
            </a:pPr>
            <a:endParaRPr lang="en-US" sz="27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4602980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20763"/>
            <a:ext cx="91440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4"/>
          <p:cNvSpPr>
            <a:spLocks noGrp="1"/>
          </p:cNvSpPr>
          <p:nvPr>
            <p:ph type="title" idx="4294967295"/>
          </p:nvPr>
        </p:nvSpPr>
        <p:spPr>
          <a:xfrm>
            <a:off x="2286000" y="0"/>
            <a:ext cx="6858000" cy="925513"/>
          </a:xfrm>
        </p:spPr>
        <p:txBody>
          <a:bodyPr/>
          <a:lstStyle/>
          <a:p>
            <a:pPr algn="r"/>
            <a:r>
              <a:rPr lang="en-US" smtClean="0"/>
              <a:t>You can’t do it all at once!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00600" y="14478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Taking Aim Makes Systems &amp; Structures more Effective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277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33600" y="1295400"/>
            <a:ext cx="7010400" cy="16002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z="4400" b="1" smtClean="0">
                <a:ea typeface="ＭＳ Ｐゴシック" charset="-128"/>
              </a:rPr>
              <a:t>Is it …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smtClean="0">
                <a:ea typeface="ＭＳ Ｐゴシック" charset="-128"/>
              </a:rPr>
              <a:t>Naughty or Neurological?</a:t>
            </a:r>
          </a:p>
        </p:txBody>
      </p:sp>
      <p:pic>
        <p:nvPicPr>
          <p:cNvPr id="43010" name="Picture 5" descr="1570386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9038" y="3265488"/>
            <a:ext cx="2544762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ead_outline_puzzle_800_clr_1030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3508375"/>
            <a:ext cx="19812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415275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3267075"/>
            <a:ext cx="4648200" cy="3601135"/>
          </a:xfrm>
          <a:prstGeom prst="rect">
            <a:avLst/>
          </a:prstGeom>
        </p:spPr>
      </p:pic>
      <p:pic>
        <p:nvPicPr>
          <p:cNvPr id="8" name="Picture 7" descr="Disorganized ADD Bo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83875" y="3267075"/>
            <a:ext cx="45720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685800"/>
            <a:ext cx="6471519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 dirty="0">
                <a:solidFill>
                  <a:srgbClr val="55A51C"/>
                </a:solidFill>
                <a:latin typeface="Calibri" pitchFamily="34" charset="0"/>
              </a:rPr>
              <a:t>There are two components to School Success: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2160917"/>
            <a:ext cx="5343375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200" b="1" dirty="0">
                <a:solidFill>
                  <a:srgbClr val="0078AE"/>
                </a:solidFill>
                <a:latin typeface="Arial"/>
              </a:rPr>
              <a:t>Cognitive/Intellect   &amp;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0125" y="2135577"/>
            <a:ext cx="4461713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3600" b="1" dirty="0">
                <a:solidFill>
                  <a:srgbClr val="0078AE"/>
                </a:solidFill>
                <a:latin typeface="Arial"/>
              </a:rPr>
              <a:t>E</a:t>
            </a:r>
            <a:r>
              <a:rPr lang="en-US" sz="3200" b="1" dirty="0">
                <a:solidFill>
                  <a:srgbClr val="0078AE"/>
                </a:solidFill>
                <a:latin typeface="Arial"/>
              </a:rPr>
              <a:t>xecutive Function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 </a:t>
            </a:r>
            <a:endParaRPr lang="en-US" sz="3200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391025" y="2559889"/>
            <a:ext cx="3663350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690688"/>
            <a:ext cx="4572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5334000" y="1371600"/>
            <a:ext cx="3810000" cy="4495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Stay CALLLMMM!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 t="2901"/>
          <a:stretch>
            <a:fillRect/>
          </a:stretch>
        </p:blipFill>
        <p:spPr bwMode="auto">
          <a:xfrm>
            <a:off x="0" y="0"/>
            <a:ext cx="4724400" cy="68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C:\Users\Diane's PS\Dropbox\ImpactADHD Design Elements\photo library\Self-care\153719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363912"/>
            <a:ext cx="3265487" cy="326548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990600" y="3505200"/>
            <a:ext cx="3657600" cy="3124200"/>
            <a:chOff x="914400" y="3200400"/>
            <a:chExt cx="3657600" cy="3124200"/>
          </a:xfrm>
        </p:grpSpPr>
        <p:pic>
          <p:nvPicPr>
            <p:cNvPr id="160770" name="Picture 2" descr="C:\Users\Diane's PS\Dropbox\ImpactADHD Design Elements\photo library\Meltdowns and Emotions\173263076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4600" y="3200400"/>
              <a:ext cx="1752600" cy="3124200"/>
            </a:xfrm>
            <a:prstGeom prst="rect">
              <a:avLst/>
            </a:prstGeom>
            <a:noFill/>
          </p:spPr>
        </p:pic>
        <p:pic>
          <p:nvPicPr>
            <p:cNvPr id="3" name="Picture 2" descr="C:\Users\Diane's PS\Dropbox\ImpactADHD Design Elements\photo library\Meltdowns and Emotions\173263076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14400" y="3886200"/>
              <a:ext cx="3657600" cy="243840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2095500" y="2498304"/>
            <a:ext cx="1495987" cy="1708493"/>
            <a:chOff x="2095500" y="2498304"/>
            <a:chExt cx="1495987" cy="1708493"/>
          </a:xfrm>
        </p:grpSpPr>
        <p:pic>
          <p:nvPicPr>
            <p:cNvPr id="16" name="Picture 7" descr="thought_cloud_bubble_800_clr_12172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053196">
              <a:off x="2095500" y="3415860"/>
              <a:ext cx="1027990" cy="79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thought_cloud_bubble_800_clr_12172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9138477" flipH="1">
              <a:off x="2098657" y="2498304"/>
              <a:ext cx="1492830" cy="114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 flipH="1">
            <a:off x="5715000" y="2509665"/>
            <a:ext cx="1495987" cy="1708493"/>
            <a:chOff x="2095500" y="2498304"/>
            <a:chExt cx="1495987" cy="1708493"/>
          </a:xfrm>
        </p:grpSpPr>
        <p:pic>
          <p:nvPicPr>
            <p:cNvPr id="21" name="Picture 7" descr="thought_cloud_bubble_800_clr_12172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053196">
              <a:off x="2095500" y="3415860"/>
              <a:ext cx="1027990" cy="79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thought_cloud_bubble_800_clr_12172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9138477" flipH="1">
              <a:off x="2098657" y="2498304"/>
              <a:ext cx="1492830" cy="114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7" descr="thought_cloud_bubble_800_clr_1217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0800" y="0"/>
            <a:ext cx="4114800" cy="27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5181600" y="2613835"/>
            <a:ext cx="685800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390900" y="838200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55296D"/>
                </a:solidFill>
                <a:latin typeface="Calibri" pitchFamily="34" charset="0"/>
              </a:rPr>
              <a:t>Everything’s going to be OK!</a:t>
            </a:r>
            <a:endParaRPr lang="en-US" sz="2800" b="1" dirty="0">
              <a:solidFill>
                <a:srgbClr val="55296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2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4495800" y="762000"/>
            <a:ext cx="4267200" cy="17526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Focus on </a:t>
            </a:r>
            <a:r>
              <a:rPr lang="en-US" dirty="0" smtClean="0">
                <a:ea typeface="ＭＳ Ｐゴシック" charset="-128"/>
              </a:rPr>
              <a:t>What’s Working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2050" name="Picture 2" descr="C:\Users\User\Dropbox (Transcend Team)\ImpactADHD Design Elements\photo library\Relationships\151915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64389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52600" y="685800"/>
            <a:ext cx="5140325" cy="5867400"/>
            <a:chOff x="4120214" y="1213117"/>
            <a:chExt cx="2890186" cy="4343134"/>
          </a:xfrm>
        </p:grpSpPr>
        <p:pic>
          <p:nvPicPr>
            <p:cNvPr id="7" name="Picture 2" descr="http://www.clker.com/cliparts/y/C/M/A/2/i/dynamite-hi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752600"/>
              <a:ext cx="1752600" cy="38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clker.com/cliparts/J/Q/H/4/L/Q/match-burning-hi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3670" flipH="1">
              <a:off x="4120214" y="1213117"/>
              <a:ext cx="1175081" cy="214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38200" y="3505200"/>
            <a:ext cx="2514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5A51C"/>
                </a:solidFill>
              </a:rPr>
              <a:t>What </a:t>
            </a:r>
            <a:r>
              <a:rPr lang="en-US" sz="3600" dirty="0" smtClean="0">
                <a:solidFill>
                  <a:srgbClr val="55A51C"/>
                </a:solidFill>
              </a:rPr>
              <a:t>are YOUR Triggers?</a:t>
            </a:r>
            <a:endParaRPr lang="en-US" sz="3600" dirty="0">
              <a:solidFill>
                <a:srgbClr val="55A51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"/>
          <p:cNvSpPr txBox="1">
            <a:spLocks noChangeArrowheads="1"/>
          </p:cNvSpPr>
          <p:nvPr/>
        </p:nvSpPr>
        <p:spPr bwMode="auto">
          <a:xfrm>
            <a:off x="2133600" y="2743200"/>
            <a:ext cx="5368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Strategy for Calming Down and Managing Triggers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3186" name="TextBox 2"/>
          <p:cNvSpPr txBox="1">
            <a:spLocks noChangeArrowheads="1"/>
          </p:cNvSpPr>
          <p:nvPr/>
        </p:nvSpPr>
        <p:spPr bwMode="auto">
          <a:xfrm>
            <a:off x="3708400" y="4051300"/>
            <a:ext cx="4097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Touch on the Stress Cycle by focusing</a:t>
            </a:r>
          </a:p>
          <a:p>
            <a:r>
              <a:rPr lang="en-US"/>
              <a:t>On Reclaiming the Brain</a:t>
            </a:r>
          </a:p>
          <a:p>
            <a:r>
              <a:rPr lang="en-US"/>
              <a:t>Identify 3 things that work for them to </a:t>
            </a:r>
          </a:p>
          <a:p>
            <a:r>
              <a:rPr lang="en-US"/>
              <a:t>Reclaim the Brain??</a:t>
            </a:r>
          </a:p>
        </p:txBody>
      </p:sp>
      <p:pic>
        <p:nvPicPr>
          <p:cNvPr id="4" name="Picture 1" descr="787523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929"/>
            <a:ext cx="9144000" cy="686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7"/>
          <p:cNvGrpSpPr>
            <a:grpSpLocks/>
          </p:cNvGrpSpPr>
          <p:nvPr/>
        </p:nvGrpSpPr>
        <p:grpSpPr bwMode="auto">
          <a:xfrm>
            <a:off x="2371725" y="1371600"/>
            <a:ext cx="4138613" cy="4164013"/>
            <a:chOff x="3112" y="2344"/>
            <a:chExt cx="6518" cy="6558"/>
          </a:xfrm>
        </p:grpSpPr>
        <p:sp>
          <p:nvSpPr>
            <p:cNvPr id="38924" name="Oval 3"/>
            <p:cNvSpPr>
              <a:spLocks noChangeArrowheads="1"/>
            </p:cNvSpPr>
            <p:nvPr/>
          </p:nvSpPr>
          <p:spPr bwMode="auto">
            <a:xfrm>
              <a:off x="3112" y="2422"/>
              <a:ext cx="6480" cy="6480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489E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"/>
            <p:cNvSpPr>
              <a:spLocks noChangeShapeType="1"/>
            </p:cNvSpPr>
            <p:nvPr/>
          </p:nvSpPr>
          <p:spPr bwMode="auto">
            <a:xfrm>
              <a:off x="6332" y="2344"/>
              <a:ext cx="0" cy="6480"/>
            </a:xfrm>
            <a:prstGeom prst="line">
              <a:avLst/>
            </a:prstGeom>
            <a:noFill/>
            <a:ln w="9525">
              <a:solidFill>
                <a:srgbClr val="489E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5"/>
            <p:cNvSpPr>
              <a:spLocks noChangeShapeType="1"/>
            </p:cNvSpPr>
            <p:nvPr/>
          </p:nvSpPr>
          <p:spPr bwMode="auto">
            <a:xfrm>
              <a:off x="3150" y="5644"/>
              <a:ext cx="6480" cy="0"/>
            </a:xfrm>
            <a:prstGeom prst="line">
              <a:avLst/>
            </a:prstGeom>
            <a:noFill/>
            <a:ln w="9525">
              <a:solidFill>
                <a:srgbClr val="489E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6"/>
            <p:cNvSpPr>
              <a:spLocks noChangeShapeType="1"/>
            </p:cNvSpPr>
            <p:nvPr/>
          </p:nvSpPr>
          <p:spPr bwMode="auto">
            <a:xfrm flipV="1">
              <a:off x="3974" y="3423"/>
              <a:ext cx="4783" cy="4394"/>
            </a:xfrm>
            <a:prstGeom prst="line">
              <a:avLst/>
            </a:prstGeom>
            <a:noFill/>
            <a:ln w="9525">
              <a:solidFill>
                <a:srgbClr val="489E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7"/>
            <p:cNvSpPr>
              <a:spLocks noChangeShapeType="1"/>
            </p:cNvSpPr>
            <p:nvPr/>
          </p:nvSpPr>
          <p:spPr bwMode="auto">
            <a:xfrm>
              <a:off x="3922" y="3497"/>
              <a:ext cx="4860" cy="4320"/>
            </a:xfrm>
            <a:prstGeom prst="line">
              <a:avLst/>
            </a:prstGeom>
            <a:noFill/>
            <a:ln w="9525">
              <a:solidFill>
                <a:srgbClr val="489E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14600" y="5562600"/>
            <a:ext cx="1654175" cy="584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Naughty or Neurological?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896622" y="2425525"/>
            <a:ext cx="1541778" cy="4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Focus on what’s working</a:t>
            </a:r>
            <a:endParaRPr lang="en-US" sz="2800" dirty="0">
              <a:latin typeface="+mn-lt"/>
              <a:ea typeface="MS PGothic" pitchFamily="34" charset="-128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532378" y="1211838"/>
            <a:ext cx="1201422" cy="235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Stay Calm</a:t>
            </a:r>
            <a:endParaRPr lang="en-US" sz="2800" dirty="0">
              <a:latin typeface="+mn-lt"/>
              <a:ea typeface="MS PGothic" pitchFamily="34" charset="-128"/>
            </a:endParaRPr>
          </a:p>
        </p:txBody>
      </p:sp>
      <p:sp>
        <p:nvSpPr>
          <p:cNvPr id="38919" name="Text Box 13"/>
          <p:cNvSpPr txBox="1">
            <a:spLocks noChangeArrowheads="1"/>
          </p:cNvSpPr>
          <p:nvPr/>
        </p:nvSpPr>
        <p:spPr bwMode="auto">
          <a:xfrm>
            <a:off x="6629400" y="3893403"/>
            <a:ext cx="16764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i="1" dirty="0" smtClean="0">
                <a:latin typeface="Calibri" pitchFamily="34" charset="0"/>
              </a:rPr>
              <a:t>END with structures, don’t Start there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914400" y="3962400"/>
            <a:ext cx="13716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i="1" dirty="0">
                <a:latin typeface="+mn-lt"/>
                <a:ea typeface="MS PGothic" pitchFamily="34" charset="-128"/>
              </a:rPr>
              <a:t> </a:t>
            </a:r>
            <a:r>
              <a:rPr lang="en-US" sz="1600" i="1" dirty="0" smtClean="0">
                <a:latin typeface="+mn-lt"/>
                <a:ea typeface="MS PGothic" pitchFamily="34" charset="-128"/>
              </a:rPr>
              <a:t>Smart is NOT the same as Organized</a:t>
            </a:r>
            <a:endParaRPr lang="en-US" sz="2800" dirty="0">
              <a:latin typeface="+mn-lt"/>
              <a:ea typeface="MS PGothic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52400"/>
            <a:ext cx="754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78AE"/>
                </a:solidFill>
                <a:latin typeface="+mn-lt"/>
                <a:ea typeface="MS PGothic" pitchFamily="34" charset="-128"/>
              </a:rPr>
              <a:t>Key Strategies for Complex Kids</a:t>
            </a:r>
            <a:endParaRPr lang="en-US" sz="2800" b="1" dirty="0">
              <a:solidFill>
                <a:srgbClr val="0078AE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5167510" y="5562600"/>
            <a:ext cx="1004690" cy="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Take Aim</a:t>
            </a:r>
            <a:endParaRPr lang="en-US" sz="1600" i="1" dirty="0">
              <a:latin typeface="+mn-lt"/>
              <a:ea typeface="MS PGothic" pitchFamily="34" charset="-128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5181600" y="990600"/>
            <a:ext cx="248356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Celebration</a:t>
            </a:r>
          </a:p>
          <a:p>
            <a:pPr>
              <a:lnSpc>
                <a:spcPct val="50000"/>
              </a:lnSpc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(Solutions are in Successes)</a:t>
            </a:r>
            <a:endParaRPr lang="en-US" sz="1600" i="1" dirty="0">
              <a:latin typeface="+mn-lt"/>
              <a:ea typeface="MS PGothic" pitchFamily="34" charset="-128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6553200" y="2286000"/>
            <a:ext cx="1919090" cy="7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600" i="1" dirty="0" smtClean="0">
                <a:latin typeface="+mn-lt"/>
                <a:ea typeface="MS PGothic" pitchFamily="34" charset="-128"/>
              </a:rPr>
              <a:t>Inspiration! (Believing in what’s Possible)</a:t>
            </a:r>
            <a:endParaRPr lang="en-US" sz="1600" i="1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26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8153400" cy="838200"/>
          </a:xfrm>
        </p:spPr>
        <p:txBody>
          <a:bodyPr/>
          <a:lstStyle/>
          <a:p>
            <a:pPr marL="742950" indent="-742950" algn="r"/>
            <a:r>
              <a:rPr lang="en-US" sz="4800" b="1" smtClean="0">
                <a:solidFill>
                  <a:srgbClr val="0078AE"/>
                </a:solidFill>
              </a:rPr>
              <a:t>Wrap Up</a:t>
            </a:r>
          </a:p>
        </p:txBody>
      </p:sp>
      <p:pic>
        <p:nvPicPr>
          <p:cNvPr id="35843" name="Picture 2" descr="http://www.clker.com/cliparts/5/8/0/8/1245687934448019525Minduka_Present_Blue_Pack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371600"/>
            <a:ext cx="2503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2400" y="1828800"/>
            <a:ext cx="45720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125" indent="-1111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What did I focus on, or pay most attention to, today?</a:t>
            </a:r>
          </a:p>
          <a:p>
            <a:pPr marL="111125" indent="-1111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What’s my clarity, or take-away?</a:t>
            </a:r>
          </a:p>
          <a:p>
            <a:pPr marL="111125" indent="-1111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What is a realistic action step for me to take?</a:t>
            </a:r>
          </a:p>
          <a:p>
            <a:pPr marL="111125" indent="-1111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How can I set myself up for success with this action?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2500" dirty="0"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8153400" cy="838200"/>
          </a:xfrm>
        </p:spPr>
        <p:txBody>
          <a:bodyPr/>
          <a:lstStyle/>
          <a:p>
            <a:pPr marL="742950" indent="-742950" algn="r"/>
            <a:r>
              <a:rPr lang="en-US" sz="4800" b="1" smtClean="0">
                <a:solidFill>
                  <a:srgbClr val="0078AE"/>
                </a:solidFill>
              </a:rPr>
              <a:t>Q &amp; A</a:t>
            </a:r>
          </a:p>
        </p:txBody>
      </p:sp>
      <p:pic>
        <p:nvPicPr>
          <p:cNvPr id="36867" name="Picture 2" descr="17326307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01675"/>
            <a:ext cx="6172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5257800"/>
            <a:ext cx="5943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78AE"/>
                </a:solidFill>
                <a:latin typeface="+mn-lt"/>
                <a:ea typeface="+mn-ea"/>
                <a:cs typeface="Arial" charset="0"/>
              </a:rPr>
              <a:t>www.</a:t>
            </a:r>
            <a:r>
              <a:rPr lang="en-US" sz="4000" dirty="0">
                <a:latin typeface="+mn-lt"/>
                <a:ea typeface="+mn-ea"/>
                <a:cs typeface="Arial" charset="0"/>
              </a:rPr>
              <a:t> </a:t>
            </a:r>
            <a:r>
              <a:rPr lang="en-US" sz="4000" dirty="0">
                <a:solidFill>
                  <a:srgbClr val="58595B"/>
                </a:solidFill>
                <a:latin typeface="+mn-lt"/>
                <a:ea typeface="+mn-ea"/>
                <a:cs typeface="Arial" charset="0"/>
              </a:rPr>
              <a:t>Sanity</a:t>
            </a:r>
            <a:r>
              <a:rPr lang="en-US" sz="4000" dirty="0">
                <a:solidFill>
                  <a:srgbClr val="542971"/>
                </a:solidFill>
                <a:latin typeface="+mn-lt"/>
                <a:ea typeface="+mn-ea"/>
                <a:cs typeface="Arial" charset="0"/>
              </a:rPr>
              <a:t>School</a:t>
            </a:r>
            <a:r>
              <a:rPr lang="en-US" sz="4000" dirty="0">
                <a:solidFill>
                  <a:srgbClr val="0078AE"/>
                </a:solidFill>
                <a:latin typeface="+mn-lt"/>
                <a:ea typeface="+mn-ea"/>
                <a:cs typeface="Arial" charset="0"/>
              </a:rPr>
              <a:t>.com</a:t>
            </a:r>
          </a:p>
        </p:txBody>
      </p:sp>
      <p:pic>
        <p:nvPicPr>
          <p:cNvPr id="104450" name="Picture 2" descr="C:\Users\Diane's PS\Dropbox\ImpactADHD Design Elements\Logo current\SS\sanity.school.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5506" y="1892300"/>
            <a:ext cx="6152989" cy="239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533400" y="1181100"/>
            <a:ext cx="2971800" cy="3238500"/>
          </a:xfrm>
        </p:spPr>
        <p:txBody>
          <a:bodyPr/>
          <a:lstStyle/>
          <a:p>
            <a:r>
              <a:rPr lang="en-US" dirty="0" smtClean="0"/>
              <a:t>Working with “Complex” Kids is different!</a:t>
            </a:r>
          </a:p>
        </p:txBody>
      </p:sp>
      <p:pic>
        <p:nvPicPr>
          <p:cNvPr id="6147" name="Picture 3" descr="kid meltdown HIGH RED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3200400"/>
            <a:ext cx="196373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.Headaches icon highres cop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1447800"/>
            <a:ext cx="260399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Ks on set copy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https://scontent-atl3-1.xx.fbcdn.net/hphotos-xat1/t31.0-8/10498132_10204173412242607_2898705568016619613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haotic gar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38" y="0"/>
            <a:ext cx="10244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76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http://mydolotest.com/wordpress/wordpress/wp-content/uploads/2014/09/Siphus-300x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74986"/>
            <a:ext cx="4853765" cy="388301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2200" y="1524000"/>
            <a:ext cx="6781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296D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0"/>
              </a:rPr>
              <a:t>Change Feels Hard!</a:t>
            </a:r>
          </a:p>
        </p:txBody>
      </p:sp>
    </p:spTree>
    <p:extLst>
      <p:ext uri="{BB962C8B-B14F-4D97-AF65-F5344CB8AC3E}">
        <p14:creationId xmlns:p14="http://schemas.microsoft.com/office/powerpoint/2010/main" val="254922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24000"/>
            <a:ext cx="701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55A51C"/>
                </a:solidFill>
                <a:latin typeface="+mn-lt"/>
                <a:ea typeface="+mn-ea"/>
                <a:cs typeface="Arial" pitchFamily="34" charset="0"/>
              </a:rPr>
              <a:t>Coaching Tip #</a:t>
            </a:r>
            <a:r>
              <a:rPr lang="en-US" sz="4000" b="1" i="1" dirty="0">
                <a:solidFill>
                  <a:srgbClr val="55A51C"/>
                </a:solidFill>
                <a:latin typeface="+mn-lt"/>
                <a:ea typeface="+mn-ea"/>
                <a:cs typeface="Arial" pitchFamily="34" charset="0"/>
              </a:rPr>
              <a:t>1</a:t>
            </a:r>
            <a:r>
              <a:rPr lang="en-US" sz="4000" b="1" dirty="0">
                <a:solidFill>
                  <a:srgbClr val="55A51C"/>
                </a:solidFill>
                <a:latin typeface="+mn-lt"/>
                <a:ea typeface="+mn-ea"/>
                <a:cs typeface="Arial" pitchFamily="34" charset="0"/>
              </a:rPr>
              <a:t>: </a:t>
            </a:r>
          </a:p>
        </p:txBody>
      </p:sp>
      <p:pic>
        <p:nvPicPr>
          <p:cNvPr id="16387" name="Picture 6" descr="C:\Users\Owner\AppData\Local\Microsoft\Windows\Temporary Internet Files\Content.IE5\EYSQNNLA\MC90009337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133600"/>
            <a:ext cx="3276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2873375"/>
            <a:ext cx="2971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55296D"/>
                </a:solidFill>
                <a:latin typeface="+mn-lt"/>
                <a:ea typeface="+mn-ea"/>
                <a:cs typeface="Arial" pitchFamily="34" charset="0"/>
              </a:rPr>
              <a:t>Celebrate</a:t>
            </a:r>
            <a:r>
              <a:rPr lang="en-US" sz="3600" dirty="0">
                <a:solidFill>
                  <a:srgbClr val="55296D"/>
                </a:solidFill>
                <a:latin typeface="+mn-lt"/>
                <a:ea typeface="+mn-ea"/>
                <a:cs typeface="Arial" pitchFamily="34" charset="0"/>
              </a:rPr>
              <a:t> the Victories, Large &amp; Small!</a:t>
            </a:r>
            <a:endParaRPr lang="en-US" sz="4400" dirty="0">
              <a:solidFill>
                <a:srgbClr val="55296D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3600" dirty="0">
              <a:solidFill>
                <a:srgbClr val="55296D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40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0" y="1999456"/>
            <a:ext cx="2971800" cy="3238500"/>
          </a:xfrm>
        </p:spPr>
        <p:txBody>
          <a:bodyPr/>
          <a:lstStyle/>
          <a:p>
            <a:r>
              <a:rPr lang="en-US" smtClean="0"/>
              <a:t>6 Key Challenge Areas</a:t>
            </a:r>
          </a:p>
        </p:txBody>
      </p:sp>
      <p:pic>
        <p:nvPicPr>
          <p:cNvPr id="1026" name="Picture 2" descr="C:\Users\User\Dropbox (Transcend Team)\ImpactADHD Design Elements\Avatars\UPDated challenge area graph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225" y="914400"/>
            <a:ext cx="686938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22446</TotalTime>
  <Words>868</Words>
  <Application>Microsoft Macintosh PowerPoint</Application>
  <PresentationFormat>On-screen Show (4:3)</PresentationFormat>
  <Paragraphs>169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Working with “Complex” Kids is different!</vt:lpstr>
      <vt:lpstr>PowerPoint Presentation</vt:lpstr>
      <vt:lpstr>PowerPoint Presentation</vt:lpstr>
      <vt:lpstr>PowerPoint Presentation</vt:lpstr>
      <vt:lpstr>PowerPoint Presentation</vt:lpstr>
      <vt:lpstr>6 Key Challenge Areas</vt:lpstr>
      <vt:lpstr>PowerPoint Presentation</vt:lpstr>
      <vt:lpstr>  </vt:lpstr>
      <vt:lpstr>PowerPoint Presentation</vt:lpstr>
      <vt:lpstr>PowerPoint Presentation</vt:lpstr>
      <vt:lpstr>PowerPoint Presentation</vt:lpstr>
      <vt:lpstr>A New Approach to Working with Kids</vt:lpstr>
      <vt:lpstr>The Coach-Approach</vt:lpstr>
      <vt:lpstr>Desperation</vt:lpstr>
      <vt:lpstr>PowerPoint Presentation</vt:lpstr>
      <vt:lpstr>PowerPoint Presentation</vt:lpstr>
      <vt:lpstr>PowerPoint Presentation</vt:lpstr>
      <vt:lpstr>PowerPoint Presentation</vt:lpstr>
      <vt:lpstr>ImpactADHD® Action Model</vt:lpstr>
      <vt:lpstr> </vt:lpstr>
      <vt:lpstr>You can’t do it all at once!</vt:lpstr>
      <vt:lpstr>Taking Aim Makes Systems &amp; Structures more Effective</vt:lpstr>
      <vt:lpstr>PowerPoint Presentation</vt:lpstr>
      <vt:lpstr>PowerPoint Presentation</vt:lpstr>
      <vt:lpstr>PowerPoint Presentation</vt:lpstr>
      <vt:lpstr>Stay CALLLMMM!</vt:lpstr>
      <vt:lpstr>Focus on What’s Working</vt:lpstr>
      <vt:lpstr>PowerPoint Presentation</vt:lpstr>
      <vt:lpstr>PowerPoint Presentation</vt:lpstr>
      <vt:lpstr>PowerPoint Presentation</vt:lpstr>
      <vt:lpstr>Wrap Up</vt:lpstr>
      <vt:lpstr>Q &amp; A</vt:lpstr>
      <vt:lpstr>PowerPoint Presentation</vt:lpstr>
    </vt:vector>
  </TitlesOfParts>
  <Company>klee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 arm</dc:creator>
  <cp:lastModifiedBy>Elaine Taylor-Klaus</cp:lastModifiedBy>
  <cp:revision>311</cp:revision>
  <dcterms:created xsi:type="dcterms:W3CDTF">2013-01-15T01:05:43Z</dcterms:created>
  <dcterms:modified xsi:type="dcterms:W3CDTF">2017-11-02T00:51:31Z</dcterms:modified>
</cp:coreProperties>
</file>