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26"/>
  </p:notesMasterIdLst>
  <p:sldIdLst>
    <p:sldId id="256" r:id="rId2"/>
    <p:sldId id="262" r:id="rId3"/>
    <p:sldId id="260" r:id="rId4"/>
    <p:sldId id="279" r:id="rId5"/>
    <p:sldId id="258" r:id="rId6"/>
    <p:sldId id="261" r:id="rId7"/>
    <p:sldId id="257" r:id="rId8"/>
    <p:sldId id="259" r:id="rId9"/>
    <p:sldId id="267" r:id="rId10"/>
    <p:sldId id="266" r:id="rId11"/>
    <p:sldId id="268" r:id="rId12"/>
    <p:sldId id="270" r:id="rId13"/>
    <p:sldId id="263" r:id="rId14"/>
    <p:sldId id="264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6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041EE-0A90-47E7-A9C8-84029A01A47E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7790F-18F2-4039-BB6A-9AED0E17C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86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7C14-2C4C-4FF1-980F-031CDC8D262A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46AE-F623-41A6-B972-72297A51965D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1DBE-2939-4402-A41E-46BC43C23AB3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66FD-FA33-4AD5-AB5F-EC1BB999608B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16E01-FE9A-41A3-B026-8081F80C0E52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54B2-02BB-4F0A-B3A4-6D244AD03B34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7DAE-F0CD-42BE-84C3-4CBE99596014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0135-60BE-4959-A0F3-54E9CE6FC821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B51E-B3AB-475F-9F29-CFB05B27FCDB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70AA-4807-42D9-91C2-74B708F3A670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C6CF-D05B-4BBB-933D-20363CFE021A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5AF6-F96A-4F84-A12A-11C1C7CBD7EF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EAA15-2044-44D3-9150-9C735D3F1915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AD47-2B24-4D7B-A400-2AEA9F79BEF0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A0140-F881-49C7-B8BE-59951180914F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FF32-A968-4789-8E11-E80B8422A267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11439-BF44-43F5-968D-0D53B2AA4655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0DE30C5-FC38-4470-B852-804BB6043B68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839972"/>
            <a:ext cx="8825658" cy="3413051"/>
          </a:xfrm>
        </p:spPr>
        <p:txBody>
          <a:bodyPr/>
          <a:lstStyle/>
          <a:p>
            <a:r>
              <a:rPr lang="en-US" sz="4800" dirty="0"/>
              <a:t>Teacher Motivating Style and PBIS Interventions for Challenging Students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253023"/>
            <a:ext cx="8825658" cy="1765005"/>
          </a:xfrm>
        </p:spPr>
        <p:txBody>
          <a:bodyPr>
            <a:normAutofit fontScale="77500" lnSpcReduction="20000"/>
          </a:bodyPr>
          <a:lstStyle/>
          <a:p>
            <a:r>
              <a:rPr lang="en-US" sz="3300" dirty="0"/>
              <a:t>R. Scott Lee, Ph.D.</a:t>
            </a:r>
          </a:p>
          <a:p>
            <a:endParaRPr lang="en-US" dirty="0"/>
          </a:p>
          <a:p>
            <a:r>
              <a:rPr lang="en-US" dirty="0"/>
              <a:t>Independent consultant and program manager</a:t>
            </a:r>
          </a:p>
          <a:p>
            <a:r>
              <a:rPr lang="en-US" dirty="0"/>
              <a:t>oncourse Education Collaborative</a:t>
            </a:r>
          </a:p>
          <a:p>
            <a:r>
              <a:rPr lang="en-US" dirty="0"/>
              <a:t>Facilitator-Social Harmony Institute</a:t>
            </a:r>
          </a:p>
        </p:txBody>
      </p:sp>
    </p:spTree>
    <p:extLst>
      <p:ext uri="{BB962C8B-B14F-4D97-AF65-F5344CB8AC3E}">
        <p14:creationId xmlns:p14="http://schemas.microsoft.com/office/powerpoint/2010/main" val="4188843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62EFB-9A4D-4D87-95BC-C85AC9C48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Teacher Orientation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5C0D5-AFC5-4122-BFDF-964F864FA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Characterized by use of external pressure</a:t>
            </a:r>
          </a:p>
          <a:p>
            <a:r>
              <a:rPr lang="en-US" dirty="0"/>
              <a:t>Avoidance of explanation</a:t>
            </a:r>
          </a:p>
          <a:p>
            <a:r>
              <a:rPr lang="en-US" dirty="0"/>
              <a:t>High pressure</a:t>
            </a:r>
          </a:p>
          <a:p>
            <a:r>
              <a:rPr lang="en-US" dirty="0"/>
              <a:t>Insistence on finding correct answer quickly</a:t>
            </a:r>
          </a:p>
          <a:p>
            <a:r>
              <a:rPr lang="en-US" dirty="0"/>
              <a:t>Authoritarian use of power for compliance</a:t>
            </a:r>
          </a:p>
          <a:p>
            <a:r>
              <a:rPr lang="en-US" dirty="0"/>
              <a:t>Use of external reward system</a:t>
            </a:r>
          </a:p>
          <a:p>
            <a:endParaRPr lang="en-US" dirty="0"/>
          </a:p>
          <a:p>
            <a:r>
              <a:rPr lang="en-US" dirty="0"/>
              <a:t>Studied in multiple contexts and cultures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2DE4F0-357A-4334-9328-677321D9B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154A77-C3FA-4F04-B45B-2BDB38548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376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BBA71-C1E1-4315-B61E-947AB5C01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Autonomous/Controlling Continuum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AF364-7023-4DDA-83B1-C9261CC81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the </a:t>
            </a:r>
            <a:r>
              <a:rPr lang="en-US" i="1" dirty="0"/>
              <a:t>Problems in Schools Questionnaire</a:t>
            </a:r>
            <a:r>
              <a:rPr lang="en-US" dirty="0"/>
              <a:t> </a:t>
            </a:r>
          </a:p>
          <a:p>
            <a:r>
              <a:rPr lang="en-US" dirty="0"/>
              <a:t>No teacher is likely totally autonomous or totally controlling</a:t>
            </a:r>
          </a:p>
          <a:p>
            <a:r>
              <a:rPr lang="en-US" dirty="0"/>
              <a:t>Provides information on teacher approach in normal circumstances</a:t>
            </a:r>
          </a:p>
          <a:p>
            <a:r>
              <a:rPr lang="en-US" dirty="0"/>
              <a:t>Should not be used for evaluative purposes</a:t>
            </a:r>
          </a:p>
          <a:p>
            <a:r>
              <a:rPr lang="en-US" dirty="0"/>
              <a:t>Read and respond to vignettes</a:t>
            </a:r>
          </a:p>
          <a:p>
            <a:r>
              <a:rPr lang="en-US" dirty="0"/>
              <a:t>Results on a scale (-21 to +14)</a:t>
            </a:r>
          </a:p>
          <a:p>
            <a:endParaRPr lang="en-US" dirty="0"/>
          </a:p>
          <a:p>
            <a:r>
              <a:rPr lang="en-US" dirty="0"/>
              <a:t>Created two groups relatively autonomous and relatively controlling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D67B59-07E8-45D1-865E-09B952118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5B4B65-8199-440E-8F54-6568B482C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986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C2A99-9DE3-49F9-AF53-13AAB1880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2FB45-5672-4211-AE5D-3B0DBCB45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Teachers completed PSQ instrument</a:t>
            </a:r>
          </a:p>
          <a:p>
            <a:r>
              <a:rPr lang="en-US" dirty="0"/>
              <a:t>Reported tier 2 and tier 3 interventions used</a:t>
            </a:r>
          </a:p>
          <a:p>
            <a:endParaRPr lang="en-US" dirty="0"/>
          </a:p>
          <a:p>
            <a:r>
              <a:rPr lang="en-US" dirty="0"/>
              <a:t>Compared the frequencies of interventions for each group</a:t>
            </a:r>
          </a:p>
          <a:p>
            <a:endParaRPr lang="en-US" dirty="0"/>
          </a:p>
          <a:p>
            <a:r>
              <a:rPr lang="en-US" dirty="0"/>
              <a:t>Used MANOVA to determine significant difference (if any) in interventions between each group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B33902-1FF2-4555-8C63-82994D73B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A92EEB-18DB-4DC6-AD6F-15B4FD726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028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1B774-EA46-45DB-959E-3C50C49BB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Tier 2/Tier 3 Interventions Identified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5FA9A-5B66-4A94-8CD2-91B27308B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Anger management activity (group or individual)</a:t>
            </a:r>
          </a:p>
          <a:p>
            <a:r>
              <a:rPr lang="en-US" dirty="0"/>
              <a:t>Life Space Crisis Intervention (LSCI)</a:t>
            </a:r>
          </a:p>
          <a:p>
            <a:r>
              <a:rPr lang="en-US" dirty="0"/>
              <a:t>Mindfulness activity (group or individual)</a:t>
            </a:r>
          </a:p>
          <a:p>
            <a:r>
              <a:rPr lang="en-US" dirty="0"/>
              <a:t>PersonBrain Model</a:t>
            </a:r>
          </a:p>
          <a:p>
            <a:r>
              <a:rPr lang="en-US" dirty="0"/>
              <a:t>Physical restraint</a:t>
            </a:r>
          </a:p>
          <a:p>
            <a:r>
              <a:rPr lang="en-US" dirty="0"/>
              <a:t>Point system (any change)</a:t>
            </a:r>
          </a:p>
          <a:p>
            <a:r>
              <a:rPr lang="en-US" dirty="0"/>
              <a:t>Restorative process activity (group or individual)</a:t>
            </a:r>
          </a:p>
          <a:p>
            <a:r>
              <a:rPr lang="en-US" dirty="0"/>
              <a:t>Social skills activity (group or individual)</a:t>
            </a:r>
          </a:p>
          <a:p>
            <a:r>
              <a:rPr lang="en-US" dirty="0"/>
              <a:t>Time out</a:t>
            </a:r>
          </a:p>
          <a:p>
            <a:r>
              <a:rPr lang="en-US" dirty="0"/>
              <a:t>Token economy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13789A-3BCB-4A56-B49C-1B0410410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94DCA-F32A-4FA4-A0F3-7E2F1AE28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024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FC072-A105-4E58-A3AE-9EA69962A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Intervention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AA4BA-B832-4E76-BA1D-E0A249522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Designed to promote self-determination</a:t>
            </a:r>
          </a:p>
          <a:p>
            <a:pPr lvl="1"/>
            <a:r>
              <a:rPr lang="en-US" dirty="0"/>
              <a:t>Anger management</a:t>
            </a:r>
          </a:p>
          <a:p>
            <a:pPr lvl="1"/>
            <a:r>
              <a:rPr lang="en-US" dirty="0"/>
              <a:t>LSCI</a:t>
            </a:r>
          </a:p>
          <a:p>
            <a:pPr lvl="1"/>
            <a:r>
              <a:rPr lang="en-US" dirty="0"/>
              <a:t>Mindfulness activity</a:t>
            </a:r>
          </a:p>
          <a:p>
            <a:pPr lvl="1"/>
            <a:r>
              <a:rPr lang="en-US" dirty="0"/>
              <a:t>PersonBrain</a:t>
            </a:r>
          </a:p>
          <a:p>
            <a:pPr lvl="1"/>
            <a:r>
              <a:rPr lang="en-US" dirty="0"/>
              <a:t>Restorative process</a:t>
            </a:r>
          </a:p>
          <a:p>
            <a:pPr lvl="1"/>
            <a:r>
              <a:rPr lang="en-US" dirty="0"/>
              <a:t>Social skills</a:t>
            </a:r>
          </a:p>
          <a:p>
            <a:pPr lvl="1"/>
            <a:endParaRPr lang="en-US" dirty="0"/>
          </a:p>
          <a:p>
            <a:r>
              <a:rPr lang="en-US" dirty="0"/>
              <a:t>Not designed to promote self-determination</a:t>
            </a:r>
          </a:p>
          <a:p>
            <a:pPr lvl="1"/>
            <a:r>
              <a:rPr lang="en-US" dirty="0"/>
              <a:t>Physical restraint</a:t>
            </a:r>
          </a:p>
          <a:p>
            <a:pPr lvl="1"/>
            <a:r>
              <a:rPr lang="en-US" dirty="0"/>
              <a:t>Point system use</a:t>
            </a:r>
          </a:p>
          <a:p>
            <a:pPr lvl="1"/>
            <a:r>
              <a:rPr lang="en-US" dirty="0"/>
              <a:t>Time out</a:t>
            </a:r>
          </a:p>
          <a:p>
            <a:pPr lvl="1"/>
            <a:r>
              <a:rPr lang="en-US" dirty="0"/>
              <a:t>Token economy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6E26B9-97F1-4CA5-8A54-808C21BDD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C6E971-8CD0-4552-A12E-13A7306F5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460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3DE2D-CFE0-488E-BB02-F9DB5A8EF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9AE12-EA14-4423-BC14-1944A82B3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SDT orientations of participating teachers similar to teachers in other studies using PSQ instrument</a:t>
            </a:r>
          </a:p>
          <a:p>
            <a:r>
              <a:rPr lang="en-US" dirty="0"/>
              <a:t>All teachers were in GNETS schools that used PBIS systems</a:t>
            </a:r>
          </a:p>
          <a:p>
            <a:r>
              <a:rPr lang="en-US" dirty="0"/>
              <a:t>Few teachers (14%) relied on one or two intervention types</a:t>
            </a:r>
          </a:p>
          <a:p>
            <a:r>
              <a:rPr lang="en-US" dirty="0"/>
              <a:t>Most popular was social skills activity (21.4%)</a:t>
            </a:r>
          </a:p>
          <a:p>
            <a:r>
              <a:rPr lang="en-US" dirty="0"/>
              <a:t>Other popular interventions: time out (15.4%), LSCI (13.0%), anger management activity (12.5%), &amp; point system (12.4%)</a:t>
            </a:r>
          </a:p>
          <a:p>
            <a:endParaRPr lang="en-US" dirty="0"/>
          </a:p>
          <a:p>
            <a:r>
              <a:rPr lang="en-US" dirty="0"/>
              <a:t>Physical restraint accounted for 3.4%</a:t>
            </a:r>
          </a:p>
          <a:p>
            <a:r>
              <a:rPr lang="en-US" dirty="0"/>
              <a:t>Others 21.9%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0BE5E3-7984-4AE6-8670-2059708E0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04A94A-B14A-4D9C-8A69-F1870E90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2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84AEC-FDB9-407F-973A-3B5426023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expected to find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FA6B7-9492-4DA9-9196-EE5267598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Assumed that teachers with relative autonomous orientation would use more interventions designed to promote self determination</a:t>
            </a:r>
          </a:p>
          <a:p>
            <a:endParaRPr lang="en-US" dirty="0"/>
          </a:p>
          <a:p>
            <a:r>
              <a:rPr lang="en-US" dirty="0"/>
              <a:t>Assumed that teachers with relative controlling orientation would use more interventions not designed to promote self determination</a:t>
            </a:r>
          </a:p>
          <a:p>
            <a:endParaRPr lang="en-US" dirty="0"/>
          </a:p>
          <a:p>
            <a:r>
              <a:rPr lang="en-US" dirty="0"/>
              <a:t>Assumed that both groups of teachers would use about the same frequency of tier 2 and tier 3 interventions in their classrooms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E2616F-B65B-4514-AD00-60741E9C1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9B8783-6D3D-4E4D-AC32-98EFDDC94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634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6FB7F-EE79-41D8-ADA6-4A4BDE1C9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Intervention Frequencies by Group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A7E38C9-B81E-4060-92DC-653349E862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1950143"/>
              </p:ext>
            </p:extLst>
          </p:nvPr>
        </p:nvGraphicFramePr>
        <p:xfrm>
          <a:off x="1103313" y="2052638"/>
          <a:ext cx="8947149" cy="257048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2392609198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1376065651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40794170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Autonomous Oriented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Controlling Oriented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21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Interventions focused on promoting self determination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1,802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0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Interventions </a:t>
                      </a:r>
                      <a:r>
                        <a:rPr lang="en-US" b="1" dirty="0"/>
                        <a:t>not</a:t>
                      </a:r>
                      <a:r>
                        <a:rPr lang="en-US" dirty="0"/>
                        <a:t> focused on promoting self determination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1,704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009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3,506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064312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C9977-E2F4-4DF2-B402-FAC2A4EFE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6CB510-20A5-43B5-8047-D8BC90DA5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9553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923D3-0EA8-4CBD-9E67-516A5008C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Significance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AA9BB0C-A961-4509-BF53-2B95832F98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173642"/>
              </p:ext>
            </p:extLst>
          </p:nvPr>
        </p:nvGraphicFramePr>
        <p:xfrm>
          <a:off x="1103313" y="2052638"/>
          <a:ext cx="8947152" cy="283972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968957">
                  <a:extLst>
                    <a:ext uri="{9D8B030D-6E8A-4147-A177-3AD203B41FA5}">
                      <a16:colId xmlns:a16="http://schemas.microsoft.com/office/drawing/2014/main" val="1806917477"/>
                    </a:ext>
                  </a:extLst>
                </a:gridCol>
                <a:gridCol w="1945758">
                  <a:extLst>
                    <a:ext uri="{9D8B030D-6E8A-4147-A177-3AD203B41FA5}">
                      <a16:colId xmlns:a16="http://schemas.microsoft.com/office/drawing/2014/main" val="2999139516"/>
                    </a:ext>
                  </a:extLst>
                </a:gridCol>
                <a:gridCol w="2200939">
                  <a:extLst>
                    <a:ext uri="{9D8B030D-6E8A-4147-A177-3AD203B41FA5}">
                      <a16:colId xmlns:a16="http://schemas.microsoft.com/office/drawing/2014/main" val="1161746513"/>
                    </a:ext>
                  </a:extLst>
                </a:gridCol>
                <a:gridCol w="1831498">
                  <a:extLst>
                    <a:ext uri="{9D8B030D-6E8A-4147-A177-3AD203B41FA5}">
                      <a16:colId xmlns:a16="http://schemas.microsoft.com/office/drawing/2014/main" val="4255655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Autonomous Oriented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Controlling Oriented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Significant?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974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Interventions focused on promoting self determination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1,802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532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Interventions </a:t>
                      </a:r>
                      <a:r>
                        <a:rPr lang="en-US" b="1" dirty="0"/>
                        <a:t>not</a:t>
                      </a:r>
                      <a:r>
                        <a:rPr lang="en-US" dirty="0"/>
                        <a:t> focused on promoting self determination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1,704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093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3,506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2845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6CDA6-AD23-4E02-8D5E-1E12EC425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CECF29-8F2E-4E68-AE53-5C554FA7A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400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7D57F-F524-4618-8BBB-2E6311A23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02F3E-9632-407D-88EA-A5F70BFE5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Teachers use different intervention mixes in PBIS systems in classrooms</a:t>
            </a:r>
          </a:p>
          <a:p>
            <a:endParaRPr lang="en-US" dirty="0"/>
          </a:p>
          <a:p>
            <a:r>
              <a:rPr lang="en-US" dirty="0"/>
              <a:t>Autonomous oriented and controlling oriented teaches likely have differing classroom climates</a:t>
            </a:r>
          </a:p>
          <a:p>
            <a:endParaRPr lang="en-US" dirty="0"/>
          </a:p>
          <a:p>
            <a:r>
              <a:rPr lang="en-US" dirty="0"/>
              <a:t>Autonomous oriented teachers find less need for interventions not promoting self determination skills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281D73-6383-4030-AD68-6F36FB4E2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411E48-F16B-403A-B1BF-DD211DD93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427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6BD1D-8A1D-4D41-8FBB-18CEB1A28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7A079-8086-4924-BD17-58FA9CFE8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the motivating styles of teachers as autonomously oriented and controlling oriented and examples of each</a:t>
            </a:r>
          </a:p>
          <a:p>
            <a:endParaRPr lang="en-US" dirty="0"/>
          </a:p>
          <a:p>
            <a:r>
              <a:rPr lang="en-US" dirty="0"/>
              <a:t>Identify the types of interventions used by participating teachers</a:t>
            </a:r>
          </a:p>
          <a:p>
            <a:endParaRPr lang="en-US" dirty="0"/>
          </a:p>
          <a:p>
            <a:r>
              <a:rPr lang="en-US" dirty="0"/>
              <a:t>Discuss study outcomes and implications for teacher practice</a:t>
            </a:r>
          </a:p>
          <a:p>
            <a:endParaRPr lang="en-US" dirty="0"/>
          </a:p>
          <a:p>
            <a:r>
              <a:rPr lang="en-US" dirty="0"/>
              <a:t>Apply knowledge to practice working with students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E6D2A8-2E5B-4451-A4D7-9592229CF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81EA27-1237-4DBD-BC7B-1EF784178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71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36602-01FF-4025-8706-D8B0592DD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B1D76-7E52-466F-BD9D-958D8D736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Autonomous oriented teachers likely use less class time focusing on SEL interventions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Or</a:t>
            </a:r>
          </a:p>
          <a:p>
            <a:pPr marL="0" indent="0" algn="ctr">
              <a:buNone/>
            </a:pPr>
            <a:r>
              <a:rPr lang="en-US" dirty="0"/>
              <a:t> </a:t>
            </a:r>
          </a:p>
          <a:p>
            <a:r>
              <a:rPr lang="en-US" dirty="0"/>
              <a:t>Find more value in interventions focused on developing self determination skills</a:t>
            </a:r>
          </a:p>
          <a:p>
            <a:endParaRPr lang="en-US" dirty="0"/>
          </a:p>
          <a:p>
            <a:r>
              <a:rPr lang="en-US" dirty="0"/>
              <a:t>Either way it appears that using an more autonomous approach should lead to more academic time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0C0E91-69E7-43A5-933C-6A628470F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A89CD5-7C74-43CA-B863-E44ABBB89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46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EEB4A-40B0-4263-810B-C2AC1C916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E5369-70FD-4125-B9EB-EEBD77220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PBIS systems should include interventions designed to promote self determination skills, particularly for challenging students</a:t>
            </a:r>
          </a:p>
          <a:p>
            <a:r>
              <a:rPr lang="en-US" dirty="0"/>
              <a:t>Provide opportunities to practice self determination skills-this likely leads to more academic time</a:t>
            </a:r>
          </a:p>
          <a:p>
            <a:r>
              <a:rPr lang="en-US" dirty="0"/>
              <a:t>Consider Self Determination Theory when implementing PBIS systems</a:t>
            </a:r>
          </a:p>
          <a:p>
            <a:r>
              <a:rPr lang="en-US" dirty="0"/>
              <a:t>An autonomous oriented approach should be part of professional development and learning</a:t>
            </a:r>
          </a:p>
          <a:p>
            <a:r>
              <a:rPr lang="en-US" dirty="0"/>
              <a:t>Autonomous practices should be considered in alternative school contexts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188C3C-65BB-4E5D-9D0A-E64524F53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6B8747-C876-49F4-98B5-0255F980A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0628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5CDD2A-AA76-4F45-BC60-D2560E330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and/or Comments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CA04754-9E42-4D03-AB3B-63C0DBADA37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References available please email if interested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1C9235-CB70-41A9-ADA7-6FE0551D9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4887CE-B513-4E6D-A8E6-86A5B4815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332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1D9981E-4822-4C88-AF45-60A85FB11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9"/>
            <a:ext cx="9404723" cy="995082"/>
          </a:xfrm>
        </p:spPr>
        <p:txBody>
          <a:bodyPr/>
          <a:lstStyle/>
          <a:p>
            <a:r>
              <a:rPr lang="en-US" dirty="0"/>
              <a:t>For Further Reading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6BF1B21-DA98-4D87-B7EC-4DBFDD1FC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47800"/>
            <a:ext cx="8946541" cy="48005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SDT: www.selfdeterminationtheory.org </a:t>
            </a:r>
          </a:p>
          <a:p>
            <a:r>
              <a:rPr lang="en-US" dirty="0"/>
              <a:t>Collaborative for Academic Social Emotional Learning: www.casel.org </a:t>
            </a:r>
          </a:p>
          <a:p>
            <a:r>
              <a:rPr lang="en-US" dirty="0"/>
              <a:t>Life Space Crisis Intervention: www.lsci.org </a:t>
            </a:r>
          </a:p>
          <a:p>
            <a:r>
              <a:rPr lang="en-US" dirty="0"/>
              <a:t>International Institute for Restorative Practice: www.iirp.edu </a:t>
            </a:r>
          </a:p>
          <a:p>
            <a:endParaRPr lang="en-US" dirty="0"/>
          </a:p>
          <a:p>
            <a:r>
              <a:rPr lang="en-US" i="1" dirty="0"/>
              <a:t>Reclaiming Youth at Risk: Our Hope for the Future</a:t>
            </a:r>
            <a:r>
              <a:rPr lang="en-US" dirty="0"/>
              <a:t>. Larry </a:t>
            </a:r>
            <a:r>
              <a:rPr lang="en-US" dirty="0" err="1"/>
              <a:t>Brendtro</a:t>
            </a:r>
            <a:r>
              <a:rPr lang="en-US" dirty="0"/>
              <a:t>, Martin </a:t>
            </a:r>
            <a:r>
              <a:rPr lang="en-US" dirty="0" err="1"/>
              <a:t>Brokenleg</a:t>
            </a:r>
            <a:r>
              <a:rPr lang="en-US" dirty="0"/>
              <a:t> &amp; Steve Van </a:t>
            </a:r>
            <a:r>
              <a:rPr lang="en-US" dirty="0" err="1"/>
              <a:t>Bockern</a:t>
            </a:r>
            <a:r>
              <a:rPr lang="en-US" dirty="0"/>
              <a:t>. (2002). Solution Tree.</a:t>
            </a:r>
          </a:p>
          <a:p>
            <a:r>
              <a:rPr lang="en-US" i="1" dirty="0"/>
              <a:t>The Hopeful Brain: </a:t>
            </a:r>
            <a:r>
              <a:rPr lang="en-US" i="1" dirty="0" err="1"/>
              <a:t>Neurorelational</a:t>
            </a:r>
            <a:r>
              <a:rPr lang="en-US" i="1" dirty="0"/>
              <a:t> Repair for Disconnected Children and Youth.</a:t>
            </a:r>
            <a:r>
              <a:rPr lang="en-US" dirty="0"/>
              <a:t> Paul W. Baker &amp; Meredith White-McMahon. (2014) Lulu Publishing.</a:t>
            </a:r>
          </a:p>
          <a:p>
            <a:r>
              <a:rPr lang="en-US" i="1" dirty="0"/>
              <a:t>Sacred Sanction: Sense and Nonsense of Punishment in Parenting and Education.</a:t>
            </a:r>
            <a:r>
              <a:rPr lang="en-US" dirty="0"/>
              <a:t> Gerrit De Moor (2016) Lulu Publishing.</a:t>
            </a:r>
            <a:endParaRPr lang="en-US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EE8E57-8BB9-4D67-9431-A2837696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014FA-6CC5-40FF-B6A8-37910417D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4312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46190-071E-4E8B-9F42-7A3732EF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3" y="1447800"/>
            <a:ext cx="8825660" cy="1653180"/>
          </a:xfrm>
        </p:spPr>
        <p:txBody>
          <a:bodyPr/>
          <a:lstStyle/>
          <a:p>
            <a:r>
              <a:rPr lang="en-US" dirty="0"/>
              <a:t>R. Scott Lee, Ph.D.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9DEA08-849C-49AA-8FC5-F1007FF3B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954" y="3429000"/>
            <a:ext cx="8825659" cy="2323214"/>
          </a:xfrm>
        </p:spPr>
        <p:txBody>
          <a:bodyPr/>
          <a:lstStyle/>
          <a:p>
            <a:r>
              <a:rPr lang="en-US" dirty="0"/>
              <a:t>PO Box 611, Chattanooga, TN 37401</a:t>
            </a:r>
          </a:p>
          <a:p>
            <a:r>
              <a:rPr lang="en-US" dirty="0"/>
              <a:t>Email: oncourse@mindspring.com</a:t>
            </a:r>
          </a:p>
          <a:p>
            <a:r>
              <a:rPr lang="en-US" dirty="0"/>
              <a:t>Twitter: @</a:t>
            </a:r>
            <a:r>
              <a:rPr lang="en-US" dirty="0" err="1"/>
              <a:t>drrscottlee</a:t>
            </a:r>
            <a:endParaRPr lang="en-US" dirty="0"/>
          </a:p>
          <a:p>
            <a:r>
              <a:rPr lang="en-US" dirty="0"/>
              <a:t>LinkedIn: www.linkedin.com/in/r-scott-lee-phd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E5B9F2-D527-4783-8EE8-00FFF9F5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4E9A2B-4E76-4EBD-8180-C57DACA5B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166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Original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Dissertation study: original titled “A study of Teacher Interventions for Students with Emotional and Behavior Disorders”</a:t>
            </a:r>
          </a:p>
          <a:p>
            <a:endParaRPr lang="en-US" dirty="0"/>
          </a:p>
          <a:p>
            <a:r>
              <a:rPr lang="en-US" dirty="0"/>
              <a:t>Students with EBD experience poor educational outcomes compared to non-disabled peers</a:t>
            </a:r>
          </a:p>
          <a:p>
            <a:endParaRPr lang="en-US" dirty="0"/>
          </a:p>
          <a:p>
            <a:r>
              <a:rPr lang="en-US" dirty="0"/>
              <a:t>PBIS systems are intended to provide a supportive, safe and preventative environment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455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ED8A5-958B-49AA-BF3A-34A86AB3F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32CEE-72C6-4872-9998-80DF09A79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Does teacher approach to motivating students (particularly challenging students) affect the interventions that the teacher uses within a PBIS system?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0D2DF-925B-4770-9043-9183B5A2B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3B62A1-F8B8-4EC9-B6DE-FEDEF3252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768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this came about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GNETS programs</a:t>
            </a:r>
          </a:p>
          <a:p>
            <a:endParaRPr lang="en-US" dirty="0"/>
          </a:p>
          <a:p>
            <a:r>
              <a:rPr lang="en-US" dirty="0"/>
              <a:t>Coastal Academy- Savannah</a:t>
            </a:r>
          </a:p>
          <a:p>
            <a:r>
              <a:rPr lang="en-US" dirty="0"/>
              <a:t>GNETS of Oconee-Milledgeville</a:t>
            </a:r>
          </a:p>
          <a:p>
            <a:r>
              <a:rPr lang="en-US" dirty="0"/>
              <a:t>HAVEN Academy-Mableton</a:t>
            </a:r>
          </a:p>
          <a:p>
            <a:r>
              <a:rPr lang="en-US" dirty="0"/>
              <a:t>Northwest Education Program- Rome</a:t>
            </a:r>
          </a:p>
          <a:p>
            <a:endParaRPr lang="en-US" dirty="0"/>
          </a:p>
          <a:p>
            <a:r>
              <a:rPr lang="en-US" dirty="0"/>
              <a:t>38 Teachers participated</a:t>
            </a:r>
          </a:p>
          <a:p>
            <a:r>
              <a:rPr lang="en-US" dirty="0"/>
              <a:t>Survey: “Problems in Schools Questionnaire” (Deci, Schwartz, </a:t>
            </a:r>
            <a:r>
              <a:rPr lang="en-US" dirty="0" err="1"/>
              <a:t>Sheinman</a:t>
            </a:r>
            <a:r>
              <a:rPr lang="en-US" dirty="0"/>
              <a:t> &amp; Ryan, 1981; Reeve, Bolt &amp; Cai, 1999)</a:t>
            </a:r>
          </a:p>
          <a:p>
            <a:r>
              <a:rPr lang="en-US" dirty="0"/>
              <a:t>Tier 2 and Tier 3 interventions over previous 3 months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791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Two groups of teachers “relatively autonomous” and “relatively controlling”</a:t>
            </a:r>
          </a:p>
          <a:p>
            <a:r>
              <a:rPr lang="en-US" dirty="0"/>
              <a:t>What are the frequencies of interventions used by teachers among available tier 2 and tier 3 interventions?</a:t>
            </a:r>
          </a:p>
          <a:p>
            <a:r>
              <a:rPr lang="en-US" dirty="0"/>
              <a:t>What differences, if any, will are there between the two groups of teachers and the interventions they use in the classroom?</a:t>
            </a:r>
          </a:p>
          <a:p>
            <a:endParaRPr lang="en-US" dirty="0"/>
          </a:p>
          <a:p>
            <a:r>
              <a:rPr lang="en-US" dirty="0"/>
              <a:t>Statistical analysis: MANOVA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227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Tier 2 and 3 only (no tier 1)</a:t>
            </a:r>
          </a:p>
          <a:p>
            <a:r>
              <a:rPr lang="en-US" dirty="0"/>
              <a:t>Interventions designed to promote self-determination</a:t>
            </a:r>
          </a:p>
          <a:p>
            <a:r>
              <a:rPr lang="en-US" dirty="0"/>
              <a:t>Interventions not designed to promote self-determination</a:t>
            </a:r>
          </a:p>
          <a:p>
            <a:r>
              <a:rPr lang="en-US" dirty="0"/>
              <a:t>Autonomous oriented</a:t>
            </a:r>
          </a:p>
          <a:p>
            <a:r>
              <a:rPr lang="en-US" dirty="0"/>
              <a:t>Controlling oriented</a:t>
            </a:r>
          </a:p>
          <a:p>
            <a:endParaRPr lang="en-US" dirty="0"/>
          </a:p>
          <a:p>
            <a:r>
              <a:rPr lang="en-US" dirty="0"/>
              <a:t>Do not read too much into definitions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021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Determination Theory (SDT)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Meta-theory of motivation associated with Deci and Ryan</a:t>
            </a:r>
          </a:p>
          <a:p>
            <a:r>
              <a:rPr lang="en-US" dirty="0"/>
              <a:t>Describes motivation for human behavior</a:t>
            </a:r>
          </a:p>
          <a:p>
            <a:r>
              <a:rPr lang="en-US" dirty="0"/>
              <a:t>Basic human needs of competence, autonomy and relatedness</a:t>
            </a:r>
          </a:p>
          <a:p>
            <a:r>
              <a:rPr lang="en-US" dirty="0"/>
              <a:t>Social contexts (including schools) supporting or un-supporting of basic needs</a:t>
            </a:r>
          </a:p>
          <a:p>
            <a:r>
              <a:rPr lang="en-US" dirty="0"/>
              <a:t>Teacher-student relationship is important</a:t>
            </a:r>
          </a:p>
          <a:p>
            <a:r>
              <a:rPr lang="en-US" dirty="0"/>
              <a:t>Self determination continuum between state of amotivation/non-regulation and a state of intrinsic motivation/internal regulation</a:t>
            </a:r>
          </a:p>
          <a:p>
            <a:r>
              <a:rPr lang="en-US" dirty="0"/>
              <a:t>Studied widely in schools generally, but little with students with disabilities, particularly students with EBD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759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575C0-6493-4362-B813-0D41DC269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Autonomous Teacher Orientation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59880-FC3A-4D9E-8A6B-73567900B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Characterized by nurturing inner emotional control</a:t>
            </a:r>
          </a:p>
          <a:p>
            <a:r>
              <a:rPr lang="en-US" dirty="0"/>
              <a:t> Use of real-world rationale</a:t>
            </a:r>
          </a:p>
          <a:p>
            <a:r>
              <a:rPr lang="en-US" dirty="0"/>
              <a:t>Non-controlling language</a:t>
            </a:r>
          </a:p>
          <a:p>
            <a:r>
              <a:rPr lang="en-US" dirty="0"/>
              <a:t>Time for individual learning pace</a:t>
            </a:r>
          </a:p>
          <a:p>
            <a:r>
              <a:rPr lang="en-US" dirty="0"/>
              <a:t>Consideration of student perspectives and assets</a:t>
            </a:r>
          </a:p>
          <a:p>
            <a:r>
              <a:rPr lang="en-US" dirty="0"/>
              <a:t>Structured environment</a:t>
            </a:r>
          </a:p>
          <a:p>
            <a:endParaRPr lang="en-US" dirty="0"/>
          </a:p>
          <a:p>
            <a:r>
              <a:rPr lang="en-US" dirty="0"/>
              <a:t>Studied in multiple contexts and cultures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02C41F-AABB-48E1-88C3-ED0778E19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Scott Lee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285BB8-7C55-40AD-9E87-29AADFB3B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534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447</TotalTime>
  <Words>1249</Words>
  <Application>Microsoft Office PowerPoint</Application>
  <PresentationFormat>Widescreen</PresentationFormat>
  <Paragraphs>240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Century Gothic</vt:lpstr>
      <vt:lpstr>Wingdings 3</vt:lpstr>
      <vt:lpstr>Ion</vt:lpstr>
      <vt:lpstr>Teacher Motivating Style and PBIS Interventions for Challenging Students</vt:lpstr>
      <vt:lpstr>Learning Outcomes</vt:lpstr>
      <vt:lpstr>Original Study</vt:lpstr>
      <vt:lpstr>Question</vt:lpstr>
      <vt:lpstr>How this came about</vt:lpstr>
      <vt:lpstr>Research Questions</vt:lpstr>
      <vt:lpstr>Interventions</vt:lpstr>
      <vt:lpstr>Self Determination Theory (SDT)</vt:lpstr>
      <vt:lpstr>Autonomous Teacher Orientation</vt:lpstr>
      <vt:lpstr>Controlling Teacher Orientation</vt:lpstr>
      <vt:lpstr>Autonomous/Controlling Continuum</vt:lpstr>
      <vt:lpstr>Process</vt:lpstr>
      <vt:lpstr>Tier 2/Tier 3 Interventions Identified</vt:lpstr>
      <vt:lpstr>Intervention Categories</vt:lpstr>
      <vt:lpstr>General Findings</vt:lpstr>
      <vt:lpstr>What we expected to find</vt:lpstr>
      <vt:lpstr>Intervention Frequencies by Group</vt:lpstr>
      <vt:lpstr>Statistical Significance</vt:lpstr>
      <vt:lpstr>Implications</vt:lpstr>
      <vt:lpstr>Implications</vt:lpstr>
      <vt:lpstr>Considerations for Practice</vt:lpstr>
      <vt:lpstr>Questions and/or Comments</vt:lpstr>
      <vt:lpstr>For Further Reading</vt:lpstr>
      <vt:lpstr>R. Scott Lee, Ph.D.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Interventions</dc:title>
  <dc:creator>R. Scott Lee</dc:creator>
  <cp:lastModifiedBy>R. Scott Lee</cp:lastModifiedBy>
  <cp:revision>33</cp:revision>
  <dcterms:created xsi:type="dcterms:W3CDTF">2017-10-23T20:55:29Z</dcterms:created>
  <dcterms:modified xsi:type="dcterms:W3CDTF">2017-11-15T15:30:35Z</dcterms:modified>
</cp:coreProperties>
</file>