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558" r:id="rId2"/>
  </p:sldMasterIdLst>
  <p:notesMasterIdLst>
    <p:notesMasterId r:id="rId59"/>
  </p:notesMasterIdLst>
  <p:handoutMasterIdLst>
    <p:handoutMasterId r:id="rId60"/>
  </p:handoutMasterIdLst>
  <p:sldIdLst>
    <p:sldId id="698" r:id="rId3"/>
    <p:sldId id="733" r:id="rId4"/>
    <p:sldId id="716" r:id="rId5"/>
    <p:sldId id="654" r:id="rId6"/>
    <p:sldId id="705" r:id="rId7"/>
    <p:sldId id="655" r:id="rId8"/>
    <p:sldId id="656" r:id="rId9"/>
    <p:sldId id="657" r:id="rId10"/>
    <p:sldId id="731" r:id="rId11"/>
    <p:sldId id="732" r:id="rId12"/>
    <p:sldId id="663" r:id="rId13"/>
    <p:sldId id="718" r:id="rId14"/>
    <p:sldId id="701" r:id="rId15"/>
    <p:sldId id="662" r:id="rId16"/>
    <p:sldId id="729" r:id="rId17"/>
    <p:sldId id="730" r:id="rId18"/>
    <p:sldId id="700" r:id="rId19"/>
    <p:sldId id="717" r:id="rId20"/>
    <p:sldId id="664" r:id="rId21"/>
    <p:sldId id="665" r:id="rId22"/>
    <p:sldId id="708" r:id="rId23"/>
    <p:sldId id="713" r:id="rId24"/>
    <p:sldId id="710" r:id="rId25"/>
    <p:sldId id="711" r:id="rId26"/>
    <p:sldId id="712" r:id="rId27"/>
    <p:sldId id="666" r:id="rId28"/>
    <p:sldId id="667" r:id="rId29"/>
    <p:sldId id="714" r:id="rId30"/>
    <p:sldId id="669" r:id="rId31"/>
    <p:sldId id="670" r:id="rId32"/>
    <p:sldId id="671" r:id="rId33"/>
    <p:sldId id="672" r:id="rId34"/>
    <p:sldId id="721" r:id="rId35"/>
    <p:sldId id="722" r:id="rId36"/>
    <p:sldId id="673" r:id="rId37"/>
    <p:sldId id="674" r:id="rId38"/>
    <p:sldId id="675" r:id="rId39"/>
    <p:sldId id="676" r:id="rId40"/>
    <p:sldId id="677" r:id="rId41"/>
    <p:sldId id="723" r:id="rId42"/>
    <p:sldId id="683" r:id="rId43"/>
    <p:sldId id="684" r:id="rId44"/>
    <p:sldId id="703" r:id="rId45"/>
    <p:sldId id="704" r:id="rId46"/>
    <p:sldId id="686" r:id="rId47"/>
    <p:sldId id="688" r:id="rId48"/>
    <p:sldId id="689" r:id="rId49"/>
    <p:sldId id="690" r:id="rId50"/>
    <p:sldId id="724" r:id="rId51"/>
    <p:sldId id="725" r:id="rId52"/>
    <p:sldId id="726" r:id="rId53"/>
    <p:sldId id="694" r:id="rId54"/>
    <p:sldId id="695" r:id="rId55"/>
    <p:sldId id="687" r:id="rId56"/>
    <p:sldId id="706" r:id="rId57"/>
    <p:sldId id="707" r:id="rId58"/>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0606"/>
    <a:srgbClr val="0A82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67" autoAdjust="0"/>
    <p:restoredTop sz="86357" autoAdjust="0"/>
  </p:normalViewPr>
  <p:slideViewPr>
    <p:cSldViewPr>
      <p:cViewPr varScale="1">
        <p:scale>
          <a:sx n="79" d="100"/>
          <a:sy n="79" d="100"/>
        </p:scale>
        <p:origin x="1206" y="96"/>
      </p:cViewPr>
      <p:guideLst>
        <p:guide orient="horz" pos="2160"/>
        <p:guide pos="2880"/>
      </p:guideLst>
    </p:cSldViewPr>
  </p:slideViewPr>
  <p:outlineViewPr>
    <p:cViewPr>
      <p:scale>
        <a:sx n="33" d="100"/>
        <a:sy n="33" d="100"/>
      </p:scale>
      <p:origin x="0" y="-2616"/>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panose="020B0604020202020204" pitchFamily="34" charset="0"/>
                <a:ea typeface="ＭＳ Ｐゴシック" panose="020B0600070205080204" pitchFamily="34" charset="-128"/>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ea typeface="ＭＳ Ｐゴシック" charset="-128"/>
              </a:defRPr>
            </a:lvl1pPr>
          </a:lstStyle>
          <a:p>
            <a:pPr>
              <a:defRPr/>
            </a:pPr>
            <a:fld id="{13629497-E04E-4678-B587-3DA44C274344}" type="datetimeFigureOut">
              <a:rPr lang="en-US" altLang="en-US"/>
              <a:pPr>
                <a:defRPr/>
              </a:pPr>
              <a:t>5/30/2017</a:t>
            </a:fld>
            <a:endParaRPr lang="en-US" alt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panose="020B0604020202020204" pitchFamily="34" charset="0"/>
                <a:ea typeface="ＭＳ Ｐゴシック" panose="020B0600070205080204" pitchFamily="34" charset="-128"/>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ea typeface="ＭＳ Ｐゴシック" charset="-128"/>
              </a:defRPr>
            </a:lvl1pPr>
          </a:lstStyle>
          <a:p>
            <a:pPr>
              <a:defRPr/>
            </a:pPr>
            <a:fld id="{6CD02C28-913E-4AF4-91F6-45CFFA784540}" type="slidenum">
              <a:rPr lang="en-US" altLang="en-US"/>
              <a:pPr>
                <a:defRPr/>
              </a:pPr>
              <a:t>‹#›</a:t>
            </a:fld>
            <a:endParaRPr lang="en-US" altLang="en-US"/>
          </a:p>
        </p:txBody>
      </p:sp>
    </p:spTree>
    <p:extLst>
      <p:ext uri="{BB962C8B-B14F-4D97-AF65-F5344CB8AC3E}">
        <p14:creationId xmlns:p14="http://schemas.microsoft.com/office/powerpoint/2010/main" val="1951472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atin typeface="Arial" charset="0"/>
                <a:ea typeface="ＭＳ Ｐゴシック" pitchFamily="48" charset="-128"/>
                <a:cs typeface="+mn-cs"/>
              </a:defRPr>
            </a:lvl1pPr>
          </a:lstStyle>
          <a:p>
            <a:pPr>
              <a:defRPr/>
            </a:pPr>
            <a:endParaRPr lang="en-US"/>
          </a:p>
        </p:txBody>
      </p:sp>
      <p:sp>
        <p:nvSpPr>
          <p:cNvPr id="4099"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pitchFamily="48" charset="-128"/>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atin typeface="Arial" charset="0"/>
                <a:ea typeface="ＭＳ Ｐゴシック" pitchFamily="48" charset="-128"/>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ea typeface="ＭＳ Ｐゴシック" charset="-128"/>
              </a:defRPr>
            </a:lvl1pPr>
          </a:lstStyle>
          <a:p>
            <a:pPr>
              <a:defRPr/>
            </a:pPr>
            <a:fld id="{8169EA32-6489-4D77-B998-3AF63A94FC73}" type="slidenum">
              <a:rPr lang="en-US" altLang="en-US"/>
              <a:pPr>
                <a:defRPr/>
              </a:pPr>
              <a:t>‹#›</a:t>
            </a:fld>
            <a:endParaRPr lang="en-US" altLang="en-US"/>
          </a:p>
        </p:txBody>
      </p:sp>
    </p:spTree>
    <p:extLst>
      <p:ext uri="{BB962C8B-B14F-4D97-AF65-F5344CB8AC3E}">
        <p14:creationId xmlns:p14="http://schemas.microsoft.com/office/powerpoint/2010/main" val="4742354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07176A-18B0-4978-8EEF-C00CD5384B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11329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EBF54C-11CB-4EBA-8DA1-8963E79F0FF4}" type="slidenum">
              <a:rPr lang="en-US" altLang="en-US" sz="1200" smtClean="0"/>
              <a:pPr/>
              <a:t>26</a:t>
            </a:fld>
            <a:endParaRPr lang="en-US" altLang="en-US" sz="120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9549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A2802C-ADCB-43FD-B50B-0923BF33BA05}" type="slidenum">
              <a:rPr lang="en-US" altLang="en-US" sz="1200" smtClean="0">
                <a:latin typeface="Calibri" panose="020F0502020204030204" pitchFamily="34" charset="0"/>
              </a:rPr>
              <a:pPr/>
              <a:t>27</a:t>
            </a:fld>
            <a:endParaRPr lang="en-US" altLang="en-US" sz="1200" smtClean="0">
              <a:latin typeface="Calibri" panose="020F0502020204030204" pitchFamily="34" charset="0"/>
            </a:endParaRPr>
          </a:p>
        </p:txBody>
      </p:sp>
    </p:spTree>
    <p:extLst>
      <p:ext uri="{BB962C8B-B14F-4D97-AF65-F5344CB8AC3E}">
        <p14:creationId xmlns:p14="http://schemas.microsoft.com/office/powerpoint/2010/main" val="3612054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BEDE241-B404-4437-93A0-A5655B8C4916}" type="slidenum">
              <a:rPr lang="en-US" altLang="en-US" sz="1200" smtClean="0"/>
              <a:pPr/>
              <a:t>28</a:t>
            </a:fld>
            <a:endParaRPr lang="en-US" altLang="en-US" sz="120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14522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616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xfrm>
            <a:off x="935038" y="4418013"/>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39940"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1" tIns="47471" rIns="94941" bIns="47471"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3FCBE43-EF1A-4306-A3CA-C7D334914AE7}" type="slidenum">
              <a:rPr lang="en-US" altLang="en-US" sz="1200">
                <a:latin typeface="Calibri" panose="020F0502020204030204" pitchFamily="34" charset="0"/>
              </a:rPr>
              <a:pPr algn="r"/>
              <a:t>37</a:t>
            </a:fld>
            <a:endParaRPr lang="en-US" altLang="en-US" sz="1200">
              <a:latin typeface="Calibri" panose="020F0502020204030204" pitchFamily="34" charset="0"/>
            </a:endParaRPr>
          </a:p>
        </p:txBody>
      </p:sp>
    </p:spTree>
    <p:extLst>
      <p:ext uri="{BB962C8B-B14F-4D97-AF65-F5344CB8AC3E}">
        <p14:creationId xmlns:p14="http://schemas.microsoft.com/office/powerpoint/2010/main" val="1695791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xfrm>
            <a:off x="935038" y="4418013"/>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63492"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1" tIns="47471" rIns="94941" bIns="47471"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F09B3041-6DDA-4D1C-BADB-ACABC0315E01}" type="slidenum">
              <a:rPr lang="en-US" altLang="en-US" sz="1200">
                <a:latin typeface="Calibri" panose="020F0502020204030204" pitchFamily="34" charset="0"/>
              </a:rPr>
              <a:pPr algn="r"/>
              <a:t>40</a:t>
            </a:fld>
            <a:endParaRPr lang="en-US" altLang="en-US" sz="1200">
              <a:latin typeface="Calibri" panose="020F0502020204030204" pitchFamily="34" charset="0"/>
            </a:endParaRPr>
          </a:p>
        </p:txBody>
      </p:sp>
    </p:spTree>
    <p:extLst>
      <p:ext uri="{BB962C8B-B14F-4D97-AF65-F5344CB8AC3E}">
        <p14:creationId xmlns:p14="http://schemas.microsoft.com/office/powerpoint/2010/main" val="76903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xfrm>
            <a:off x="936625" y="4414838"/>
            <a:ext cx="51371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00" tIns="47151" rIns="94300" bIns="47151"/>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43124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xfrm>
            <a:off x="935038" y="4414838"/>
            <a:ext cx="5140325"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15" tIns="46809" rIns="93615" bIns="46809"/>
          <a:lstStyle/>
          <a:p>
            <a:pPr>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30521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xfrm>
            <a:off x="935038" y="4414838"/>
            <a:ext cx="5140325"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15" tIns="46809" rIns="93615" bIns="46809"/>
          <a:lstStyle/>
          <a:p>
            <a:pPr>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13023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xfrm>
            <a:off x="936625" y="4414838"/>
            <a:ext cx="51371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00" tIns="47151" rIns="94300" bIns="47151"/>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01312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481B82-7A40-43A7-BCA6-A4A946F3874F}" type="slidenum">
              <a:rPr lang="en-US" altLang="en-US" sz="1200" smtClean="0"/>
              <a:pPr/>
              <a:t>2</a:t>
            </a:fld>
            <a:endParaRPr lang="en-US" altLang="en-US" sz="1200" smtClean="0"/>
          </a:p>
        </p:txBody>
      </p:sp>
    </p:spTree>
    <p:extLst>
      <p:ext uri="{BB962C8B-B14F-4D97-AF65-F5344CB8AC3E}">
        <p14:creationId xmlns:p14="http://schemas.microsoft.com/office/powerpoint/2010/main" val="1559762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A51A339-3FED-4F50-BC27-C4A4B7EE29D1}" type="slidenum">
              <a:rPr lang="en-US" altLang="en-US" sz="1200" smtClean="0"/>
              <a:pPr/>
              <a:t>46</a:t>
            </a:fld>
            <a:endParaRPr lang="en-US" altLang="en-US" sz="120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3656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845C5D8-AE6B-41F8-A1DC-87360BA1F481}" type="slidenum">
              <a:rPr lang="en-US" altLang="en-US" sz="1200" smtClean="0"/>
              <a:pPr/>
              <a:t>47</a:t>
            </a:fld>
            <a:endParaRPr lang="en-US" altLang="en-US" sz="120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73950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CCCF5F1-DECB-4575-9660-EEA941C866C3}" type="slidenum">
              <a:rPr lang="en-US" altLang="en-US" sz="1200" smtClean="0"/>
              <a:pPr/>
              <a:t>48</a:t>
            </a:fld>
            <a:endParaRPr lang="en-US" altLang="en-US" sz="1200" smtClean="0"/>
          </a:p>
        </p:txBody>
      </p:sp>
    </p:spTree>
    <p:extLst>
      <p:ext uri="{BB962C8B-B14F-4D97-AF65-F5344CB8AC3E}">
        <p14:creationId xmlns:p14="http://schemas.microsoft.com/office/powerpoint/2010/main" val="1172597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17C4E1-B985-48EA-B044-E4B102A070B2}" type="slidenum">
              <a:rPr lang="en-US" altLang="en-US" sz="1200" smtClean="0"/>
              <a:pPr/>
              <a:t>49</a:t>
            </a:fld>
            <a:endParaRPr lang="en-US" altLang="en-US" sz="1200" smtClean="0"/>
          </a:p>
        </p:txBody>
      </p:sp>
    </p:spTree>
    <p:extLst>
      <p:ext uri="{BB962C8B-B14F-4D97-AF65-F5344CB8AC3E}">
        <p14:creationId xmlns:p14="http://schemas.microsoft.com/office/powerpoint/2010/main" val="2984696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C14E22E-F176-4890-869A-5A52102402A7}" type="slidenum">
              <a:rPr lang="en-US" altLang="en-US" sz="1200" smtClean="0"/>
              <a:pPr/>
              <a:t>50</a:t>
            </a:fld>
            <a:endParaRPr lang="en-US" altLang="en-US" sz="1200"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92186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858B800-FE04-496C-98D0-D48A61234887}" type="slidenum">
              <a:rPr lang="en-US" altLang="en-US" sz="1200" smtClean="0"/>
              <a:pPr/>
              <a:t>51</a:t>
            </a:fld>
            <a:endParaRPr lang="en-US" altLang="en-US" sz="120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39080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Arial" panose="020B0604020202020204" pitchFamily="34" charset="0"/>
                <a:ea typeface="ＭＳ Ｐゴシック" panose="020B0600070205080204" pitchFamily="34" charset="-128"/>
              </a:rPr>
              <a:t>What we are talking about is changing how we work with kids.  Let’s do an activity.  Everyone stand up.  Cross your arms like the bossy older sister.  Got them crossed?  Look down and note which arm is on top.  Drop your arms.  Raise your right hand if your right arm was on top.  (Hmmm. About half of you.) Okay- arms down.  Raise your left hand if your left arm was on top.  (Surprise, surprise…about half of you.)  Okay- that was fun. Thanks…only kidding there’s more to that.  “Now, I want you to cross your arms the opposite way.  If your left arm was on top- put your right arm on top.  Vice Versa with the right arm on top – switch to left.  “How’s that feel?”  It feels funny and awkward doesn’t it?  That’s how change feels.  It feels funny at first.  It feels weird, but eventually, you will be able to do it without even thinking about it.  Change is hard.</a:t>
            </a:r>
          </a:p>
        </p:txBody>
      </p:sp>
      <p:sp>
        <p:nvSpPr>
          <p:cNvPr id="7578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CB229895-D416-4F40-BC95-0CE23B44D38F}" type="slidenum">
              <a:rPr lang="en-US" altLang="en-US" sz="1200">
                <a:solidFill>
                  <a:srgbClr val="000000"/>
                </a:solidFill>
                <a:latin typeface="Times New Roman" panose="02020603050405020304" pitchFamily="18" charset="0"/>
                <a:cs typeface="Arial" panose="020B0604020202020204" pitchFamily="34" charset="0"/>
              </a:rPr>
              <a:pPr algn="r" eaLnBrk="1" hangingPunct="1"/>
              <a:t>52</a:t>
            </a:fld>
            <a:endParaRPr lang="en-US" altLang="en-US" sz="12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30025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0EEB75-0BD0-4B1A-8C8F-C15FE9D3262D}" type="slidenum">
              <a:rPr lang="en-US" altLang="en-US" sz="1200" smtClean="0"/>
              <a:pPr/>
              <a:t>3</a:t>
            </a:fld>
            <a:endParaRPr lang="en-US" altLang="en-US" sz="1200" smtClean="0"/>
          </a:p>
        </p:txBody>
      </p:sp>
    </p:spTree>
    <p:extLst>
      <p:ext uri="{BB962C8B-B14F-4D97-AF65-F5344CB8AC3E}">
        <p14:creationId xmlns:p14="http://schemas.microsoft.com/office/powerpoint/2010/main" val="529080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5B6B3A6-438E-4507-AD40-DB083114A8D3}" type="slidenum">
              <a:rPr lang="en-US" altLang="en-US" sz="1200"/>
              <a:pPr algn="r"/>
              <a:t>4</a:t>
            </a:fld>
            <a:endParaRPr lang="en-US" altLang="en-US" sz="1200"/>
          </a:p>
        </p:txBody>
      </p:sp>
      <p:sp>
        <p:nvSpPr>
          <p:cNvPr id="12291" name="Rectangle 1026"/>
          <p:cNvSpPr>
            <a:spLocks noGrp="1" noRot="1" noChangeAspect="1" noChangeArrowheads="1" noTextEdit="1"/>
          </p:cNvSpPr>
          <p:nvPr>
            <p:ph type="sldImg"/>
          </p:nvPr>
        </p:nvSpPr>
        <p:spPr>
          <a:solidFill>
            <a:srgbClr val="FFFFFF"/>
          </a:solidFill>
          <a:ln/>
        </p:spPr>
      </p:sp>
      <p:sp>
        <p:nvSpPr>
          <p:cNvPr id="1229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00028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a:ln/>
        </p:spPr>
      </p:sp>
      <p:sp>
        <p:nvSpPr>
          <p:cNvPr id="15363" name="Rectangle 3"/>
          <p:cNvSpPr>
            <a:spLocks noGrp="1"/>
          </p:cNvSpPr>
          <p:nvPr>
            <p:ph type="body" idx="1"/>
          </p:nvPr>
        </p:nvSpPr>
        <p:spPr>
          <a:xfrm>
            <a:off x="935038" y="4418013"/>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10228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9F1DCD-3E2A-4B0D-9E06-F49EE4318209}" type="slidenum">
              <a:rPr lang="en-US" altLang="en-US" sz="1200" smtClean="0"/>
              <a:pPr/>
              <a:t>22</a:t>
            </a:fld>
            <a:endParaRPr lang="en-US" altLang="en-US" sz="1200" smtClean="0"/>
          </a:p>
        </p:txBody>
      </p:sp>
    </p:spTree>
    <p:extLst>
      <p:ext uri="{BB962C8B-B14F-4D97-AF65-F5344CB8AC3E}">
        <p14:creationId xmlns:p14="http://schemas.microsoft.com/office/powerpoint/2010/main" val="5165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935038" y="4418013"/>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Arial" panose="020B0604020202020204" pitchFamily="34" charset="0"/>
                <a:ea typeface="ＭＳ Ｐゴシック" panose="020B0600070205080204" pitchFamily="34" charset="-128"/>
              </a:rPr>
              <a:t>Beginning of class strategies  </a:t>
            </a:r>
          </a:p>
          <a:p>
            <a:pPr eaLnBrk="1" hangingPunct="1">
              <a:spcBef>
                <a:spcPct val="0"/>
              </a:spcBef>
            </a:pPr>
            <a:r>
              <a:rPr lang="en-US" altLang="en-US" smtClean="0">
                <a:latin typeface="Arial" panose="020B0604020202020204" pitchFamily="34" charset="0"/>
                <a:ea typeface="ＭＳ Ｐゴシック" panose="020B0600070205080204" pitchFamily="34" charset="-128"/>
              </a:rPr>
              <a:t>Checking in with students have them share</a:t>
            </a:r>
          </a:p>
          <a:p>
            <a:pPr eaLnBrk="1" hangingPunct="1">
              <a:spcBef>
                <a:spcPct val="0"/>
              </a:spcBef>
            </a:pPr>
            <a:r>
              <a:rPr lang="en-US" altLang="en-US" smtClean="0">
                <a:latin typeface="Arial" panose="020B0604020202020204" pitchFamily="34" charset="0"/>
                <a:ea typeface="ＭＳ Ｐゴシック" panose="020B0600070205080204" pitchFamily="34" charset="-128"/>
              </a:rPr>
              <a:t>Use of assignment books</a:t>
            </a:r>
          </a:p>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66887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524BDBC-D501-4023-80FB-FE200D42DBDA}" type="slidenum">
              <a:rPr lang="en-US" altLang="en-US" sz="1200" smtClean="0"/>
              <a:pPr/>
              <a:t>24</a:t>
            </a:fld>
            <a:endParaRPr lang="en-US" altLang="en-US" sz="1200" smtClean="0"/>
          </a:p>
        </p:txBody>
      </p:sp>
    </p:spTree>
    <p:extLst>
      <p:ext uri="{BB962C8B-B14F-4D97-AF65-F5344CB8AC3E}">
        <p14:creationId xmlns:p14="http://schemas.microsoft.com/office/powerpoint/2010/main" val="3088104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1" tIns="47471" rIns="94941" bIns="47471"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7F990E56-CE10-4058-AA44-018D68DCA5B9}" type="slidenum">
              <a:rPr lang="en-US" altLang="en-US" sz="1200">
                <a:latin typeface="Calibri" panose="020F0502020204030204" pitchFamily="34" charset="0"/>
              </a:rPr>
              <a:pPr algn="r"/>
              <a:t>25</a:t>
            </a:fld>
            <a:endParaRPr lang="en-US" altLang="en-US" sz="1200">
              <a:latin typeface="Calibri" panose="020F050202020403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935038" y="4418013"/>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68905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B9D60D-753B-41AD-A950-DA8EA8916168}" type="slidenum">
              <a:rPr lang="en-US" altLang="en-US"/>
              <a:pPr>
                <a:defRPr/>
              </a:pPr>
              <a:t>‹#›</a:t>
            </a:fld>
            <a:endParaRPr lang="en-US" altLang="en-US"/>
          </a:p>
        </p:txBody>
      </p:sp>
    </p:spTree>
    <p:extLst>
      <p:ext uri="{BB962C8B-B14F-4D97-AF65-F5344CB8AC3E}">
        <p14:creationId xmlns:p14="http://schemas.microsoft.com/office/powerpoint/2010/main" val="2732113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0D14D2-99DF-40B5-B36E-AF31CEE41CF5}" type="slidenum">
              <a:rPr lang="en-US" altLang="en-US"/>
              <a:pPr>
                <a:defRPr/>
              </a:pPr>
              <a:t>‹#›</a:t>
            </a:fld>
            <a:endParaRPr lang="en-US" altLang="en-US"/>
          </a:p>
        </p:txBody>
      </p:sp>
    </p:spTree>
    <p:extLst>
      <p:ext uri="{BB962C8B-B14F-4D97-AF65-F5344CB8AC3E}">
        <p14:creationId xmlns:p14="http://schemas.microsoft.com/office/powerpoint/2010/main" val="2515857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9D3CE6-5471-40F7-9CBE-036F8E2872D3}" type="slidenum">
              <a:rPr lang="en-US" altLang="en-US"/>
              <a:pPr>
                <a:defRPr/>
              </a:pPr>
              <a:t>‹#›</a:t>
            </a:fld>
            <a:endParaRPr lang="en-US" altLang="en-US"/>
          </a:p>
        </p:txBody>
      </p:sp>
    </p:spTree>
    <p:extLst>
      <p:ext uri="{BB962C8B-B14F-4D97-AF65-F5344CB8AC3E}">
        <p14:creationId xmlns:p14="http://schemas.microsoft.com/office/powerpoint/2010/main" val="209962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A0AA4E-9230-4B78-AA69-EFD05E41FDD0}" type="slidenum">
              <a:rPr lang="en-US" altLang="en-US"/>
              <a:pPr>
                <a:defRPr/>
              </a:pPr>
              <a:t>‹#›</a:t>
            </a:fld>
            <a:endParaRPr lang="en-US" altLang="en-US"/>
          </a:p>
        </p:txBody>
      </p:sp>
    </p:spTree>
    <p:extLst>
      <p:ext uri="{BB962C8B-B14F-4D97-AF65-F5344CB8AC3E}">
        <p14:creationId xmlns:p14="http://schemas.microsoft.com/office/powerpoint/2010/main" val="1201480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FB3A2832-8F55-436C-B29F-844CE5B57002}" type="slidenum">
              <a:rPr lang="en-US" altLang="en-US"/>
              <a:pPr>
                <a:defRPr/>
              </a:pPr>
              <a:t>‹#›</a:t>
            </a:fld>
            <a:endParaRPr lang="en-US" altLang="en-US"/>
          </a:p>
        </p:txBody>
      </p:sp>
    </p:spTree>
    <p:extLst>
      <p:ext uri="{BB962C8B-B14F-4D97-AF65-F5344CB8AC3E}">
        <p14:creationId xmlns:p14="http://schemas.microsoft.com/office/powerpoint/2010/main" val="958422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A0FE782-17C6-48BD-BCBE-B7BEDEBCDAE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390449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EABE269-733C-40E3-BBAF-A5E81CDBAAC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2529608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3C1BC42-8EBC-41B4-9C76-89B3739A6D0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3190505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0186FF5-BD36-4222-A00F-120E02893C3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1993190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1F4A87D-AA45-4EA1-82A1-452F20C70D2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856679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FC3BF27-7E7D-4128-90FA-B81D47A80D8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938657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F19B10-2E06-4F94-B62C-835F174AAB76}" type="slidenum">
              <a:rPr lang="en-US" altLang="en-US"/>
              <a:pPr>
                <a:defRPr/>
              </a:pPr>
              <a:t>‹#›</a:t>
            </a:fld>
            <a:endParaRPr lang="en-US" altLang="en-US"/>
          </a:p>
        </p:txBody>
      </p:sp>
    </p:spTree>
    <p:extLst>
      <p:ext uri="{BB962C8B-B14F-4D97-AF65-F5344CB8AC3E}">
        <p14:creationId xmlns:p14="http://schemas.microsoft.com/office/powerpoint/2010/main" val="3804962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1C0D4DE-8A85-42CE-BB9F-72FF1A480CF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1976521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6D87AF9-05EE-4D3D-A4A4-A00ACFFE130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475273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1797A78-8479-4C34-81CB-05C2A58BCB4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1184843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EA4B37B-4CFB-4C3C-B4F2-2E91D7E7BC7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3625392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EC128CC-CC7E-425C-9634-A2636D445EE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3332538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3681869-663F-43A5-ACA0-DA67887F4CB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3174529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41A5DC4-5858-414D-AD72-07F4443A440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130064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701179-267D-4F65-9E0D-CD36617C2BEC}" type="slidenum">
              <a:rPr lang="en-US" altLang="en-US"/>
              <a:pPr>
                <a:defRPr/>
              </a:pPr>
              <a:t>‹#›</a:t>
            </a:fld>
            <a:endParaRPr lang="en-US" altLang="en-US"/>
          </a:p>
        </p:txBody>
      </p:sp>
    </p:spTree>
    <p:extLst>
      <p:ext uri="{BB962C8B-B14F-4D97-AF65-F5344CB8AC3E}">
        <p14:creationId xmlns:p14="http://schemas.microsoft.com/office/powerpoint/2010/main" val="2005415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1015D6-7A7F-40F2-B185-AD7358D1A434}" type="slidenum">
              <a:rPr lang="en-US" altLang="en-US"/>
              <a:pPr>
                <a:defRPr/>
              </a:pPr>
              <a:t>‹#›</a:t>
            </a:fld>
            <a:endParaRPr lang="en-US" altLang="en-US"/>
          </a:p>
        </p:txBody>
      </p:sp>
    </p:spTree>
    <p:extLst>
      <p:ext uri="{BB962C8B-B14F-4D97-AF65-F5344CB8AC3E}">
        <p14:creationId xmlns:p14="http://schemas.microsoft.com/office/powerpoint/2010/main" val="1061559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B76CF44-854E-4926-B085-912048E08F82}" type="slidenum">
              <a:rPr lang="en-US" altLang="en-US"/>
              <a:pPr>
                <a:defRPr/>
              </a:pPr>
              <a:t>‹#›</a:t>
            </a:fld>
            <a:endParaRPr lang="en-US" altLang="en-US"/>
          </a:p>
        </p:txBody>
      </p:sp>
    </p:spTree>
    <p:extLst>
      <p:ext uri="{BB962C8B-B14F-4D97-AF65-F5344CB8AC3E}">
        <p14:creationId xmlns:p14="http://schemas.microsoft.com/office/powerpoint/2010/main" val="3788664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7E3DA7-62C2-40AB-BA9A-08FBD72DD403}" type="slidenum">
              <a:rPr lang="en-US" altLang="en-US"/>
              <a:pPr>
                <a:defRPr/>
              </a:pPr>
              <a:t>‹#›</a:t>
            </a:fld>
            <a:endParaRPr lang="en-US" altLang="en-US"/>
          </a:p>
        </p:txBody>
      </p:sp>
    </p:spTree>
    <p:extLst>
      <p:ext uri="{BB962C8B-B14F-4D97-AF65-F5344CB8AC3E}">
        <p14:creationId xmlns:p14="http://schemas.microsoft.com/office/powerpoint/2010/main" val="3639239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2034B06-8603-49F9-9D4D-A5FC215FAD24}" type="slidenum">
              <a:rPr lang="en-US" altLang="en-US"/>
              <a:pPr>
                <a:defRPr/>
              </a:pPr>
              <a:t>‹#›</a:t>
            </a:fld>
            <a:endParaRPr lang="en-US" altLang="en-US"/>
          </a:p>
        </p:txBody>
      </p:sp>
    </p:spTree>
    <p:extLst>
      <p:ext uri="{BB962C8B-B14F-4D97-AF65-F5344CB8AC3E}">
        <p14:creationId xmlns:p14="http://schemas.microsoft.com/office/powerpoint/2010/main" val="865500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0AFBA1-5945-4173-8307-10BA24A30335}" type="slidenum">
              <a:rPr lang="en-US" altLang="en-US"/>
              <a:pPr>
                <a:defRPr/>
              </a:pPr>
              <a:t>‹#›</a:t>
            </a:fld>
            <a:endParaRPr lang="en-US" altLang="en-US"/>
          </a:p>
        </p:txBody>
      </p:sp>
    </p:spTree>
    <p:extLst>
      <p:ext uri="{BB962C8B-B14F-4D97-AF65-F5344CB8AC3E}">
        <p14:creationId xmlns:p14="http://schemas.microsoft.com/office/powerpoint/2010/main" val="829963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E372C0-594C-4AA3-AB50-936B1BA65B4F}" type="slidenum">
              <a:rPr lang="en-US" altLang="en-US"/>
              <a:pPr>
                <a:defRPr/>
              </a:pPr>
              <a:t>‹#›</a:t>
            </a:fld>
            <a:endParaRPr lang="en-US" altLang="en-US"/>
          </a:p>
        </p:txBody>
      </p:sp>
    </p:spTree>
    <p:extLst>
      <p:ext uri="{BB962C8B-B14F-4D97-AF65-F5344CB8AC3E}">
        <p14:creationId xmlns:p14="http://schemas.microsoft.com/office/powerpoint/2010/main" val="320616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48"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48"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ＭＳ Ｐゴシック" charset="-128"/>
              </a:defRPr>
            </a:lvl1pPr>
          </a:lstStyle>
          <a:p>
            <a:pPr>
              <a:defRPr/>
            </a:pPr>
            <a:fld id="{A1AF3E79-A7A2-4D88-B8C9-DB4A71149A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 id="2147484556" r:id="rId12"/>
    <p:sldLayoutId id="2147484557"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pitchFamily="48" charset="-128"/>
        </a:defRPr>
      </a:lvl6pPr>
      <a:lvl7pPr marL="914400" algn="ctr" rtl="0" fontAlgn="base">
        <a:spcBef>
          <a:spcPct val="0"/>
        </a:spcBef>
        <a:spcAft>
          <a:spcPct val="0"/>
        </a:spcAft>
        <a:defRPr sz="4400">
          <a:solidFill>
            <a:schemeClr val="tx2"/>
          </a:solidFill>
          <a:latin typeface="Arial" charset="0"/>
          <a:ea typeface="ＭＳ Ｐゴシック" pitchFamily="48" charset="-128"/>
        </a:defRPr>
      </a:lvl7pPr>
      <a:lvl8pPr marL="1371600" algn="ctr" rtl="0" fontAlgn="base">
        <a:spcBef>
          <a:spcPct val="0"/>
        </a:spcBef>
        <a:spcAft>
          <a:spcPct val="0"/>
        </a:spcAft>
        <a:defRPr sz="4400">
          <a:solidFill>
            <a:schemeClr val="tx2"/>
          </a:solidFill>
          <a:latin typeface="Arial" charset="0"/>
          <a:ea typeface="ＭＳ Ｐゴシック" pitchFamily="48" charset="-128"/>
        </a:defRPr>
      </a:lvl8pPr>
      <a:lvl9pPr marL="1828800" algn="ctr" rtl="0" fontAlgn="base">
        <a:spcBef>
          <a:spcPct val="0"/>
        </a:spcBef>
        <a:spcAft>
          <a:spcPct val="0"/>
        </a:spcAft>
        <a:defRPr sz="4400">
          <a:solidFill>
            <a:schemeClr val="tx2"/>
          </a:solidFill>
          <a:latin typeface="Arial"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48" charset="-128"/>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48"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ＭＳ Ｐゴシック"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0F28917-ED8C-4B92-92B3-1F8D966DFCD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endParaRPr>
          </a:p>
        </p:txBody>
      </p:sp>
    </p:spTree>
    <p:extLst>
      <p:ext uri="{BB962C8B-B14F-4D97-AF65-F5344CB8AC3E}">
        <p14:creationId xmlns:p14="http://schemas.microsoft.com/office/powerpoint/2010/main" val="142401838"/>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 id="2147484570" r:id="rId12"/>
    <p:sldLayoutId id="2147484571"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pitchFamily="48" charset="-128"/>
        </a:defRPr>
      </a:lvl6pPr>
      <a:lvl7pPr marL="914400" algn="ctr" rtl="0" fontAlgn="base">
        <a:spcBef>
          <a:spcPct val="0"/>
        </a:spcBef>
        <a:spcAft>
          <a:spcPct val="0"/>
        </a:spcAft>
        <a:defRPr sz="4400">
          <a:solidFill>
            <a:schemeClr val="tx2"/>
          </a:solidFill>
          <a:latin typeface="Arial" charset="0"/>
          <a:ea typeface="ＭＳ Ｐゴシック" pitchFamily="48" charset="-128"/>
        </a:defRPr>
      </a:lvl7pPr>
      <a:lvl8pPr marL="1371600" algn="ctr" rtl="0" fontAlgn="base">
        <a:spcBef>
          <a:spcPct val="0"/>
        </a:spcBef>
        <a:spcAft>
          <a:spcPct val="0"/>
        </a:spcAft>
        <a:defRPr sz="4400">
          <a:solidFill>
            <a:schemeClr val="tx2"/>
          </a:solidFill>
          <a:latin typeface="Arial" charset="0"/>
          <a:ea typeface="ＭＳ Ｐゴシック" pitchFamily="48" charset="-128"/>
        </a:defRPr>
      </a:lvl8pPr>
      <a:lvl9pPr marL="1828800" algn="ctr" rtl="0" fontAlgn="base">
        <a:spcBef>
          <a:spcPct val="0"/>
        </a:spcBef>
        <a:spcAft>
          <a:spcPct val="0"/>
        </a:spcAft>
        <a:defRPr sz="4400">
          <a:solidFill>
            <a:schemeClr val="tx2"/>
          </a:solidFill>
          <a:latin typeface="Arial"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npr.org/sections/13.7/2016/05/02/476419823/can-songs-help-you-learn-scientific-concept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VxyxywShewI"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theteachertoolkit.com/index.php/tool/100-squares"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5.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ideo" Target="https://www.youtube.com/embed/YJM6WUNDnhA"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190500" y="304800"/>
            <a:ext cx="8686800" cy="2895600"/>
          </a:xfrm>
        </p:spPr>
        <p:txBody>
          <a:bodyPr/>
          <a:lstStyle/>
          <a:p>
            <a:r>
              <a:rPr lang="en-US" altLang="en-US" b="1" dirty="0"/>
              <a:t>How to be "Sneaky Smart" with Elementary Classroom Management</a:t>
            </a:r>
            <a:endParaRPr lang="en-US" altLang="en-US" b="1" dirty="0" smtClean="0"/>
          </a:p>
        </p:txBody>
      </p:sp>
      <p:sp>
        <p:nvSpPr>
          <p:cNvPr id="22531" name="Rectangle 3"/>
          <p:cNvSpPr>
            <a:spLocks noGrp="1" noChangeArrowheads="1"/>
          </p:cNvSpPr>
          <p:nvPr>
            <p:ph type="subTitle" idx="1"/>
          </p:nvPr>
        </p:nvSpPr>
        <p:spPr>
          <a:xfrm>
            <a:off x="190500" y="3200400"/>
            <a:ext cx="8153400" cy="2362200"/>
          </a:xfrm>
        </p:spPr>
        <p:txBody>
          <a:bodyPr/>
          <a:lstStyle/>
          <a:p>
            <a:pPr algn="l">
              <a:lnSpc>
                <a:spcPct val="90000"/>
              </a:lnSpc>
            </a:pPr>
            <a:r>
              <a:rPr lang="en-US" altLang="en-US" dirty="0" smtClean="0"/>
              <a:t>Jeffery R. Craver, Ph.D.  </a:t>
            </a:r>
          </a:p>
          <a:p>
            <a:pPr algn="l">
              <a:lnSpc>
                <a:spcPct val="90000"/>
              </a:lnSpc>
            </a:pPr>
            <a:r>
              <a:rPr lang="en-US" altLang="en-US" dirty="0" smtClean="0"/>
              <a:t>School Psychologist</a:t>
            </a:r>
          </a:p>
          <a:p>
            <a:pPr algn="l">
              <a:lnSpc>
                <a:spcPct val="90000"/>
              </a:lnSpc>
            </a:pPr>
            <a:r>
              <a:rPr lang="en-US" altLang="en-US" sz="2400" dirty="0" smtClean="0"/>
              <a:t>Rockdale County Public Schools</a:t>
            </a:r>
          </a:p>
          <a:p>
            <a:pPr algn="l">
              <a:lnSpc>
                <a:spcPct val="90000"/>
              </a:lnSpc>
            </a:pPr>
            <a:endParaRPr lang="en-US" altLang="en-US" sz="2400" dirty="0" smtClean="0"/>
          </a:p>
          <a:p>
            <a:pPr eaLnBrk="1" hangingPunct="1">
              <a:lnSpc>
                <a:spcPct val="90000"/>
              </a:lnSpc>
            </a:pPr>
            <a:endParaRPr lang="en-US" altLang="en-US" sz="4000" dirty="0" smtClean="0"/>
          </a:p>
        </p:txBody>
      </p:sp>
      <p:pic>
        <p:nvPicPr>
          <p:cNvPr id="2253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2625" y="3197225"/>
            <a:ext cx="33813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7383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I also get…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799" y="1940052"/>
            <a:ext cx="8001001" cy="4613148"/>
          </a:xfrm>
        </p:spPr>
      </p:pic>
    </p:spTree>
    <p:extLst>
      <p:ext uri="{BB962C8B-B14F-4D97-AF65-F5344CB8AC3E}">
        <p14:creationId xmlns:p14="http://schemas.microsoft.com/office/powerpoint/2010/main" val="246778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rot="21353899">
            <a:off x="657225" y="1588"/>
            <a:ext cx="7797800" cy="958850"/>
          </a:xfrm>
        </p:spPr>
        <p:txBody>
          <a:bodyPr/>
          <a:lstStyle/>
          <a:p>
            <a:r>
              <a:rPr lang="en-US" altLang="en-US" smtClean="0"/>
              <a:t>Sneaky Smart Strategy</a:t>
            </a:r>
          </a:p>
        </p:txBody>
      </p:sp>
      <p:sp>
        <p:nvSpPr>
          <p:cNvPr id="22531" name="Content Placeholder 5"/>
          <p:cNvSpPr>
            <a:spLocks noGrp="1"/>
          </p:cNvSpPr>
          <p:nvPr>
            <p:ph idx="1"/>
          </p:nvPr>
        </p:nvSpPr>
        <p:spPr>
          <a:xfrm rot="260847">
            <a:off x="3919538" y="1135063"/>
            <a:ext cx="4773612" cy="4044950"/>
          </a:xfrm>
        </p:spPr>
        <p:txBody>
          <a:bodyPr/>
          <a:lstStyle/>
          <a:p>
            <a:r>
              <a:rPr lang="en-US" altLang="en-US" sz="2800" smtClean="0"/>
              <a:t>Sometimes when we focus on creating &amp; facilitating learning experiences rather than the management/discipline it:</a:t>
            </a:r>
          </a:p>
          <a:p>
            <a:pPr lvl="1"/>
            <a:r>
              <a:rPr lang="en-US" altLang="en-US" smtClean="0"/>
              <a:t>Automatically engages kids</a:t>
            </a:r>
          </a:p>
          <a:p>
            <a:pPr lvl="1"/>
            <a:r>
              <a:rPr lang="en-US" altLang="en-US" smtClean="0"/>
              <a:t>Causes us to have natural, authentic “flow”</a:t>
            </a:r>
          </a:p>
          <a:p>
            <a:pPr lvl="1"/>
            <a:r>
              <a:rPr lang="en-US" altLang="en-US" smtClean="0"/>
              <a:t>Because after all, education matters to us!</a:t>
            </a:r>
          </a:p>
          <a:p>
            <a:endParaRPr lang="en-US" altLang="en-US" smtClean="0"/>
          </a:p>
          <a:p>
            <a:endParaRPr lang="en-US" altLang="en-US" smtClean="0"/>
          </a:p>
        </p:txBody>
      </p:sp>
      <p:pic>
        <p:nvPicPr>
          <p:cNvPr id="2253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96163">
            <a:off x="304800" y="1143000"/>
            <a:ext cx="34686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229600" cy="5867400"/>
          </a:xfrm>
        </p:spPr>
        <p:txBody>
          <a:bodyPr/>
          <a:lstStyle/>
          <a:p>
            <a:r>
              <a:rPr lang="en-US" altLang="en-US" dirty="0"/>
              <a:t>Reassess whether we have been clear in expressing the expectations (when taking a grad course, you expect that syllabus at the 1st class, don’t you</a:t>
            </a:r>
            <a:r>
              <a:rPr lang="en-US" altLang="en-US" dirty="0" smtClean="0"/>
              <a:t>?)</a:t>
            </a:r>
          </a:p>
          <a:p>
            <a:r>
              <a:rPr lang="en-US" altLang="en-US" dirty="0"/>
              <a:t>Engage students immediately by:</a:t>
            </a:r>
          </a:p>
          <a:p>
            <a:pPr lvl="1"/>
            <a:r>
              <a:rPr lang="en-US" altLang="en-US" dirty="0"/>
              <a:t>Planning your opening</a:t>
            </a:r>
          </a:p>
          <a:p>
            <a:pPr lvl="1"/>
            <a:r>
              <a:rPr lang="en-US" altLang="en-US" dirty="0" smtClean="0"/>
              <a:t>Creating </a:t>
            </a:r>
            <a:r>
              <a:rPr lang="en-US" altLang="en-US" dirty="0"/>
              <a:t>a multi-modal experience</a:t>
            </a:r>
          </a:p>
          <a:p>
            <a:pPr lvl="1"/>
            <a:r>
              <a:rPr lang="en-US" altLang="en-US" dirty="0" smtClean="0"/>
              <a:t>Grabbing </a:t>
            </a:r>
            <a:r>
              <a:rPr lang="en-US" altLang="en-US" dirty="0"/>
              <a:t>their attention</a:t>
            </a:r>
          </a:p>
          <a:p>
            <a:endParaRPr lang="en-US" alt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3886200"/>
            <a:ext cx="4724400" cy="2971800"/>
          </a:xfrm>
          <a:prstGeom prst="rect">
            <a:avLst/>
          </a:prstGeom>
        </p:spPr>
      </p:pic>
    </p:spTree>
    <p:extLst>
      <p:ext uri="{BB962C8B-B14F-4D97-AF65-F5344CB8AC3E}">
        <p14:creationId xmlns:p14="http://schemas.microsoft.com/office/powerpoint/2010/main" val="151625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325757">
            <a:off x="3027810" y="3150120"/>
            <a:ext cx="6000163" cy="3333424"/>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38127">
            <a:off x="260708" y="3755161"/>
            <a:ext cx="2470065" cy="199980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47882">
            <a:off x="304800" y="304800"/>
            <a:ext cx="4419600" cy="294787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53386">
            <a:off x="4890089" y="680685"/>
            <a:ext cx="3879368" cy="1847878"/>
          </a:xfrm>
          <a:prstGeom prst="rect">
            <a:avLst/>
          </a:prstGeom>
        </p:spPr>
      </p:pic>
      <p:sp>
        <p:nvSpPr>
          <p:cNvPr id="14" name="Rectangle 13"/>
          <p:cNvSpPr/>
          <p:nvPr/>
        </p:nvSpPr>
        <p:spPr>
          <a:xfrm rot="20626266">
            <a:off x="1324962" y="2967335"/>
            <a:ext cx="64940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smtClean="0">
                <a:ln/>
                <a:solidFill>
                  <a:srgbClr val="002060"/>
                </a:solidFill>
                <a:effectLst>
                  <a:outerShdw blurRad="38100" dist="38100" dir="2700000" algn="tl">
                    <a:srgbClr val="000000">
                      <a:alpha val="43137"/>
                    </a:srgbClr>
                  </a:outerShdw>
                </a:effectLst>
              </a:rPr>
              <a:t>Space is Important</a:t>
            </a:r>
            <a:endParaRPr lang="en-US" sz="5400" b="1" dirty="0">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2286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304800" y="228600"/>
            <a:ext cx="8153400" cy="5867400"/>
          </a:xfrm>
        </p:spPr>
        <p:txBody>
          <a:bodyPr/>
          <a:lstStyle/>
          <a:p>
            <a:r>
              <a:rPr lang="en-US" altLang="en-US" b="1" smtClean="0"/>
              <a:t>Engage students immediately by:</a:t>
            </a:r>
          </a:p>
          <a:p>
            <a:pPr lvl="1"/>
            <a:r>
              <a:rPr lang="en-US" altLang="en-US" sz="3200" b="1" smtClean="0"/>
              <a:t>Planning your opening</a:t>
            </a:r>
          </a:p>
          <a:p>
            <a:pPr lvl="1"/>
            <a:r>
              <a:rPr lang="en-US" altLang="en-US" sz="3200" b="1" smtClean="0"/>
              <a:t>Grabbing their attention</a:t>
            </a:r>
          </a:p>
          <a:p>
            <a:pPr lvl="1"/>
            <a:r>
              <a:rPr lang="en-US" altLang="en-US" sz="3200" b="1" smtClean="0"/>
              <a:t>Making a multi-modal experience</a:t>
            </a:r>
          </a:p>
          <a:p>
            <a:pPr lvl="1"/>
            <a:r>
              <a:rPr lang="en-US" altLang="en-US" sz="3200" b="1" smtClean="0"/>
              <a:t>What do they see/hear?</a:t>
            </a:r>
          </a:p>
          <a:p>
            <a:endParaRPr lang="en-US" altLang="en-US" smtClean="0"/>
          </a:p>
          <a:p>
            <a:endParaRPr lang="en-US" altLang="en-US" smtClean="0"/>
          </a:p>
          <a:p>
            <a:endParaRPr lang="en-US" altLang="en-US" smtClean="0"/>
          </a:p>
          <a:p>
            <a:endParaRPr lang="en-US" altLang="en-US" smtClean="0"/>
          </a:p>
        </p:txBody>
      </p:sp>
      <p:pic>
        <p:nvPicPr>
          <p:cNvPr id="2150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09152">
            <a:off x="327025" y="3486150"/>
            <a:ext cx="4332288"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62736">
            <a:off x="4729163" y="3408363"/>
            <a:ext cx="4148137"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991600" cy="6096000"/>
          </a:xfrm>
        </p:spPr>
        <p:txBody>
          <a:bodyPr/>
          <a:lstStyle/>
          <a:p>
            <a:r>
              <a:rPr lang="en-US" dirty="0" smtClean="0"/>
              <a:t>2016 study-compared the </a:t>
            </a:r>
            <a:r>
              <a:rPr lang="en-US" dirty="0"/>
              <a:t>effects of watching a music video about fossils to a video </a:t>
            </a:r>
            <a:r>
              <a:rPr lang="en-US" dirty="0" smtClean="0"/>
              <a:t>with </a:t>
            </a:r>
            <a:r>
              <a:rPr lang="en-US" dirty="0"/>
              <a:t>same content, but </a:t>
            </a:r>
            <a:r>
              <a:rPr lang="en-US" dirty="0" smtClean="0"/>
              <a:t>w/o </a:t>
            </a:r>
            <a:r>
              <a:rPr lang="en-US" dirty="0"/>
              <a:t>music or music-video style. </a:t>
            </a:r>
            <a:r>
              <a:rPr lang="en-US" dirty="0" smtClean="0"/>
              <a:t>87 middle schoolers </a:t>
            </a:r>
            <a:r>
              <a:rPr lang="en-US" dirty="0"/>
              <a:t>in New Zealand were randomly assigned to watch </a:t>
            </a:r>
            <a:r>
              <a:rPr lang="en-US" dirty="0" smtClean="0"/>
              <a:t>one </a:t>
            </a:r>
            <a:r>
              <a:rPr lang="en-US" dirty="0"/>
              <a:t>or the </a:t>
            </a:r>
            <a:r>
              <a:rPr lang="en-US" dirty="0" smtClean="0"/>
              <a:t>other.</a:t>
            </a:r>
          </a:p>
          <a:p>
            <a:r>
              <a:rPr lang="en-US" dirty="0" smtClean="0"/>
              <a:t>Both </a:t>
            </a:r>
            <a:r>
              <a:rPr lang="en-US" dirty="0"/>
              <a:t>groups showed significant improvements from their initial scores immediately after watching a </a:t>
            </a:r>
            <a:r>
              <a:rPr lang="en-US" dirty="0" smtClean="0"/>
              <a:t>video.</a:t>
            </a:r>
          </a:p>
          <a:p>
            <a:r>
              <a:rPr lang="en-US" dirty="0" smtClean="0"/>
              <a:t>28 </a:t>
            </a:r>
            <a:r>
              <a:rPr lang="en-US" dirty="0"/>
              <a:t>days </a:t>
            </a:r>
            <a:r>
              <a:rPr lang="en-US" dirty="0" smtClean="0"/>
              <a:t>after-Video w/o music: Students forgot </a:t>
            </a:r>
            <a:r>
              <a:rPr lang="en-US" dirty="0"/>
              <a:t>what they'd </a:t>
            </a:r>
            <a:r>
              <a:rPr lang="en-US" dirty="0" smtClean="0"/>
              <a:t>learned but </a:t>
            </a:r>
            <a:r>
              <a:rPr lang="en-US" dirty="0"/>
              <a:t>music video </a:t>
            </a:r>
            <a:r>
              <a:rPr lang="en-US" dirty="0" smtClean="0"/>
              <a:t>watchers retained more when tested.</a:t>
            </a:r>
            <a:endParaRPr lang="en-US" dirty="0"/>
          </a:p>
        </p:txBody>
      </p:sp>
    </p:spTree>
    <p:extLst>
      <p:ext uri="{BB962C8B-B14F-4D97-AF65-F5344CB8AC3E}">
        <p14:creationId xmlns:p14="http://schemas.microsoft.com/office/powerpoint/2010/main" val="764131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Website: </a:t>
            </a:r>
            <a:r>
              <a:rPr lang="en-US" dirty="0" smtClean="0">
                <a:hlinkClick r:id="rId2"/>
              </a:rPr>
              <a:t>NPR-songs-help-you-learn-scientific-concepts</a:t>
            </a:r>
            <a:endParaRPr lang="en-US" dirty="0"/>
          </a:p>
        </p:txBody>
      </p:sp>
      <p:sp>
        <p:nvSpPr>
          <p:cNvPr id="3" name="Content Placeholder 2"/>
          <p:cNvSpPr>
            <a:spLocks noGrp="1"/>
          </p:cNvSpPr>
          <p:nvPr>
            <p:ph idx="1"/>
          </p:nvPr>
        </p:nvSpPr>
        <p:spPr/>
        <p:txBody>
          <a:bodyPr/>
          <a:lstStyle/>
          <a:p>
            <a:r>
              <a:rPr lang="en-US" dirty="0"/>
              <a:t>http://www.npr.org/sections/13.7/2016/05/02/476419823/can-songs-help-you-learn-scientific-concepts</a:t>
            </a:r>
          </a:p>
        </p:txBody>
      </p:sp>
    </p:spTree>
    <p:extLst>
      <p:ext uri="{BB962C8B-B14F-4D97-AF65-F5344CB8AC3E}">
        <p14:creationId xmlns:p14="http://schemas.microsoft.com/office/powerpoint/2010/main" val="2091385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85800" y="0"/>
            <a:ext cx="7772400" cy="914400"/>
          </a:xfrm>
        </p:spPr>
        <p:txBody>
          <a:bodyPr/>
          <a:lstStyle/>
          <a:p>
            <a:r>
              <a:rPr lang="en-US" altLang="en-US" dirty="0" smtClean="0"/>
              <a:t>More Lessons Learned: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4267200"/>
            <a:ext cx="5410200" cy="3043238"/>
          </a:xfrm>
          <a:prstGeom prst="rect">
            <a:avLst/>
          </a:prstGeom>
        </p:spPr>
      </p:pic>
      <p:sp>
        <p:nvSpPr>
          <p:cNvPr id="34819" name="Content Placeholder 2"/>
          <p:cNvSpPr>
            <a:spLocks noGrp="1"/>
          </p:cNvSpPr>
          <p:nvPr>
            <p:ph idx="1"/>
          </p:nvPr>
        </p:nvSpPr>
        <p:spPr>
          <a:xfrm>
            <a:off x="228600" y="914400"/>
            <a:ext cx="8610600" cy="5181600"/>
          </a:xfrm>
        </p:spPr>
        <p:txBody>
          <a:bodyPr/>
          <a:lstStyle/>
          <a:p>
            <a:r>
              <a:rPr lang="en-US" altLang="en-US" dirty="0"/>
              <a:t>Being Sneaky Smart </a:t>
            </a:r>
            <a:r>
              <a:rPr lang="en-US" altLang="en-US" u="sng" dirty="0">
                <a:effectLst>
                  <a:outerShdw blurRad="38100" dist="38100" dir="2700000" algn="tl">
                    <a:srgbClr val="000000">
                      <a:alpha val="43137"/>
                    </a:srgbClr>
                  </a:outerShdw>
                </a:effectLst>
              </a:rPr>
              <a:t>does not </a:t>
            </a:r>
            <a:r>
              <a:rPr lang="en-US" altLang="en-US" dirty="0"/>
              <a:t>mean “giving in”</a:t>
            </a:r>
          </a:p>
          <a:p>
            <a:r>
              <a:rPr lang="en-US" altLang="en-US" dirty="0" smtClean="0"/>
              <a:t>It is </a:t>
            </a:r>
            <a:r>
              <a:rPr lang="en-US" altLang="en-US" b="1" i="1" u="sng" dirty="0" smtClean="0"/>
              <a:t>all</a:t>
            </a:r>
            <a:r>
              <a:rPr lang="en-US" altLang="en-US" dirty="0" smtClean="0"/>
              <a:t> about looking at our (adult) behavior &amp; being sneaky smart regarding prevention</a:t>
            </a:r>
          </a:p>
          <a:p>
            <a:r>
              <a:rPr lang="en-US" altLang="en-US" dirty="0"/>
              <a:t>T</a:t>
            </a:r>
            <a:r>
              <a:rPr lang="en-US" altLang="en-US" dirty="0" smtClean="0"/>
              <a:t>he positive supports/pre-corrects that we can put into place</a:t>
            </a:r>
          </a:p>
          <a:p>
            <a:r>
              <a:rPr lang="en-US" altLang="en-US" dirty="0" smtClean="0"/>
              <a:t>Adults have control in creating a positive trajectory of compliance</a:t>
            </a:r>
          </a:p>
          <a:p>
            <a:r>
              <a:rPr lang="en-US" altLang="en-US" dirty="0" smtClean="0"/>
              <a:t>It is best to alter the environment-physical &amp; emotional</a:t>
            </a:r>
          </a:p>
        </p:txBody>
      </p:sp>
    </p:spTree>
    <p:extLst>
      <p:ext uri="{BB962C8B-B14F-4D97-AF65-F5344CB8AC3E}">
        <p14:creationId xmlns:p14="http://schemas.microsoft.com/office/powerpoint/2010/main" val="976071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685800" y="0"/>
            <a:ext cx="7772400" cy="1143000"/>
          </a:xfrm>
        </p:spPr>
        <p:txBody>
          <a:bodyPr/>
          <a:lstStyle/>
          <a:p>
            <a:pPr algn="l"/>
            <a:r>
              <a:rPr lang="en-US" altLang="en-US" dirty="0" smtClean="0"/>
              <a:t>Sneaky Smart Strategy</a:t>
            </a:r>
          </a:p>
        </p:txBody>
      </p:sp>
      <p:sp>
        <p:nvSpPr>
          <p:cNvPr id="88067" name="Content Placeholder 3"/>
          <p:cNvSpPr>
            <a:spLocks noGrp="1"/>
          </p:cNvSpPr>
          <p:nvPr>
            <p:ph idx="1"/>
          </p:nvPr>
        </p:nvSpPr>
        <p:spPr>
          <a:xfrm>
            <a:off x="0" y="990600"/>
            <a:ext cx="9144000" cy="5105400"/>
          </a:xfrm>
        </p:spPr>
        <p:txBody>
          <a:bodyPr/>
          <a:lstStyle/>
          <a:p>
            <a:r>
              <a:rPr lang="en-US" altLang="en-US" sz="3600" dirty="0" smtClean="0"/>
              <a:t>Focus on structure, </a:t>
            </a:r>
          </a:p>
          <a:p>
            <a:pPr marL="0" indent="0">
              <a:buNone/>
            </a:pPr>
            <a:r>
              <a:rPr lang="en-US" altLang="en-US" sz="3600" dirty="0" smtClean="0"/>
              <a:t>class procedures &amp; </a:t>
            </a:r>
          </a:p>
          <a:p>
            <a:pPr marL="0" indent="0">
              <a:buNone/>
            </a:pPr>
            <a:r>
              <a:rPr lang="en-US" altLang="en-US" sz="3600" dirty="0" smtClean="0"/>
              <a:t>expectations of what </a:t>
            </a:r>
          </a:p>
          <a:p>
            <a:pPr marL="0" indent="0">
              <a:buNone/>
            </a:pPr>
            <a:r>
              <a:rPr lang="en-US" altLang="en-US" sz="3600" dirty="0" smtClean="0"/>
              <a:t>needs to happen during </a:t>
            </a:r>
          </a:p>
          <a:p>
            <a:pPr marL="0" indent="0">
              <a:buNone/>
            </a:pPr>
            <a:r>
              <a:rPr lang="en-US" altLang="en-US" sz="3600" dirty="0" smtClean="0"/>
              <a:t>any unstructured times</a:t>
            </a:r>
          </a:p>
          <a:p>
            <a:pPr marL="0" indent="0">
              <a:buNone/>
            </a:pPr>
            <a:r>
              <a:rPr lang="en-US" altLang="en-US" sz="3600" dirty="0" smtClean="0"/>
              <a:t>-class entry, if you finish</a:t>
            </a:r>
          </a:p>
          <a:p>
            <a:pPr marL="0" indent="0">
              <a:buNone/>
            </a:pPr>
            <a:r>
              <a:rPr lang="en-US" altLang="en-US" sz="3600" dirty="0" smtClean="0"/>
              <a:t> your work, etc.</a:t>
            </a:r>
          </a:p>
          <a:p>
            <a:pPr marL="0" indent="0">
              <a:buNone/>
            </a:pPr>
            <a:endParaRPr lang="en-US" altLang="en-US" sz="3600" b="1" dirty="0" smtClean="0"/>
          </a:p>
          <a:p>
            <a:endParaRPr lang="en-US" altLang="en-US" sz="3600" dirty="0" smtClean="0"/>
          </a:p>
          <a:p>
            <a:endParaRPr lang="en-US" altLang="en-US" sz="3600" dirty="0" smtClean="0"/>
          </a:p>
          <a:p>
            <a:endParaRPr lang="en-US" altLang="en-US" sz="3600"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350" y="990600"/>
            <a:ext cx="4743450" cy="5867400"/>
          </a:xfrm>
          <a:prstGeom prst="rect">
            <a:avLst/>
          </a:prstGeom>
        </p:spPr>
      </p:pic>
    </p:spTree>
    <p:extLst>
      <p:ext uri="{BB962C8B-B14F-4D97-AF65-F5344CB8AC3E}">
        <p14:creationId xmlns:p14="http://schemas.microsoft.com/office/powerpoint/2010/main" val="150401646"/>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As you watch this short video…</a:t>
            </a:r>
          </a:p>
        </p:txBody>
      </p:sp>
      <p:sp>
        <p:nvSpPr>
          <p:cNvPr id="3" name="Content Placeholder 2"/>
          <p:cNvSpPr>
            <a:spLocks noGrp="1"/>
          </p:cNvSpPr>
          <p:nvPr>
            <p:ph idx="1"/>
          </p:nvPr>
        </p:nvSpPr>
        <p:spPr>
          <a:xfrm>
            <a:off x="381000" y="1981200"/>
            <a:ext cx="8610600" cy="4572000"/>
          </a:xfrm>
        </p:spPr>
        <p:txBody>
          <a:bodyPr/>
          <a:lstStyle/>
          <a:p>
            <a:pPr>
              <a:defRPr/>
            </a:pPr>
            <a:r>
              <a:rPr lang="en-US" dirty="0" smtClean="0"/>
              <a:t>And you see the adult interactions with these elementary students, ask yourself if the adults were setting the stage for that positive trajectory of likely getting the student to comply in the future…</a:t>
            </a:r>
          </a:p>
          <a:p>
            <a:pPr>
              <a:defRPr/>
            </a:pPr>
            <a:r>
              <a:rPr lang="en-US" dirty="0" smtClean="0"/>
              <a:t>What behaviors  are the adults “giving life” to? </a:t>
            </a:r>
            <a:endParaRPr lang="en-US" dirty="0"/>
          </a:p>
          <a:p>
            <a:pPr>
              <a:defRPr/>
            </a:pPr>
            <a:r>
              <a:rPr lang="en-US" dirty="0" smtClean="0"/>
              <a:t>What emotional environment are they setting up?</a:t>
            </a:r>
          </a:p>
          <a:p>
            <a:pPr>
              <a:defRPr/>
            </a:pPr>
            <a:endParaRPr lang="en-US" dirty="0" smtClean="0"/>
          </a:p>
          <a:p>
            <a:pPr marL="0" indent="0">
              <a:buFontTx/>
              <a:buNone/>
              <a:defRPr/>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a:xfrm>
            <a:off x="685800" y="0"/>
            <a:ext cx="7772400" cy="1143000"/>
          </a:xfrm>
        </p:spPr>
        <p:txBody>
          <a:bodyPr/>
          <a:lstStyle/>
          <a:p>
            <a:r>
              <a:rPr lang="en-US" altLang="en-US" dirty="0" smtClean="0"/>
              <a:t>Many Thanks to:</a:t>
            </a:r>
          </a:p>
        </p:txBody>
      </p:sp>
      <p:sp>
        <p:nvSpPr>
          <p:cNvPr id="24579" name="Rectangle 1027"/>
          <p:cNvSpPr>
            <a:spLocks noGrp="1" noChangeArrowheads="1"/>
          </p:cNvSpPr>
          <p:nvPr>
            <p:ph type="body" idx="1"/>
          </p:nvPr>
        </p:nvSpPr>
        <p:spPr>
          <a:xfrm>
            <a:off x="228600" y="1066800"/>
            <a:ext cx="8839200" cy="5029200"/>
          </a:xfrm>
        </p:spPr>
        <p:txBody>
          <a:bodyPr/>
          <a:lstStyle/>
          <a:p>
            <a:r>
              <a:rPr lang="en-US" altLang="en-US" dirty="0" smtClean="0"/>
              <a:t>Dr. Terrance M. Scott, Univ. of Louisville</a:t>
            </a:r>
          </a:p>
          <a:p>
            <a:r>
              <a:rPr lang="en-US" altLang="en-US" dirty="0" smtClean="0"/>
              <a:t>Dr. Rob Horner, Univ. of Oregon</a:t>
            </a:r>
          </a:p>
          <a:p>
            <a:r>
              <a:rPr lang="en-US" altLang="en-US" dirty="0" smtClean="0"/>
              <a:t>Dr. Kent Parker, Oconee School District, SC</a:t>
            </a:r>
          </a:p>
          <a:p>
            <a:r>
              <a:rPr lang="en-US" altLang="en-US" dirty="0" smtClean="0"/>
              <a:t>John </a:t>
            </a:r>
            <a:r>
              <a:rPr lang="en-US" altLang="en-US" dirty="0" err="1" smtClean="0"/>
              <a:t>Maag</a:t>
            </a:r>
            <a:r>
              <a:rPr lang="en-US" altLang="en-US" dirty="0" smtClean="0"/>
              <a:t>, Univ. of Nebraska</a:t>
            </a:r>
          </a:p>
          <a:p>
            <a:r>
              <a:rPr lang="en-US" altLang="en-US" dirty="0" smtClean="0"/>
              <a:t>TED Talks Videos &amp; NPR</a:t>
            </a:r>
          </a:p>
          <a:p>
            <a:endParaRPr lang="en-US" alt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8827">
            <a:off x="786565" y="4680617"/>
            <a:ext cx="2936543" cy="19576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62451">
            <a:off x="5968190" y="3792364"/>
            <a:ext cx="2729593" cy="2697748"/>
          </a:xfrm>
          <a:prstGeom prst="rect">
            <a:avLst/>
          </a:prstGeom>
        </p:spPr>
      </p:pic>
    </p:spTree>
    <p:extLst>
      <p:ext uri="{BB962C8B-B14F-4D97-AF65-F5344CB8AC3E}">
        <p14:creationId xmlns:p14="http://schemas.microsoft.com/office/powerpoint/2010/main" val="3440279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altLang="en-US" smtClean="0"/>
          </a:p>
        </p:txBody>
      </p:sp>
      <p:pic>
        <p:nvPicPr>
          <p:cNvPr id="4" name="VxyxywShewI"/>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685800" y="685800"/>
            <a:ext cx="7772400" cy="59436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Sneaky Smart by…</a:t>
            </a:r>
            <a:endParaRPr lang="en-US" dirty="0"/>
          </a:p>
        </p:txBody>
      </p:sp>
      <p:sp>
        <p:nvSpPr>
          <p:cNvPr id="3" name="Content Placeholder 2"/>
          <p:cNvSpPr>
            <a:spLocks noGrp="1"/>
          </p:cNvSpPr>
          <p:nvPr>
            <p:ph idx="1"/>
          </p:nvPr>
        </p:nvSpPr>
        <p:spPr/>
        <p:txBody>
          <a:bodyPr/>
          <a:lstStyle/>
          <a:p>
            <a:r>
              <a:rPr lang="en-US" dirty="0" smtClean="0"/>
              <a:t>Giving “LIFE” to what you want to see more of</a:t>
            </a:r>
          </a:p>
          <a:p>
            <a:r>
              <a:rPr lang="en-US" dirty="0" smtClean="0"/>
              <a:t>AKA Being Positive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4038600"/>
            <a:ext cx="6781800" cy="2133600"/>
          </a:xfrm>
          <a:prstGeom prst="rect">
            <a:avLst/>
          </a:prstGeom>
        </p:spPr>
      </p:pic>
      <p:sp>
        <p:nvSpPr>
          <p:cNvPr id="5" name="Left Arrow 4"/>
          <p:cNvSpPr/>
          <p:nvPr/>
        </p:nvSpPr>
        <p:spPr bwMode="auto">
          <a:xfrm>
            <a:off x="4876800" y="4038600"/>
            <a:ext cx="3581400" cy="22860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48" charset="-128"/>
            </a:endParaRPr>
          </a:p>
        </p:txBody>
      </p:sp>
    </p:spTree>
    <p:extLst>
      <p:ext uri="{BB962C8B-B14F-4D97-AF65-F5344CB8AC3E}">
        <p14:creationId xmlns:p14="http://schemas.microsoft.com/office/powerpoint/2010/main" val="7651422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a:xfrm>
            <a:off x="304800" y="304800"/>
            <a:ext cx="8153400" cy="1143000"/>
          </a:xfrm>
        </p:spPr>
        <p:txBody>
          <a:bodyPr/>
          <a:lstStyle/>
          <a:p>
            <a:pPr eaLnBrk="1" hangingPunct="1"/>
            <a:r>
              <a:rPr lang="en-US" altLang="en-US" smtClean="0"/>
              <a:t>Interventions that Focus on</a:t>
            </a:r>
            <a:br>
              <a:rPr lang="en-US" altLang="en-US" smtClean="0"/>
            </a:br>
            <a:r>
              <a:rPr lang="en-US" altLang="en-US" smtClean="0"/>
              <a:t> the Positive</a:t>
            </a:r>
          </a:p>
        </p:txBody>
      </p:sp>
      <p:sp>
        <p:nvSpPr>
          <p:cNvPr id="54275" name="Rectangle 3"/>
          <p:cNvSpPr>
            <a:spLocks noGrp="1"/>
          </p:cNvSpPr>
          <p:nvPr>
            <p:ph type="body" idx="4294967295"/>
          </p:nvPr>
        </p:nvSpPr>
        <p:spPr>
          <a:xfrm>
            <a:off x="838200" y="1676400"/>
            <a:ext cx="6934200" cy="4449763"/>
          </a:xfrm>
        </p:spPr>
        <p:txBody>
          <a:bodyPr/>
          <a:lstStyle/>
          <a:p>
            <a:pPr eaLnBrk="1" hangingPunct="1"/>
            <a:r>
              <a:rPr lang="en-US" altLang="en-US" dirty="0" smtClean="0">
                <a:hlinkClick r:id="rId3"/>
              </a:rPr>
              <a:t>100 Squares</a:t>
            </a:r>
            <a:endParaRPr lang="en-US" altLang="en-US" dirty="0" smtClean="0"/>
          </a:p>
          <a:p>
            <a:pPr eaLnBrk="1" hangingPunct="1"/>
            <a:r>
              <a:rPr lang="en-US" altLang="en-US" dirty="0"/>
              <a:t>Transition tickets/Lottery</a:t>
            </a:r>
          </a:p>
          <a:p>
            <a:pPr eaLnBrk="1" hangingPunct="1"/>
            <a:r>
              <a:rPr lang="en-US" altLang="en-US" dirty="0"/>
              <a:t>Mystery Hero Student</a:t>
            </a:r>
          </a:p>
          <a:p>
            <a:pPr eaLnBrk="1" hangingPunct="1"/>
            <a:r>
              <a:rPr lang="en-US" altLang="en-US" dirty="0"/>
              <a:t>Role Model Student</a:t>
            </a:r>
          </a:p>
          <a:p>
            <a:pPr eaLnBrk="1" hangingPunct="1"/>
            <a:r>
              <a:rPr lang="en-US" altLang="en-US" dirty="0"/>
              <a:t>Student of the Week/Month</a:t>
            </a:r>
          </a:p>
          <a:p>
            <a:pPr eaLnBrk="1" hangingPunct="1"/>
            <a:r>
              <a:rPr lang="en-US" altLang="en-US" dirty="0"/>
              <a:t>Using visuals to chart positive progress (T. over E.)</a:t>
            </a:r>
          </a:p>
          <a:p>
            <a:pPr eaLnBrk="1" hangingPunct="1"/>
            <a:endParaRPr lang="en-US" altLang="en-US" dirty="0" smtClean="0"/>
          </a:p>
          <a:p>
            <a:pPr eaLnBrk="1" hangingPunct="1">
              <a:buFontTx/>
              <a:buNone/>
            </a:pPr>
            <a:endParaRPr lang="en-US" altLang="en-US" dirty="0" smtClean="0"/>
          </a:p>
        </p:txBody>
      </p:sp>
    </p:spTree>
    <p:extLst>
      <p:ext uri="{BB962C8B-B14F-4D97-AF65-F5344CB8AC3E}">
        <p14:creationId xmlns:p14="http://schemas.microsoft.com/office/powerpoint/2010/main" val="2502619028"/>
      </p:ext>
    </p:extLst>
  </p:cSld>
  <p:clrMapOvr>
    <a:masterClrMapping/>
  </p:clrMapOvr>
  <p:transition>
    <p:check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533400"/>
            <a:ext cx="7772400" cy="1143000"/>
          </a:xfrm>
        </p:spPr>
        <p:txBody>
          <a:bodyPr rtlCol="0">
            <a:normAutofit fontScale="90000"/>
          </a:bodyPr>
          <a:lstStyle/>
          <a:p>
            <a:pPr eaLnBrk="1" fontAlgn="auto" hangingPunct="1">
              <a:spcAft>
                <a:spcPts val="0"/>
              </a:spcAft>
              <a:defRPr/>
            </a:pPr>
            <a:r>
              <a:rPr lang="en-US" sz="7200" dirty="0" smtClean="0">
                <a:solidFill>
                  <a:srgbClr val="FF0000"/>
                </a:solidFill>
                <a:cs typeface="+mj-cs"/>
              </a:rPr>
              <a:t>Your Turn</a:t>
            </a:r>
          </a:p>
        </p:txBody>
      </p:sp>
      <p:sp>
        <p:nvSpPr>
          <p:cNvPr id="45059" name="Rectangle 3"/>
          <p:cNvSpPr>
            <a:spLocks noGrp="1" noChangeArrowheads="1"/>
          </p:cNvSpPr>
          <p:nvPr>
            <p:ph type="body" idx="4294967295"/>
          </p:nvPr>
        </p:nvSpPr>
        <p:spPr>
          <a:xfrm>
            <a:off x="457200" y="1600200"/>
            <a:ext cx="7772400" cy="4525963"/>
          </a:xfrm>
        </p:spPr>
        <p:txBody>
          <a:bodyPr/>
          <a:lstStyle/>
          <a:p>
            <a:pPr eaLnBrk="1" hangingPunct="1">
              <a:buFontTx/>
              <a:buNone/>
            </a:pPr>
            <a:r>
              <a:rPr lang="en-US" altLang="en-US" sz="3600" smtClean="0"/>
              <a:t>What are some strategies </a:t>
            </a:r>
          </a:p>
          <a:p>
            <a:pPr eaLnBrk="1" hangingPunct="1">
              <a:buFontTx/>
              <a:buNone/>
            </a:pPr>
            <a:r>
              <a:rPr lang="en-US" altLang="en-US" sz="3600" smtClean="0"/>
              <a:t>that you have used </a:t>
            </a:r>
          </a:p>
          <a:p>
            <a:pPr eaLnBrk="1" hangingPunct="1">
              <a:buFontTx/>
              <a:buNone/>
            </a:pPr>
            <a:r>
              <a:rPr lang="en-US" altLang="en-US" sz="3600" smtClean="0"/>
              <a:t>or seen used to </a:t>
            </a:r>
          </a:p>
          <a:p>
            <a:pPr eaLnBrk="1" hangingPunct="1">
              <a:buFontTx/>
              <a:buNone/>
            </a:pPr>
            <a:r>
              <a:rPr lang="en-US" altLang="en-US" sz="3600" smtClean="0"/>
              <a:t>increase the </a:t>
            </a:r>
          </a:p>
          <a:p>
            <a:pPr eaLnBrk="1" hangingPunct="1">
              <a:buFontTx/>
              <a:buNone/>
            </a:pPr>
            <a:r>
              <a:rPr lang="en-US" altLang="en-US" sz="3600" smtClean="0"/>
              <a:t>“positives” in your </a:t>
            </a:r>
          </a:p>
          <a:p>
            <a:pPr eaLnBrk="1" hangingPunct="1">
              <a:buFontTx/>
              <a:buNone/>
            </a:pPr>
            <a:r>
              <a:rPr lang="en-US" altLang="en-US" sz="3600" smtClean="0"/>
              <a:t>classes?  </a:t>
            </a:r>
          </a:p>
        </p:txBody>
      </p:sp>
      <p:pic>
        <p:nvPicPr>
          <p:cNvPr id="450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438400"/>
            <a:ext cx="3889375"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720425"/>
      </p:ext>
    </p:extLst>
  </p:cSld>
  <p:clrMapOvr>
    <a:masterClrMapping/>
  </p:clrMapOvr>
  <p:transition>
    <p:check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0" y="304800"/>
            <a:ext cx="9144000" cy="1676400"/>
          </a:xfrm>
        </p:spPr>
        <p:txBody>
          <a:bodyPr rtlCol="0">
            <a:normAutofit fontScale="90000"/>
          </a:bodyPr>
          <a:lstStyle/>
          <a:p>
            <a:pPr eaLnBrk="1" fontAlgn="auto" hangingPunct="1">
              <a:spcAft>
                <a:spcPts val="0"/>
              </a:spcAft>
              <a:defRPr/>
            </a:pPr>
            <a:r>
              <a:rPr lang="en-US" sz="4000" dirty="0" smtClean="0">
                <a:solidFill>
                  <a:schemeClr val="tx1">
                    <a:lumMod val="95000"/>
                    <a:lumOff val="5000"/>
                  </a:schemeClr>
                </a:solidFill>
                <a:cs typeface="+mj-cs"/>
              </a:rPr>
              <a:t>For a Great List of Reinforcing Ideas that cost no money, &amp; contains no sugar or salt</a:t>
            </a:r>
            <a:r>
              <a:rPr lang="en-US" sz="4000" dirty="0">
                <a:solidFill>
                  <a:schemeClr val="tx1">
                    <a:lumMod val="95000"/>
                    <a:lumOff val="5000"/>
                  </a:schemeClr>
                </a:solidFill>
                <a:cs typeface="+mj-cs"/>
              </a:rPr>
              <a:t>: www.successfulschools.org under behavior</a:t>
            </a:r>
            <a:br>
              <a:rPr lang="en-US" sz="4000" dirty="0">
                <a:solidFill>
                  <a:schemeClr val="tx1">
                    <a:lumMod val="95000"/>
                    <a:lumOff val="5000"/>
                  </a:schemeClr>
                </a:solidFill>
                <a:cs typeface="+mj-cs"/>
              </a:rPr>
            </a:br>
            <a:endParaRPr lang="en-US" sz="4000" dirty="0" smtClean="0">
              <a:solidFill>
                <a:schemeClr val="tx1">
                  <a:lumMod val="95000"/>
                  <a:lumOff val="5000"/>
                </a:schemeClr>
              </a:solidFill>
              <a:cs typeface="+mj-cs"/>
            </a:endParaRPr>
          </a:p>
        </p:txBody>
      </p:sp>
      <p:pic>
        <p:nvPicPr>
          <p:cNvPr id="2" name="Picture 1"/>
          <p:cNvPicPr>
            <a:picLocks noChangeAspect="1"/>
          </p:cNvPicPr>
          <p:nvPr/>
        </p:nvPicPr>
        <p:blipFill>
          <a:blip r:embed="rId3"/>
          <a:stretch>
            <a:fillRect/>
          </a:stretch>
        </p:blipFill>
        <p:spPr>
          <a:xfrm>
            <a:off x="-1933575" y="1828800"/>
            <a:ext cx="13011150" cy="6781800"/>
          </a:xfrm>
          <a:prstGeom prst="rect">
            <a:avLst/>
          </a:prstGeom>
        </p:spPr>
      </p:pic>
    </p:spTree>
    <p:extLst>
      <p:ext uri="{BB962C8B-B14F-4D97-AF65-F5344CB8AC3E}">
        <p14:creationId xmlns:p14="http://schemas.microsoft.com/office/powerpoint/2010/main" val="203565224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304800"/>
            <a:ext cx="7772400" cy="1066800"/>
          </a:xfrm>
        </p:spPr>
        <p:txBody>
          <a:bodyPr/>
          <a:lstStyle/>
          <a:p>
            <a:pPr eaLnBrk="1" hangingPunct="1"/>
            <a:r>
              <a:rPr lang="en-US" altLang="en-US" smtClean="0"/>
              <a:t>Along with being positive . . .</a:t>
            </a:r>
          </a:p>
        </p:txBody>
      </p:sp>
      <p:pic>
        <p:nvPicPr>
          <p:cNvPr id="491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5334000"/>
            <a:ext cx="415766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3"/>
          <p:cNvSpPr>
            <a:spLocks noGrp="1" noChangeArrowheads="1"/>
          </p:cNvSpPr>
          <p:nvPr>
            <p:ph type="body" idx="4294967295"/>
          </p:nvPr>
        </p:nvSpPr>
        <p:spPr>
          <a:xfrm>
            <a:off x="457200" y="1600200"/>
            <a:ext cx="8001000" cy="4525963"/>
          </a:xfrm>
        </p:spPr>
        <p:txBody>
          <a:bodyPr/>
          <a:lstStyle/>
          <a:p>
            <a:pPr eaLnBrk="1" hangingPunct="1">
              <a:lnSpc>
                <a:spcPct val="90000"/>
              </a:lnSpc>
            </a:pPr>
            <a:r>
              <a:rPr lang="en-US" altLang="en-US" sz="3300" smtClean="0"/>
              <a:t>Have fun with your kids when reviewing what is &amp; is not acceptable in your class (i.e., what is the rule about approaching your desk? Which door do we exit out of to go to special area?)</a:t>
            </a:r>
          </a:p>
          <a:p>
            <a:pPr eaLnBrk="1" hangingPunct="1">
              <a:lnSpc>
                <a:spcPct val="90000"/>
              </a:lnSpc>
            </a:pPr>
            <a:r>
              <a:rPr lang="en-US" altLang="en-US" sz="3300" smtClean="0"/>
              <a:t>Because students tend to have sudden onset amnesia, don’t forget to refresh &amp; review your expectations AND what the pay off will be!  </a:t>
            </a:r>
          </a:p>
          <a:p>
            <a:pPr eaLnBrk="1" hangingPunct="1">
              <a:lnSpc>
                <a:spcPct val="90000"/>
              </a:lnSpc>
              <a:buFont typeface="Wingdings" panose="05000000000000000000" pitchFamily="2" charset="2"/>
              <a:buNone/>
            </a:pPr>
            <a:endParaRPr lang="en-US" altLang="en-US" sz="3300" smtClean="0"/>
          </a:p>
        </p:txBody>
      </p:sp>
    </p:spTree>
    <p:extLst>
      <p:ext uri="{BB962C8B-B14F-4D97-AF65-F5344CB8AC3E}">
        <p14:creationId xmlns:p14="http://schemas.microsoft.com/office/powerpoint/2010/main" val="2470368277"/>
      </p:ext>
    </p:extLst>
  </p:cSld>
  <p:clrMapOvr>
    <a:masterClrMapping/>
  </p:clrMapOvr>
  <p:transition>
    <p:check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28600"/>
            <a:ext cx="22479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4"/>
          <p:cNvSpPr>
            <a:spLocks noGrp="1" noChangeArrowheads="1"/>
          </p:cNvSpPr>
          <p:nvPr>
            <p:ph type="title"/>
          </p:nvPr>
        </p:nvSpPr>
        <p:spPr>
          <a:xfrm>
            <a:off x="304800" y="685800"/>
            <a:ext cx="8458200" cy="5638800"/>
          </a:xfrm>
        </p:spPr>
        <p:txBody>
          <a:bodyPr/>
          <a:lstStyle/>
          <a:p>
            <a:pPr algn="r" eaLnBrk="1" hangingPunct="1"/>
            <a:r>
              <a:rPr lang="en-US" altLang="en-US" smtClean="0"/>
              <a:t/>
            </a:r>
            <a:br>
              <a:rPr lang="en-US" altLang="en-US" smtClean="0"/>
            </a:br>
            <a:r>
              <a:rPr lang="en-US" altLang="en-US" b="1" smtClean="0"/>
              <a:t>Sneaky Smart Strategy</a:t>
            </a:r>
            <a:r>
              <a:rPr lang="en-US" altLang="en-US" smtClean="0"/>
              <a:t/>
            </a:r>
            <a:br>
              <a:rPr lang="en-US" altLang="en-US" smtClean="0"/>
            </a:br>
            <a:r>
              <a:rPr lang="en-US" altLang="en-US" smtClean="0"/>
              <a:t/>
            </a:r>
            <a:br>
              <a:rPr lang="en-US" altLang="en-US" smtClean="0"/>
            </a:br>
            <a:r>
              <a:rPr lang="en-US" altLang="en-US" smtClean="0"/>
              <a:t>Work on the “alliance/connection” that you have with students. If students feel respected AND respect you, this is going to have a major impact on what you can get out of them.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685800" y="533400"/>
            <a:ext cx="7772400" cy="1981200"/>
          </a:xfrm>
        </p:spPr>
        <p:txBody>
          <a:bodyPr/>
          <a:lstStyle/>
          <a:p>
            <a:pPr eaLnBrk="1" hangingPunct="1"/>
            <a:r>
              <a:rPr lang="en-US" altLang="en-US" sz="4800" smtClean="0">
                <a:latin typeface="Comic Sans MS" panose="030F0702030302020204" pitchFamily="66" charset="0"/>
              </a:rPr>
              <a:t>Life is Like An Echo</a:t>
            </a:r>
            <a:endParaRPr lang="en-US" altLang="en-US" sz="3600" smtClean="0">
              <a:latin typeface="Comic Sans MS" panose="030F0702030302020204" pitchFamily="66" charset="0"/>
            </a:endParaRPr>
          </a:p>
        </p:txBody>
      </p:sp>
      <p:sp>
        <p:nvSpPr>
          <p:cNvPr id="161795" name="Rectangle 3"/>
          <p:cNvSpPr>
            <a:spLocks noGrp="1"/>
          </p:cNvSpPr>
          <p:nvPr>
            <p:ph type="subTitle" idx="4294967295"/>
          </p:nvPr>
        </p:nvSpPr>
        <p:spPr>
          <a:xfrm>
            <a:off x="228600" y="2209800"/>
            <a:ext cx="8915400" cy="2514600"/>
          </a:xfrm>
        </p:spPr>
        <p:txBody>
          <a:bodyPr/>
          <a:lstStyle/>
          <a:p>
            <a:pPr marL="0" indent="0" algn="ctr" eaLnBrk="1" hangingPunct="1"/>
            <a:r>
              <a:rPr lang="en-US" altLang="en-US" sz="4400" smtClean="0">
                <a:latin typeface="Comic Sans MS" panose="030F0702030302020204" pitchFamily="66" charset="0"/>
              </a:rPr>
              <a:t>You Get Back What You </a:t>
            </a:r>
          </a:p>
          <a:p>
            <a:pPr marL="0" indent="0" algn="ctr" eaLnBrk="1" hangingPunct="1">
              <a:buFontTx/>
              <a:buNone/>
            </a:pPr>
            <a:r>
              <a:rPr lang="en-US" altLang="en-US" sz="4400" smtClean="0">
                <a:latin typeface="Comic Sans MS" panose="030F0702030302020204" pitchFamily="66" charset="0"/>
              </a:rPr>
              <a:t>Send Out</a:t>
            </a:r>
          </a:p>
        </p:txBody>
      </p:sp>
      <p:pic>
        <p:nvPicPr>
          <p:cNvPr id="27652" name="Picture 2" descr="C:\Documents and Settings\Craverj\Local Settings\Temporary Internet Files\Content.IE5\KXS649XN\MCPE00093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8938" y="3281363"/>
            <a:ext cx="3321050"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1795">
                                            <p:txEl>
                                              <p:pRg st="0" end="0"/>
                                            </p:txEl>
                                          </p:spTgt>
                                        </p:tgtEl>
                                        <p:attrNameLst>
                                          <p:attrName>style.visibility</p:attrName>
                                        </p:attrNameLst>
                                      </p:cBhvr>
                                      <p:to>
                                        <p:strVal val="visible"/>
                                      </p:to>
                                    </p:set>
                                    <p:animEffect transition="in" filter="wipe(left)">
                                      <p:cBhvr>
                                        <p:cTn id="7" dur="500"/>
                                        <p:tgtEl>
                                          <p:spTgt spid="161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1795">
                                            <p:txEl>
                                              <p:pRg st="1" end="1"/>
                                            </p:txEl>
                                          </p:spTgt>
                                        </p:tgtEl>
                                        <p:attrNameLst>
                                          <p:attrName>style.visibility</p:attrName>
                                        </p:attrNameLst>
                                      </p:cBhvr>
                                      <p:to>
                                        <p:strVal val="visible"/>
                                      </p:to>
                                    </p:set>
                                    <p:animEffect transition="in" filter="wipe(left)">
                                      <p:cBhvr>
                                        <p:cTn id="12" dur="500"/>
                                        <p:tgtEl>
                                          <p:spTgt spid="1617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76200"/>
            <a:ext cx="8610600" cy="1371600"/>
          </a:xfrm>
        </p:spPr>
        <p:txBody>
          <a:bodyPr/>
          <a:lstStyle/>
          <a:p>
            <a:pPr eaLnBrk="1" hangingPunct="1"/>
            <a:r>
              <a:rPr lang="en-US" altLang="en-US" sz="3600" smtClean="0"/>
              <a:t>Teacher efforts to get to know students are also important . . .</a:t>
            </a:r>
            <a:r>
              <a:rPr lang="en-US" altLang="en-US" sz="400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5352"/>
            <a:ext cx="8915400" cy="5242648"/>
          </a:xfrm>
          <a:prstGeom prst="rect">
            <a:avLst/>
          </a:prstGeom>
        </p:spPr>
      </p:pic>
      <p:sp>
        <p:nvSpPr>
          <p:cNvPr id="44035" name="Rectangle 3"/>
          <p:cNvSpPr>
            <a:spLocks noGrp="1" noChangeArrowheads="1"/>
          </p:cNvSpPr>
          <p:nvPr>
            <p:ph type="body" idx="1"/>
          </p:nvPr>
        </p:nvSpPr>
        <p:spPr>
          <a:xfrm>
            <a:off x="304800" y="1600200"/>
            <a:ext cx="8610600" cy="4953000"/>
          </a:xfrm>
        </p:spPr>
        <p:txBody>
          <a:bodyPr/>
          <a:lstStyle/>
          <a:p>
            <a:pPr eaLnBrk="1" hangingPunct="1">
              <a:lnSpc>
                <a:spcPct val="90000"/>
              </a:lnSpc>
            </a:pPr>
            <a:r>
              <a:rPr lang="en-US" altLang="en-US" sz="2800" dirty="0" smtClean="0"/>
              <a:t>Research shows that the most reliable predictor of outcome is the “alliance” that is perceived by the student</a:t>
            </a:r>
          </a:p>
          <a:p>
            <a:pPr eaLnBrk="1" hangingPunct="1">
              <a:lnSpc>
                <a:spcPct val="90000"/>
              </a:lnSpc>
            </a:pPr>
            <a:r>
              <a:rPr lang="en-US" altLang="en-US" sz="2800" dirty="0" smtClean="0"/>
              <a:t>This is greatly influenced by the student’s views of how respected they feel by the teacher &amp; whom they respect</a:t>
            </a:r>
          </a:p>
          <a:p>
            <a:pPr eaLnBrk="1" hangingPunct="1">
              <a:lnSpc>
                <a:spcPct val="90000"/>
              </a:lnSpc>
            </a:pPr>
            <a:r>
              <a:rPr lang="en-US" altLang="en-US" sz="2800" dirty="0" smtClean="0"/>
              <a:t>Remember that it is hard to get excited over someone else’s goal so include the student’s input as you work to figure out the intervention</a:t>
            </a:r>
          </a:p>
          <a:p>
            <a:pPr eaLnBrk="1" hangingPunct="1">
              <a:lnSpc>
                <a:spcPct val="90000"/>
              </a:lnSpc>
            </a:pPr>
            <a:r>
              <a:rPr lang="en-US" altLang="en-US" sz="2800" dirty="0" smtClean="0"/>
              <a:t>Think about inquiring, “Tell me something about your teacher that worked for you” or “You had such a good day today; How did you do that?”</a:t>
            </a:r>
          </a:p>
        </p:txBody>
      </p:sp>
    </p:spTree>
    <p:extLst>
      <p:ext uri="{BB962C8B-B14F-4D97-AF65-F5344CB8AC3E}">
        <p14:creationId xmlns:p14="http://schemas.microsoft.com/office/powerpoint/2010/main" val="4291126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85800" y="609600"/>
            <a:ext cx="7924800" cy="3429000"/>
          </a:xfrm>
        </p:spPr>
        <p:txBody>
          <a:bodyPr/>
          <a:lstStyle/>
          <a:p>
            <a:pPr eaLnBrk="1" hangingPunct="1"/>
            <a:r>
              <a:rPr lang="en-US" altLang="en-US" sz="7200" smtClean="0">
                <a:solidFill>
                  <a:srgbClr val="FF0000"/>
                </a:solidFill>
              </a:rPr>
              <a:t>Any other Oprah fans in the house?</a:t>
            </a:r>
            <a:br>
              <a:rPr lang="en-US" altLang="en-US" sz="7200" smtClean="0">
                <a:solidFill>
                  <a:srgbClr val="FF0000"/>
                </a:solidFill>
              </a:rPr>
            </a:br>
            <a:endParaRPr lang="en-US" altLang="en-US" sz="7200" smtClean="0">
              <a:solidFill>
                <a:srgbClr val="FF0000"/>
              </a:solidFill>
            </a:endParaRPr>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3124200"/>
            <a:ext cx="619125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228600"/>
            <a:ext cx="7772400" cy="838200"/>
          </a:xfrm>
        </p:spPr>
        <p:txBody>
          <a:bodyPr/>
          <a:lstStyle/>
          <a:p>
            <a:r>
              <a:rPr lang="en-US" altLang="en-US" dirty="0" smtClean="0"/>
              <a:t>Goals for Today</a:t>
            </a:r>
          </a:p>
        </p:txBody>
      </p:sp>
      <p:sp>
        <p:nvSpPr>
          <p:cNvPr id="26627" name="Rectangle 3"/>
          <p:cNvSpPr>
            <a:spLocks noGrp="1" noChangeArrowheads="1"/>
          </p:cNvSpPr>
          <p:nvPr>
            <p:ph idx="1"/>
          </p:nvPr>
        </p:nvSpPr>
        <p:spPr>
          <a:xfrm>
            <a:off x="152400" y="1752600"/>
            <a:ext cx="8763000" cy="4419600"/>
          </a:xfrm>
        </p:spPr>
        <p:txBody>
          <a:bodyPr/>
          <a:lstStyle/>
          <a:p>
            <a:pPr marL="742950" indent="-742950">
              <a:buFontTx/>
              <a:buAutoNum type="arabicParenR"/>
            </a:pPr>
            <a:r>
              <a:rPr lang="en-US" altLang="en-US" sz="3000" dirty="0" smtClean="0"/>
              <a:t>Help improve some of the evidenced based interventions that you already use (&amp; this may require some honest self-reflection)</a:t>
            </a:r>
          </a:p>
          <a:p>
            <a:pPr marL="742950" indent="-742950">
              <a:buFontTx/>
              <a:buAutoNum type="arabicParenR"/>
            </a:pPr>
            <a:r>
              <a:rPr lang="en-US" altLang="en-US" sz="3000" dirty="0" smtClean="0"/>
              <a:t>Expose you to some new strategies/ interventions to try as you deal with challenging behaviors, &amp; perhaps re-frame some thoughts</a:t>
            </a:r>
          </a:p>
          <a:p>
            <a:pPr marL="742950" indent="-742950">
              <a:buFontTx/>
              <a:buAutoNum type="arabicParenR"/>
            </a:pPr>
            <a:r>
              <a:rPr lang="en-US" altLang="en-US" sz="3000" dirty="0" smtClean="0"/>
              <a:t>Help you to make your life in the classroom easier </a:t>
            </a:r>
          </a:p>
          <a:p>
            <a:pPr marL="742950" indent="-742950">
              <a:buFontTx/>
              <a:buAutoNum type="arabicParenR"/>
            </a:pPr>
            <a:endParaRPr lang="en-US" altLang="en-US" sz="30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1216698"/>
            <a:ext cx="5559778" cy="3002280"/>
          </a:xfrm>
          <a:prstGeom prst="rect">
            <a:avLst/>
          </a:prstGeom>
        </p:spPr>
      </p:pic>
    </p:spTree>
    <p:extLst>
      <p:ext uri="{BB962C8B-B14F-4D97-AF65-F5344CB8AC3E}">
        <p14:creationId xmlns:p14="http://schemas.microsoft.com/office/powerpoint/2010/main" val="36713911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900" y="4191000"/>
            <a:ext cx="3886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8600" y="76200"/>
            <a:ext cx="8229600" cy="6019800"/>
          </a:xfrm>
        </p:spPr>
        <p:txBody>
          <a:bodyPr/>
          <a:lstStyle/>
          <a:p>
            <a:pPr marL="0" indent="0">
              <a:buFontTx/>
              <a:buNone/>
            </a:pPr>
            <a:r>
              <a:rPr lang="en-US" altLang="en-US" smtClean="0"/>
              <a:t>“…when someone is speaking loudly at you,  rather than responding to them with the same tone, all you have to do is be quiet. Because to be mature about a situation &amp; walk away or sit there &amp; talk low…it is satisfying-like, Hey, I kept my composure…&amp; the other person is thinking, I guess I have to find another way to come at this…rather than yelling…”</a:t>
            </a:r>
          </a:p>
          <a:p>
            <a:pPr marL="0" indent="0">
              <a:buFontTx/>
              <a:buNone/>
            </a:pPr>
            <a:endParaRPr lang="en-US" altLang="en-US" smtClean="0"/>
          </a:p>
          <a:p>
            <a:pPr marL="0" indent="0">
              <a:buFontTx/>
              <a:buNone/>
            </a:pPr>
            <a:r>
              <a:rPr lang="en-US" altLang="en-US" sz="2000" b="1" smtClean="0"/>
              <a:t>--Tuscon Irvin, 17, a junior that underwent mediation</a:t>
            </a:r>
          </a:p>
          <a:p>
            <a:pPr marL="0" indent="0">
              <a:buFontTx/>
              <a:buNone/>
            </a:pPr>
            <a:r>
              <a:rPr lang="en-US" altLang="en-US" sz="2000" b="1" smtClean="0"/>
              <a:t> training, Source: NY Times, Sept. 11, 2016 Education </a:t>
            </a:r>
          </a:p>
          <a:p>
            <a:pPr marL="0" indent="0">
              <a:buFontTx/>
              <a:buNone/>
            </a:pPr>
            <a:r>
              <a:rPr lang="en-US" altLang="en-US" sz="2000" b="1" smtClean="0"/>
              <a:t>Issue</a:t>
            </a:r>
          </a:p>
          <a:p>
            <a:pPr marL="0" indent="0" algn="r">
              <a:buFontTx/>
              <a:buNone/>
            </a:pPr>
            <a:endParaRPr lang="en-US" altLang="en-US" smtClean="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80">
                                          <p:stCondLst>
                                            <p:cond delay="0"/>
                                          </p:stCondLst>
                                        </p:cTn>
                                        <p:tgtEl>
                                          <p:spTgt spid="3">
                                            <p:txEl>
                                              <p:pRg st="3" end="3"/>
                                            </p:txEl>
                                          </p:spTgt>
                                        </p:tgtEl>
                                      </p:cBhvr>
                                    </p:animEffect>
                                    <p:anim calcmode="lin" valueType="num">
                                      <p:cBhvr>
                                        <p:cTn id="2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3" end="3"/>
                                            </p:txEl>
                                          </p:spTgt>
                                        </p:tgtEl>
                                      </p:cBhvr>
                                      <p:to x="100000" y="60000"/>
                                    </p:animScale>
                                    <p:animScale>
                                      <p:cBhvr>
                                        <p:cTn id="30" dur="166" decel="50000">
                                          <p:stCondLst>
                                            <p:cond delay="676"/>
                                          </p:stCondLst>
                                        </p:cTn>
                                        <p:tgtEl>
                                          <p:spTgt spid="3">
                                            <p:txEl>
                                              <p:pRg st="3" end="3"/>
                                            </p:txEl>
                                          </p:spTgt>
                                        </p:tgtEl>
                                      </p:cBhvr>
                                      <p:to x="100000" y="100000"/>
                                    </p:animScale>
                                    <p:animScale>
                                      <p:cBhvr>
                                        <p:cTn id="31" dur="26">
                                          <p:stCondLst>
                                            <p:cond delay="1312"/>
                                          </p:stCondLst>
                                        </p:cTn>
                                        <p:tgtEl>
                                          <p:spTgt spid="3">
                                            <p:txEl>
                                              <p:pRg st="3" end="3"/>
                                            </p:txEl>
                                          </p:spTgt>
                                        </p:tgtEl>
                                      </p:cBhvr>
                                      <p:to x="100000" y="80000"/>
                                    </p:animScale>
                                    <p:animScale>
                                      <p:cBhvr>
                                        <p:cTn id="32" dur="166" decel="50000">
                                          <p:stCondLst>
                                            <p:cond delay="1338"/>
                                          </p:stCondLst>
                                        </p:cTn>
                                        <p:tgtEl>
                                          <p:spTgt spid="3">
                                            <p:txEl>
                                              <p:pRg st="3" end="3"/>
                                            </p:txEl>
                                          </p:spTgt>
                                        </p:tgtEl>
                                      </p:cBhvr>
                                      <p:to x="100000" y="100000"/>
                                    </p:animScale>
                                    <p:animScale>
                                      <p:cBhvr>
                                        <p:cTn id="33" dur="26">
                                          <p:stCondLst>
                                            <p:cond delay="1642"/>
                                          </p:stCondLst>
                                        </p:cTn>
                                        <p:tgtEl>
                                          <p:spTgt spid="3">
                                            <p:txEl>
                                              <p:pRg st="3" end="3"/>
                                            </p:txEl>
                                          </p:spTgt>
                                        </p:tgtEl>
                                      </p:cBhvr>
                                      <p:to x="100000" y="90000"/>
                                    </p:animScale>
                                    <p:animScale>
                                      <p:cBhvr>
                                        <p:cTn id="34" dur="166" decel="50000">
                                          <p:stCondLst>
                                            <p:cond delay="1668"/>
                                          </p:stCondLst>
                                        </p:cTn>
                                        <p:tgtEl>
                                          <p:spTgt spid="3">
                                            <p:txEl>
                                              <p:pRg st="3" end="3"/>
                                            </p:txEl>
                                          </p:spTgt>
                                        </p:tgtEl>
                                      </p:cBhvr>
                                      <p:to x="100000" y="100000"/>
                                    </p:animScale>
                                    <p:animScale>
                                      <p:cBhvr>
                                        <p:cTn id="35" dur="26">
                                          <p:stCondLst>
                                            <p:cond delay="1808"/>
                                          </p:stCondLst>
                                        </p:cTn>
                                        <p:tgtEl>
                                          <p:spTgt spid="3">
                                            <p:txEl>
                                              <p:pRg st="3" end="3"/>
                                            </p:txEl>
                                          </p:spTgt>
                                        </p:tgtEl>
                                      </p:cBhvr>
                                      <p:to x="100000" y="95000"/>
                                    </p:animScale>
                                    <p:animScale>
                                      <p:cBhvr>
                                        <p:cTn id="36" dur="166" decel="50000">
                                          <p:stCondLst>
                                            <p:cond delay="1834"/>
                                          </p:stCondLst>
                                        </p:cTn>
                                        <p:tgtEl>
                                          <p:spTgt spid="3">
                                            <p:txEl>
                                              <p:pRg st="3" end="3"/>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down)">
                                      <p:cBhvr>
                                        <p:cTn id="39" dur="580">
                                          <p:stCondLst>
                                            <p:cond delay="0"/>
                                          </p:stCondLst>
                                        </p:cTn>
                                        <p:tgtEl>
                                          <p:spTgt spid="3">
                                            <p:txEl>
                                              <p:pRg st="4" end="4"/>
                                            </p:txEl>
                                          </p:spTgt>
                                        </p:tgtEl>
                                      </p:cBhvr>
                                    </p:animEffect>
                                    <p:anim calcmode="lin" valueType="num">
                                      <p:cBhvr>
                                        <p:cTn id="4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4" end="4"/>
                                            </p:txEl>
                                          </p:spTgt>
                                        </p:tgtEl>
                                      </p:cBhvr>
                                      <p:to x="100000" y="60000"/>
                                    </p:animScale>
                                    <p:animScale>
                                      <p:cBhvr>
                                        <p:cTn id="46" dur="166" decel="50000">
                                          <p:stCondLst>
                                            <p:cond delay="676"/>
                                          </p:stCondLst>
                                        </p:cTn>
                                        <p:tgtEl>
                                          <p:spTgt spid="3">
                                            <p:txEl>
                                              <p:pRg st="4" end="4"/>
                                            </p:txEl>
                                          </p:spTgt>
                                        </p:tgtEl>
                                      </p:cBhvr>
                                      <p:to x="100000" y="100000"/>
                                    </p:animScale>
                                    <p:animScale>
                                      <p:cBhvr>
                                        <p:cTn id="47" dur="26">
                                          <p:stCondLst>
                                            <p:cond delay="1312"/>
                                          </p:stCondLst>
                                        </p:cTn>
                                        <p:tgtEl>
                                          <p:spTgt spid="3">
                                            <p:txEl>
                                              <p:pRg st="4" end="4"/>
                                            </p:txEl>
                                          </p:spTgt>
                                        </p:tgtEl>
                                      </p:cBhvr>
                                      <p:to x="100000" y="80000"/>
                                    </p:animScale>
                                    <p:animScale>
                                      <p:cBhvr>
                                        <p:cTn id="48" dur="166" decel="50000">
                                          <p:stCondLst>
                                            <p:cond delay="1338"/>
                                          </p:stCondLst>
                                        </p:cTn>
                                        <p:tgtEl>
                                          <p:spTgt spid="3">
                                            <p:txEl>
                                              <p:pRg st="4" end="4"/>
                                            </p:txEl>
                                          </p:spTgt>
                                        </p:tgtEl>
                                      </p:cBhvr>
                                      <p:to x="100000" y="100000"/>
                                    </p:animScale>
                                    <p:animScale>
                                      <p:cBhvr>
                                        <p:cTn id="49" dur="26">
                                          <p:stCondLst>
                                            <p:cond delay="1642"/>
                                          </p:stCondLst>
                                        </p:cTn>
                                        <p:tgtEl>
                                          <p:spTgt spid="3">
                                            <p:txEl>
                                              <p:pRg st="4" end="4"/>
                                            </p:txEl>
                                          </p:spTgt>
                                        </p:tgtEl>
                                      </p:cBhvr>
                                      <p:to x="100000" y="90000"/>
                                    </p:animScale>
                                    <p:animScale>
                                      <p:cBhvr>
                                        <p:cTn id="50" dur="166" decel="50000">
                                          <p:stCondLst>
                                            <p:cond delay="1668"/>
                                          </p:stCondLst>
                                        </p:cTn>
                                        <p:tgtEl>
                                          <p:spTgt spid="3">
                                            <p:txEl>
                                              <p:pRg st="4" end="4"/>
                                            </p:txEl>
                                          </p:spTgt>
                                        </p:tgtEl>
                                      </p:cBhvr>
                                      <p:to x="100000" y="100000"/>
                                    </p:animScale>
                                    <p:animScale>
                                      <p:cBhvr>
                                        <p:cTn id="51" dur="26">
                                          <p:stCondLst>
                                            <p:cond delay="1808"/>
                                          </p:stCondLst>
                                        </p:cTn>
                                        <p:tgtEl>
                                          <p:spTgt spid="3">
                                            <p:txEl>
                                              <p:pRg st="4" end="4"/>
                                            </p:txEl>
                                          </p:spTgt>
                                        </p:tgtEl>
                                      </p:cBhvr>
                                      <p:to x="100000" y="95000"/>
                                    </p:animScale>
                                    <p:animScale>
                                      <p:cBhvr>
                                        <p:cTn id="52" dur="166" decel="50000">
                                          <p:stCondLst>
                                            <p:cond delay="1834"/>
                                          </p:stCondLst>
                                        </p:cTn>
                                        <p:tgtEl>
                                          <p:spTgt spid="3">
                                            <p:txEl>
                                              <p:pRg st="4" end="4"/>
                                            </p:txEl>
                                          </p:spTgt>
                                        </p:tgtEl>
                                      </p:cBhvr>
                                      <p:to x="100000" y="100000"/>
                                    </p:animScale>
                                  </p:childTnLst>
                                </p:cTn>
                              </p:par>
                            </p:childTnLst>
                          </p:cTn>
                        </p:par>
                      </p:childTnLst>
                    </p:cTn>
                  </p:par>
                  <p:par>
                    <p:cTn id="53" fill="hold" nodeType="clickPar">
                      <p:stCondLst>
                        <p:cond delay="indefinite"/>
                      </p:stCondLst>
                      <p:childTnLst>
                        <p:par>
                          <p:cTn id="54" fill="hold" nodeType="withGroup">
                            <p:stCondLst>
                              <p:cond delay="0"/>
                            </p:stCondLst>
                            <p:childTnLst>
                              <p:par>
                                <p:cTn id="55" presetID="53" presetClass="entr" presetSubtype="16"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animEffect transition="in" filter="fade">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solidFill>
                  <a:srgbClr val="000000"/>
                </a:solidFill>
              </a:rPr>
              <a:t>More Bottom Lines: </a:t>
            </a:r>
            <a:endParaRPr lang="en-US" altLang="en-US" smtClean="0"/>
          </a:p>
        </p:txBody>
      </p:sp>
      <p:pic>
        <p:nvPicPr>
          <p:cNvPr id="337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84925" y="3276600"/>
            <a:ext cx="275907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Content Placeholder 2"/>
          <p:cNvSpPr>
            <a:spLocks noGrp="1"/>
          </p:cNvSpPr>
          <p:nvPr>
            <p:ph idx="1"/>
          </p:nvPr>
        </p:nvSpPr>
        <p:spPr>
          <a:xfrm>
            <a:off x="457200" y="1752600"/>
            <a:ext cx="8001000" cy="4343400"/>
          </a:xfrm>
        </p:spPr>
        <p:txBody>
          <a:bodyPr/>
          <a:lstStyle/>
          <a:p>
            <a:r>
              <a:rPr lang="en-US" altLang="en-US" smtClean="0"/>
              <a:t>QTIP</a:t>
            </a:r>
          </a:p>
          <a:p>
            <a:r>
              <a:rPr lang="en-US" altLang="en-US" smtClean="0"/>
              <a:t>A retired teacher said, “If I find that I truly do not like a student, it is </a:t>
            </a:r>
            <a:r>
              <a:rPr lang="en-US" altLang="en-US" u="sng" smtClean="0"/>
              <a:t>my</a:t>
            </a:r>
            <a:r>
              <a:rPr lang="en-US" altLang="en-US" smtClean="0"/>
              <a:t> </a:t>
            </a:r>
            <a:r>
              <a:rPr lang="en-US" altLang="en-US" b="1" u="sng" smtClean="0"/>
              <a:t>job</a:t>
            </a:r>
            <a:r>
              <a:rPr lang="en-US" altLang="en-US" smtClean="0"/>
              <a:t> to find ways to like him or her.”</a:t>
            </a:r>
          </a:p>
          <a:p>
            <a:r>
              <a:rPr lang="en-US" altLang="en-US" smtClean="0"/>
              <a:t>Calmly talking to a student in a private place is going to produce a more positive outcome</a:t>
            </a:r>
          </a:p>
          <a:p>
            <a:endParaRPr lang="en-US" alt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52400" y="152400"/>
            <a:ext cx="8305800" cy="2133600"/>
          </a:xfrm>
        </p:spPr>
        <p:txBody>
          <a:bodyPr/>
          <a:lstStyle/>
          <a:p>
            <a:pPr algn="l"/>
            <a:r>
              <a:rPr lang="en-US" altLang="en-US" smtClean="0"/>
              <a:t>Be Sneaky Smart By:</a:t>
            </a:r>
          </a:p>
        </p:txBody>
      </p:sp>
      <p:pic>
        <p:nvPicPr>
          <p:cNvPr id="348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50800"/>
            <a:ext cx="35052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Content Placeholder 2"/>
          <p:cNvSpPr>
            <a:spLocks noGrp="1"/>
          </p:cNvSpPr>
          <p:nvPr>
            <p:ph idx="1"/>
          </p:nvPr>
        </p:nvSpPr>
        <p:spPr>
          <a:xfrm>
            <a:off x="228600" y="2787650"/>
            <a:ext cx="8229600" cy="3733800"/>
          </a:xfrm>
        </p:spPr>
        <p:txBody>
          <a:bodyPr/>
          <a:lstStyle/>
          <a:p>
            <a:r>
              <a:rPr lang="en-US" altLang="en-US" smtClean="0"/>
              <a:t>Solving the “core” issue by communicating with the child to respectfully resolve things</a:t>
            </a:r>
          </a:p>
          <a:p>
            <a:r>
              <a:rPr lang="en-US" altLang="en-US" smtClean="0"/>
              <a:t>The student should not see you as having to go to an outsider to deal with them</a:t>
            </a:r>
          </a:p>
          <a:p>
            <a:r>
              <a:rPr lang="en-US" altLang="en-US" smtClean="0"/>
              <a:t>So find a way to talk it out &amp; yes, it may take more than once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14400"/>
          </a:xfrm>
        </p:spPr>
        <p:txBody>
          <a:bodyPr/>
          <a:lstStyle/>
          <a:p>
            <a:r>
              <a:rPr lang="en-US" dirty="0" smtClean="0"/>
              <a:t>Be Sneaky Smart by…</a:t>
            </a:r>
            <a:endParaRPr lang="en-US" dirty="0"/>
          </a:p>
        </p:txBody>
      </p:sp>
      <p:sp>
        <p:nvSpPr>
          <p:cNvPr id="3" name="Content Placeholder 2"/>
          <p:cNvSpPr>
            <a:spLocks noGrp="1"/>
          </p:cNvSpPr>
          <p:nvPr>
            <p:ph idx="1"/>
          </p:nvPr>
        </p:nvSpPr>
        <p:spPr>
          <a:xfrm>
            <a:off x="152400" y="1219200"/>
            <a:ext cx="8305800" cy="4876800"/>
          </a:xfrm>
        </p:spPr>
        <p:txBody>
          <a:bodyPr/>
          <a:lstStyle/>
          <a:p>
            <a:r>
              <a:rPr lang="en-US" dirty="0" smtClean="0"/>
              <a:t>Catching students being good</a:t>
            </a:r>
          </a:p>
          <a:p>
            <a:r>
              <a:rPr lang="en-US" dirty="0" smtClean="0"/>
              <a:t>Strategy isn’t used b/c we get locked into “they should behave”</a:t>
            </a:r>
          </a:p>
          <a:p>
            <a:r>
              <a:rPr lang="en-US" dirty="0" smtClean="0"/>
              <a:t>The second time a teacher gives a verbal warning needs to be a cue to catch them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5045" y="4462152"/>
            <a:ext cx="3878955" cy="2524185"/>
          </a:xfrm>
          <a:prstGeom prst="rect">
            <a:avLst/>
          </a:prstGeom>
        </p:spPr>
      </p:pic>
    </p:spTree>
    <p:extLst>
      <p:ext uri="{BB962C8B-B14F-4D97-AF65-F5344CB8AC3E}">
        <p14:creationId xmlns:p14="http://schemas.microsoft.com/office/powerpoint/2010/main" val="28102181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14400"/>
          </a:xfrm>
        </p:spPr>
        <p:txBody>
          <a:bodyPr/>
          <a:lstStyle/>
          <a:p>
            <a:r>
              <a:rPr lang="en-US" dirty="0" smtClean="0"/>
              <a:t>Sneaky Smart</a:t>
            </a:r>
            <a:endParaRPr lang="en-US" dirty="0"/>
          </a:p>
        </p:txBody>
      </p:sp>
      <p:sp>
        <p:nvSpPr>
          <p:cNvPr id="3" name="Content Placeholder 2"/>
          <p:cNvSpPr>
            <a:spLocks noGrp="1"/>
          </p:cNvSpPr>
          <p:nvPr>
            <p:ph idx="1"/>
          </p:nvPr>
        </p:nvSpPr>
        <p:spPr>
          <a:xfrm>
            <a:off x="685800" y="1219200"/>
            <a:ext cx="7772400" cy="4876800"/>
          </a:xfrm>
        </p:spPr>
        <p:txBody>
          <a:bodyPr/>
          <a:lstStyle/>
          <a:p>
            <a:pPr lvl="0"/>
            <a:r>
              <a:rPr lang="en-US" dirty="0">
                <a:solidFill>
                  <a:srgbClr val="000000"/>
                </a:solidFill>
              </a:rPr>
              <a:t>Intermittent reinforcement for appropriate behaviors can </a:t>
            </a:r>
            <a:r>
              <a:rPr lang="en-US" dirty="0" smtClean="0">
                <a:solidFill>
                  <a:srgbClr val="000000"/>
                </a:solidFill>
              </a:rPr>
              <a:t>maintain while </a:t>
            </a:r>
            <a:r>
              <a:rPr lang="en-US" dirty="0">
                <a:solidFill>
                  <a:srgbClr val="000000"/>
                </a:solidFill>
              </a:rPr>
              <a:t>punishment is best </a:t>
            </a:r>
            <a:r>
              <a:rPr lang="en-US" dirty="0" smtClean="0">
                <a:solidFill>
                  <a:srgbClr val="000000"/>
                </a:solidFill>
              </a:rPr>
              <a:t>when </a:t>
            </a:r>
            <a:r>
              <a:rPr lang="en-US" dirty="0">
                <a:solidFill>
                  <a:srgbClr val="000000"/>
                </a:solidFill>
              </a:rPr>
              <a:t>delivered continuously </a:t>
            </a:r>
          </a:p>
          <a:p>
            <a:r>
              <a:rPr lang="en-US" dirty="0" smtClean="0"/>
              <a:t>Think small &amp;</a:t>
            </a:r>
            <a:r>
              <a:rPr lang="en-US" dirty="0"/>
              <a:t> </a:t>
            </a:r>
            <a:r>
              <a:rPr lang="en-US" dirty="0" smtClean="0"/>
              <a:t>Reinforce successive approximations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3895678"/>
            <a:ext cx="4214883" cy="2809922"/>
          </a:xfrm>
          <a:prstGeom prst="rect">
            <a:avLst/>
          </a:prstGeom>
        </p:spPr>
      </p:pic>
    </p:spTree>
    <p:extLst>
      <p:ext uri="{BB962C8B-B14F-4D97-AF65-F5344CB8AC3E}">
        <p14:creationId xmlns:p14="http://schemas.microsoft.com/office/powerpoint/2010/main" val="8969508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Behavior is Communication</a:t>
            </a:r>
          </a:p>
        </p:txBody>
      </p:sp>
      <p:graphicFrame>
        <p:nvGraphicFramePr>
          <p:cNvPr id="4" name="Content Placeholder 3"/>
          <p:cNvGraphicFramePr>
            <a:graphicFrameLocks noGrp="1"/>
          </p:cNvGraphicFramePr>
          <p:nvPr>
            <p:ph idx="1"/>
          </p:nvPr>
        </p:nvGraphicFramePr>
        <p:xfrm>
          <a:off x="0" y="1752600"/>
          <a:ext cx="9144000" cy="4648200"/>
        </p:xfrm>
        <a:graphic>
          <a:graphicData uri="http://schemas.openxmlformats.org/drawingml/2006/table">
            <a:tbl>
              <a:tblPr/>
              <a:tblGrid>
                <a:gridCol w="2587337">
                  <a:extLst>
                    <a:ext uri="{9D8B030D-6E8A-4147-A177-3AD203B41FA5}">
                      <a16:colId xmlns:a16="http://schemas.microsoft.com/office/drawing/2014/main" xmlns="" val="20000"/>
                    </a:ext>
                  </a:extLst>
                </a:gridCol>
                <a:gridCol w="2157845">
                  <a:extLst>
                    <a:ext uri="{9D8B030D-6E8A-4147-A177-3AD203B41FA5}">
                      <a16:colId xmlns:a16="http://schemas.microsoft.com/office/drawing/2014/main" xmlns="" val="20001"/>
                    </a:ext>
                  </a:extLst>
                </a:gridCol>
                <a:gridCol w="2112818">
                  <a:extLst>
                    <a:ext uri="{9D8B030D-6E8A-4147-A177-3AD203B41FA5}">
                      <a16:colId xmlns:a16="http://schemas.microsoft.com/office/drawing/2014/main" xmlns="" val="20002"/>
                    </a:ext>
                  </a:extLst>
                </a:gridCol>
                <a:gridCol w="2286000">
                  <a:extLst>
                    <a:ext uri="{9D8B030D-6E8A-4147-A177-3AD203B41FA5}">
                      <a16:colId xmlns:a16="http://schemas.microsoft.com/office/drawing/2014/main" xmlns="" val="20003"/>
                    </a:ext>
                  </a:extLst>
                </a:gridCol>
              </a:tblGrid>
              <a:tr h="1447183">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FFFF"/>
                          </a:solidFill>
                          <a:effectLst/>
                          <a:latin typeface="Arial" panose="020B0604020202020204" pitchFamily="34" charset="0"/>
                          <a:ea typeface="ＭＳ Ｐゴシック" charset="-128"/>
                        </a:rPr>
                        <a:t>I don</a:t>
                      </a:r>
                      <a:r>
                        <a:rPr kumimoji="0" lang="ja-JP" altLang="en-US" sz="2000" b="1" i="0" u="none" strike="noStrike" cap="none" normalizeH="0" baseline="0" dirty="0" smtClean="0">
                          <a:ln>
                            <a:noFill/>
                          </a:ln>
                          <a:solidFill>
                            <a:srgbClr val="FFFFFF"/>
                          </a:solidFill>
                          <a:effectLst/>
                          <a:latin typeface="Arial" panose="020B0604020202020204" pitchFamily="34" charset="0"/>
                          <a:ea typeface="ＭＳ Ｐゴシック" charset="-128"/>
                        </a:rPr>
                        <a:t>’</a:t>
                      </a:r>
                      <a:r>
                        <a:rPr kumimoji="0" lang="en-US" altLang="ja-JP" sz="2000" b="1" i="0" u="none" strike="noStrike" cap="none" normalizeH="0" baseline="0" dirty="0" smtClean="0">
                          <a:ln>
                            <a:noFill/>
                          </a:ln>
                          <a:solidFill>
                            <a:srgbClr val="FFFFFF"/>
                          </a:solidFill>
                          <a:effectLst/>
                          <a:latin typeface="Arial" panose="020B0604020202020204" pitchFamily="34" charset="0"/>
                          <a:ea typeface="ＭＳ Ｐゴシック" charset="-128"/>
                        </a:rPr>
                        <a:t>t want to do this!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FFFF"/>
                          </a:solidFill>
                          <a:effectLst/>
                          <a:latin typeface="Arial" panose="020B0604020202020204" pitchFamily="34" charset="0"/>
                          <a:ea typeface="ＭＳ Ｐゴシック" charset="-128"/>
                        </a:rPr>
                        <a:t>(Escape)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FFFFFF"/>
                          </a:solidFill>
                          <a:effectLst/>
                          <a:latin typeface="Arial" panose="020B0604020202020204" pitchFamily="34" charset="0"/>
                          <a:ea typeface="ＭＳ Ｐゴシック" charset="-128"/>
                        </a:rPr>
                        <a:t>I want ATTENTION!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smtClean="0">
                        <a:ln>
                          <a:noFill/>
                        </a:ln>
                        <a:solidFill>
                          <a:srgbClr val="FFFFFF"/>
                        </a:solidFill>
                        <a:effectLst/>
                        <a:latin typeface="Arial" panose="020B0604020202020204" pitchFamily="34"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FFFFFF"/>
                          </a:solidFill>
                          <a:effectLst/>
                          <a:latin typeface="Arial" panose="020B0604020202020204" pitchFamily="34" charset="0"/>
                          <a:ea typeface="ＭＳ Ｐゴシック" charset="-128"/>
                        </a:rPr>
                        <a:t>I want this!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FFFFFF"/>
                          </a:solidFill>
                          <a:effectLst/>
                          <a:latin typeface="Arial" panose="020B0604020202020204" pitchFamily="34" charset="0"/>
                          <a:ea typeface="ＭＳ Ｐゴシック" charset="-128"/>
                        </a:rPr>
                        <a:t>(Tangible)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FFFFFF"/>
                          </a:solidFill>
                          <a:effectLst/>
                          <a:latin typeface="Arial" panose="020B0604020202020204" pitchFamily="34" charset="0"/>
                          <a:ea typeface="ＭＳ Ｐゴシック" charset="-128"/>
                        </a:rPr>
                        <a:t>I like doing this!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FFFFFF"/>
                          </a:solidFill>
                          <a:effectLst/>
                          <a:latin typeface="Arial" panose="020B0604020202020204" pitchFamily="34" charset="0"/>
                          <a:ea typeface="ＭＳ Ｐゴシック" charset="-128"/>
                        </a:rPr>
                        <a:t>(Sensory)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extLst>
                  <a:ext uri="{0D108BD9-81ED-4DB2-BD59-A6C34878D82A}">
                    <a16:rowId xmlns:a16="http://schemas.microsoft.com/office/drawing/2014/main" xmlns="" val="10000"/>
                  </a:ext>
                </a:extLst>
              </a:tr>
              <a:tr h="3201017">
                <a:tc>
                  <a:txBody>
                    <a:bodyPr/>
                    <a:lstStyle>
                      <a:lvl1pPr marL="342900" indent="-342900">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Difficult tasks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Prolonged work</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Social demands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Want to be in THIS place!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Want to be with THAT person!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lvl1pPr marL="285750" indent="-285750">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From adults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From peers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From parent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From anyone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lvl1pPr marL="342900" indent="-342900">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Computer/ tablet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Edible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Activity</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Privilege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Toy</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smtClean="0">
                          <a:ln>
                            <a:noFill/>
                          </a:ln>
                          <a:solidFill>
                            <a:srgbClr val="000000"/>
                          </a:solidFill>
                          <a:effectLst/>
                          <a:latin typeface="Arial" panose="020B0604020202020204" pitchFamily="34" charset="0"/>
                          <a:ea typeface="ＭＳ Ｐゴシック" charset="-128"/>
                        </a:rPr>
                        <a:t>Object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lvl1pPr marL="342900" indent="-342900">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smtClean="0">
                          <a:ln>
                            <a:noFill/>
                          </a:ln>
                          <a:solidFill>
                            <a:srgbClr val="000000"/>
                          </a:solidFill>
                          <a:effectLst/>
                          <a:latin typeface="Arial" panose="020B0604020202020204" pitchFamily="34" charset="0"/>
                          <a:ea typeface="ＭＳ Ｐゴシック" charset="-128"/>
                        </a:rPr>
                        <a:t>It feels good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smtClean="0">
                          <a:ln>
                            <a:noFill/>
                          </a:ln>
                          <a:solidFill>
                            <a:srgbClr val="000000"/>
                          </a:solidFill>
                          <a:effectLst/>
                          <a:latin typeface="Arial" panose="020B0604020202020204" pitchFamily="34" charset="0"/>
                          <a:ea typeface="ＭＳ Ｐゴシック" charset="-128"/>
                        </a:rPr>
                        <a:t>It looks good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smtClean="0">
                          <a:ln>
                            <a:noFill/>
                          </a:ln>
                          <a:solidFill>
                            <a:srgbClr val="000000"/>
                          </a:solidFill>
                          <a:effectLst/>
                          <a:latin typeface="Arial" panose="020B0604020202020204" pitchFamily="34" charset="0"/>
                          <a:ea typeface="ＭＳ Ｐゴシック" charset="-128"/>
                        </a:rPr>
                        <a:t>It sounds good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smtClean="0">
                          <a:ln>
                            <a:noFill/>
                          </a:ln>
                          <a:solidFill>
                            <a:srgbClr val="000000"/>
                          </a:solidFill>
                          <a:effectLst/>
                          <a:latin typeface="Arial" panose="020B0604020202020204" pitchFamily="34" charset="0"/>
                          <a:ea typeface="ＭＳ Ｐゴシック" charset="-128"/>
                        </a:rPr>
                        <a:t>It tastes good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smtClean="0">
                          <a:ln>
                            <a:noFill/>
                          </a:ln>
                          <a:solidFill>
                            <a:srgbClr val="000000"/>
                          </a:solidFill>
                          <a:effectLst/>
                          <a:latin typeface="Arial" panose="020B0604020202020204" pitchFamily="34" charset="0"/>
                          <a:ea typeface="ＭＳ Ｐゴシック" charset="-128"/>
                        </a:rPr>
                        <a:t>It soothes me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smtClean="0">
                          <a:ln>
                            <a:noFill/>
                          </a:ln>
                          <a:solidFill>
                            <a:srgbClr val="000000"/>
                          </a:solidFill>
                          <a:effectLst/>
                          <a:latin typeface="Arial" panose="020B0604020202020204" pitchFamily="34" charset="0"/>
                          <a:ea typeface="ＭＳ Ｐゴシック" charset="-128"/>
                        </a:rPr>
                        <a:t>It’</a:t>
                      </a:r>
                      <a:r>
                        <a:rPr kumimoji="0" lang="en-US" altLang="ja-JP" sz="2000" b="0" i="0" u="none" strike="noStrike" cap="none" normalizeH="0" baseline="0" dirty="0" smtClean="0">
                          <a:ln>
                            <a:noFill/>
                          </a:ln>
                          <a:solidFill>
                            <a:srgbClr val="000000"/>
                          </a:solidFill>
                          <a:effectLst/>
                          <a:latin typeface="Arial" panose="020B0604020202020204" pitchFamily="34" charset="0"/>
                          <a:ea typeface="ＭＳ Ｐゴシック" charset="-128"/>
                        </a:rPr>
                        <a:t>s a habit</a:t>
                      </a:r>
                      <a:endParaRPr kumimoji="0" lang="en-US" altLang="en-US" sz="2000" b="0" i="0" u="none" strike="noStrike" cap="none" normalizeH="0" baseline="0" dirty="0" smtClean="0">
                        <a:ln>
                          <a:noFill/>
                        </a:ln>
                        <a:solidFill>
                          <a:srgbClr val="000000"/>
                        </a:solidFill>
                        <a:effectLst/>
                        <a:latin typeface="Arial" panose="020B0604020202020204" pitchFamily="34"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xmlns="" val="10001"/>
                  </a:ext>
                </a:extLst>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304800"/>
            <a:ext cx="7772400" cy="1143000"/>
          </a:xfrm>
        </p:spPr>
        <p:txBody>
          <a:bodyPr/>
          <a:lstStyle/>
          <a:p>
            <a:pPr eaLnBrk="1" hangingPunct="1"/>
            <a:r>
              <a:rPr lang="en-US" altLang="en-US" smtClean="0"/>
              <a:t>Only 2 Basic Functions</a:t>
            </a:r>
          </a:p>
        </p:txBody>
      </p:sp>
      <p:sp>
        <p:nvSpPr>
          <p:cNvPr id="36867" name="Rectangle 3"/>
          <p:cNvSpPr>
            <a:spLocks noChangeArrowheads="1"/>
          </p:cNvSpPr>
          <p:nvPr/>
        </p:nvSpPr>
        <p:spPr bwMode="auto">
          <a:xfrm>
            <a:off x="0" y="129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graphicFrame>
        <p:nvGraphicFramePr>
          <p:cNvPr id="36868" name="Object 4"/>
          <p:cNvGraphicFramePr>
            <a:graphicFrameLocks noChangeAspect="1"/>
          </p:cNvGraphicFramePr>
          <p:nvPr/>
        </p:nvGraphicFramePr>
        <p:xfrm>
          <a:off x="2362200" y="1447800"/>
          <a:ext cx="4456113" cy="4953000"/>
        </p:xfrm>
        <a:graphic>
          <a:graphicData uri="http://schemas.openxmlformats.org/presentationml/2006/ole">
            <mc:AlternateContent xmlns:mc="http://schemas.openxmlformats.org/markup-compatibility/2006">
              <mc:Choice xmlns:v="urn:schemas-microsoft-com:vml" Requires="v">
                <p:oleObj spid="_x0000_s36890" name="Visio" r:id="rId4" imgW="3247034" imgH="3610051" progId="Visio.Drawing.6">
                  <p:embed/>
                </p:oleObj>
              </mc:Choice>
              <mc:Fallback>
                <p:oleObj name="Visio" r:id="rId4" imgW="3247034" imgH="3610051" progId="Visio.Drawing.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447800"/>
                        <a:ext cx="44561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6805" name="AutoShape 5"/>
          <p:cNvSpPr>
            <a:spLocks noChangeArrowheads="1"/>
          </p:cNvSpPr>
          <p:nvPr/>
        </p:nvSpPr>
        <p:spPr bwMode="auto">
          <a:xfrm>
            <a:off x="914400" y="2971800"/>
            <a:ext cx="1905000" cy="762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Pos Reinf</a:t>
            </a:r>
          </a:p>
        </p:txBody>
      </p:sp>
      <p:sp>
        <p:nvSpPr>
          <p:cNvPr id="76806" name="AutoShape 6"/>
          <p:cNvSpPr>
            <a:spLocks noChangeArrowheads="1"/>
          </p:cNvSpPr>
          <p:nvPr/>
        </p:nvSpPr>
        <p:spPr bwMode="auto">
          <a:xfrm rot="10800000">
            <a:off x="6400800" y="2971800"/>
            <a:ext cx="1905000" cy="685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Neg Reinf</a:t>
            </a:r>
          </a:p>
        </p:txBody>
      </p:sp>
      <p:sp>
        <p:nvSpPr>
          <p:cNvPr id="8" name="Up Arrow Callout 7"/>
          <p:cNvSpPr/>
          <p:nvPr/>
        </p:nvSpPr>
        <p:spPr>
          <a:xfrm rot="20969493">
            <a:off x="7085013" y="3857625"/>
            <a:ext cx="1563687" cy="2182813"/>
          </a:xfrm>
          <a:prstGeom prst="upArrow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Existing aversive condition identified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8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p:bldP spid="7680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28600" y="304800"/>
            <a:ext cx="8610600" cy="1752600"/>
          </a:xfrm>
        </p:spPr>
        <p:txBody>
          <a:bodyPr/>
          <a:lstStyle/>
          <a:p>
            <a:pPr eaLnBrk="1" hangingPunct="1"/>
            <a:r>
              <a:rPr lang="en-US" altLang="en-US" b="1" smtClean="0"/>
              <a:t>Classroom management research</a:t>
            </a:r>
            <a:br>
              <a:rPr lang="en-US" altLang="en-US" b="1" smtClean="0"/>
            </a:br>
            <a:endParaRPr lang="en-US" altLang="en-US" b="1" smtClean="0"/>
          </a:p>
        </p:txBody>
      </p:sp>
      <p:sp>
        <p:nvSpPr>
          <p:cNvPr id="38915" name="Content Placeholder 2"/>
          <p:cNvSpPr>
            <a:spLocks noGrp="1"/>
          </p:cNvSpPr>
          <p:nvPr>
            <p:ph idx="4294967295"/>
          </p:nvPr>
        </p:nvSpPr>
        <p:spPr>
          <a:xfrm>
            <a:off x="457200" y="1600200"/>
            <a:ext cx="7772400" cy="4525963"/>
          </a:xfrm>
        </p:spPr>
        <p:txBody>
          <a:bodyPr/>
          <a:lstStyle/>
          <a:p>
            <a:pPr eaLnBrk="1" hangingPunct="1"/>
            <a:r>
              <a:rPr lang="en-US" altLang="en-US" sz="3600" smtClean="0"/>
              <a:t>Reveals that on-task classrooms  are led by teachers who consistently teach/reinforce/ acknowledge positive behavior AND</a:t>
            </a:r>
          </a:p>
          <a:p>
            <a:pPr eaLnBrk="1" hangingPunct="1"/>
            <a:r>
              <a:rPr lang="en-US" altLang="en-US" sz="3600" smtClean="0"/>
              <a:t>Have minimal disruptions in instruction (avoid letting a student derail the instruction)</a:t>
            </a:r>
          </a:p>
        </p:txBody>
      </p:sp>
    </p:spTree>
  </p:cSld>
  <p:clrMapOvr>
    <a:masterClrMapping/>
  </p:clrMapOvr>
  <p:transition>
    <p:check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3124200"/>
            <a:ext cx="3124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ctrTitle"/>
          </p:nvPr>
        </p:nvSpPr>
        <p:spPr>
          <a:xfrm rot="21165299">
            <a:off x="261938" y="2125663"/>
            <a:ext cx="8229600" cy="1473200"/>
          </a:xfrm>
        </p:spPr>
        <p:txBody>
          <a:bodyPr/>
          <a:lstStyle/>
          <a:p>
            <a:pPr algn="l"/>
            <a:r>
              <a:rPr lang="en-US" altLang="en-US" smtClean="0"/>
              <a:t>A favorite SS Strategy: Deferral Tactic (AKA Jedi strategy-put things on “pause” to collect yourself): “We all have a dark side; that </a:t>
            </a:r>
            <a:br>
              <a:rPr lang="en-US" altLang="en-US" smtClean="0"/>
            </a:br>
            <a:r>
              <a:rPr lang="en-US" altLang="en-US" smtClean="0"/>
              <a:t>doesn’t mean we </a:t>
            </a:r>
            <a:br>
              <a:rPr lang="en-US" altLang="en-US" smtClean="0"/>
            </a:br>
            <a:r>
              <a:rPr lang="en-US" altLang="en-US" smtClean="0"/>
              <a:t>need to give into it!”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04800" y="152400"/>
            <a:ext cx="8458200" cy="1295400"/>
          </a:xfrm>
        </p:spPr>
        <p:txBody>
          <a:bodyPr/>
          <a:lstStyle/>
          <a:p>
            <a:r>
              <a:rPr lang="en-US" altLang="en-US" sz="3200" smtClean="0"/>
              <a:t>Prevention (or being sneaky smart) is NOT “giving in” &amp; it creates the chance to teach</a:t>
            </a:r>
          </a:p>
        </p:txBody>
      </p:sp>
      <p:graphicFrame>
        <p:nvGraphicFramePr>
          <p:cNvPr id="4" name="Content Placeholder 3"/>
          <p:cNvGraphicFramePr>
            <a:graphicFrameLocks noGrp="1"/>
          </p:cNvGraphicFramePr>
          <p:nvPr>
            <p:ph idx="1"/>
          </p:nvPr>
        </p:nvGraphicFramePr>
        <p:xfrm>
          <a:off x="76200" y="1447800"/>
          <a:ext cx="8877300" cy="5329238"/>
        </p:xfrm>
        <a:graphic>
          <a:graphicData uri="http://schemas.openxmlformats.org/drawingml/2006/table">
            <a:tbl>
              <a:tblPr/>
              <a:tblGrid>
                <a:gridCol w="2219325">
                  <a:extLst>
                    <a:ext uri="{9D8B030D-6E8A-4147-A177-3AD203B41FA5}">
                      <a16:colId xmlns:a16="http://schemas.microsoft.com/office/drawing/2014/main" xmlns="" val="20000"/>
                    </a:ext>
                  </a:extLst>
                </a:gridCol>
                <a:gridCol w="2219325">
                  <a:extLst>
                    <a:ext uri="{9D8B030D-6E8A-4147-A177-3AD203B41FA5}">
                      <a16:colId xmlns:a16="http://schemas.microsoft.com/office/drawing/2014/main" xmlns="" val="20001"/>
                    </a:ext>
                  </a:extLst>
                </a:gridCol>
                <a:gridCol w="2219325">
                  <a:extLst>
                    <a:ext uri="{9D8B030D-6E8A-4147-A177-3AD203B41FA5}">
                      <a16:colId xmlns:a16="http://schemas.microsoft.com/office/drawing/2014/main" xmlns="" val="20002"/>
                    </a:ext>
                  </a:extLst>
                </a:gridCol>
                <a:gridCol w="2219325">
                  <a:extLst>
                    <a:ext uri="{9D8B030D-6E8A-4147-A177-3AD203B41FA5}">
                      <a16:colId xmlns:a16="http://schemas.microsoft.com/office/drawing/2014/main" xmlns="" val="20003"/>
                    </a:ext>
                  </a:extLst>
                </a:gridCol>
              </a:tblGrid>
              <a:tr h="1179350">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FFFFFF"/>
                          </a:solidFill>
                          <a:effectLst/>
                          <a:latin typeface="Arial" panose="020B0604020202020204" pitchFamily="34" charset="0"/>
                          <a:ea typeface="ＭＳ Ｐゴシック" charset="-128"/>
                        </a:rPr>
                        <a:t>I don</a:t>
                      </a:r>
                      <a:r>
                        <a:rPr kumimoji="0" lang="ja-JP" altLang="en-US" sz="2000" b="1" i="0" u="none" strike="noStrike" cap="none" normalizeH="0" baseline="0" smtClean="0">
                          <a:ln>
                            <a:noFill/>
                          </a:ln>
                          <a:solidFill>
                            <a:srgbClr val="FFFFFF"/>
                          </a:solidFill>
                          <a:effectLst/>
                          <a:latin typeface="Arial" panose="020B0604020202020204" pitchFamily="34" charset="0"/>
                          <a:ea typeface="ＭＳ Ｐゴシック" charset="-128"/>
                        </a:rPr>
                        <a:t>’</a:t>
                      </a:r>
                      <a:r>
                        <a:rPr kumimoji="0" lang="en-US" altLang="ja-JP" sz="2000" b="1" i="0" u="none" strike="noStrike" cap="none" normalizeH="0" baseline="0" smtClean="0">
                          <a:ln>
                            <a:noFill/>
                          </a:ln>
                          <a:solidFill>
                            <a:srgbClr val="FFFFFF"/>
                          </a:solidFill>
                          <a:effectLst/>
                          <a:latin typeface="Arial" panose="020B0604020202020204" pitchFamily="34" charset="0"/>
                          <a:ea typeface="ＭＳ Ｐゴシック" charset="-128"/>
                        </a:rPr>
                        <a:t>t want to do this!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FFFFFF"/>
                          </a:solidFill>
                          <a:effectLst/>
                          <a:latin typeface="Arial" panose="020B0604020202020204" pitchFamily="34" charset="0"/>
                          <a:ea typeface="ＭＳ Ｐゴシック" charset="-128"/>
                        </a:rPr>
                        <a:t>(Escape)</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FFFFFF"/>
                          </a:solidFill>
                          <a:effectLst/>
                          <a:latin typeface="Arial" panose="020B0604020202020204" pitchFamily="34" charset="0"/>
                          <a:ea typeface="ＭＳ Ｐゴシック" charset="-128"/>
                        </a:rPr>
                        <a:t>I want ATTENTION!</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FFFFFF"/>
                          </a:solidFill>
                          <a:effectLst/>
                          <a:latin typeface="Arial" panose="020B0604020202020204" pitchFamily="34" charset="0"/>
                          <a:ea typeface="ＭＳ Ｐゴシック" charset="-128"/>
                        </a:rPr>
                        <a:t>I want this!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FFFFFF"/>
                          </a:solidFill>
                          <a:effectLst/>
                          <a:latin typeface="Arial" panose="020B0604020202020204" pitchFamily="34" charset="0"/>
                          <a:ea typeface="ＭＳ Ｐゴシック" charset="-128"/>
                        </a:rPr>
                        <a:t>(Tangible)</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FFFFFF"/>
                          </a:solidFill>
                          <a:effectLst/>
                          <a:latin typeface="Arial" panose="020B0604020202020204" pitchFamily="34" charset="0"/>
                          <a:ea typeface="ＭＳ Ｐゴシック" charset="-128"/>
                        </a:rPr>
                        <a:t>I like doing this!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FFFFFF"/>
                          </a:solidFill>
                          <a:effectLst/>
                          <a:latin typeface="Arial" panose="020B0604020202020204" pitchFamily="34" charset="0"/>
                          <a:ea typeface="ＭＳ Ｐゴシック" charset="-128"/>
                        </a:rPr>
                        <a:t>(Sensory)</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xmlns="" val="10000"/>
                  </a:ext>
                </a:extLst>
              </a:tr>
              <a:tr h="750784">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Reduce or remove the demand</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Give extra attention</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Give choices of activities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Provide time for sensory break</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xmlns="" val="10001"/>
                  </a:ext>
                </a:extLst>
              </a:tr>
              <a:tr h="750784">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panose="020B0604020202020204" pitchFamily="34" charset="0"/>
                          <a:ea typeface="ＭＳ Ｐゴシック" charset="-128"/>
                        </a:rPr>
                        <a:t>Divide the task into smaller parts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Pair with a special peer</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Do preferred activity first</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Allow to hold a comfort item</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xmlns="" val="10002"/>
                  </a:ext>
                </a:extLst>
              </a:tr>
              <a:tr h="1003161">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Give a break or quiet  time</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Include in group activity</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Provide tangible rewards &amp; priv.</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Arial" panose="020B0604020202020204" pitchFamily="34" charset="0"/>
                          <a:ea typeface="ＭＳ Ｐゴシック" charset="-128"/>
                        </a:rPr>
                        <a:t>Provide a visual schedule showing times for breaks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xmlns="" val="10003"/>
                  </a:ext>
                </a:extLst>
              </a:tr>
              <a:tr h="822211">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Shorten length of tasks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Give student a special job</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Follow schedule for jobs/chores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Arial" panose="020B0604020202020204" pitchFamily="34" charset="0"/>
                          <a:ea typeface="ＭＳ Ｐゴシック" charset="-128"/>
                        </a:rPr>
                        <a:t>Intervene early when student is </a:t>
                      </a:r>
                      <a:r>
                        <a:rPr kumimoji="0" lang="ja-JP" altLang="en-US" sz="1600" b="0" i="0" u="none" strike="noStrike" cap="none" normalizeH="0" baseline="0" smtClean="0">
                          <a:ln>
                            <a:noFill/>
                          </a:ln>
                          <a:solidFill>
                            <a:srgbClr val="000000"/>
                          </a:solidFill>
                          <a:effectLst/>
                          <a:latin typeface="Arial" panose="020B0604020202020204" pitchFamily="34" charset="0"/>
                          <a:ea typeface="ＭＳ Ｐゴシック" charset="-128"/>
                        </a:rPr>
                        <a:t>“</a:t>
                      </a:r>
                      <a:r>
                        <a:rPr kumimoji="0" lang="en-US" altLang="ja-JP" sz="1600" b="0" i="0" u="none" strike="noStrike" cap="none" normalizeH="0" baseline="0" smtClean="0">
                          <a:ln>
                            <a:noFill/>
                          </a:ln>
                          <a:solidFill>
                            <a:srgbClr val="000000"/>
                          </a:solidFill>
                          <a:effectLst/>
                          <a:latin typeface="Arial" panose="020B0604020202020204" pitchFamily="34" charset="0"/>
                          <a:ea typeface="ＭＳ Ｐゴシック" charset="-128"/>
                        </a:rPr>
                        <a:t>ouchy</a:t>
                      </a:r>
                      <a:r>
                        <a:rPr kumimoji="0" lang="ja-JP" altLang="en-US" sz="1600" b="0" i="0" u="none" strike="noStrike" cap="none" normalizeH="0" baseline="0" smtClean="0">
                          <a:ln>
                            <a:noFill/>
                          </a:ln>
                          <a:solidFill>
                            <a:srgbClr val="000000"/>
                          </a:solidFill>
                          <a:effectLst/>
                          <a:latin typeface="Arial" panose="020B0604020202020204" pitchFamily="34" charset="0"/>
                          <a:ea typeface="ＭＳ Ｐゴシック" charset="-128"/>
                        </a:rPr>
                        <a:t>”</a:t>
                      </a:r>
                      <a:endParaRPr kumimoji="0" lang="en-US" altLang="en-US" sz="1600" b="0" i="0" u="none" strike="noStrike" cap="none" normalizeH="0" baseline="0" smtClean="0">
                        <a:ln>
                          <a:noFill/>
                        </a:ln>
                        <a:solidFill>
                          <a:srgbClr val="000000"/>
                        </a:solidFill>
                        <a:effectLst/>
                        <a:latin typeface="Arial" panose="020B0604020202020204" pitchFamily="34" charset="0"/>
                        <a:ea typeface="ＭＳ Ｐゴシック" charset="-128"/>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xmlns="" val="10004"/>
                  </a:ext>
                </a:extLst>
              </a:tr>
              <a:tr h="822950">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Remove from non-preferred places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Seat student near you</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ＭＳ Ｐゴシック" charset="-128"/>
                        </a:rPr>
                        <a:t>Use a visual to show progress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a:spcBef>
                          <a:spcPct val="20000"/>
                        </a:spcBef>
                        <a:defRPr sz="2800">
                          <a:solidFill>
                            <a:schemeClr val="tx1"/>
                          </a:solidFill>
                          <a:latin typeface="Arial" panose="020B0604020202020204" pitchFamily="34" charset="0"/>
                          <a:ea typeface="ＭＳ Ｐゴシック" charset="-128"/>
                        </a:defRPr>
                      </a:lvl1pPr>
                      <a:lvl2pPr marL="742950" indent="-285750">
                        <a:spcBef>
                          <a:spcPct val="20000"/>
                        </a:spcBef>
                        <a:defRPr sz="2400">
                          <a:solidFill>
                            <a:schemeClr val="tx1"/>
                          </a:solidFill>
                          <a:latin typeface="Arial" panose="020B0604020202020204" pitchFamily="34" charset="0"/>
                          <a:ea typeface="ＭＳ Ｐゴシック" charset="-128"/>
                        </a:defRPr>
                      </a:lvl2pPr>
                      <a:lvl3pPr marL="1143000" indent="-228600">
                        <a:spcBef>
                          <a:spcPct val="20000"/>
                        </a:spcBef>
                        <a:defRPr sz="2000">
                          <a:solidFill>
                            <a:schemeClr val="tx1"/>
                          </a:solidFill>
                          <a:latin typeface="Arial" panose="020B0604020202020204" pitchFamily="34" charset="0"/>
                          <a:ea typeface="ＭＳ Ｐゴシック" charset="-128"/>
                        </a:defRPr>
                      </a:lvl3pPr>
                      <a:lvl4pPr marL="1600200" indent="-228600">
                        <a:spcBef>
                          <a:spcPct val="20000"/>
                        </a:spcBef>
                        <a:defRPr>
                          <a:solidFill>
                            <a:schemeClr val="tx1"/>
                          </a:solidFill>
                          <a:latin typeface="Arial" panose="020B0604020202020204" pitchFamily="34" charset="0"/>
                          <a:ea typeface="ＭＳ Ｐゴシック" charset="-128"/>
                        </a:defRPr>
                      </a:lvl4pPr>
                      <a:lvl5pPr marL="2057400" indent="-228600">
                        <a:spcBef>
                          <a:spcPct val="20000"/>
                        </a:spcBef>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panose="020B0604020202020204" pitchFamily="34" charset="0"/>
                          <a:ea typeface="ＭＳ Ｐゴシック" charset="-128"/>
                        </a:rPr>
                        <a:t>Provide ways to achieve in </a:t>
                      </a:r>
                      <a:r>
                        <a:rPr kumimoji="0" lang="en-US" altLang="en-US" sz="1600" b="0" i="0" u="none" strike="noStrike" cap="none" normalizeH="0" baseline="0" dirty="0" err="1" smtClean="0">
                          <a:ln>
                            <a:noFill/>
                          </a:ln>
                          <a:solidFill>
                            <a:srgbClr val="000000"/>
                          </a:solidFill>
                          <a:effectLst/>
                          <a:latin typeface="Arial" panose="020B0604020202020204" pitchFamily="34" charset="0"/>
                          <a:ea typeface="ＭＳ Ｐゴシック" charset="-128"/>
                        </a:rPr>
                        <a:t>approp</a:t>
                      </a:r>
                      <a:r>
                        <a:rPr kumimoji="0" lang="en-US" altLang="en-US" sz="1600" b="0" i="0" u="none" strike="noStrike" cap="none" normalizeH="0" baseline="0" dirty="0" smtClean="0">
                          <a:ln>
                            <a:noFill/>
                          </a:ln>
                          <a:solidFill>
                            <a:srgbClr val="000000"/>
                          </a:solidFill>
                          <a:effectLst/>
                          <a:latin typeface="Arial" panose="020B0604020202020204" pitchFamily="34" charset="0"/>
                          <a:ea typeface="ＭＳ Ｐゴシック" charset="-128"/>
                        </a:rPr>
                        <a:t> ways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xmlns="" val="10005"/>
                  </a:ext>
                </a:extLst>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1026"/>
          <p:cNvGrpSpPr>
            <a:grpSpLocks/>
          </p:cNvGrpSpPr>
          <p:nvPr/>
        </p:nvGrpSpPr>
        <p:grpSpPr bwMode="auto">
          <a:xfrm>
            <a:off x="1828800" y="838200"/>
            <a:ext cx="3505200" cy="5791200"/>
            <a:chOff x="2208" y="528"/>
            <a:chExt cx="2160" cy="3312"/>
          </a:xfrm>
        </p:grpSpPr>
        <p:sp>
          <p:nvSpPr>
            <p:cNvPr id="11277" name="AutoShape 1027"/>
            <p:cNvSpPr>
              <a:spLocks noChangeArrowheads="1"/>
            </p:cNvSpPr>
            <p:nvPr/>
          </p:nvSpPr>
          <p:spPr bwMode="auto">
            <a:xfrm>
              <a:off x="2208" y="528"/>
              <a:ext cx="2160" cy="3312"/>
            </a:xfrm>
            <a:prstGeom prst="triangle">
              <a:avLst>
                <a:gd name="adj" fmla="val 50000"/>
              </a:avLst>
            </a:prstGeom>
            <a:gradFill rotWithShape="0">
              <a:gsLst>
                <a:gs pos="0">
                  <a:srgbClr val="FFFC02"/>
                </a:gs>
                <a:gs pos="100000">
                  <a:srgbClr val="0B8718"/>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11278" name="AutoShape 1028"/>
            <p:cNvSpPr>
              <a:spLocks noChangeArrowheads="1"/>
            </p:cNvSpPr>
            <p:nvPr/>
          </p:nvSpPr>
          <p:spPr bwMode="auto">
            <a:xfrm>
              <a:off x="2880" y="528"/>
              <a:ext cx="816" cy="1248"/>
            </a:xfrm>
            <a:prstGeom prst="triangle">
              <a:avLst>
                <a:gd name="adj" fmla="val 49889"/>
              </a:avLst>
            </a:prstGeom>
            <a:gradFill rotWithShape="0">
              <a:gsLst>
                <a:gs pos="0">
                  <a:srgbClr val="C40A1D"/>
                </a:gs>
                <a:gs pos="100000">
                  <a:srgbClr val="D2DD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grpSp>
      <p:sp>
        <p:nvSpPr>
          <p:cNvPr id="11267" name="Text Box 1029"/>
          <p:cNvSpPr txBox="1">
            <a:spLocks noChangeArrowheads="1"/>
          </p:cNvSpPr>
          <p:nvPr/>
        </p:nvSpPr>
        <p:spPr bwMode="auto">
          <a:xfrm>
            <a:off x="5029200" y="304800"/>
            <a:ext cx="2971800" cy="1200150"/>
          </a:xfrm>
          <a:prstGeom prst="rect">
            <a:avLst/>
          </a:prstGeom>
          <a:solidFill>
            <a:srgbClr val="C41F1C"/>
          </a:solidFill>
          <a:ln w="9525">
            <a:solidFill>
              <a:schemeClr val="tx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u="sng">
                <a:solidFill>
                  <a:schemeClr val="bg1"/>
                </a:solidFill>
                <a:latin typeface="Times New Roman" panose="02020603050405020304" pitchFamily="18" charset="0"/>
              </a:rPr>
              <a:t>Tertiary Prevention</a:t>
            </a:r>
            <a:r>
              <a:rPr lang="en-US" altLang="en-US" sz="1800">
                <a:solidFill>
                  <a:schemeClr val="bg1"/>
                </a:solidFill>
                <a:latin typeface="Times New Roman" panose="02020603050405020304" pitchFamily="18" charset="0"/>
              </a:rPr>
              <a:t>:</a:t>
            </a:r>
          </a:p>
          <a:p>
            <a:pPr algn="ctr">
              <a:spcBef>
                <a:spcPct val="0"/>
              </a:spcBef>
              <a:buFontTx/>
              <a:buNone/>
            </a:pPr>
            <a:r>
              <a:rPr lang="en-US" altLang="en-US" sz="1800">
                <a:solidFill>
                  <a:schemeClr val="bg1"/>
                </a:solidFill>
                <a:latin typeface="Times New Roman" panose="02020603050405020304" pitchFamily="18" charset="0"/>
              </a:rPr>
              <a:t>specialized &amp; individualized</a:t>
            </a:r>
          </a:p>
          <a:p>
            <a:pPr algn="ctr">
              <a:spcBef>
                <a:spcPct val="0"/>
              </a:spcBef>
              <a:buFontTx/>
              <a:buNone/>
            </a:pPr>
            <a:r>
              <a:rPr lang="en-US" altLang="en-US" sz="1800">
                <a:solidFill>
                  <a:schemeClr val="bg1"/>
                </a:solidFill>
                <a:latin typeface="Times New Roman" panose="02020603050405020304" pitchFamily="18" charset="0"/>
              </a:rPr>
              <a:t>strategies for students with continued failure</a:t>
            </a:r>
            <a:endParaRPr lang="en-US" altLang="en-US" sz="1800">
              <a:solidFill>
                <a:schemeClr val="bg1"/>
              </a:solidFill>
            </a:endParaRPr>
          </a:p>
        </p:txBody>
      </p:sp>
      <p:sp>
        <p:nvSpPr>
          <p:cNvPr id="11268" name="Text Box 1030"/>
          <p:cNvSpPr txBox="1">
            <a:spLocks noChangeArrowheads="1"/>
          </p:cNvSpPr>
          <p:nvPr/>
        </p:nvSpPr>
        <p:spPr bwMode="auto">
          <a:xfrm>
            <a:off x="5486400" y="2590800"/>
            <a:ext cx="2687638" cy="1200150"/>
          </a:xfrm>
          <a:prstGeom prst="rect">
            <a:avLst/>
          </a:prstGeom>
          <a:solidFill>
            <a:srgbClr val="D0D40E"/>
          </a:solidFill>
          <a:ln w="9525">
            <a:solidFill>
              <a:schemeClr val="tx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u="sng">
                <a:latin typeface="Times New Roman" panose="02020603050405020304" pitchFamily="18" charset="0"/>
              </a:rPr>
              <a:t>Secondary Prevention</a:t>
            </a:r>
            <a:r>
              <a:rPr lang="en-US" altLang="en-US" sz="1800">
                <a:latin typeface="Times New Roman" panose="02020603050405020304" pitchFamily="18" charset="0"/>
              </a:rPr>
              <a:t>:</a:t>
            </a:r>
          </a:p>
          <a:p>
            <a:pPr algn="ctr">
              <a:spcBef>
                <a:spcPct val="0"/>
              </a:spcBef>
              <a:buFontTx/>
              <a:buNone/>
            </a:pPr>
            <a:r>
              <a:rPr lang="en-US" altLang="en-US" sz="1800">
                <a:latin typeface="Times New Roman" panose="02020603050405020304" pitchFamily="18" charset="0"/>
              </a:rPr>
              <a:t>supplementary strategies</a:t>
            </a:r>
          </a:p>
          <a:p>
            <a:pPr algn="ctr">
              <a:spcBef>
                <a:spcPct val="0"/>
              </a:spcBef>
              <a:buFontTx/>
              <a:buNone/>
            </a:pPr>
            <a:r>
              <a:rPr lang="en-US" altLang="en-US" sz="1800">
                <a:latin typeface="Times New Roman" panose="02020603050405020304" pitchFamily="18" charset="0"/>
              </a:rPr>
              <a:t>for students who </a:t>
            </a:r>
            <a:br>
              <a:rPr lang="en-US" altLang="en-US" sz="1800">
                <a:latin typeface="Times New Roman" panose="02020603050405020304" pitchFamily="18" charset="0"/>
              </a:rPr>
            </a:br>
            <a:r>
              <a:rPr lang="en-US" altLang="en-US" sz="1800">
                <a:latin typeface="Times New Roman" panose="02020603050405020304" pitchFamily="18" charset="0"/>
              </a:rPr>
              <a:t>do not respond to primary</a:t>
            </a:r>
            <a:endParaRPr lang="en-US" altLang="en-US" sz="1800"/>
          </a:p>
        </p:txBody>
      </p:sp>
      <p:sp>
        <p:nvSpPr>
          <p:cNvPr id="11269" name="AutoShape 1031"/>
          <p:cNvSpPr>
            <a:spLocks/>
          </p:cNvSpPr>
          <p:nvPr/>
        </p:nvSpPr>
        <p:spPr bwMode="auto">
          <a:xfrm rot="-1137600">
            <a:off x="4572000" y="609600"/>
            <a:ext cx="304800" cy="3621088"/>
          </a:xfrm>
          <a:prstGeom prst="rightBrace">
            <a:avLst>
              <a:gd name="adj1" fmla="val 99002"/>
              <a:gd name="adj2" fmla="val 83333"/>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11270" name="Text Box 1032"/>
          <p:cNvSpPr txBox="1">
            <a:spLocks noChangeArrowheads="1"/>
          </p:cNvSpPr>
          <p:nvPr/>
        </p:nvSpPr>
        <p:spPr bwMode="auto">
          <a:xfrm>
            <a:off x="5822950" y="4495800"/>
            <a:ext cx="2638425" cy="1200150"/>
          </a:xfrm>
          <a:prstGeom prst="rect">
            <a:avLst/>
          </a:prstGeom>
          <a:solidFill>
            <a:srgbClr val="2C8B17"/>
          </a:solidFill>
          <a:ln w="9525">
            <a:solidFill>
              <a:schemeClr val="tx2"/>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u="sng">
                <a:solidFill>
                  <a:schemeClr val="bg1"/>
                </a:solidFill>
                <a:latin typeface="Times New Roman" panose="02020603050405020304" pitchFamily="18" charset="0"/>
              </a:rPr>
              <a:t>Primary Prevention</a:t>
            </a:r>
            <a:r>
              <a:rPr lang="en-US" altLang="en-US" sz="1800">
                <a:solidFill>
                  <a:schemeClr val="bg1"/>
                </a:solidFill>
                <a:latin typeface="Times New Roman" panose="02020603050405020304" pitchFamily="18" charset="0"/>
              </a:rPr>
              <a:t>:</a:t>
            </a:r>
          </a:p>
          <a:p>
            <a:pPr algn="ctr">
              <a:spcBef>
                <a:spcPct val="0"/>
              </a:spcBef>
              <a:buFontTx/>
              <a:buNone/>
            </a:pPr>
            <a:r>
              <a:rPr lang="en-US" altLang="en-US" sz="1800">
                <a:solidFill>
                  <a:schemeClr val="bg1"/>
                </a:solidFill>
                <a:latin typeface="Times New Roman" panose="02020603050405020304" pitchFamily="18" charset="0"/>
              </a:rPr>
              <a:t>school-wide or class-wide </a:t>
            </a:r>
            <a:br>
              <a:rPr lang="en-US" altLang="en-US" sz="1800">
                <a:solidFill>
                  <a:schemeClr val="bg1"/>
                </a:solidFill>
                <a:latin typeface="Times New Roman" panose="02020603050405020304" pitchFamily="18" charset="0"/>
              </a:rPr>
            </a:br>
            <a:r>
              <a:rPr lang="en-US" altLang="en-US" sz="1800">
                <a:solidFill>
                  <a:schemeClr val="bg1"/>
                </a:solidFill>
                <a:latin typeface="Times New Roman" panose="02020603050405020304" pitchFamily="18" charset="0"/>
              </a:rPr>
              <a:t>systems for all </a:t>
            </a:r>
            <a:br>
              <a:rPr lang="en-US" altLang="en-US" sz="1800">
                <a:solidFill>
                  <a:schemeClr val="bg1"/>
                </a:solidFill>
                <a:latin typeface="Times New Roman" panose="02020603050405020304" pitchFamily="18" charset="0"/>
              </a:rPr>
            </a:br>
            <a:r>
              <a:rPr lang="en-US" altLang="en-US" sz="1800">
                <a:solidFill>
                  <a:schemeClr val="bg1"/>
                </a:solidFill>
                <a:latin typeface="Times New Roman" panose="02020603050405020304" pitchFamily="18" charset="0"/>
              </a:rPr>
              <a:t>students and staff</a:t>
            </a:r>
            <a:endParaRPr lang="en-US" altLang="en-US" sz="1800"/>
          </a:p>
        </p:txBody>
      </p:sp>
      <p:sp>
        <p:nvSpPr>
          <p:cNvPr id="11271" name="Text Box 1033"/>
          <p:cNvSpPr txBox="1">
            <a:spLocks noChangeArrowheads="1"/>
          </p:cNvSpPr>
          <p:nvPr/>
        </p:nvSpPr>
        <p:spPr bwMode="auto">
          <a:xfrm>
            <a:off x="2362200" y="57912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t>~80% of Students</a:t>
            </a:r>
          </a:p>
        </p:txBody>
      </p:sp>
      <p:sp>
        <p:nvSpPr>
          <p:cNvPr id="11272" name="Text Box 1034"/>
          <p:cNvSpPr txBox="1">
            <a:spLocks noChangeArrowheads="1"/>
          </p:cNvSpPr>
          <p:nvPr/>
        </p:nvSpPr>
        <p:spPr bwMode="auto">
          <a:xfrm>
            <a:off x="3200400" y="3581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t>~15% </a:t>
            </a:r>
          </a:p>
        </p:txBody>
      </p:sp>
      <p:sp>
        <p:nvSpPr>
          <p:cNvPr id="11273" name="Text Box 1035"/>
          <p:cNvSpPr txBox="1">
            <a:spLocks noChangeArrowheads="1"/>
          </p:cNvSpPr>
          <p:nvPr/>
        </p:nvSpPr>
        <p:spPr bwMode="auto">
          <a:xfrm>
            <a:off x="3200400" y="1371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t>~5% </a:t>
            </a:r>
          </a:p>
        </p:txBody>
      </p:sp>
      <p:sp>
        <p:nvSpPr>
          <p:cNvPr id="11274" name="AutoShape 1036"/>
          <p:cNvSpPr>
            <a:spLocks/>
          </p:cNvSpPr>
          <p:nvPr/>
        </p:nvSpPr>
        <p:spPr bwMode="auto">
          <a:xfrm rot="20531171" flipH="1">
            <a:off x="4635500" y="611188"/>
            <a:ext cx="423863" cy="6054725"/>
          </a:xfrm>
          <a:prstGeom prst="leftBrace">
            <a:avLst>
              <a:gd name="adj1" fmla="val 119039"/>
              <a:gd name="adj2" fmla="val 83333"/>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11275" name="Text Box 1037"/>
          <p:cNvSpPr txBox="1">
            <a:spLocks noChangeArrowheads="1"/>
          </p:cNvSpPr>
          <p:nvPr/>
        </p:nvSpPr>
        <p:spPr bwMode="auto">
          <a:xfrm>
            <a:off x="0" y="0"/>
            <a:ext cx="3429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a:solidFill>
                  <a:srgbClr val="000080"/>
                </a:solidFill>
              </a:rPr>
              <a:t>Student Outcome and Prevention Model for Schools</a:t>
            </a:r>
            <a:endParaRPr lang="en-US" altLang="en-US" sz="1800">
              <a:solidFill>
                <a:srgbClr val="000080"/>
              </a:solidFill>
            </a:endParaRPr>
          </a:p>
        </p:txBody>
      </p:sp>
      <p:sp>
        <p:nvSpPr>
          <p:cNvPr id="11276" name="AutoShape 1038"/>
          <p:cNvSpPr>
            <a:spLocks/>
          </p:cNvSpPr>
          <p:nvPr/>
        </p:nvSpPr>
        <p:spPr bwMode="auto">
          <a:xfrm rot="-1137600">
            <a:off x="4394200" y="587375"/>
            <a:ext cx="381000" cy="1143000"/>
          </a:xfrm>
          <a:prstGeom prst="rightBrace">
            <a:avLst>
              <a:gd name="adj1" fmla="val 25000"/>
              <a:gd name="adj2" fmla="val 73764"/>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58315">
            <a:off x="-32519" y="607089"/>
            <a:ext cx="4114800" cy="1842922"/>
          </a:xfrm>
          <a:prstGeom prst="rect">
            <a:avLst/>
          </a:prstGeom>
        </p:spPr>
      </p:pic>
      <p:sp>
        <p:nvSpPr>
          <p:cNvPr id="72706" name="Content Placeholder 2"/>
          <p:cNvSpPr>
            <a:spLocks noGrp="1"/>
          </p:cNvSpPr>
          <p:nvPr>
            <p:ph idx="4294967295"/>
          </p:nvPr>
        </p:nvSpPr>
        <p:spPr>
          <a:xfrm>
            <a:off x="685800" y="1676400"/>
            <a:ext cx="8153400" cy="4449763"/>
          </a:xfrm>
        </p:spPr>
        <p:txBody>
          <a:bodyPr/>
          <a:lstStyle/>
          <a:p>
            <a:pPr algn="r" eaLnBrk="1" hangingPunct="1">
              <a:defRPr/>
            </a:pPr>
            <a:r>
              <a:rPr lang="en-US" altLang="en-US" sz="3600" dirty="0" smtClean="0"/>
              <a:t>Research clearly indicates that the behavior-specific praise increases on-task behavior. “Mark, I like the way you are listening; Anthony, I appreciate you raising your hand.” VS. “Good job; nice work.”</a:t>
            </a:r>
          </a:p>
          <a:p>
            <a:pPr algn="r" eaLnBrk="1" hangingPunct="1">
              <a:defRPr/>
            </a:pPr>
            <a:r>
              <a:rPr lang="en-US" altLang="en-US" sz="3600" dirty="0" smtClean="0"/>
              <a:t>Also, give reasons for the rules: “Picking up around our areas, makes it safer for us to walk.”</a:t>
            </a:r>
          </a:p>
          <a:p>
            <a:pPr marL="0" indent="0" algn="r" eaLnBrk="1" hangingPunct="1">
              <a:buFontTx/>
              <a:buNone/>
              <a:defRPr/>
            </a:pPr>
            <a:endParaRPr lang="en-US" altLang="en-US" sz="3600" dirty="0" smtClean="0"/>
          </a:p>
        </p:txBody>
      </p:sp>
      <p:sp>
        <p:nvSpPr>
          <p:cNvPr id="62466" name="Title 1"/>
          <p:cNvSpPr>
            <a:spLocks noGrp="1"/>
          </p:cNvSpPr>
          <p:nvPr>
            <p:ph type="title"/>
          </p:nvPr>
        </p:nvSpPr>
        <p:spPr>
          <a:xfrm>
            <a:off x="685800" y="0"/>
            <a:ext cx="8458200" cy="1371600"/>
          </a:xfrm>
        </p:spPr>
        <p:txBody>
          <a:bodyPr/>
          <a:lstStyle/>
          <a:p>
            <a:pPr algn="r" eaLnBrk="1" hangingPunct="1"/>
            <a:r>
              <a:rPr lang="en-US" altLang="en-US" dirty="0" smtClean="0"/>
              <a:t>About encouragement:</a:t>
            </a:r>
          </a:p>
        </p:txBody>
      </p:sp>
    </p:spTree>
    <p:extLst>
      <p:ext uri="{BB962C8B-B14F-4D97-AF65-F5344CB8AC3E}">
        <p14:creationId xmlns:p14="http://schemas.microsoft.com/office/powerpoint/2010/main" val="2034351563"/>
      </p:ext>
    </p:extLst>
  </p:cSld>
  <p:clrMapOvr>
    <a:masterClrMapping/>
  </p:clrMapOvr>
  <p:transition>
    <p:check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0" y="274638"/>
            <a:ext cx="8229600" cy="1143000"/>
          </a:xfrm>
        </p:spPr>
        <p:txBody>
          <a:bodyPr rtlCol="0">
            <a:normAutofit fontScale="90000"/>
          </a:bodyPr>
          <a:lstStyle/>
          <a:p>
            <a:pPr eaLnBrk="1" fontAlgn="auto" hangingPunct="1">
              <a:spcAft>
                <a:spcPts val="0"/>
              </a:spcAft>
              <a:defRPr/>
            </a:pPr>
            <a:r>
              <a:rPr lang="en-US" sz="4000" dirty="0" smtClean="0">
                <a:cs typeface="+mj-cs"/>
              </a:rPr>
              <a:t>Survey of Student Perspective of Respectful Teacher Behavior</a:t>
            </a:r>
          </a:p>
        </p:txBody>
      </p:sp>
      <p:pic>
        <p:nvPicPr>
          <p:cNvPr id="532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683000"/>
            <a:ext cx="4826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3"/>
          <p:cNvSpPr>
            <a:spLocks noGrp="1" noChangeArrowheads="1"/>
          </p:cNvSpPr>
          <p:nvPr>
            <p:ph type="body" idx="4294967295"/>
          </p:nvPr>
        </p:nvSpPr>
        <p:spPr>
          <a:xfrm>
            <a:off x="0" y="1524000"/>
            <a:ext cx="8229600" cy="4602163"/>
          </a:xfrm>
        </p:spPr>
        <p:txBody>
          <a:bodyPr/>
          <a:lstStyle/>
          <a:p>
            <a:pPr eaLnBrk="1" hangingPunct="1">
              <a:lnSpc>
                <a:spcPct val="90000"/>
              </a:lnSpc>
            </a:pPr>
            <a:r>
              <a:rPr lang="en-US" altLang="en-US" sz="2800" b="1" smtClean="0"/>
              <a:t>Participants</a:t>
            </a:r>
          </a:p>
          <a:p>
            <a:pPr lvl="1" eaLnBrk="1" hangingPunct="1">
              <a:lnSpc>
                <a:spcPct val="90000"/>
              </a:lnSpc>
            </a:pPr>
            <a:r>
              <a:rPr lang="en-US" altLang="en-US" b="1" smtClean="0"/>
              <a:t>Over 5,000 middle &amp; high school students</a:t>
            </a:r>
          </a:p>
          <a:p>
            <a:pPr lvl="1" eaLnBrk="1" hangingPunct="1">
              <a:lnSpc>
                <a:spcPct val="90000"/>
              </a:lnSpc>
            </a:pPr>
            <a:r>
              <a:rPr lang="en-US" altLang="en-US" b="1" smtClean="0"/>
              <a:t>Chicago, IL, Hammond, IN, Houma, LA &amp; Webster, MA</a:t>
            </a:r>
          </a:p>
          <a:p>
            <a:pPr lvl="1" eaLnBrk="1" hangingPunct="1">
              <a:lnSpc>
                <a:spcPct val="90000"/>
              </a:lnSpc>
            </a:pPr>
            <a:r>
              <a:rPr lang="en-US" altLang="en-US" b="1" smtClean="0"/>
              <a:t>Approximately 76% of students at school receive free or reduced lunch</a:t>
            </a:r>
          </a:p>
          <a:p>
            <a:pPr eaLnBrk="1" hangingPunct="1">
              <a:lnSpc>
                <a:spcPct val="90000"/>
              </a:lnSpc>
            </a:pPr>
            <a:r>
              <a:rPr lang="en-US" altLang="en-US" sz="2800" b="1" smtClean="0"/>
              <a:t>Survey asked students, What are some ways that teachers show you </a:t>
            </a:r>
          </a:p>
          <a:p>
            <a:pPr eaLnBrk="1" hangingPunct="1">
              <a:lnSpc>
                <a:spcPct val="90000"/>
              </a:lnSpc>
            </a:pPr>
            <a:endParaRPr lang="en-US" altLang="en-US" sz="2800" b="1" smtClean="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C:\Documents and Settings\Craverj\Local Settings\Temporary Internet Files\Content.IE5\VI7XAR0G\MCj0404337000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57400"/>
            <a:ext cx="2133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title" idx="4294967295"/>
          </p:nvPr>
        </p:nvSpPr>
        <p:spPr>
          <a:xfrm>
            <a:off x="0" y="457200"/>
            <a:ext cx="7772400" cy="1066800"/>
          </a:xfrm>
        </p:spPr>
        <p:txBody>
          <a:bodyPr/>
          <a:lstStyle/>
          <a:p>
            <a:pPr eaLnBrk="1" hangingPunct="1"/>
            <a:r>
              <a:rPr lang="en-US" altLang="en-US" smtClean="0"/>
              <a:t>Top 12 Answers </a:t>
            </a:r>
            <a:endParaRPr lang="en-US" altLang="en-US" sz="2400" smtClean="0"/>
          </a:p>
        </p:txBody>
      </p:sp>
      <p:sp>
        <p:nvSpPr>
          <p:cNvPr id="55300" name="Rectangle 3"/>
          <p:cNvSpPr>
            <a:spLocks noGrp="1" noChangeArrowheads="1"/>
          </p:cNvSpPr>
          <p:nvPr>
            <p:ph type="body" idx="4294967295"/>
          </p:nvPr>
        </p:nvSpPr>
        <p:spPr>
          <a:xfrm>
            <a:off x="0" y="1752600"/>
            <a:ext cx="7772400" cy="4343400"/>
          </a:xfrm>
        </p:spPr>
        <p:txBody>
          <a:bodyPr/>
          <a:lstStyle/>
          <a:p>
            <a:pPr eaLnBrk="1" hangingPunct="1">
              <a:lnSpc>
                <a:spcPct val="90000"/>
              </a:lnSpc>
              <a:buFontTx/>
              <a:buNone/>
            </a:pPr>
            <a:r>
              <a:rPr lang="en-US" altLang="en-US" sz="2800" smtClean="0">
                <a:solidFill>
                  <a:srgbClr val="000000"/>
                </a:solidFill>
                <a:latin typeface="Helvetica" panose="020B0604020202020204" pitchFamily="34" charset="0"/>
              </a:rPr>
              <a:t>Of the over 5000 responses, the ones listed were written by 200 students or more.</a:t>
            </a:r>
          </a:p>
          <a:p>
            <a:pPr eaLnBrk="1" hangingPunct="1">
              <a:lnSpc>
                <a:spcPct val="90000"/>
              </a:lnSpc>
              <a:buFontTx/>
              <a:buNone/>
            </a:pPr>
            <a:endParaRPr lang="en-US" altLang="en-US" sz="2800" smtClean="0">
              <a:solidFill>
                <a:srgbClr val="000000"/>
              </a:solidFill>
              <a:latin typeface="Helvetica" panose="020B0604020202020204" pitchFamily="34" charset="0"/>
            </a:endParaRPr>
          </a:p>
          <a:p>
            <a:pPr eaLnBrk="1" hangingPunct="1">
              <a:lnSpc>
                <a:spcPct val="90000"/>
              </a:lnSpc>
              <a:buFontTx/>
              <a:buNone/>
            </a:pPr>
            <a:r>
              <a:rPr lang="en-US" altLang="en-US" sz="2800" smtClean="0">
                <a:solidFill>
                  <a:srgbClr val="000000"/>
                </a:solidFill>
                <a:latin typeface="Helvetica" panose="020B0604020202020204" pitchFamily="34" charset="0"/>
              </a:rPr>
              <a:t>1.   Talk privately to students when a 			problem occurs.</a:t>
            </a:r>
          </a:p>
          <a:p>
            <a:pPr eaLnBrk="1" hangingPunct="1">
              <a:lnSpc>
                <a:spcPct val="90000"/>
              </a:lnSpc>
              <a:buFontTx/>
              <a:buNone/>
            </a:pPr>
            <a:r>
              <a:rPr lang="en-US" altLang="en-US" sz="2800" smtClean="0">
                <a:solidFill>
                  <a:srgbClr val="000000"/>
                </a:solidFill>
                <a:latin typeface="Helvetica" panose="020B0604020202020204" pitchFamily="34" charset="0"/>
              </a:rPr>
              <a:t>2.   Use a calm tone of voice, even when 		they are upset. (No yelling)</a:t>
            </a:r>
          </a:p>
          <a:p>
            <a:pPr eaLnBrk="1" hangingPunct="1">
              <a:lnSpc>
                <a:spcPct val="90000"/>
              </a:lnSpc>
              <a:buFontTx/>
              <a:buNone/>
            </a:pPr>
            <a:r>
              <a:rPr lang="en-US" altLang="en-US" sz="2800" smtClean="0">
                <a:solidFill>
                  <a:srgbClr val="000000"/>
                </a:solidFill>
                <a:latin typeface="Helvetica" panose="020B0604020202020204" pitchFamily="34" charset="0"/>
              </a:rPr>
              <a:t>3.   Respect personal space </a:t>
            </a:r>
          </a:p>
          <a:p>
            <a:pPr eaLnBrk="1" hangingPunct="1">
              <a:lnSpc>
                <a:spcPct val="90000"/>
              </a:lnSpc>
              <a:buFontTx/>
              <a:buNone/>
            </a:pPr>
            <a:r>
              <a:rPr lang="en-US" altLang="en-US" sz="2800" smtClean="0">
                <a:solidFill>
                  <a:srgbClr val="000000"/>
                </a:solidFill>
                <a:latin typeface="Helvetica" panose="020B0604020202020204" pitchFamily="34" charset="0"/>
              </a:rPr>
              <a:t>		(Don't touch, grab, eyeballing, crowd)</a:t>
            </a:r>
          </a:p>
          <a:p>
            <a:pPr eaLnBrk="1" hangingPunct="1">
              <a:lnSpc>
                <a:spcPct val="90000"/>
              </a:lnSpc>
            </a:pPr>
            <a:endParaRPr lang="en-US" altLang="en-US" sz="2800" smtClean="0">
              <a:solidFill>
                <a:srgbClr val="000000"/>
              </a:solidFill>
              <a:latin typeface="Helvetica" panose="020B0604020202020204" pitchFamily="34" charset="0"/>
            </a:endParaRP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0" y="0"/>
            <a:ext cx="8229600" cy="990600"/>
          </a:xfrm>
        </p:spPr>
        <p:txBody>
          <a:bodyPr/>
          <a:lstStyle/>
          <a:p>
            <a:pPr eaLnBrk="1" hangingPunct="1"/>
            <a:r>
              <a:rPr lang="en-US" altLang="en-US" dirty="0" smtClean="0"/>
              <a:t>Top 12 Answers </a:t>
            </a:r>
            <a:r>
              <a:rPr lang="en-US" altLang="en-US" sz="2400" dirty="0" smtClean="0"/>
              <a:t>(continued)</a:t>
            </a:r>
            <a:endParaRPr lang="en-US" altLang="en-US" dirty="0" smtClean="0"/>
          </a:p>
        </p:txBody>
      </p:sp>
      <p:sp>
        <p:nvSpPr>
          <p:cNvPr id="68611" name="Rectangle 3"/>
          <p:cNvSpPr>
            <a:spLocks noGrp="1" noChangeArrowheads="1"/>
          </p:cNvSpPr>
          <p:nvPr>
            <p:ph type="body" idx="4294967295"/>
          </p:nvPr>
        </p:nvSpPr>
        <p:spPr>
          <a:xfrm>
            <a:off x="304800" y="990600"/>
            <a:ext cx="7924800" cy="5135563"/>
          </a:xfrm>
        </p:spPr>
        <p:txBody>
          <a:bodyPr/>
          <a:lstStyle/>
          <a:p>
            <a:pPr marL="514350" indent="-514350" eaLnBrk="1" hangingPunct="1">
              <a:lnSpc>
                <a:spcPct val="90000"/>
              </a:lnSpc>
              <a:buFontTx/>
              <a:buAutoNum type="arabicPeriod" startAt="4"/>
            </a:pPr>
            <a:r>
              <a:rPr lang="en-US" altLang="en-US" dirty="0" smtClean="0">
                <a:solidFill>
                  <a:srgbClr val="000000"/>
                </a:solidFill>
                <a:latin typeface="Helvetica" panose="020B0604020202020204" pitchFamily="34" charset="0"/>
              </a:rPr>
              <a:t>Listens without interrupting.</a:t>
            </a:r>
            <a:endParaRPr lang="en-US" altLang="en-US" dirty="0">
              <a:solidFill>
                <a:srgbClr val="000000"/>
              </a:solidFill>
              <a:latin typeface="Helvetica" panose="020B0604020202020204" pitchFamily="34" charset="0"/>
            </a:endParaRPr>
          </a:p>
          <a:p>
            <a:pPr marL="0" indent="0" eaLnBrk="1" hangingPunct="1">
              <a:lnSpc>
                <a:spcPct val="90000"/>
              </a:lnSpc>
              <a:buNone/>
            </a:pPr>
            <a:endParaRPr lang="en-US" altLang="en-US" dirty="0" smtClean="0">
              <a:solidFill>
                <a:srgbClr val="000000"/>
              </a:solidFill>
              <a:latin typeface="Helvetica" panose="020B0604020202020204" pitchFamily="34" charset="0"/>
            </a:endParaRPr>
          </a:p>
          <a:p>
            <a:pPr eaLnBrk="1" hangingPunct="1">
              <a:lnSpc>
                <a:spcPct val="90000"/>
              </a:lnSpc>
              <a:buFontTx/>
              <a:buNone/>
            </a:pPr>
            <a:r>
              <a:rPr lang="en-US" altLang="en-US" dirty="0" smtClean="0">
                <a:solidFill>
                  <a:srgbClr val="000000"/>
                </a:solidFill>
                <a:latin typeface="Helvetica" panose="020B0604020202020204" pitchFamily="34" charset="0"/>
              </a:rPr>
              <a:t>5.   Has a sense of humor.</a:t>
            </a:r>
          </a:p>
          <a:p>
            <a:pPr eaLnBrk="1" hangingPunct="1">
              <a:lnSpc>
                <a:spcPct val="90000"/>
              </a:lnSpc>
              <a:buFontTx/>
              <a:buNone/>
            </a:pPr>
            <a:endParaRPr lang="en-US" altLang="en-US" sz="2800" dirty="0" smtClean="0"/>
          </a:p>
        </p:txBody>
      </p:sp>
      <p:pic>
        <p:nvPicPr>
          <p:cNvPr id="68612" name="Picture 2" descr="C:\Program Files\Microsoft Office\Media\CntCD1\ClipArt3\j023819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0"/>
            <a:ext cx="1712913"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743200"/>
            <a:ext cx="3810000" cy="45774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2743200"/>
            <a:ext cx="5334000" cy="4578235"/>
          </a:xfrm>
          <a:prstGeom prst="rect">
            <a:avLst/>
          </a:prstGeom>
        </p:spPr>
      </p:pic>
    </p:spTree>
    <p:extLst>
      <p:ext uri="{BB962C8B-B14F-4D97-AF65-F5344CB8AC3E}">
        <p14:creationId xmlns:p14="http://schemas.microsoft.com/office/powerpoint/2010/main" val="1739945260"/>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305800" cy="5867400"/>
          </a:xfrm>
        </p:spPr>
        <p:txBody>
          <a:bodyPr/>
          <a:lstStyle/>
          <a:p>
            <a:pPr lvl="0" eaLnBrk="1" hangingPunct="1">
              <a:lnSpc>
                <a:spcPct val="90000"/>
              </a:lnSpc>
              <a:buNone/>
            </a:pPr>
            <a:r>
              <a:rPr lang="en-US" altLang="en-US" dirty="0" smtClean="0">
                <a:solidFill>
                  <a:srgbClr val="000000"/>
                </a:solidFill>
                <a:latin typeface="Helvetica" panose="020B0604020202020204" pitchFamily="34" charset="0"/>
              </a:rPr>
              <a:t>6.  Displays </a:t>
            </a:r>
            <a:r>
              <a:rPr lang="en-US" altLang="en-US" dirty="0">
                <a:solidFill>
                  <a:srgbClr val="000000"/>
                </a:solidFill>
                <a:latin typeface="Helvetica" panose="020B0604020202020204" pitchFamily="34" charset="0"/>
              </a:rPr>
              <a:t>student work around the </a:t>
            </a:r>
            <a:r>
              <a:rPr lang="en-US" altLang="en-US" dirty="0" smtClean="0">
                <a:solidFill>
                  <a:srgbClr val="000000"/>
                </a:solidFill>
                <a:latin typeface="Helvetica" panose="020B0604020202020204" pitchFamily="34" charset="0"/>
              </a:rPr>
              <a:t>     classroom/school</a:t>
            </a:r>
            <a:r>
              <a:rPr lang="en-US" altLang="en-US" dirty="0">
                <a:solidFill>
                  <a:srgbClr val="000000"/>
                </a:solidFill>
                <a:latin typeface="Helvetica" panose="020B0604020202020204" pitchFamily="34" charset="0"/>
              </a:rPr>
              <a:t>.</a:t>
            </a:r>
          </a:p>
          <a:p>
            <a:pPr marL="514350" lvl="0" indent="-514350" eaLnBrk="1" hangingPunct="1">
              <a:lnSpc>
                <a:spcPct val="90000"/>
              </a:lnSpc>
              <a:buAutoNum type="arabicPeriod" startAt="7"/>
            </a:pPr>
            <a:r>
              <a:rPr lang="en-US" altLang="en-US" dirty="0" smtClean="0">
                <a:solidFill>
                  <a:srgbClr val="000000"/>
                </a:solidFill>
                <a:latin typeface="Helvetica" panose="020B0604020202020204" pitchFamily="34" charset="0"/>
              </a:rPr>
              <a:t>Prepares </a:t>
            </a:r>
            <a:r>
              <a:rPr lang="en-US" altLang="en-US" dirty="0">
                <a:solidFill>
                  <a:srgbClr val="000000"/>
                </a:solidFill>
                <a:latin typeface="Helvetica" panose="020B0604020202020204" pitchFamily="34" charset="0"/>
              </a:rPr>
              <a:t>exciting lessons</a:t>
            </a:r>
            <a:r>
              <a:rPr lang="en-US" altLang="en-US" dirty="0" smtClean="0">
                <a:solidFill>
                  <a:srgbClr val="000000"/>
                </a:solidFill>
                <a:latin typeface="Helvetica" panose="020B0604020202020204" pitchFamily="34" charset="0"/>
              </a:rPr>
              <a:t>.</a:t>
            </a:r>
          </a:p>
          <a:p>
            <a:pPr marL="514350" lvl="0" indent="-514350" eaLnBrk="1" hangingPunct="1">
              <a:lnSpc>
                <a:spcPct val="90000"/>
              </a:lnSpc>
              <a:buAutoNum type="arabicPeriod" startAt="7"/>
            </a:pPr>
            <a:endParaRPr lang="en-US" altLang="en-US" dirty="0">
              <a:solidFill>
                <a:srgbClr val="000000"/>
              </a:solidFill>
              <a:latin typeface="Helvetica" panose="020B0604020202020204" pitchFamily="34" charset="0"/>
            </a:endParaRPr>
          </a:p>
          <a:p>
            <a:pPr marL="514350" lvl="0" indent="-514350" eaLnBrk="1" hangingPunct="1">
              <a:lnSpc>
                <a:spcPct val="90000"/>
              </a:lnSpc>
              <a:buAutoNum type="arabicPeriod" startAt="7"/>
            </a:pPr>
            <a:endParaRPr lang="en-US" altLang="en-US" dirty="0" smtClean="0">
              <a:solidFill>
                <a:srgbClr val="000000"/>
              </a:solidFill>
              <a:latin typeface="Helvetica" panose="020B0604020202020204" pitchFamily="34" charset="0"/>
            </a:endParaRPr>
          </a:p>
          <a:p>
            <a:pPr marL="514350" lvl="0" indent="-514350" eaLnBrk="1" hangingPunct="1">
              <a:lnSpc>
                <a:spcPct val="90000"/>
              </a:lnSpc>
              <a:buAutoNum type="arabicPeriod" startAt="7"/>
            </a:pPr>
            <a:endParaRPr lang="en-US" altLang="en-US" dirty="0">
              <a:solidFill>
                <a:srgbClr val="000000"/>
              </a:solidFill>
              <a:latin typeface="Helvetica" panose="020B0604020202020204" pitchFamily="34" charset="0"/>
            </a:endParaRPr>
          </a:p>
          <a:p>
            <a:pPr marL="514350" lvl="0" indent="-514350" eaLnBrk="1" hangingPunct="1">
              <a:lnSpc>
                <a:spcPct val="90000"/>
              </a:lnSpc>
              <a:buAutoNum type="arabicPeriod" startAt="7"/>
            </a:pPr>
            <a:endParaRPr lang="en-US" altLang="en-US" dirty="0" smtClean="0">
              <a:solidFill>
                <a:srgbClr val="000000"/>
              </a:solidFill>
              <a:latin typeface="Helvetica" panose="020B0604020202020204" pitchFamily="34" charset="0"/>
            </a:endParaRPr>
          </a:p>
          <a:p>
            <a:pPr marL="514350" lvl="0" indent="-514350" eaLnBrk="1" hangingPunct="1">
              <a:lnSpc>
                <a:spcPct val="90000"/>
              </a:lnSpc>
              <a:buAutoNum type="arabicPeriod" startAt="7"/>
            </a:pPr>
            <a:endParaRPr lang="en-US" altLang="en-US" dirty="0">
              <a:solidFill>
                <a:srgbClr val="000000"/>
              </a:solidFill>
              <a:latin typeface="Helvetica" panose="020B0604020202020204" pitchFamily="34" charset="0"/>
            </a:endParaRPr>
          </a:p>
          <a:p>
            <a:pPr marL="514350" lvl="0" indent="-514350" eaLnBrk="1" hangingPunct="1">
              <a:lnSpc>
                <a:spcPct val="90000"/>
              </a:lnSpc>
              <a:buAutoNum type="arabicPeriod" startAt="7"/>
            </a:pPr>
            <a:endParaRPr lang="en-US" altLang="en-US" dirty="0" smtClean="0">
              <a:solidFill>
                <a:srgbClr val="000000"/>
              </a:solidFill>
              <a:latin typeface="Helvetica" panose="020B0604020202020204" pitchFamily="34" charset="0"/>
            </a:endParaRPr>
          </a:p>
          <a:p>
            <a:pPr marL="0" lvl="0" indent="0" eaLnBrk="1" hangingPunct="1">
              <a:lnSpc>
                <a:spcPct val="90000"/>
              </a:lnSpc>
              <a:buNone/>
            </a:pPr>
            <a:r>
              <a:rPr lang="en-US" altLang="en-US" dirty="0" smtClean="0">
                <a:solidFill>
                  <a:srgbClr val="000000"/>
                </a:solidFill>
                <a:latin typeface="Helvetica" panose="020B0604020202020204" pitchFamily="34" charset="0"/>
              </a:rPr>
              <a:t> </a:t>
            </a:r>
            <a:endParaRPr lang="en-US" altLang="en-US" dirty="0">
              <a:solidFill>
                <a:srgbClr val="000000"/>
              </a:solidFill>
              <a:latin typeface="Helvetica" panose="020B0604020202020204" pitchFamily="34" charset="0"/>
            </a:endParaRPr>
          </a:p>
          <a:p>
            <a:pPr lvl="0" eaLnBrk="1" hangingPunct="1">
              <a:lnSpc>
                <a:spcPct val="90000"/>
              </a:lnSpc>
              <a:buNone/>
            </a:pPr>
            <a:r>
              <a:rPr lang="en-US" altLang="en-US" dirty="0">
                <a:solidFill>
                  <a:srgbClr val="000000"/>
                </a:solidFill>
                <a:latin typeface="Helvetica" panose="020B0604020202020204" pitchFamily="34" charset="0"/>
              </a:rPr>
              <a:t>8.   Let parent/guardian know student did      a good job </a:t>
            </a:r>
            <a:r>
              <a:rPr lang="en-US" altLang="en-US" i="1" dirty="0">
                <a:solidFill>
                  <a:srgbClr val="000000"/>
                </a:solidFill>
                <a:latin typeface="Helvetica" panose="020B0604020202020204" pitchFamily="34" charset="0"/>
              </a:rPr>
              <a:t>sometimes</a:t>
            </a:r>
            <a:r>
              <a:rPr lang="en-US" altLang="en-US" dirty="0">
                <a:solidFill>
                  <a:srgbClr val="000000"/>
                </a:solidFill>
                <a:latin typeface="Helvetica" panose="020B0604020202020204" pitchFamily="34" charset="0"/>
              </a:rPr>
              <a:t> (see a balanced 		picture).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39" y="1752600"/>
            <a:ext cx="8486361" cy="3581400"/>
          </a:xfrm>
          <a:prstGeom prst="rect">
            <a:avLst/>
          </a:prstGeom>
        </p:spPr>
      </p:pic>
    </p:spTree>
    <p:extLst>
      <p:ext uri="{BB962C8B-B14F-4D97-AF65-F5344CB8AC3E}">
        <p14:creationId xmlns:p14="http://schemas.microsoft.com/office/powerpoint/2010/main" val="23294614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274638"/>
            <a:ext cx="8229600" cy="1143000"/>
          </a:xfrm>
        </p:spPr>
        <p:txBody>
          <a:bodyPr/>
          <a:lstStyle/>
          <a:p>
            <a:pPr eaLnBrk="1" hangingPunct="1"/>
            <a:r>
              <a:rPr lang="en-US" altLang="en-US" smtClean="0"/>
              <a:t>Top 12 Answers </a:t>
            </a:r>
            <a:r>
              <a:rPr lang="en-US" altLang="en-US" sz="2400" smtClean="0"/>
              <a:t>(continued)</a:t>
            </a:r>
          </a:p>
        </p:txBody>
      </p:sp>
      <p:sp>
        <p:nvSpPr>
          <p:cNvPr id="70659" name="Rectangle 3"/>
          <p:cNvSpPr>
            <a:spLocks noGrp="1" noChangeArrowheads="1"/>
          </p:cNvSpPr>
          <p:nvPr>
            <p:ph type="body" idx="4294967295"/>
          </p:nvPr>
        </p:nvSpPr>
        <p:spPr>
          <a:xfrm>
            <a:off x="152400" y="1219200"/>
            <a:ext cx="8458200" cy="4343400"/>
          </a:xfrm>
        </p:spPr>
        <p:txBody>
          <a:bodyPr/>
          <a:lstStyle/>
          <a:p>
            <a:pPr eaLnBrk="1" hangingPunct="1">
              <a:lnSpc>
                <a:spcPct val="90000"/>
              </a:lnSpc>
              <a:defRPr/>
            </a:pPr>
            <a:endParaRPr lang="en-US" altLang="en-US" sz="2000" dirty="0" smtClean="0">
              <a:solidFill>
                <a:srgbClr val="000000"/>
              </a:solidFill>
              <a:latin typeface="Helvetica" panose="020B0604020202020204" pitchFamily="34" charset="0"/>
            </a:endParaRPr>
          </a:p>
          <a:p>
            <a:pPr eaLnBrk="1" hangingPunct="1">
              <a:lnSpc>
                <a:spcPct val="90000"/>
              </a:lnSpc>
              <a:buFontTx/>
              <a:buNone/>
              <a:defRPr/>
            </a:pPr>
            <a:r>
              <a:rPr lang="en-US" altLang="en-US" sz="2800" dirty="0" smtClean="0">
                <a:solidFill>
                  <a:srgbClr val="000000"/>
                </a:solidFill>
                <a:latin typeface="Helvetica" panose="020B0604020202020204" pitchFamily="34" charset="0"/>
              </a:rPr>
              <a:t>9</a:t>
            </a:r>
            <a:r>
              <a:rPr lang="en-US" altLang="en-US" dirty="0" smtClean="0">
                <a:solidFill>
                  <a:srgbClr val="000000"/>
                </a:solidFill>
                <a:latin typeface="Helvetica" panose="020B0604020202020204" pitchFamily="34" charset="0"/>
              </a:rPr>
              <a:t>.   </a:t>
            </a:r>
            <a:r>
              <a:rPr lang="en-US" altLang="en-US" sz="2800" dirty="0" smtClean="0">
                <a:solidFill>
                  <a:srgbClr val="000000"/>
                </a:solidFill>
                <a:latin typeface="Helvetica" panose="020B0604020202020204" pitchFamily="34" charset="0"/>
              </a:rPr>
              <a:t>Use student's name or addresses them as 	ma</a:t>
            </a:r>
            <a:r>
              <a:rPr lang="en-US" altLang="en-US" sz="2800" dirty="0" smtClean="0">
                <a:solidFill>
                  <a:srgbClr val="000000"/>
                </a:solidFill>
              </a:rPr>
              <a:t>’</a:t>
            </a:r>
            <a:r>
              <a:rPr lang="en-US" altLang="ja-JP" sz="2800" dirty="0" smtClean="0">
                <a:solidFill>
                  <a:srgbClr val="000000"/>
                </a:solidFill>
                <a:latin typeface="Helvetica" panose="020B0604020202020204" pitchFamily="34" charset="0"/>
              </a:rPr>
              <a:t>am or sir when talking to them</a:t>
            </a:r>
          </a:p>
          <a:p>
            <a:pPr eaLnBrk="1" hangingPunct="1">
              <a:lnSpc>
                <a:spcPct val="90000"/>
              </a:lnSpc>
              <a:buFontTx/>
              <a:buNone/>
              <a:defRPr/>
            </a:pPr>
            <a:r>
              <a:rPr lang="en-US" altLang="en-US" sz="2800" dirty="0" smtClean="0">
                <a:solidFill>
                  <a:srgbClr val="000000"/>
                </a:solidFill>
                <a:latin typeface="Helvetica" panose="020B0604020202020204" pitchFamily="34" charset="0"/>
              </a:rPr>
              <a:t>10.  Be available during non-classroom times</a:t>
            </a:r>
          </a:p>
          <a:p>
            <a:pPr eaLnBrk="1" hangingPunct="1">
              <a:lnSpc>
                <a:spcPct val="90000"/>
              </a:lnSpc>
              <a:buFontTx/>
              <a:buNone/>
              <a:defRPr/>
            </a:pPr>
            <a:r>
              <a:rPr lang="en-US" altLang="en-US" sz="2800" dirty="0" smtClean="0">
                <a:solidFill>
                  <a:srgbClr val="000000"/>
                </a:solidFill>
                <a:latin typeface="Helvetica" panose="020B0604020202020204" pitchFamily="34" charset="0"/>
              </a:rPr>
              <a:t>11.  Returns work promptly</a:t>
            </a:r>
          </a:p>
          <a:p>
            <a:pPr eaLnBrk="1" hangingPunct="1">
              <a:lnSpc>
                <a:spcPct val="90000"/>
              </a:lnSpc>
              <a:buFontTx/>
              <a:buNone/>
              <a:defRPr/>
            </a:pPr>
            <a:r>
              <a:rPr lang="en-US" altLang="en-US" sz="2800" dirty="0" smtClean="0">
                <a:solidFill>
                  <a:srgbClr val="000000"/>
                </a:solidFill>
                <a:latin typeface="Helvetica" panose="020B0604020202020204" pitchFamily="34" charset="0"/>
              </a:rPr>
              <a:t>12. Talk sincerely - no sarcasm or </a:t>
            </a:r>
            <a:r>
              <a:rPr lang="en-US" altLang="en-US" sz="2800" dirty="0" smtClean="0">
                <a:solidFill>
                  <a:srgbClr val="000000"/>
                </a:solidFill>
              </a:rPr>
              <a:t>“</a:t>
            </a:r>
            <a:r>
              <a:rPr lang="en-US" altLang="ja-JP" sz="2800" dirty="0" smtClean="0">
                <a:solidFill>
                  <a:srgbClr val="000000"/>
                </a:solidFill>
                <a:latin typeface="Helvetica" panose="020B0604020202020204" pitchFamily="34" charset="0"/>
              </a:rPr>
              <a:t>eye rolling</a:t>
            </a:r>
            <a:r>
              <a:rPr lang="en-US" altLang="en-US" sz="2800" dirty="0" smtClean="0">
                <a:solidFill>
                  <a:srgbClr val="000000"/>
                </a:solidFill>
              </a:rPr>
              <a:t>”</a:t>
            </a:r>
            <a:r>
              <a:rPr lang="en-US" altLang="ja-JP" sz="2800" dirty="0" smtClean="0">
                <a:solidFill>
                  <a:srgbClr val="000000"/>
                </a:solidFill>
                <a:latin typeface="Helvetica" panose="020B0604020202020204" pitchFamily="34" charset="0"/>
              </a:rPr>
              <a:t> </a:t>
            </a:r>
          </a:p>
          <a:p>
            <a:pPr eaLnBrk="1" hangingPunct="1">
              <a:lnSpc>
                <a:spcPct val="90000"/>
              </a:lnSpc>
              <a:defRPr/>
            </a:pPr>
            <a:endParaRPr lang="en-US" altLang="en-US" sz="2800" dirty="0" smtClean="0">
              <a:solidFill>
                <a:srgbClr val="000000"/>
              </a:solidFill>
              <a:latin typeface="Helvetica" panose="020B0604020202020204" pitchFamily="34" charset="0"/>
            </a:endParaRPr>
          </a:p>
          <a:p>
            <a:pPr eaLnBrk="1" hangingPunct="1">
              <a:lnSpc>
                <a:spcPct val="90000"/>
              </a:lnSpc>
              <a:defRPr/>
            </a:pPr>
            <a:r>
              <a:rPr lang="en-US" altLang="en-US" sz="2800" dirty="0" smtClean="0">
                <a:solidFill>
                  <a:srgbClr val="000000"/>
                </a:solidFill>
                <a:latin typeface="Helvetica" panose="020B0604020202020204" pitchFamily="34" charset="0"/>
              </a:rPr>
              <a:t>Worth noting: </a:t>
            </a:r>
            <a:r>
              <a:rPr lang="en-US" altLang="en-US" sz="2800" dirty="0" smtClean="0">
                <a:solidFill>
                  <a:srgbClr val="000000"/>
                </a:solidFill>
              </a:rPr>
              <a:t>“</a:t>
            </a:r>
            <a:r>
              <a:rPr lang="en-US" altLang="ja-JP" sz="2800" dirty="0" smtClean="0">
                <a:solidFill>
                  <a:srgbClr val="000000"/>
                </a:solidFill>
                <a:latin typeface="Helvetica" panose="020B0604020202020204" pitchFamily="34" charset="0"/>
              </a:rPr>
              <a:t>Smiles at me</a:t>
            </a:r>
          </a:p>
          <a:p>
            <a:pPr marL="0" indent="0" eaLnBrk="1" hangingPunct="1">
              <a:lnSpc>
                <a:spcPct val="90000"/>
              </a:lnSpc>
              <a:buFontTx/>
              <a:buNone/>
              <a:defRPr/>
            </a:pPr>
            <a:r>
              <a:rPr lang="en-US" altLang="ja-JP" sz="2800" dirty="0" smtClean="0">
                <a:solidFill>
                  <a:srgbClr val="000000"/>
                </a:solidFill>
                <a:latin typeface="Helvetica" panose="020B0604020202020204" pitchFamily="34" charset="0"/>
              </a:rPr>
              <a:t> &amp; acknowledges my birthday</a:t>
            </a:r>
            <a:r>
              <a:rPr lang="en-US" altLang="en-US" sz="2800" dirty="0" smtClean="0">
                <a:solidFill>
                  <a:srgbClr val="000000"/>
                </a:solidFill>
              </a:rPr>
              <a:t>”</a:t>
            </a:r>
            <a:r>
              <a:rPr lang="en-US" altLang="ja-JP" sz="2800" dirty="0" smtClean="0">
                <a:solidFill>
                  <a:srgbClr val="000000"/>
                </a:solidFill>
                <a:latin typeface="Helvetica" panose="020B0604020202020204" pitchFamily="34" charset="0"/>
              </a:rPr>
              <a:t> </a:t>
            </a:r>
          </a:p>
          <a:p>
            <a:pPr marL="0" indent="0" eaLnBrk="1" hangingPunct="1">
              <a:lnSpc>
                <a:spcPct val="90000"/>
              </a:lnSpc>
              <a:buFontTx/>
              <a:buNone/>
              <a:defRPr/>
            </a:pPr>
            <a:r>
              <a:rPr lang="en-US" altLang="ja-JP" sz="2800" dirty="0" smtClean="0">
                <a:solidFill>
                  <a:srgbClr val="000000"/>
                </a:solidFill>
                <a:latin typeface="Helvetica" panose="020B0604020202020204" pitchFamily="34" charset="0"/>
              </a:rPr>
              <a:t>received multiple mentions</a:t>
            </a:r>
            <a:r>
              <a:rPr lang="en-US" altLang="ja-JP" dirty="0" smtClean="0">
                <a:solidFill>
                  <a:srgbClr val="000000"/>
                </a:solidFill>
                <a:latin typeface="Helvetica" panose="020B0604020202020204" pitchFamily="34" charset="0"/>
              </a:rPr>
              <a:t>. </a:t>
            </a:r>
            <a:endParaRPr lang="en-US" altLang="en-US" dirty="0" smtClean="0">
              <a:solidFill>
                <a:srgbClr val="000000"/>
              </a:solidFill>
              <a:latin typeface="Helvetica" panose="020B0604020202020204" pitchFamily="34" charset="0"/>
            </a:endParaRPr>
          </a:p>
        </p:txBody>
      </p:sp>
      <p:pic>
        <p:nvPicPr>
          <p:cNvPr id="593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076700"/>
            <a:ext cx="41719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04800" y="304800"/>
            <a:ext cx="8534400" cy="742950"/>
          </a:xfrm>
        </p:spPr>
        <p:txBody>
          <a:bodyPr/>
          <a:lstStyle/>
          <a:p>
            <a:pPr eaLnBrk="1" hangingPunct="1"/>
            <a:r>
              <a:rPr lang="en-US" altLang="en-US" smtClean="0">
                <a:latin typeface="Comic Sans MS" panose="030F0702030302020204" pitchFamily="66" charset="0"/>
              </a:rPr>
              <a:t>Ways to Sneaky Smart-Connect</a:t>
            </a:r>
          </a:p>
        </p:txBody>
      </p:sp>
      <p:sp>
        <p:nvSpPr>
          <p:cNvPr id="41987" name="Rectangle 3"/>
          <p:cNvSpPr>
            <a:spLocks noGrp="1" noChangeArrowheads="1"/>
          </p:cNvSpPr>
          <p:nvPr>
            <p:ph type="body" idx="1"/>
          </p:nvPr>
        </p:nvSpPr>
        <p:spPr>
          <a:xfrm>
            <a:off x="685800" y="1219200"/>
            <a:ext cx="7772400" cy="4876800"/>
          </a:xfrm>
        </p:spPr>
        <p:txBody>
          <a:bodyPr/>
          <a:lstStyle/>
          <a:p>
            <a:pPr eaLnBrk="1" hangingPunct="1"/>
            <a:r>
              <a:rPr lang="en-US" altLang="en-US" sz="3600" smtClean="0">
                <a:latin typeface="Comic Sans MS" panose="030F0702030302020204" pitchFamily="66" charset="0"/>
              </a:rPr>
              <a:t>Make a conscious decision to connect</a:t>
            </a:r>
          </a:p>
          <a:p>
            <a:pPr eaLnBrk="1" hangingPunct="1"/>
            <a:r>
              <a:rPr lang="en-US" altLang="en-US" sz="3600" smtClean="0">
                <a:latin typeface="Comic Sans MS" panose="030F0702030302020204" pitchFamily="66" charset="0"/>
              </a:rPr>
              <a:t>ALWAYS connect with a greeting</a:t>
            </a:r>
          </a:p>
          <a:p>
            <a:pPr eaLnBrk="1" hangingPunct="1"/>
            <a:r>
              <a:rPr lang="en-US" altLang="en-US" sz="3600" smtClean="0">
                <a:latin typeface="Comic Sans MS" panose="030F0702030302020204" pitchFamily="66" charset="0"/>
              </a:rPr>
              <a:t>Select the adult “connector”</a:t>
            </a:r>
          </a:p>
          <a:p>
            <a:pPr eaLnBrk="1" hangingPunct="1"/>
            <a:r>
              <a:rPr lang="en-US" altLang="en-US" sz="3600" smtClean="0">
                <a:latin typeface="Comic Sans MS" panose="030F0702030302020204" pitchFamily="66" charset="0"/>
              </a:rPr>
              <a:t>Make an effort to find out about a common object, subject, etc.</a:t>
            </a:r>
          </a:p>
          <a:p>
            <a:pPr eaLnBrk="1" hangingPunct="1"/>
            <a:r>
              <a:rPr lang="en-US" altLang="en-US" sz="3600" smtClean="0">
                <a:latin typeface="Comic Sans MS" panose="030F0702030302020204" pitchFamily="66" charset="0"/>
              </a:rPr>
              <a:t>Find a way to bring that interest into the curriculum!*</a:t>
            </a:r>
          </a:p>
          <a:p>
            <a:pPr eaLnBrk="1" hangingPunct="1"/>
            <a:endParaRPr lang="en-US" altLang="en-US" sz="3600" smtClean="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p:cTn id="7" dur="1000" fill="hold"/>
                                        <p:tgtEl>
                                          <p:spTgt spid="4198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198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198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98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1987">
                                            <p:txEl>
                                              <p:pRg st="1" end="1"/>
                                            </p:txEl>
                                          </p:spTgt>
                                        </p:tgtEl>
                                        <p:attrNameLst>
                                          <p:attrName>style.visibility</p:attrName>
                                        </p:attrNameLst>
                                      </p:cBhvr>
                                      <p:to>
                                        <p:strVal val="visible"/>
                                      </p:to>
                                    </p:set>
                                    <p:anim calcmode="lin" valueType="num">
                                      <p:cBhvr>
                                        <p:cTn id="15" dur="1000" fill="hold"/>
                                        <p:tgtEl>
                                          <p:spTgt spid="4198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198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198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98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1987">
                                            <p:txEl>
                                              <p:pRg st="2" end="2"/>
                                            </p:txEl>
                                          </p:spTgt>
                                        </p:tgtEl>
                                        <p:attrNameLst>
                                          <p:attrName>style.visibility</p:attrName>
                                        </p:attrNameLst>
                                      </p:cBhvr>
                                      <p:to>
                                        <p:strVal val="visible"/>
                                      </p:to>
                                    </p:set>
                                    <p:anim calcmode="lin" valueType="num">
                                      <p:cBhvr>
                                        <p:cTn id="23" dur="1000" fill="hold"/>
                                        <p:tgtEl>
                                          <p:spTgt spid="4198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198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198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198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1987">
                                            <p:txEl>
                                              <p:pRg st="3" end="3"/>
                                            </p:txEl>
                                          </p:spTgt>
                                        </p:tgtEl>
                                        <p:attrNameLst>
                                          <p:attrName>style.visibility</p:attrName>
                                        </p:attrNameLst>
                                      </p:cBhvr>
                                      <p:to>
                                        <p:strVal val="visible"/>
                                      </p:to>
                                    </p:set>
                                    <p:anim calcmode="lin" valueType="num">
                                      <p:cBhvr>
                                        <p:cTn id="31" dur="1000" fill="hold"/>
                                        <p:tgtEl>
                                          <p:spTgt spid="4198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198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198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198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1987">
                                            <p:txEl>
                                              <p:pRg st="4" end="4"/>
                                            </p:txEl>
                                          </p:spTgt>
                                        </p:tgtEl>
                                        <p:attrNameLst>
                                          <p:attrName>style.visibility</p:attrName>
                                        </p:attrNameLst>
                                      </p:cBhvr>
                                      <p:to>
                                        <p:strVal val="visible"/>
                                      </p:to>
                                    </p:set>
                                    <p:anim calcmode="lin" valueType="num">
                                      <p:cBhvr>
                                        <p:cTn id="39" dur="1000" fill="hold"/>
                                        <p:tgtEl>
                                          <p:spTgt spid="4198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4198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4198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198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04800" y="304800"/>
            <a:ext cx="8534400" cy="742950"/>
          </a:xfrm>
        </p:spPr>
        <p:txBody>
          <a:bodyPr/>
          <a:lstStyle/>
          <a:p>
            <a:pPr eaLnBrk="1" hangingPunct="1"/>
            <a:r>
              <a:rPr lang="en-US" altLang="en-US" smtClean="0">
                <a:latin typeface="Comic Sans MS" panose="030F0702030302020204" pitchFamily="66" charset="0"/>
              </a:rPr>
              <a:t>Making Connections Life Lessons</a:t>
            </a:r>
          </a:p>
        </p:txBody>
      </p:sp>
      <p:sp>
        <p:nvSpPr>
          <p:cNvPr id="40963" name="Rectangle 3"/>
          <p:cNvSpPr>
            <a:spLocks noGrp="1" noChangeArrowheads="1"/>
          </p:cNvSpPr>
          <p:nvPr>
            <p:ph type="body" idx="1"/>
          </p:nvPr>
        </p:nvSpPr>
        <p:spPr>
          <a:xfrm>
            <a:off x="0" y="1524000"/>
            <a:ext cx="8839200" cy="4648200"/>
          </a:xfrm>
        </p:spPr>
        <p:txBody>
          <a:bodyPr/>
          <a:lstStyle/>
          <a:p>
            <a:pPr eaLnBrk="1" hangingPunct="1"/>
            <a:r>
              <a:rPr lang="en-US" altLang="en-US" sz="3600" smtClean="0">
                <a:latin typeface="Comic Sans MS" panose="030F0702030302020204" pitchFamily="66" charset="0"/>
              </a:rPr>
              <a:t>Attachments just don’t happen</a:t>
            </a:r>
          </a:p>
          <a:p>
            <a:pPr eaLnBrk="1" hangingPunct="1"/>
            <a:r>
              <a:rPr lang="en-US" altLang="en-US" sz="3600" smtClean="0">
                <a:latin typeface="Comic Sans MS" panose="030F0702030302020204" pitchFamily="66" charset="0"/>
              </a:rPr>
              <a:t>Feeling connected should be a priority for all students, especially the difficult ones</a:t>
            </a:r>
          </a:p>
          <a:p>
            <a:pPr eaLnBrk="1" hangingPunct="1"/>
            <a:r>
              <a:rPr lang="en-US" altLang="en-US" sz="3600" smtClean="0">
                <a:latin typeface="Comic Sans MS" panose="030F0702030302020204" pitchFamily="66" charset="0"/>
              </a:rPr>
              <a:t>“Does this student see me as someone who imposes, limits, &amp; corrects OR as a helper, guide &amp; ally?”*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left)">
                                      <p:cBhvr>
                                        <p:cTn id="7" dur="500"/>
                                        <p:tgtEl>
                                          <p:spTgt spid="4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wipe(left)">
                                      <p:cBhvr>
                                        <p:cTn id="12" dur="500"/>
                                        <p:tgtEl>
                                          <p:spTgt spid="409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wipe(left)">
                                      <p:cBhvr>
                                        <p:cTn id="17" dur="500"/>
                                        <p:tgtEl>
                                          <p:spTgt spid="40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8313" y="4154488"/>
            <a:ext cx="3619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itle 2"/>
          <p:cNvSpPr>
            <a:spLocks noGrp="1"/>
          </p:cNvSpPr>
          <p:nvPr>
            <p:ph type="title"/>
          </p:nvPr>
        </p:nvSpPr>
        <p:spPr/>
        <p:txBody>
          <a:bodyPr rtlCol="0">
            <a:normAutofit fontScale="90000"/>
          </a:bodyPr>
          <a:lstStyle/>
          <a:p>
            <a:pPr fontAlgn="auto">
              <a:spcAft>
                <a:spcPts val="0"/>
              </a:spcAft>
              <a:defRPr/>
            </a:pPr>
            <a:r>
              <a:rPr lang="en-US" b="1" smtClean="0">
                <a:cs typeface="+mj-cs"/>
              </a:rPr>
              <a:t>Other Sneaky Smart Activities to Interrupt A Negative Cycle</a:t>
            </a:r>
          </a:p>
        </p:txBody>
      </p:sp>
      <p:sp>
        <p:nvSpPr>
          <p:cNvPr id="66564" name="Content Placeholder 1"/>
          <p:cNvSpPr>
            <a:spLocks noGrp="1"/>
          </p:cNvSpPr>
          <p:nvPr>
            <p:ph idx="1"/>
          </p:nvPr>
        </p:nvSpPr>
        <p:spPr>
          <a:xfrm>
            <a:off x="457200" y="1905000"/>
            <a:ext cx="8229600" cy="4572000"/>
          </a:xfrm>
        </p:spPr>
        <p:txBody>
          <a:bodyPr/>
          <a:lstStyle/>
          <a:p>
            <a:r>
              <a:rPr lang="en-US" altLang="en-US" sz="3600" smtClean="0"/>
              <a:t>Run an errand</a:t>
            </a:r>
          </a:p>
          <a:p>
            <a:r>
              <a:rPr lang="en-US" altLang="en-US" sz="3600" smtClean="0"/>
              <a:t>Fill a cup with water</a:t>
            </a:r>
          </a:p>
          <a:p>
            <a:r>
              <a:rPr lang="en-US" altLang="en-US" sz="3600" smtClean="0"/>
              <a:t>Deliver something to another teacher</a:t>
            </a:r>
          </a:p>
          <a:p>
            <a:r>
              <a:rPr lang="en-US" altLang="en-US" sz="3600" smtClean="0"/>
              <a:t>Getting materials ready, etc.</a:t>
            </a:r>
          </a:p>
          <a:p>
            <a:pPr>
              <a:buFontTx/>
              <a:buNone/>
            </a:pPr>
            <a:r>
              <a:rPr lang="en-US" altLang="en-US" sz="3600" smtClean="0"/>
              <a:t>All of the above can set the stage to adjust the behavioral momentum in a positive way </a:t>
            </a:r>
          </a:p>
          <a:p>
            <a:endParaRPr lang="en-US" altLang="en-US" sz="4000" smtClean="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304800" y="152400"/>
            <a:ext cx="8153400" cy="4648200"/>
          </a:xfrm>
        </p:spPr>
        <p:txBody>
          <a:bodyPr/>
          <a:lstStyle/>
          <a:p>
            <a:pPr eaLnBrk="1" hangingPunct="1"/>
            <a:r>
              <a:rPr lang="en-US" altLang="en-US" sz="3600" dirty="0" smtClean="0">
                <a:solidFill>
                  <a:srgbClr val="0D0D0D"/>
                </a:solidFill>
              </a:rPr>
              <a:t>One of the Important &amp; Often Overlooked Ingredients of Teaching Behavior Is the </a:t>
            </a:r>
            <a:r>
              <a:rPr lang="ja-JP" altLang="en-US" sz="3600" b="1" i="1" u="sng" dirty="0" smtClean="0">
                <a:solidFill>
                  <a:srgbClr val="0D0D0D"/>
                </a:solidFill>
              </a:rPr>
              <a:t>“</a:t>
            </a:r>
            <a:r>
              <a:rPr lang="en-US" altLang="ja-JP" sz="3600" b="1" i="1" u="sng" dirty="0" smtClean="0">
                <a:solidFill>
                  <a:srgbClr val="0D0D0D"/>
                </a:solidFill>
              </a:rPr>
              <a:t>Script</a:t>
            </a:r>
            <a:r>
              <a:rPr lang="ja-JP" altLang="en-US" sz="3600" b="1" i="1" u="sng" dirty="0" smtClean="0">
                <a:solidFill>
                  <a:srgbClr val="0D0D0D"/>
                </a:solidFill>
              </a:rPr>
              <a:t>”</a:t>
            </a:r>
            <a:r>
              <a:rPr lang="en-US" altLang="ja-JP" sz="3600" b="1" i="1" u="sng" dirty="0" smtClean="0">
                <a:solidFill>
                  <a:srgbClr val="0D0D0D"/>
                </a:solidFill>
              </a:rPr>
              <a:t> </a:t>
            </a:r>
            <a:r>
              <a:rPr lang="en-US" altLang="ja-JP" sz="3600" dirty="0" smtClean="0">
                <a:solidFill>
                  <a:srgbClr val="0D0D0D"/>
                </a:solidFill>
              </a:rPr>
              <a:t>that the Adults Agree to Use to Both </a:t>
            </a:r>
            <a:r>
              <a:rPr lang="en-US" altLang="ja-JP" sz="3600" dirty="0">
                <a:solidFill>
                  <a:srgbClr val="0D0D0D"/>
                </a:solidFill>
              </a:rPr>
              <a:t>T</a:t>
            </a:r>
            <a:r>
              <a:rPr lang="en-US" altLang="ja-JP" sz="3600" dirty="0" smtClean="0">
                <a:solidFill>
                  <a:srgbClr val="0D0D0D"/>
                </a:solidFill>
              </a:rPr>
              <a:t>each </a:t>
            </a:r>
            <a:r>
              <a:rPr lang="en-US" altLang="ja-JP" sz="3600" dirty="0">
                <a:solidFill>
                  <a:srgbClr val="0D0D0D"/>
                </a:solidFill>
              </a:rPr>
              <a:t>N</a:t>
            </a:r>
            <a:r>
              <a:rPr lang="en-US" altLang="ja-JP" sz="3600" dirty="0" smtClean="0">
                <a:solidFill>
                  <a:srgbClr val="0D0D0D"/>
                </a:solidFill>
              </a:rPr>
              <a:t>ew </a:t>
            </a:r>
            <a:r>
              <a:rPr lang="en-US" altLang="ja-JP" sz="3600" dirty="0">
                <a:solidFill>
                  <a:srgbClr val="0D0D0D"/>
                </a:solidFill>
              </a:rPr>
              <a:t>B</a:t>
            </a:r>
            <a:r>
              <a:rPr lang="en-US" altLang="ja-JP" sz="3600" dirty="0" smtClean="0">
                <a:solidFill>
                  <a:srgbClr val="0D0D0D"/>
                </a:solidFill>
              </a:rPr>
              <a:t>ehavior &amp; to Correct </a:t>
            </a:r>
            <a:r>
              <a:rPr lang="en-US" altLang="ja-JP" sz="3600" dirty="0">
                <a:solidFill>
                  <a:srgbClr val="0D0D0D"/>
                </a:solidFill>
              </a:rPr>
              <a:t>B</a:t>
            </a:r>
            <a:r>
              <a:rPr lang="en-US" altLang="ja-JP" sz="3600" dirty="0" smtClean="0">
                <a:solidFill>
                  <a:srgbClr val="0D0D0D"/>
                </a:solidFill>
              </a:rPr>
              <a:t>ehavior</a:t>
            </a:r>
            <a:r>
              <a:rPr lang="en-US" altLang="ja-JP" dirty="0" smtClean="0">
                <a:solidFill>
                  <a:srgbClr val="0D0D0D"/>
                </a:solidFill>
              </a:rPr>
              <a:t/>
            </a:r>
            <a:br>
              <a:rPr lang="en-US" altLang="ja-JP" dirty="0" smtClean="0">
                <a:solidFill>
                  <a:srgbClr val="0D0D0D"/>
                </a:solidFill>
              </a:rPr>
            </a:br>
            <a:endParaRPr lang="en-US" altLang="en-US" dirty="0" smtClean="0">
              <a:solidFill>
                <a:srgbClr val="0D0D0D"/>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0486">
            <a:off x="568850" y="4025402"/>
            <a:ext cx="2312271" cy="27236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05556">
            <a:off x="5709898" y="3576297"/>
            <a:ext cx="3352800" cy="3352800"/>
          </a:xfrm>
          <a:prstGeom prst="rect">
            <a:avLst/>
          </a:prstGeom>
        </p:spPr>
      </p:pic>
    </p:spTree>
    <p:extLst>
      <p:ext uri="{BB962C8B-B14F-4D97-AF65-F5344CB8AC3E}">
        <p14:creationId xmlns:p14="http://schemas.microsoft.com/office/powerpoint/2010/main" val="982797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rot="20494647">
            <a:off x="213317" y="686223"/>
            <a:ext cx="7991854" cy="1353916"/>
          </a:xfrm>
        </p:spPr>
        <p:txBody>
          <a:bodyPr/>
          <a:lstStyle/>
          <a:p>
            <a:pPr algn="l"/>
            <a:r>
              <a:rPr lang="en-US" dirty="0" smtClean="0"/>
              <a:t>Being Sneaky Smart</a:t>
            </a:r>
            <a:endParaRPr lang="en-US" dirty="0"/>
          </a:p>
        </p:txBody>
      </p:sp>
      <p:sp>
        <p:nvSpPr>
          <p:cNvPr id="7" name="Subtitle 6"/>
          <p:cNvSpPr>
            <a:spLocks noGrp="1"/>
          </p:cNvSpPr>
          <p:nvPr>
            <p:ph type="subTitle" idx="1"/>
          </p:nvPr>
        </p:nvSpPr>
        <p:spPr>
          <a:xfrm rot="20504772">
            <a:off x="868133" y="2171974"/>
            <a:ext cx="6400800" cy="2192549"/>
          </a:xfrm>
        </p:spPr>
        <p:txBody>
          <a:bodyPr/>
          <a:lstStyle/>
          <a:p>
            <a:pPr algn="l"/>
            <a:r>
              <a:rPr lang="en-US" dirty="0" smtClean="0">
                <a:solidFill>
                  <a:srgbClr val="0070C0"/>
                </a:solidFill>
              </a:rPr>
              <a:t>Creates the Chance to both </a:t>
            </a:r>
          </a:p>
          <a:p>
            <a:pPr algn="l"/>
            <a:r>
              <a:rPr lang="en-US" dirty="0" smtClean="0">
                <a:solidFill>
                  <a:srgbClr val="0070C0"/>
                </a:solidFill>
              </a:rPr>
              <a:t>Prevent &amp; Teach </a:t>
            </a:r>
            <a:endParaRPr lang="en-US" dirty="0">
              <a:solidFill>
                <a:srgbClr val="0070C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048000"/>
            <a:ext cx="3878431" cy="3581400"/>
          </a:xfrm>
          <a:prstGeom prst="rect">
            <a:avLst/>
          </a:prstGeom>
        </p:spPr>
      </p:pic>
    </p:spTree>
    <p:extLst>
      <p:ext uri="{BB962C8B-B14F-4D97-AF65-F5344CB8AC3E}">
        <p14:creationId xmlns:p14="http://schemas.microsoft.com/office/powerpoint/2010/main" val="10702894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4"/>
          <p:cNvSpPr>
            <a:spLocks noGrp="1" noChangeArrowheads="1"/>
          </p:cNvSpPr>
          <p:nvPr>
            <p:ph type="title"/>
          </p:nvPr>
        </p:nvSpPr>
        <p:spPr>
          <a:xfrm>
            <a:off x="-152400" y="-533400"/>
            <a:ext cx="9067800" cy="8001000"/>
          </a:xfrm>
        </p:spPr>
        <p:txBody>
          <a:bodyPr/>
          <a:lstStyle/>
          <a:p>
            <a:pPr marL="342900" indent="-342900" eaLnBrk="1" hangingPunct="1"/>
            <a:r>
              <a:rPr lang="en-US" altLang="en-US" sz="4000" dirty="0" smtClean="0"/>
              <a:t>Sneaky Smart Strategy</a:t>
            </a:r>
            <a:br>
              <a:rPr lang="en-US" altLang="en-US" sz="4000" dirty="0" smtClean="0"/>
            </a:br>
            <a:r>
              <a:rPr lang="en-US" altLang="en-US" sz="4000" dirty="0" smtClean="0"/>
              <a:t>Use the “Wal-Mart” questions rather than what we typically resort to out of frustration: “How can I help you?”</a:t>
            </a:r>
            <a:br>
              <a:rPr lang="en-US" altLang="en-US" sz="4000" dirty="0" smtClean="0"/>
            </a:br>
            <a:r>
              <a:rPr lang="en-US" altLang="en-US" sz="4000" dirty="0" smtClean="0"/>
              <a:t>“What do you need?”</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3200" dirty="0" smtClean="0"/>
              <a:t>These questions keep </a:t>
            </a:r>
            <a:r>
              <a:rPr lang="en-US" altLang="en-US" sz="3200" u="sng" dirty="0" smtClean="0"/>
              <a:t>you</a:t>
            </a:r>
            <a:r>
              <a:rPr lang="en-US" altLang="en-US" sz="3200" dirty="0" smtClean="0"/>
              <a:t> calm, redirects/ refocuses the student and will tend to not escalate the student</a:t>
            </a:r>
            <a:br>
              <a:rPr lang="en-US" altLang="en-US" sz="3200" dirty="0" smtClean="0"/>
            </a:br>
            <a:endParaRPr lang="en-US" altLang="en-US" sz="320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048000"/>
            <a:ext cx="8001000" cy="1905000"/>
          </a:xfrm>
          <a:prstGeom prst="rect">
            <a:avLst/>
          </a:prstGeom>
        </p:spPr>
      </p:pic>
    </p:spTree>
    <p:extLst>
      <p:ext uri="{BB962C8B-B14F-4D97-AF65-F5344CB8AC3E}">
        <p14:creationId xmlns:p14="http://schemas.microsoft.com/office/powerpoint/2010/main" val="2266250623"/>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228600"/>
            <a:ext cx="8534400" cy="1905000"/>
          </a:xfrm>
        </p:spPr>
        <p:txBody>
          <a:bodyPr/>
          <a:lstStyle/>
          <a:p>
            <a:pPr algn="r" eaLnBrk="1" hangingPunct="1"/>
            <a:r>
              <a:rPr lang="en-US" altLang="en-US" sz="4000" dirty="0" smtClean="0"/>
              <a:t>Change Starts Within </a:t>
            </a:r>
            <a:br>
              <a:rPr lang="en-US" altLang="en-US" sz="4000" dirty="0" smtClean="0"/>
            </a:br>
            <a:r>
              <a:rPr lang="en-US" altLang="en-US" sz="4000" dirty="0" smtClean="0"/>
              <a:t>Us As Adults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32174">
            <a:off x="143507" y="372153"/>
            <a:ext cx="3638550" cy="2857500"/>
          </a:xfrm>
          <a:prstGeom prst="rect">
            <a:avLst/>
          </a:prstGeom>
        </p:spPr>
      </p:pic>
      <p:sp>
        <p:nvSpPr>
          <p:cNvPr id="21507" name="Rectangle 3"/>
          <p:cNvSpPr>
            <a:spLocks noGrp="1" noChangeArrowheads="1"/>
          </p:cNvSpPr>
          <p:nvPr>
            <p:ph type="body" idx="1"/>
          </p:nvPr>
        </p:nvSpPr>
        <p:spPr>
          <a:xfrm>
            <a:off x="914400" y="2819400"/>
            <a:ext cx="8077200" cy="3276600"/>
          </a:xfrm>
        </p:spPr>
        <p:txBody>
          <a:bodyPr/>
          <a:lstStyle/>
          <a:p>
            <a:pPr marL="0" indent="0" algn="r" eaLnBrk="1" hangingPunct="1">
              <a:buNone/>
            </a:pPr>
            <a:r>
              <a:rPr lang="en-US" altLang="en-US" dirty="0" smtClean="0"/>
              <a:t>As you go from this point in the year, be aware of the emotions that are aroused within &amp; work on your language:</a:t>
            </a:r>
          </a:p>
          <a:p>
            <a:pPr lvl="1" eaLnBrk="1" hangingPunct="1"/>
            <a:r>
              <a:rPr lang="en-US" altLang="en-US" dirty="0" smtClean="0"/>
              <a:t>The language we internally say</a:t>
            </a:r>
          </a:p>
          <a:p>
            <a:pPr lvl="1" eaLnBrk="1" hangingPunct="1"/>
            <a:r>
              <a:rPr lang="en-US" altLang="en-US" dirty="0" smtClean="0"/>
              <a:t>The language we overtly say</a:t>
            </a:r>
          </a:p>
          <a:p>
            <a:pPr lvl="1" eaLnBrk="1" hangingPunct="1"/>
            <a:r>
              <a:rPr lang="en-US" altLang="en-US" dirty="0" smtClean="0"/>
              <a:t>We can make a vow to ourselves today- that we will make a change in the negative &amp; deficit-laden language we use</a:t>
            </a:r>
          </a:p>
          <a:p>
            <a:pPr lvl="1" eaLnBrk="1" hangingPunct="1"/>
            <a:endParaRPr lang="en-US" altLang="en-US" dirty="0" smtClean="0"/>
          </a:p>
        </p:txBody>
      </p:sp>
    </p:spTree>
    <p:extLst>
      <p:ext uri="{BB962C8B-B14F-4D97-AF65-F5344CB8AC3E}">
        <p14:creationId xmlns:p14="http://schemas.microsoft.com/office/powerpoint/2010/main" val="3421347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left)">
                                      <p:cBhvr>
                                        <p:cTn id="7" dur="500"/>
                                        <p:tgtEl>
                                          <p:spTgt spid="2150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wipe(left)">
                                      <p:cBhvr>
                                        <p:cTn id="10" dur="500"/>
                                        <p:tgtEl>
                                          <p:spTgt spid="2150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animEffect transition="in" filter="wipe(left)">
                                      <p:cBhvr>
                                        <p:cTn id="13" dur="500"/>
                                        <p:tgtEl>
                                          <p:spTgt spid="21507">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507">
                                            <p:txEl>
                                              <p:pRg st="3" end="3"/>
                                            </p:txEl>
                                          </p:spTgt>
                                        </p:tgtEl>
                                        <p:attrNameLst>
                                          <p:attrName>style.visibility</p:attrName>
                                        </p:attrNameLst>
                                      </p:cBhvr>
                                      <p:to>
                                        <p:strVal val="visible"/>
                                      </p:to>
                                    </p:set>
                                    <p:animEffect transition="in" filter="wipe(left)">
                                      <p:cBhvr>
                                        <p:cTn id="16"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p:txBody>
          <a:bodyPr/>
          <a:lstStyle/>
          <a:p>
            <a:pPr eaLnBrk="1" hangingPunct="1"/>
            <a:r>
              <a:rPr lang="en-US" altLang="en-US" smtClean="0"/>
              <a:t>Group Activity</a:t>
            </a:r>
          </a:p>
        </p:txBody>
      </p:sp>
      <p:pic>
        <p:nvPicPr>
          <p:cNvPr id="74755" name="Picture 2" descr="C:\Users\Owner\AppData\Local\Microsoft\Windows\Temporary Internet Files\Low\Content.IE5\2393RL54\worker_construction_site_hg_clr[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81200"/>
            <a:ext cx="37147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685800" y="152400"/>
            <a:ext cx="7772400" cy="1600200"/>
          </a:xfrm>
        </p:spPr>
        <p:txBody>
          <a:bodyPr/>
          <a:lstStyle/>
          <a:p>
            <a:r>
              <a:rPr lang="en-US" altLang="en-US" dirty="0" smtClean="0"/>
              <a:t>Great Resources</a:t>
            </a:r>
          </a:p>
        </p:txBody>
      </p:sp>
      <p:sp>
        <p:nvSpPr>
          <p:cNvPr id="76803" name="Content Placeholder 2"/>
          <p:cNvSpPr>
            <a:spLocks noGrp="1"/>
          </p:cNvSpPr>
          <p:nvPr>
            <p:ph idx="1"/>
          </p:nvPr>
        </p:nvSpPr>
        <p:spPr>
          <a:xfrm>
            <a:off x="685800" y="1752600"/>
            <a:ext cx="7772400" cy="4343400"/>
          </a:xfrm>
        </p:spPr>
        <p:txBody>
          <a:bodyPr/>
          <a:lstStyle/>
          <a:p>
            <a:r>
              <a:rPr lang="en-US" altLang="en-US" dirty="0" smtClean="0"/>
              <a:t>PBIS.org</a:t>
            </a:r>
          </a:p>
          <a:p>
            <a:r>
              <a:rPr lang="en-US" altLang="en-US" dirty="0" smtClean="0"/>
              <a:t>PBISWorld.com</a:t>
            </a:r>
            <a:endParaRPr lang="en-US" altLang="en-US" dirty="0"/>
          </a:p>
          <a:p>
            <a:r>
              <a:rPr lang="en-US" altLang="en-US" dirty="0" smtClean="0"/>
              <a:t>Successfulschools.org</a:t>
            </a:r>
          </a:p>
          <a:p>
            <a:r>
              <a:rPr lang="en-US" altLang="en-US" dirty="0" smtClean="0"/>
              <a:t>Florida &amp; Missouri PBIS state websites</a:t>
            </a:r>
          </a:p>
          <a:p>
            <a:r>
              <a:rPr lang="en-US" altLang="en-US" dirty="0" smtClean="0"/>
              <a:t>www.livesinthebalance.org</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a:spLocks noGrp="1"/>
          </p:cNvSpPr>
          <p:nvPr>
            <p:ph idx="1"/>
          </p:nvPr>
        </p:nvSpPr>
        <p:spPr>
          <a:xfrm>
            <a:off x="685800" y="533400"/>
            <a:ext cx="7772400" cy="5562600"/>
          </a:xfrm>
        </p:spPr>
        <p:txBody>
          <a:bodyPr/>
          <a:lstStyle/>
          <a:p>
            <a:pPr marL="0" lvl="1" indent="0" algn="ctr" eaLnBrk="1" hangingPunct="1">
              <a:buFont typeface="Wingdings" panose="05000000000000000000" pitchFamily="2" charset="2"/>
              <a:buNone/>
            </a:pPr>
            <a:r>
              <a:rPr lang="en-US" altLang="en-US" sz="4300" smtClean="0">
                <a:solidFill>
                  <a:srgbClr val="FF0000"/>
                </a:solidFill>
              </a:rPr>
              <a:t>Why do we remember that special teacher that we had when we were younger?</a:t>
            </a:r>
          </a:p>
          <a:p>
            <a:pPr marL="0" lvl="1" indent="0" algn="ctr" eaLnBrk="1" hangingPunct="1">
              <a:buFont typeface="Wingdings" panose="05000000000000000000" pitchFamily="2" charset="2"/>
              <a:buNone/>
            </a:pPr>
            <a:endParaRPr lang="en-US" altLang="en-US" sz="4300" smtClean="0">
              <a:solidFill>
                <a:srgbClr val="FF0000"/>
              </a:solidFill>
            </a:endParaRPr>
          </a:p>
          <a:p>
            <a:pPr eaLnBrk="1" hangingPunct="1"/>
            <a:endParaRPr lang="en-US" altLang="en-US" smtClean="0"/>
          </a:p>
        </p:txBody>
      </p:sp>
      <p:pic>
        <p:nvPicPr>
          <p:cNvPr id="614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4800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altLang="en-US" smtClean="0"/>
              <a:t>Summary Video (3:45)</a:t>
            </a:r>
          </a:p>
        </p:txBody>
      </p:sp>
      <p:pic>
        <p:nvPicPr>
          <p:cNvPr id="4" name="YJM6WUNDnhA"/>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779463" y="1905000"/>
            <a:ext cx="7721600" cy="4343400"/>
          </a:xfrm>
        </p:spPr>
      </p:pic>
    </p:spTree>
    <p:extLst>
      <p:ext uri="{BB962C8B-B14F-4D97-AF65-F5344CB8AC3E}">
        <p14:creationId xmlns:p14="http://schemas.microsoft.com/office/powerpoint/2010/main" val="3292283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685800" y="0"/>
            <a:ext cx="7772400" cy="1143000"/>
          </a:xfrm>
        </p:spPr>
        <p:txBody>
          <a:bodyPr/>
          <a:lstStyle/>
          <a:p>
            <a:r>
              <a:rPr lang="en-US" altLang="en-US" sz="4800" smtClean="0"/>
              <a:t>Many thanks for your attention!</a:t>
            </a:r>
          </a:p>
        </p:txBody>
      </p:sp>
      <p:sp>
        <p:nvSpPr>
          <p:cNvPr id="110595" name="Content Placeholder 2"/>
          <p:cNvSpPr>
            <a:spLocks noGrp="1"/>
          </p:cNvSpPr>
          <p:nvPr>
            <p:ph idx="1"/>
          </p:nvPr>
        </p:nvSpPr>
        <p:spPr>
          <a:xfrm>
            <a:off x="76200" y="1371600"/>
            <a:ext cx="8382000" cy="4724400"/>
          </a:xfrm>
        </p:spPr>
        <p:txBody>
          <a:bodyPr/>
          <a:lstStyle/>
          <a:p>
            <a:pPr marL="0" indent="0">
              <a:buFontTx/>
              <a:buNone/>
            </a:pPr>
            <a:r>
              <a:rPr lang="en-US" altLang="en-US" sz="4000" smtClean="0"/>
              <a:t>Now go out </a:t>
            </a:r>
          </a:p>
          <a:p>
            <a:pPr marL="0" indent="0">
              <a:buFontTx/>
              <a:buNone/>
            </a:pPr>
            <a:r>
              <a:rPr lang="en-US" altLang="en-US" sz="4000" smtClean="0"/>
              <a:t>there &amp; be </a:t>
            </a:r>
          </a:p>
          <a:p>
            <a:pPr marL="0" indent="0">
              <a:buFontTx/>
              <a:buNone/>
            </a:pPr>
            <a:r>
              <a:rPr lang="en-US" altLang="en-US" sz="4000" smtClean="0"/>
              <a:t>Sneaky Smart—</a:t>
            </a:r>
          </a:p>
          <a:p>
            <a:pPr marL="0" indent="0">
              <a:buFontTx/>
              <a:buNone/>
            </a:pPr>
            <a:r>
              <a:rPr lang="en-US" altLang="en-US" sz="4000" smtClean="0"/>
              <a:t>And help others </a:t>
            </a:r>
          </a:p>
          <a:p>
            <a:pPr marL="0" indent="0">
              <a:buFontTx/>
              <a:buNone/>
            </a:pPr>
            <a:r>
              <a:rPr lang="en-US" altLang="en-US" sz="4000" smtClean="0"/>
              <a:t>to be more sneaky </a:t>
            </a:r>
          </a:p>
          <a:p>
            <a:pPr marL="0" indent="0">
              <a:buFontTx/>
              <a:buNone/>
            </a:pPr>
            <a:r>
              <a:rPr lang="en-US" altLang="en-US" sz="4000" smtClean="0"/>
              <a:t>smart</a:t>
            </a:r>
            <a:r>
              <a:rPr lang="en-US" altLang="en-US" sz="4800" smtClean="0"/>
              <a:t>!</a:t>
            </a:r>
          </a:p>
        </p:txBody>
      </p:sp>
      <p:pic>
        <p:nvPicPr>
          <p:cNvPr id="11059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371600"/>
            <a:ext cx="3967163"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077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814029">
            <a:off x="539750" y="2659063"/>
            <a:ext cx="8337550" cy="3001962"/>
          </a:xfrm>
        </p:spPr>
        <p:txBody>
          <a:bodyPr/>
          <a:lstStyle/>
          <a:p>
            <a:pPr algn="ctr">
              <a:defRPr/>
            </a:pPr>
            <a:r>
              <a:rPr lang="en-US" dirty="0" smtClean="0"/>
              <a:t>Sharing some lessons learned from others</a:t>
            </a:r>
            <a:br>
              <a:rPr lang="en-US" dirty="0" smtClean="0"/>
            </a:br>
            <a:endParaRPr lang="en-US" dirty="0"/>
          </a:p>
        </p:txBody>
      </p:sp>
      <p:sp>
        <p:nvSpPr>
          <p:cNvPr id="13315" name="Text Placeholder 2"/>
          <p:cNvSpPr>
            <a:spLocks noGrp="1"/>
          </p:cNvSpPr>
          <p:nvPr>
            <p:ph type="body" idx="1"/>
          </p:nvPr>
        </p:nvSpPr>
        <p:spPr>
          <a:xfrm rot="1442587">
            <a:off x="869950" y="866775"/>
            <a:ext cx="7629525" cy="2152650"/>
          </a:xfrm>
        </p:spPr>
        <p:txBody>
          <a:bodyPr/>
          <a:lstStyle/>
          <a:p>
            <a:r>
              <a:rPr lang="en-US" altLang="en-US" sz="4800" b="1" smtClean="0">
                <a:solidFill>
                  <a:srgbClr val="FF0000"/>
                </a:solidFill>
              </a:rPr>
              <a:t>START BY</a:t>
            </a:r>
            <a:r>
              <a:rPr lang="en-US" altLang="en-US" sz="4800" b="1" smtClean="0"/>
              <a:t>	</a:t>
            </a:r>
          </a:p>
        </p:txBody>
      </p:sp>
      <p:pic>
        <p:nvPicPr>
          <p:cNvPr id="1331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635375"/>
            <a:ext cx="30670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762000" y="304800"/>
            <a:ext cx="8153400" cy="2514600"/>
          </a:xfrm>
        </p:spPr>
        <p:txBody>
          <a:bodyPr/>
          <a:lstStyle/>
          <a:p>
            <a:pPr algn="r" eaLnBrk="1" hangingPunct="1"/>
            <a:r>
              <a:rPr lang="en-US" altLang="en-US" b="1" smtClean="0">
                <a:solidFill>
                  <a:schemeClr val="tx1"/>
                </a:solidFill>
                <a:latin typeface="Comic Sans MS" panose="030F0702030302020204" pitchFamily="66" charset="0"/>
              </a:rPr>
              <a:t>It is hard to</a:t>
            </a:r>
            <a:br>
              <a:rPr lang="en-US" altLang="en-US" b="1" smtClean="0">
                <a:solidFill>
                  <a:schemeClr val="tx1"/>
                </a:solidFill>
                <a:latin typeface="Comic Sans MS" panose="030F0702030302020204" pitchFamily="66" charset="0"/>
              </a:rPr>
            </a:br>
            <a:r>
              <a:rPr lang="en-US" altLang="en-US" b="1" smtClean="0">
                <a:solidFill>
                  <a:schemeClr val="tx1"/>
                </a:solidFill>
                <a:latin typeface="Comic Sans MS" panose="030F0702030302020204" pitchFamily="66" charset="0"/>
              </a:rPr>
              <a:t>imagine why a </a:t>
            </a:r>
            <a:br>
              <a:rPr lang="en-US" altLang="en-US" b="1" smtClean="0">
                <a:solidFill>
                  <a:schemeClr val="tx1"/>
                </a:solidFill>
                <a:latin typeface="Comic Sans MS" panose="030F0702030302020204" pitchFamily="66" charset="0"/>
              </a:rPr>
            </a:br>
            <a:r>
              <a:rPr lang="en-US" altLang="en-US" b="1" smtClean="0">
                <a:solidFill>
                  <a:schemeClr val="tx1"/>
                </a:solidFill>
                <a:latin typeface="Comic Sans MS" panose="030F0702030302020204" pitchFamily="66" charset="0"/>
              </a:rPr>
              <a:t>child would . . .</a:t>
            </a:r>
          </a:p>
        </p:txBody>
      </p:sp>
      <p:sp>
        <p:nvSpPr>
          <p:cNvPr id="164867" name="Rectangle 3"/>
          <p:cNvSpPr>
            <a:spLocks noGrp="1"/>
          </p:cNvSpPr>
          <p:nvPr>
            <p:ph type="subTitle" idx="4294967295"/>
          </p:nvPr>
        </p:nvSpPr>
        <p:spPr>
          <a:xfrm>
            <a:off x="381000" y="3124200"/>
            <a:ext cx="8534400" cy="2533650"/>
          </a:xfrm>
        </p:spPr>
        <p:txBody>
          <a:bodyPr/>
          <a:lstStyle/>
          <a:p>
            <a:pPr marL="0" indent="0" algn="r" eaLnBrk="1" hangingPunct="1">
              <a:buFontTx/>
              <a:buNone/>
            </a:pPr>
            <a:r>
              <a:rPr lang="en-US" altLang="en-US" sz="4000" dirty="0" smtClean="0">
                <a:latin typeface="Comic Sans MS" panose="030F0702030302020204" pitchFamily="66" charset="0"/>
              </a:rPr>
              <a:t>Intentionally behave in </a:t>
            </a:r>
          </a:p>
          <a:p>
            <a:pPr marL="0" indent="0" algn="r" eaLnBrk="1" hangingPunct="1">
              <a:buFontTx/>
              <a:buNone/>
            </a:pPr>
            <a:r>
              <a:rPr lang="en-US" altLang="en-US" sz="4000" dirty="0" smtClean="0">
                <a:latin typeface="Comic Sans MS" panose="030F0702030302020204" pitchFamily="66" charset="0"/>
              </a:rPr>
              <a:t>a way that would make </a:t>
            </a:r>
          </a:p>
          <a:p>
            <a:pPr marL="0" indent="0" algn="r" eaLnBrk="1" hangingPunct="1">
              <a:buFontTx/>
              <a:buNone/>
            </a:pPr>
            <a:r>
              <a:rPr lang="en-US" altLang="en-US" sz="4000" dirty="0" smtClean="0">
                <a:latin typeface="Comic Sans MS" panose="030F0702030302020204" pitchFamily="66" charset="0"/>
              </a:rPr>
              <a:t>other people respond in a </a:t>
            </a:r>
          </a:p>
          <a:p>
            <a:pPr marL="0" indent="0" algn="r" eaLnBrk="1" hangingPunct="1">
              <a:buFontTx/>
              <a:buNone/>
            </a:pPr>
            <a:r>
              <a:rPr lang="en-US" altLang="en-US" sz="4000" dirty="0" smtClean="0">
                <a:latin typeface="Comic Sans MS" panose="030F0702030302020204" pitchFamily="66" charset="0"/>
              </a:rPr>
              <a:t>manner that makes him miserable</a:t>
            </a:r>
          </a:p>
          <a:p>
            <a:pPr marL="0" indent="0" algn="r" eaLnBrk="1" hangingPunct="1">
              <a:buFontTx/>
              <a:buNone/>
            </a:pPr>
            <a:r>
              <a:rPr lang="en-US" altLang="en-US" sz="2800" dirty="0" smtClean="0">
                <a:latin typeface="Comic Sans MS" panose="030F0702030302020204" pitchFamily="66" charset="0"/>
              </a:rPr>
              <a:t>Ross Greene, PhD</a:t>
            </a:r>
          </a:p>
        </p:txBody>
      </p:sp>
      <p:pic>
        <p:nvPicPr>
          <p:cNvPr id="143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wipe(left)">
                                      <p:cBhvr>
                                        <p:cTn id="7" dur="500"/>
                                        <p:tgtEl>
                                          <p:spTgt spid="164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wipe(left)">
                                      <p:cBhvr>
                                        <p:cTn id="12" dur="500"/>
                                        <p:tgtEl>
                                          <p:spTgt spid="164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wipe(left)">
                                      <p:cBhvr>
                                        <p:cTn id="17" dur="500"/>
                                        <p:tgtEl>
                                          <p:spTgt spid="1648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wipe(left)">
                                      <p:cBhvr>
                                        <p:cTn id="22" dur="500"/>
                                        <p:tgtEl>
                                          <p:spTgt spid="1648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wipe(left)">
                                      <p:cBhvr>
                                        <p:cTn id="27" dur="500"/>
                                        <p:tgtEl>
                                          <p:spTgt spid="164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a:xfrm rot="19140000">
            <a:off x="784225" y="1576388"/>
            <a:ext cx="5213350" cy="1089025"/>
          </a:xfrm>
        </p:spPr>
        <p:txBody>
          <a:bodyPr/>
          <a:lstStyle/>
          <a:p>
            <a:pPr algn="ctr"/>
            <a:r>
              <a:rPr lang="en-US" altLang="en-US" sz="5400" dirty="0" smtClean="0">
                <a:solidFill>
                  <a:srgbClr val="0070C0"/>
                </a:solidFill>
              </a:rPr>
              <a:t>An “Ah Hah” Moment…</a:t>
            </a:r>
          </a:p>
        </p:txBody>
      </p:sp>
      <p:sp>
        <p:nvSpPr>
          <p:cNvPr id="16387" name="Content Placeholder 4"/>
          <p:cNvSpPr>
            <a:spLocks noGrp="1"/>
          </p:cNvSpPr>
          <p:nvPr>
            <p:ph idx="1"/>
          </p:nvPr>
        </p:nvSpPr>
        <p:spPr>
          <a:xfrm>
            <a:off x="4749800" y="1600201"/>
            <a:ext cx="3806825" cy="4343400"/>
          </a:xfrm>
        </p:spPr>
        <p:txBody>
          <a:bodyPr/>
          <a:lstStyle/>
          <a:p>
            <a:r>
              <a:rPr lang="en-US" altLang="en-US" sz="4800" dirty="0" smtClean="0"/>
              <a:t>It was that unexpected response from a parent…</a:t>
            </a:r>
          </a:p>
        </p:txBody>
      </p:sp>
      <p:pic>
        <p:nvPicPr>
          <p:cNvPr id="1638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4038600"/>
            <a:ext cx="4572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152400"/>
            <a:ext cx="7772400" cy="1447800"/>
          </a:xfrm>
        </p:spPr>
        <p:txBody>
          <a:bodyPr/>
          <a:lstStyle/>
          <a:p>
            <a:r>
              <a:rPr lang="en-US" altLang="en-US" smtClean="0"/>
              <a:t>And I get that:</a:t>
            </a:r>
          </a:p>
        </p:txBody>
      </p:sp>
      <p:sp>
        <p:nvSpPr>
          <p:cNvPr id="19459" name="Content Placeholder 2"/>
          <p:cNvSpPr>
            <a:spLocks noGrp="1"/>
          </p:cNvSpPr>
          <p:nvPr>
            <p:ph idx="1"/>
          </p:nvPr>
        </p:nvSpPr>
        <p:spPr>
          <a:xfrm>
            <a:off x="685800" y="1600200"/>
            <a:ext cx="7772400" cy="4495800"/>
          </a:xfrm>
        </p:spPr>
        <p:txBody>
          <a:bodyPr/>
          <a:lstStyle/>
          <a:p>
            <a:r>
              <a:rPr lang="en-US" altLang="en-US" smtClean="0"/>
              <a:t>As educators we seek to teach, not manage behaviors</a:t>
            </a:r>
          </a:p>
          <a:p>
            <a:r>
              <a:rPr lang="en-US" altLang="en-US" smtClean="0"/>
              <a:t>We want parents to “parent” &amp; support us</a:t>
            </a:r>
          </a:p>
          <a:p>
            <a:r>
              <a:rPr lang="en-US" altLang="en-US" smtClean="0"/>
              <a:t>We are under great time pressure &amp; constraints</a:t>
            </a:r>
          </a:p>
          <a:p>
            <a:r>
              <a:rPr lang="en-US" altLang="en-US" smtClean="0"/>
              <a:t>And yes, none of us would likely have even “done that” or “spoken that way to an adult”</a:t>
            </a:r>
          </a:p>
        </p:txBody>
      </p:sp>
    </p:spTree>
    <p:extLst>
      <p:ext uri="{BB962C8B-B14F-4D97-AF65-F5344CB8AC3E}">
        <p14:creationId xmlns:p14="http://schemas.microsoft.com/office/powerpoint/2010/main" val="84769799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8014</TotalTime>
  <Words>2247</Words>
  <Application>Microsoft Office PowerPoint</Application>
  <PresentationFormat>On-screen Show (4:3)</PresentationFormat>
  <Paragraphs>306</Paragraphs>
  <Slides>56</Slides>
  <Notes>26</Notes>
  <HiddenSlides>0</HiddenSlides>
  <MMClips>2</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56</vt:i4>
      </vt:variant>
    </vt:vector>
  </HeadingPairs>
  <TitlesOfParts>
    <vt:vector size="66" baseType="lpstr">
      <vt:lpstr>ＭＳ Ｐゴシック</vt:lpstr>
      <vt:lpstr>Arial</vt:lpstr>
      <vt:lpstr>Calibri</vt:lpstr>
      <vt:lpstr>Comic Sans MS</vt:lpstr>
      <vt:lpstr>Helvetica</vt:lpstr>
      <vt:lpstr>Times New Roman</vt:lpstr>
      <vt:lpstr>Wingdings</vt:lpstr>
      <vt:lpstr>Blank Presentation</vt:lpstr>
      <vt:lpstr>1_Blank Presentation</vt:lpstr>
      <vt:lpstr>Visio</vt:lpstr>
      <vt:lpstr>How to be "Sneaky Smart" with Elementary Classroom Management</vt:lpstr>
      <vt:lpstr>Many Thanks to:</vt:lpstr>
      <vt:lpstr>Goals for Today</vt:lpstr>
      <vt:lpstr>PowerPoint Presentation</vt:lpstr>
      <vt:lpstr>Being Sneaky Smart</vt:lpstr>
      <vt:lpstr>Sharing some lessons learned from others </vt:lpstr>
      <vt:lpstr>It is hard to imagine why a  child would . . .</vt:lpstr>
      <vt:lpstr>An “Ah Hah” Moment…</vt:lpstr>
      <vt:lpstr>And I get that:</vt:lpstr>
      <vt:lpstr>And I also get…</vt:lpstr>
      <vt:lpstr>Sneaky Smart Strategy</vt:lpstr>
      <vt:lpstr>PowerPoint Presentation</vt:lpstr>
      <vt:lpstr>PowerPoint Presentation</vt:lpstr>
      <vt:lpstr>PowerPoint Presentation</vt:lpstr>
      <vt:lpstr>PowerPoint Presentation</vt:lpstr>
      <vt:lpstr>Website: NPR-songs-help-you-learn-scientific-concepts</vt:lpstr>
      <vt:lpstr>More Lessons Learned:</vt:lpstr>
      <vt:lpstr>Sneaky Smart Strategy</vt:lpstr>
      <vt:lpstr>As you watch this short video…</vt:lpstr>
      <vt:lpstr>PowerPoint Presentation</vt:lpstr>
      <vt:lpstr>Be Sneaky Smart by…</vt:lpstr>
      <vt:lpstr>Interventions that Focus on  the Positive</vt:lpstr>
      <vt:lpstr>Your Turn</vt:lpstr>
      <vt:lpstr>For a Great List of Reinforcing Ideas that cost no money, &amp; contains no sugar or salt: www.successfulschools.org under behavior </vt:lpstr>
      <vt:lpstr>Along with being positive . . .</vt:lpstr>
      <vt:lpstr> Sneaky Smart Strategy  Work on the “alliance/connection” that you have with students. If students feel respected AND respect you, this is going to have a major impact on what you can get out of them.</vt:lpstr>
      <vt:lpstr>Life is Like An Echo</vt:lpstr>
      <vt:lpstr>Teacher efforts to get to know students are also important . . . </vt:lpstr>
      <vt:lpstr>Any other Oprah fans in the house? </vt:lpstr>
      <vt:lpstr>PowerPoint Presentation</vt:lpstr>
      <vt:lpstr>More Bottom Lines: </vt:lpstr>
      <vt:lpstr>Be Sneaky Smart By:</vt:lpstr>
      <vt:lpstr>Be Sneaky Smart by…</vt:lpstr>
      <vt:lpstr>Sneaky Smart</vt:lpstr>
      <vt:lpstr>Behavior is Communication</vt:lpstr>
      <vt:lpstr>Only 2 Basic Functions</vt:lpstr>
      <vt:lpstr>Classroom management research </vt:lpstr>
      <vt:lpstr>A favorite SS Strategy: Deferral Tactic (AKA Jedi strategy-put things on “pause” to collect yourself): “We all have a dark side; that  doesn’t mean we  need to give into it!”</vt:lpstr>
      <vt:lpstr>Prevention (or being sneaky smart) is NOT “giving in” &amp; it creates the chance to teach</vt:lpstr>
      <vt:lpstr>About encouragement:</vt:lpstr>
      <vt:lpstr>Survey of Student Perspective of Respectful Teacher Behavior</vt:lpstr>
      <vt:lpstr>Top 12 Answers </vt:lpstr>
      <vt:lpstr>Top 12 Answers (continued)</vt:lpstr>
      <vt:lpstr>PowerPoint Presentation</vt:lpstr>
      <vt:lpstr>Top 12 Answers (continued)</vt:lpstr>
      <vt:lpstr>Ways to Sneaky Smart-Connect</vt:lpstr>
      <vt:lpstr>Making Connections Life Lessons</vt:lpstr>
      <vt:lpstr>Other Sneaky Smart Activities to Interrupt A Negative Cycle</vt:lpstr>
      <vt:lpstr>One of the Important &amp; Often Overlooked Ingredients of Teaching Behavior Is the “Script” that the Adults Agree to Use to Both Teach New Behavior &amp; to Correct Behavior </vt:lpstr>
      <vt:lpstr>Sneaky Smart Strategy Use the “Wal-Mart” questions rather than what we typically resort to out of frustration: “How can I help you?” “What do you need?”    These questions keep you calm, redirects/ refocuses the student and will tend to not escalate the student </vt:lpstr>
      <vt:lpstr>Change Starts Within  Us As Adults</vt:lpstr>
      <vt:lpstr>Group Activity</vt:lpstr>
      <vt:lpstr>Great Resources</vt:lpstr>
      <vt:lpstr>PowerPoint Presentation</vt:lpstr>
      <vt:lpstr>Summary Video (3:45)</vt:lpstr>
      <vt:lpstr>Many thanks for your attention!</vt:lpstr>
    </vt:vector>
  </TitlesOfParts>
  <Company>UF College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to Adults About FBA: Keeping it Simple for Busy Teachers</dc:title>
  <dc:creator>Terry Scott</dc:creator>
  <cp:lastModifiedBy>Jeffery Craver</cp:lastModifiedBy>
  <cp:revision>182</cp:revision>
  <dcterms:created xsi:type="dcterms:W3CDTF">2007-09-13T17:27:15Z</dcterms:created>
  <dcterms:modified xsi:type="dcterms:W3CDTF">2017-05-30T15:35:29Z</dcterms:modified>
</cp:coreProperties>
</file>