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1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7077075" cy="9383713"/>
  <p:embeddedFontLst>
    <p:embeddedFont>
      <p:font typeface="Chewy" panose="020B0604020202020204" charset="0"/>
      <p:regular r:id="rId22"/>
    </p:embeddedFont>
    <p:embeddedFont>
      <p:font typeface="Indie Flower" panose="020B0604020202020204" charset="0"/>
      <p:regular r:id="rId23"/>
    </p:embeddedFont>
    <p:embeddedFont>
      <p:font typeface="Comic Sans MS" panose="030F0702030302020204" pitchFamily="66" charset="0"/>
      <p:regular r:id="rId24"/>
      <p:bold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79725" y="703775"/>
            <a:ext cx="4718274" cy="35188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707700" y="4457250"/>
            <a:ext cx="5661650" cy="42226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2270141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707700" y="4457250"/>
            <a:ext cx="5661650" cy="42226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703263"/>
            <a:ext cx="4692650" cy="35194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703263"/>
            <a:ext cx="4692650" cy="35194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707700" y="4457250"/>
            <a:ext cx="5661600" cy="422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707700" y="4457250"/>
            <a:ext cx="5661650" cy="42226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703263"/>
            <a:ext cx="4692650" cy="35194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703263"/>
            <a:ext cx="4692650" cy="35194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707700" y="4457250"/>
            <a:ext cx="5661600" cy="422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703263"/>
            <a:ext cx="4692650" cy="35194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707700" y="4457250"/>
            <a:ext cx="5661600" cy="422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703263"/>
            <a:ext cx="4692650" cy="35194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707700" y="4457250"/>
            <a:ext cx="5661600" cy="422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703263"/>
            <a:ext cx="4692650" cy="35194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707700" y="4457250"/>
            <a:ext cx="5661600" cy="422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703263"/>
            <a:ext cx="4692650" cy="35194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707700" y="4457250"/>
            <a:ext cx="5661600" cy="422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703263"/>
            <a:ext cx="4692650" cy="35194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707700" y="4457250"/>
            <a:ext cx="5661600" cy="422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703263"/>
            <a:ext cx="4692650" cy="35194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707700" y="4457250"/>
            <a:ext cx="5661600" cy="422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703263"/>
            <a:ext cx="4692650" cy="35194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707700" y="4457250"/>
            <a:ext cx="5661600" cy="422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707700" y="4457250"/>
            <a:ext cx="5661650" cy="42226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703263"/>
            <a:ext cx="4692650" cy="35194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703263"/>
            <a:ext cx="4692650" cy="35194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707700" y="4457250"/>
            <a:ext cx="5661600" cy="422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703263"/>
            <a:ext cx="4692650" cy="35194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707700" y="4457250"/>
            <a:ext cx="5661600" cy="422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Go to Educators’ Handbook to show graphs.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703263"/>
            <a:ext cx="4692650" cy="35194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707700" y="4457250"/>
            <a:ext cx="5661600" cy="422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Gives us good information to know which grades may need more support.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707700" y="4457250"/>
            <a:ext cx="5661600" cy="4222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703263"/>
            <a:ext cx="4692650" cy="35194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703263"/>
            <a:ext cx="4692650" cy="35194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707700" y="4457250"/>
            <a:ext cx="5661600" cy="422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703263"/>
            <a:ext cx="4692650" cy="35194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707700" y="4457250"/>
            <a:ext cx="5661600" cy="422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703263"/>
            <a:ext cx="4692650" cy="35194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707700" y="4457250"/>
            <a:ext cx="5661600" cy="422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lt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Shape 18"/>
          <p:cNvGrpSpPr/>
          <p:nvPr/>
        </p:nvGrpSpPr>
        <p:grpSpPr>
          <a:xfrm>
            <a:off x="0" y="0"/>
            <a:ext cx="8763000" cy="5943599"/>
            <a:chOff x="0" y="0"/>
            <a:chExt cx="8763000" cy="5943599"/>
          </a:xfrm>
        </p:grpSpPr>
        <p:sp>
          <p:nvSpPr>
            <p:cNvPr id="19" name="Shape 19"/>
            <p:cNvSpPr txBox="1"/>
            <p:nvPr/>
          </p:nvSpPr>
          <p:spPr>
            <a:xfrm>
              <a:off x="0" y="0"/>
              <a:ext cx="1752600" cy="48767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0" name="Shape 20"/>
            <p:cNvGrpSpPr/>
            <p:nvPr/>
          </p:nvGrpSpPr>
          <p:grpSpPr>
            <a:xfrm>
              <a:off x="0" y="3505200"/>
              <a:ext cx="8763000" cy="2438399"/>
              <a:chOff x="0" y="3505200"/>
              <a:chExt cx="8763000" cy="2438399"/>
            </a:xfrm>
          </p:grpSpPr>
          <p:sp>
            <p:nvSpPr>
              <p:cNvPr id="21" name="Shape 21"/>
              <p:cNvSpPr txBox="1"/>
              <p:nvPr/>
            </p:nvSpPr>
            <p:spPr>
              <a:xfrm>
                <a:off x="990600" y="3505200"/>
                <a:ext cx="7772400" cy="2438399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" name="Shape 22"/>
              <p:cNvSpPr txBox="1"/>
              <p:nvPr/>
            </p:nvSpPr>
            <p:spPr>
              <a:xfrm>
                <a:off x="1038225" y="3733800"/>
                <a:ext cx="7648575" cy="2138361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23" name="Shape 23"/>
              <p:cNvCxnSpPr/>
              <p:nvPr/>
            </p:nvCxnSpPr>
            <p:spPr>
              <a:xfrm>
                <a:off x="0" y="4876800"/>
                <a:ext cx="990599" cy="0"/>
              </a:xfrm>
              <a:prstGeom prst="straightConnector1">
                <a:avLst/>
              </a:prstGeom>
              <a:noFill/>
              <a:ln w="50800" cap="flat" cmpd="sng">
                <a:solidFill>
                  <a:schemeClr val="lt2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cxnSp>
        </p:grpSp>
        <p:grpSp>
          <p:nvGrpSpPr>
            <p:cNvPr id="24" name="Shape 24"/>
            <p:cNvGrpSpPr/>
            <p:nvPr/>
          </p:nvGrpSpPr>
          <p:grpSpPr>
            <a:xfrm>
              <a:off x="635000" y="533400"/>
              <a:ext cx="8077199" cy="304799"/>
              <a:chOff x="635000" y="533400"/>
              <a:chExt cx="8077199" cy="304799"/>
            </a:xfrm>
          </p:grpSpPr>
          <p:sp>
            <p:nvSpPr>
              <p:cNvPr id="25" name="Shape 25"/>
              <p:cNvSpPr txBox="1"/>
              <p:nvPr/>
            </p:nvSpPr>
            <p:spPr>
              <a:xfrm>
                <a:off x="6273800" y="533400"/>
                <a:ext cx="2438399" cy="3047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26" name="Shape 26"/>
              <p:cNvCxnSpPr/>
              <p:nvPr/>
            </p:nvCxnSpPr>
            <p:spPr>
              <a:xfrm>
                <a:off x="635000" y="685800"/>
                <a:ext cx="8077199" cy="0"/>
              </a:xfrm>
              <a:prstGeom prst="straightConnector1">
                <a:avLst/>
              </a:prstGeom>
              <a:noFill/>
              <a:ln w="44450" cap="flat" cmpd="sng">
                <a:solidFill>
                  <a:schemeClr val="lt2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cxnSp>
        </p:grpSp>
      </p:grpSp>
      <p:sp>
        <p:nvSpPr>
          <p:cNvPr id="27" name="Shape 27"/>
          <p:cNvSpPr txBox="1">
            <a:spLocks noGrp="1"/>
          </p:cNvSpPr>
          <p:nvPr>
            <p:ph type="ctrTitle"/>
          </p:nvPr>
        </p:nvSpPr>
        <p:spPr>
          <a:xfrm>
            <a:off x="2057400" y="1143000"/>
            <a:ext cx="6629400" cy="220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ubTitle" idx="1"/>
          </p:nvPr>
        </p:nvSpPr>
        <p:spPr>
          <a:xfrm>
            <a:off x="1371600" y="3962400"/>
            <a:ext cx="6858000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342900" marR="0" lvl="0" indent="-18288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■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61925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48272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folHlink"/>
              </a:buClr>
              <a:buSzPct val="55000"/>
              <a:buFont typeface="Noto Sans Symbols"/>
              <a:buChar char="■"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429000" marR="0" lvl="6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00600" marR="0" lvl="7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629400" marR="0" lvl="8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912812" y="6251575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3354387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6781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0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914400" y="1600200"/>
            <a:ext cx="7772400" cy="45307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8288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■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61925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48272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folHlink"/>
              </a:buClr>
              <a:buSzPct val="55000"/>
              <a:buFont typeface="Noto Sans Symbols"/>
              <a:buChar char="■"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429000" marR="0" lvl="6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00600" marR="0" lvl="7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629400" marR="0" lvl="8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914400" y="6251575"/>
            <a:ext cx="19811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xfrm>
            <a:off x="3352800" y="62484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6781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0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, text on left, text on righ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dt" idx="10"/>
          </p:nvPr>
        </p:nvSpPr>
        <p:spPr>
          <a:xfrm>
            <a:off x="914400" y="6251575"/>
            <a:ext cx="19811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ftr" idx="11"/>
          </p:nvPr>
        </p:nvSpPr>
        <p:spPr>
          <a:xfrm>
            <a:off x="3352800" y="62484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6781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0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Shape 6"/>
          <p:cNvGrpSpPr/>
          <p:nvPr/>
        </p:nvGrpSpPr>
        <p:grpSpPr>
          <a:xfrm>
            <a:off x="0" y="0"/>
            <a:ext cx="8686800" cy="4876799"/>
            <a:chOff x="0" y="0"/>
            <a:chExt cx="8686800" cy="4876799"/>
          </a:xfrm>
        </p:grpSpPr>
        <p:sp>
          <p:nvSpPr>
            <p:cNvPr id="7" name="Shape 7"/>
            <p:cNvSpPr txBox="1"/>
            <p:nvPr/>
          </p:nvSpPr>
          <p:spPr>
            <a:xfrm>
              <a:off x="0" y="0"/>
              <a:ext cx="609599" cy="48767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" name="Shape 8"/>
            <p:cNvGrpSpPr/>
            <p:nvPr/>
          </p:nvGrpSpPr>
          <p:grpSpPr>
            <a:xfrm>
              <a:off x="381000" y="1417637"/>
              <a:ext cx="8305800" cy="182561"/>
              <a:chOff x="381000" y="1417637"/>
              <a:chExt cx="8305800" cy="182561"/>
            </a:xfrm>
          </p:grpSpPr>
          <p:sp>
            <p:nvSpPr>
              <p:cNvPr id="9" name="Shape 9"/>
              <p:cNvSpPr txBox="1"/>
              <p:nvPr/>
            </p:nvSpPr>
            <p:spPr>
              <a:xfrm>
                <a:off x="6858000" y="1417637"/>
                <a:ext cx="1828800" cy="182561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0" name="Shape 10"/>
              <p:cNvCxnSpPr/>
              <p:nvPr/>
            </p:nvCxnSpPr>
            <p:spPr>
              <a:xfrm>
                <a:off x="381000" y="1493837"/>
                <a:ext cx="8305799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lt2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cxnSp>
        </p:grpSp>
      </p:grpSp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914400" y="1600200"/>
            <a:ext cx="7772400" cy="45307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8288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■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61925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48272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folHlink"/>
              </a:buClr>
              <a:buSzPct val="55000"/>
              <a:buFont typeface="Noto Sans Symbols"/>
              <a:buChar char="■"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429000" marR="0" lvl="6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00600" marR="0" lvl="7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629400" marR="0" lvl="8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914400" y="6251575"/>
            <a:ext cx="19811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352800" y="62484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781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0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" name="Shape 16"/>
          <p:cNvCxnSpPr/>
          <p:nvPr/>
        </p:nvCxnSpPr>
        <p:spPr>
          <a:xfrm>
            <a:off x="0" y="4876800"/>
            <a:ext cx="609599" cy="0"/>
          </a:xfrm>
          <a:prstGeom prst="straightConnector1">
            <a:avLst/>
          </a:prstGeom>
          <a:noFill/>
          <a:ln w="44450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0B0NtWsp3QfAHbGstNUlQR1Y0Mm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ncidents.educatorshandbook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0B0NtWsp3QfAHRUo5bi1xQ3FHcF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4400"/>
              <a:t>Evidence of PBIS Working at Fair Street Elementary School!!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endParaRPr sz="4400"/>
          </a:p>
        </p:txBody>
      </p:sp>
      <p:sp>
        <p:nvSpPr>
          <p:cNvPr id="47" name="Shape 47"/>
          <p:cNvSpPr txBox="1">
            <a:spLocks noGrp="1"/>
          </p:cNvSpPr>
          <p:nvPr>
            <p:ph type="subTitle" idx="1"/>
          </p:nvPr>
        </p:nvSpPr>
        <p:spPr>
          <a:xfrm>
            <a:off x="1371600" y="3962400"/>
            <a:ext cx="6858000" cy="1600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Noto Sans Symbols"/>
              <a:buNone/>
            </a:pP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Noto Sans Symbols"/>
              <a:buNone/>
            </a:pPr>
            <a:r>
              <a:rPr lang="en-US"/>
              <a:t>Niki Hudgins, M.Ed.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Noto Sans Symbols"/>
              <a:buNone/>
            </a:pPr>
            <a:r>
              <a:rPr lang="en-US"/>
              <a:t>Kim Hall</a:t>
            </a: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Ph.D., LPC, NCC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Noto Sans Symbols"/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3rd-5th Grade Survey Results Continued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914400" y="1600200"/>
            <a:ext cx="7772400" cy="453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Safety at School: 78-84% often or always feel safe at school.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Teachers Treat Students with Respect: 83-89% often or always feel teachers treat them respectfully.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Adults Will Help if I Need Them: 82-97% of students felt that way.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/>
              <a:t>How Did We Get Here?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914400" y="1600200"/>
            <a:ext cx="7772400" cy="45307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lang="en-US"/>
              <a:t>            Lots of hard work and patience.</a:t>
            </a:r>
          </a:p>
          <a:p>
            <a:pPr marL="1200150" marR="0" lvl="1" indent="-161925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</a:pPr>
            <a:r>
              <a:rPr lang="en-US"/>
              <a:t>Training from GA Dept. of Education</a:t>
            </a:r>
          </a:p>
          <a:p>
            <a:pPr marL="1200150" marR="0" lvl="1" indent="-161925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</a:pPr>
            <a:r>
              <a:rPr lang="en-US"/>
              <a:t>Commitment and support from our Central Office staff</a:t>
            </a:r>
          </a:p>
          <a:p>
            <a:pPr marL="1200150" marR="0" lvl="1" indent="-161925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</a:pPr>
            <a:r>
              <a:rPr lang="en-US"/>
              <a:t>Support and training from our Pioneer RESA</a:t>
            </a:r>
          </a:p>
          <a:p>
            <a:pPr marL="1200150" marR="0" lvl="1" indent="-161925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</a:pPr>
            <a:r>
              <a:rPr lang="en-US"/>
              <a:t>Cooperation and support from our school administrators</a:t>
            </a:r>
          </a:p>
          <a:p>
            <a:pPr marL="45720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>
                <a:solidFill>
                  <a:srgbClr val="980000"/>
                </a:solidFill>
              </a:rPr>
              <a:t>Fair Street &amp; Gainesville City Expectations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914400" y="1600200"/>
            <a:ext cx="7772400" cy="453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b="1">
                <a:solidFill>
                  <a:srgbClr val="000000"/>
                </a:solidFill>
                <a:latin typeface="Indie Flower"/>
                <a:ea typeface="Indie Flower"/>
                <a:cs typeface="Indie Flower"/>
                <a:sym typeface="Indie Flower"/>
              </a:rPr>
              <a:t>BE THE </a:t>
            </a: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b="1">
                <a:solidFill>
                  <a:srgbClr val="000000"/>
                </a:solidFill>
                <a:latin typeface="Indie Flower"/>
                <a:ea typeface="Indie Flower"/>
                <a:cs typeface="Indie Flower"/>
                <a:sym typeface="Indie Flower"/>
              </a:rPr>
              <a:t>ONE</a:t>
            </a: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b="1">
                <a:solidFill>
                  <a:srgbClr val="000000"/>
                </a:solidFill>
                <a:latin typeface="Indie Flower"/>
                <a:ea typeface="Indie Flower"/>
                <a:cs typeface="Indie Flower"/>
                <a:sym typeface="Indie Flower"/>
              </a:rPr>
              <a:t>Ready</a:t>
            </a: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b="1">
                <a:solidFill>
                  <a:srgbClr val="000000"/>
                </a:solidFill>
                <a:latin typeface="Indie Flower"/>
                <a:ea typeface="Indie Flower"/>
                <a:cs typeface="Indie Flower"/>
                <a:sym typeface="Indie Flower"/>
              </a:rPr>
              <a:t>Respectful</a:t>
            </a: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b="1">
                <a:solidFill>
                  <a:srgbClr val="000000"/>
                </a:solidFill>
                <a:latin typeface="Indie Flower"/>
                <a:ea typeface="Indie Flower"/>
                <a:cs typeface="Indie Flower"/>
                <a:sym typeface="Indie Flower"/>
              </a:rPr>
              <a:t>Responsible </a:t>
            </a: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b="1">
                <a:solidFill>
                  <a:srgbClr val="000000"/>
                </a:solidFill>
                <a:latin typeface="Indie Flower"/>
                <a:ea typeface="Indie Flower"/>
                <a:cs typeface="Indie Flower"/>
                <a:sym typeface="Indie Flower"/>
              </a:rPr>
              <a:t>Role Model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Poster</a:t>
            </a: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200" b="1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https://docs.google.com/document/d/1ARZfHVRZ2qUdk9-GZYgaEWBF1rFhvbDpR24e_PcSJks/edit</a:t>
            </a:r>
          </a:p>
          <a:p>
            <a:pPr marL="0" lvl="0" indent="0" rtl="0">
              <a:spcBef>
                <a:spcPts val="0"/>
              </a:spcBef>
              <a:buNone/>
            </a:pPr>
            <a:endParaRPr sz="14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rtl="0">
              <a:spcBef>
                <a:spcPts val="0"/>
              </a:spcBef>
              <a:buNone/>
            </a:pPr>
            <a:r>
              <a:rPr lang="en-US" sz="14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US">
                <a:solidFill>
                  <a:srgbClr val="980000"/>
                </a:solidFill>
              </a:rPr>
              <a:t>School Wide Expectations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914400" y="1600200"/>
            <a:ext cx="7772400" cy="453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-69850" algn="ctr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endParaRPr sz="2400">
              <a:solidFill>
                <a:srgbClr val="980000"/>
              </a:solidFill>
            </a:endParaRP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sz="2400"/>
              <a:t>Treat others the way you want to be treated 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sz="2400"/>
              <a:t>Follow adult directions the first time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sz="2400"/>
              <a:t>Take care of school property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sz="2400"/>
              <a:t>Come to school prepared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sz="2400"/>
              <a:t>I am always positive about myself &amp; others. 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sz="2400"/>
              <a:t>I take responsibility for my behavior &amp; education.</a:t>
            </a:r>
          </a:p>
          <a:p>
            <a:pPr marL="457200" lvl="0" indent="-330200" rtl="0">
              <a:lnSpc>
                <a:spcPct val="150000"/>
              </a:lnSpc>
              <a:spcBef>
                <a:spcPts val="0"/>
              </a:spcBef>
              <a:buSzPct val="66666"/>
            </a:pPr>
            <a:r>
              <a:rPr lang="en-US" sz="2400"/>
              <a:t>I use appropriate language at all times</a:t>
            </a:r>
            <a:r>
              <a:rPr lang="en-US" sz="1600"/>
              <a:t>.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US">
                <a:solidFill>
                  <a:srgbClr val="980000"/>
                </a:solidFill>
              </a:rPr>
              <a:t>Classroom Expectations</a:t>
            </a: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996625" y="1550875"/>
            <a:ext cx="7772400" cy="453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-69850" algn="ctr" rtl="0"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endParaRPr sz="1600">
              <a:solidFill>
                <a:srgbClr val="980000"/>
              </a:solidFill>
              <a:highlight>
                <a:srgbClr val="FFFFFF"/>
              </a:highlight>
            </a:endParaRP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-US" sz="2400"/>
              <a:t>Treat the teacher with absolute Respect</a:t>
            </a:r>
          </a:p>
          <a:p>
            <a:pPr marL="0" lvl="0" indent="-6985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endParaRPr sz="2400"/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-US" sz="2400"/>
              <a:t>Follow all classroom rules</a:t>
            </a:r>
          </a:p>
          <a:p>
            <a:pPr marL="0" lvl="0" indent="-6985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endParaRPr sz="2400"/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-US" sz="2400"/>
              <a:t>Bring all needed materials</a:t>
            </a:r>
          </a:p>
          <a:p>
            <a:pPr marL="0" lvl="0" indent="-6985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endParaRPr sz="2400"/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-US" sz="2400"/>
              <a:t>Complete all work in a timely manner</a:t>
            </a:r>
          </a:p>
          <a:p>
            <a:pPr marL="0" lvl="0" indent="-6985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endParaRPr sz="2400"/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-US" sz="2400"/>
              <a:t>Keep the classroom clean &amp; orderly</a:t>
            </a:r>
          </a:p>
          <a:p>
            <a:pPr marL="0" lvl="0" indent="-6985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endParaRPr sz="2400"/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-US" sz="2400"/>
              <a:t>Help your classmates  whenever possible</a:t>
            </a:r>
          </a:p>
          <a:p>
            <a:pPr marL="0" lvl="0" indent="0" rtl="0">
              <a:spcBef>
                <a:spcPts val="0"/>
              </a:spcBef>
              <a:buNone/>
            </a:pPr>
            <a:endParaRPr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US">
                <a:solidFill>
                  <a:srgbClr val="980000"/>
                </a:solidFill>
              </a:rPr>
              <a:t>Cafeteria &amp; Playground</a:t>
            </a:r>
            <a:r>
              <a:rPr lang="en-US"/>
              <a:t> </a:t>
            </a:r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914400" y="1600200"/>
            <a:ext cx="7966500" cy="4978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-69850" algn="ctr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sz="2400" b="1">
                <a:solidFill>
                  <a:srgbClr val="980000"/>
                </a:solidFill>
              </a:rPr>
              <a:t>Cafeteria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  <a:buFont typeface="Arial"/>
            </a:pPr>
            <a:r>
              <a:rPr lang="en-US" sz="2400"/>
              <a:t>Clean up your area &amp; be ready to line up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  <a:buFont typeface="Arial"/>
            </a:pPr>
            <a:r>
              <a:rPr lang="en-US" sz="2400"/>
              <a:t>Use inside voice with people around you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  <a:buFont typeface="Arial"/>
            </a:pPr>
            <a:r>
              <a:rPr lang="en-US" sz="2400"/>
              <a:t>Keep hands and feet to self.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  <a:buFont typeface="Arial"/>
            </a:pPr>
            <a:r>
              <a:rPr lang="en-US" sz="2400"/>
              <a:t>Wait patiently in line.</a:t>
            </a:r>
          </a:p>
          <a:p>
            <a:pPr marL="0" lvl="0" indent="-69850" algn="ctr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sz="2400" b="1">
                <a:solidFill>
                  <a:srgbClr val="980000"/>
                </a:solidFill>
              </a:rPr>
              <a:t>Playground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  <a:buFont typeface="Arial"/>
            </a:pPr>
            <a:r>
              <a:rPr lang="en-US" sz="2400"/>
              <a:t>Play by the rules. Include others.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  <a:buFont typeface="Arial"/>
            </a:pPr>
            <a:r>
              <a:rPr lang="en-US" sz="2400"/>
              <a:t>I am considerate of others at recess, and listen for the teacher's call to line up.</a:t>
            </a: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buNone/>
            </a:pPr>
            <a:endParaRPr sz="2400"/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buNone/>
            </a:pPr>
            <a:endParaRPr sz="1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851950" y="310712"/>
            <a:ext cx="77724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US">
                <a:solidFill>
                  <a:srgbClr val="980000"/>
                </a:solidFill>
              </a:rPr>
              <a:t>Restroom, Hallway &amp; Atrium</a:t>
            </a:r>
          </a:p>
        </p:txBody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789400" y="1453700"/>
            <a:ext cx="7897500" cy="491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-69850" algn="ctr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sz="2400" b="1">
                <a:solidFill>
                  <a:srgbClr val="980000"/>
                </a:solidFill>
              </a:rPr>
              <a:t>Restroom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  <a:buFont typeface="Arial"/>
            </a:pPr>
            <a:r>
              <a:rPr lang="en-US" sz="2400"/>
              <a:t>Respect each other’s privacy.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  <a:buFont typeface="Arial"/>
            </a:pPr>
            <a:r>
              <a:rPr lang="en-US" sz="2400"/>
              <a:t>I take care of business in the restroom and go immediately back to class.</a:t>
            </a:r>
          </a:p>
          <a:p>
            <a:pPr marL="457200" lvl="0" indent="-381000" algn="ctr" rtl="0">
              <a:spcBef>
                <a:spcPts val="0"/>
              </a:spcBef>
              <a:buSzPct val="100000"/>
            </a:pPr>
            <a:r>
              <a:rPr lang="en-US" sz="2400" b="1">
                <a:solidFill>
                  <a:srgbClr val="98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Hallways &amp; Atrium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  <a:buFont typeface="Arial"/>
            </a:pPr>
            <a:r>
              <a:rPr lang="en-US" sz="2400"/>
              <a:t> Be silent – raise hand to speak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  <a:buFont typeface="Arial"/>
            </a:pPr>
            <a:r>
              <a:rPr lang="en-US" sz="2400"/>
              <a:t> Keep hands, feet &amp; objects away from other  people, the walls &amp; displays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  <a:buFont typeface="Arial"/>
            </a:pPr>
            <a:r>
              <a:rPr lang="en-US" sz="2400"/>
              <a:t>Stay with your class.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  <a:buFont typeface="Arial"/>
            </a:pPr>
            <a:r>
              <a:rPr lang="en-US" sz="2400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        Teaching of Expectations</a:t>
            </a:r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914400" y="1600200"/>
            <a:ext cx="7772400" cy="453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-US"/>
              <a:t>Lessons are in Google Drive and teachers have access to them at all times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US"/>
              <a:t>Lessons are taught at the beginning of the year - and at times that our data shows us they need reinforced (i.e. right before a break).</a:t>
            </a:r>
          </a:p>
          <a:p>
            <a:pPr marL="457200" lvl="0" indent="-228600">
              <a:spcBef>
                <a:spcPts val="0"/>
              </a:spcBef>
            </a:pPr>
            <a:r>
              <a:rPr lang="en-US"/>
              <a:t>New teachers are oriented to them at the beginning of the year. New students are introduced to them when they enter a new class.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US"/>
              <a:t>PBIS Meetings</a:t>
            </a:r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914400" y="1600200"/>
            <a:ext cx="7772400" cy="453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-US"/>
              <a:t>Meeting dates are sent out via Google Calendar Invite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US"/>
              <a:t>Roles and expectations are discussed clearly at the beginning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US"/>
              <a:t>Sub-committees help with the amount of work that needs to be done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US"/>
              <a:t>Administrative support is essential</a:t>
            </a:r>
          </a:p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US"/>
              <a:t>Challenges for the Future</a:t>
            </a:r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914400" y="1600200"/>
            <a:ext cx="7772400" cy="453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-US"/>
              <a:t>School Health Survey showed our students think classroom management needs improving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US"/>
              <a:t>More focus on supporting classroom teachers with behavioral interventions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US"/>
              <a:t>Teachers will create classroom expectations aligned with PBIS</a:t>
            </a:r>
          </a:p>
          <a:p>
            <a:pPr marL="457200" lvl="0" indent="-228600">
              <a:spcBef>
                <a:spcPts val="0"/>
              </a:spcBef>
            </a:pPr>
            <a:r>
              <a:rPr lang="en-US"/>
              <a:t>Orient parents with PBIS and encourage their involvement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/>
              <a:t>Major Results of Implementing PBIS</a:t>
            </a:r>
            <a:r>
              <a:rPr lang="en-US" sz="4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914400" y="1600200"/>
            <a:ext cx="7772400" cy="45307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■"/>
            </a:pPr>
            <a:r>
              <a:rPr lang="en-US"/>
              <a:t>A significant decrease in our discipline referrals.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■"/>
            </a:pPr>
            <a:r>
              <a:rPr lang="en-US"/>
              <a:t>In 2015-2016 school year, there were 323 discipline referrals.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■"/>
            </a:pPr>
            <a:r>
              <a:rPr lang="en-US"/>
              <a:t>In 2016-2017 school year, there were 121.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■"/>
            </a:pPr>
            <a:r>
              <a:rPr lang="en-US"/>
              <a:t>That is a 63% reduction in discipline referrals.</a:t>
            </a:r>
          </a:p>
          <a:p>
            <a:pPr lvl="0" rtl="0">
              <a:spcBef>
                <a:spcPts val="0"/>
              </a:spcBef>
              <a:buClr>
                <a:schemeClr val="folHlink"/>
              </a:buClr>
              <a:buSzPct val="90000"/>
              <a:buFont typeface="Noto Sans Symbols"/>
              <a:buChar char="■"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https://drive.google.com/open?id=0B0NtWsp3QfAHbGstNUlQR1Y0Mms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Breakdown of Referrals	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914400" y="1600200"/>
            <a:ext cx="7772400" cy="453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Other/Student Incivility = 33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Rude/Discourteous to Peers = 27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Other/Student Incivility (profanity,etc) = 26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Disrespect to Adults = 14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Disorderly Conduct = 7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Fighting = 6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Class Disruption (minor) = 5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Other Incident/State Reported Discipline = 3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Bullying = 1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Other Incidences	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914400" y="1600200"/>
            <a:ext cx="7772400" cy="453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Harassment/Physical Aggression = 1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/>
              <a:t>Sexual Offense = 1</a:t>
            </a:r>
          </a:p>
          <a:p>
            <a:pPr lvl="0">
              <a:spcBef>
                <a:spcPts val="0"/>
              </a:spcBef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https://incidents.educatorshandbook.com/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-US"/>
              <a:t> 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-US"/>
              <a:t>  Eighty-five of the referrals were bus referrals;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-US"/>
              <a:t>  17 were classroom incidents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-US"/>
              <a:t>    8 hallway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-US"/>
              <a:t>    6 cafeteria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-US"/>
              <a:t>    4 playground; 2 bathroom; 2 art room</a:t>
            </a:r>
          </a:p>
          <a:p>
            <a:pPr marL="0" lvl="0" indent="0" rtl="0">
              <a:spcBef>
                <a:spcPts val="0"/>
              </a:spcBef>
              <a:buNone/>
            </a:pPr>
            <a:endParaRPr/>
          </a:p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Referrals by Grade Level 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914400" y="1600200"/>
            <a:ext cx="7772400" cy="453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u="sng"/>
              <a:t>Grade Level:</a:t>
            </a:r>
            <a:r>
              <a:rPr lang="en-US"/>
              <a:t>		</a:t>
            </a:r>
            <a:r>
              <a:rPr lang="en-US" u="sng"/>
              <a:t>Number of incidents:</a:t>
            </a:r>
          </a:p>
          <a:p>
            <a:pPr marL="160020" lvl="0" indent="0" rtl="0">
              <a:spcBef>
                <a:spcPts val="0"/>
              </a:spcBef>
              <a:buNone/>
            </a:pPr>
            <a:r>
              <a:rPr lang="en-US"/>
              <a:t>		2							39</a:t>
            </a:r>
          </a:p>
          <a:p>
            <a:pPr marL="160020" lvl="0" indent="0" rtl="0">
              <a:spcBef>
                <a:spcPts val="0"/>
              </a:spcBef>
              <a:buNone/>
            </a:pPr>
            <a:r>
              <a:rPr lang="en-US"/>
              <a:t>		5							31</a:t>
            </a:r>
          </a:p>
          <a:p>
            <a:pPr marL="160020" lvl="0" indent="0" rtl="0">
              <a:spcBef>
                <a:spcPts val="0"/>
              </a:spcBef>
              <a:buNone/>
            </a:pPr>
            <a:r>
              <a:rPr lang="en-US"/>
              <a:t>		4							29</a:t>
            </a:r>
          </a:p>
          <a:p>
            <a:pPr marL="160020" lvl="0" indent="0" rtl="0">
              <a:spcBef>
                <a:spcPts val="0"/>
              </a:spcBef>
              <a:buNone/>
            </a:pPr>
            <a:r>
              <a:rPr lang="en-US"/>
              <a:t>		3							18</a:t>
            </a:r>
          </a:p>
          <a:p>
            <a:pPr marL="160020" lvl="0" indent="0">
              <a:spcBef>
                <a:spcPts val="0"/>
              </a:spcBef>
              <a:buNone/>
            </a:pPr>
            <a:r>
              <a:rPr lang="en-US"/>
              <a:t>		1							  7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/>
              <a:t>Additional Results from PBIS - Increased School Attendance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914400" y="1600200"/>
            <a:ext cx="7772400" cy="453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endParaRPr sz="2400"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9000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Increased </a:t>
            </a:r>
            <a:r>
              <a:rPr lang="en-US" sz="2400"/>
              <a:t>attendance in 2016-2017 compared to 2015-2016.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endParaRPr sz="2400"/>
          </a:p>
          <a:p>
            <a:pPr marL="342900" marR="0" lvl="0" indent="-3581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100000"/>
              <a:buFont typeface="Noto Sans Symbols"/>
              <a:buChar char="■"/>
            </a:pPr>
            <a:r>
              <a:rPr lang="en-US" sz="2400"/>
              <a:t>In 2015-2016 we had 147 students with 5 or more Unexcused Absences.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endParaRPr sz="2400"/>
          </a:p>
          <a:p>
            <a:pPr marL="342900" marR="0" lvl="0" indent="-3581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100000"/>
              <a:buFont typeface="Noto Sans Symbols"/>
              <a:buChar char="■"/>
            </a:pPr>
            <a:r>
              <a:rPr lang="en-US" sz="2400"/>
              <a:t>In 2016-2017 we had 106 students with 5 or more Unexcused Absences (28% reduction of students with 5 or more absences)</a:t>
            </a:r>
          </a:p>
          <a:p>
            <a:pPr marL="342900" marR="0" lvl="0" indent="-3581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100000"/>
              <a:buFont typeface="Noto Sans Symbols"/>
              <a:buChar char="■"/>
            </a:pPr>
            <a:r>
              <a:rPr lang="en-US" sz="2400" u="sng">
                <a:solidFill>
                  <a:schemeClr val="hlink"/>
                </a:solidFill>
                <a:hlinkClick r:id="rId3"/>
              </a:rPr>
              <a:t>https://drive.google.com/open?id=0B0NtWsp3QfAHRUo5bi1xQ3FHcFE</a:t>
            </a:r>
          </a:p>
          <a:p>
            <a:pPr marL="342900" marR="0" lvl="0" indent="-3581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100000"/>
              <a:buFont typeface="Noto Sans Symbols"/>
              <a:buChar char="■"/>
            </a:pPr>
            <a:endParaRPr sz="2400"/>
          </a:p>
          <a:p>
            <a:pPr marL="342900" marR="0" lvl="0" indent="-3581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100000"/>
              <a:buFont typeface="Noto Sans Symbols"/>
              <a:buChar char="■"/>
            </a:pPr>
            <a:endParaRPr sz="2400"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Increased Academic Growth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914400" y="1600200"/>
            <a:ext cx="7772400" cy="453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Aug. 2016     Reading Inventory      May 2017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-US"/>
              <a:t>Below Basic  54%							28%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-US"/>
              <a:t>Proficient         9%							26%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-US"/>
              <a:t>Basic			36%							40%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-US"/>
              <a:t>Advanced		   1%							  6%</a:t>
            </a:r>
          </a:p>
          <a:p>
            <a:pPr lvl="0" algn="l">
              <a:spcBef>
                <a:spcPts val="0"/>
              </a:spcBef>
              <a:buNone/>
            </a:pPr>
            <a:r>
              <a:rPr lang="en-US"/>
              <a:t>                  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Increased Academic Growth		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914400" y="1600200"/>
            <a:ext cx="7772400" cy="453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/>
              <a:t>DIBELS Overall Growth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/>
              <a:t>K - 2</a:t>
            </a:r>
          </a:p>
          <a:p>
            <a:pPr lvl="0" algn="ctr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-US"/>
              <a:t>Beg. of Year (2016)		38% Proficient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-US"/>
              <a:t>End of Year (2017)			74% Proficient	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Increased School Safety and Positive School Climate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914400" y="1600200"/>
            <a:ext cx="7772400" cy="453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(Based on 2015-2016 survey results; 2016-2017 results should be even better due to 2nd year of PBIS implementation).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-US"/>
              <a:t>School Connectedness: 61-76% often or always like school.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Clear Rules for Behavior: 89-91% believe their school has clear rules for behavior.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default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1"/>
      </a:accent3>
      <a:accent4>
        <a:srgbClr val="CCCC99"/>
      </a:accent4>
      <a:accent5>
        <a:srgbClr val="FF0000"/>
      </a:accent5>
      <a:accent6>
        <a:srgbClr val="FFFFE1"/>
      </a:accent6>
      <a:hlink>
        <a:srgbClr val="990033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801</Words>
  <Application>Microsoft Office PowerPoint</Application>
  <PresentationFormat>On-screen Show (4:3)</PresentationFormat>
  <Paragraphs>151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Noto Sans Symbols</vt:lpstr>
      <vt:lpstr>Chewy</vt:lpstr>
      <vt:lpstr>Times New Roman</vt:lpstr>
      <vt:lpstr>Indie Flower</vt:lpstr>
      <vt:lpstr>Comic Sans MS</vt:lpstr>
      <vt:lpstr>Layers</vt:lpstr>
      <vt:lpstr>Evidence of PBIS Working at Fair Street Elementary School!! </vt:lpstr>
      <vt:lpstr>Major Results of Implementing PBIS: </vt:lpstr>
      <vt:lpstr>Breakdown of Referrals </vt:lpstr>
      <vt:lpstr>Other Incidences </vt:lpstr>
      <vt:lpstr>Referrals by Grade Level </vt:lpstr>
      <vt:lpstr>Additional Results from PBIS - Increased School Attendance</vt:lpstr>
      <vt:lpstr>Increased Academic Growth</vt:lpstr>
      <vt:lpstr>Increased Academic Growth  </vt:lpstr>
      <vt:lpstr>Increased School Safety and Positive School Climate</vt:lpstr>
      <vt:lpstr>3rd-5th Grade Survey Results Continued </vt:lpstr>
      <vt:lpstr>How Did We Get Here? </vt:lpstr>
      <vt:lpstr>Fair Street &amp; Gainesville City Expectations</vt:lpstr>
      <vt:lpstr>School Wide Expectations</vt:lpstr>
      <vt:lpstr>Classroom Expectations</vt:lpstr>
      <vt:lpstr>Cafeteria &amp; Playground </vt:lpstr>
      <vt:lpstr>Restroom, Hallway &amp; Atrium</vt:lpstr>
      <vt:lpstr>        Teaching of Expectations</vt:lpstr>
      <vt:lpstr>PBIS Meetings</vt:lpstr>
      <vt:lpstr>Challenges for the Future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Evidence of PBIS Working at Fair Street Elementary School!! </dc:title>
  <dc:creator>Hall, Kimberly</dc:creator>
  <cp:lastModifiedBy>Windows User</cp:lastModifiedBy>
  <cp:revision>1</cp:revision>
  <dcterms:modified xsi:type="dcterms:W3CDTF">2017-05-23T17:48:15Z</dcterms:modified>
</cp:coreProperties>
</file>