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47"/>
  </p:notesMasterIdLst>
  <p:handoutMasterIdLst>
    <p:handoutMasterId r:id="rId48"/>
  </p:handoutMasterIdLst>
  <p:sldIdLst>
    <p:sldId id="307" r:id="rId2"/>
    <p:sldId id="257" r:id="rId3"/>
    <p:sldId id="258" r:id="rId4"/>
    <p:sldId id="259" r:id="rId5"/>
    <p:sldId id="279" r:id="rId6"/>
    <p:sldId id="280" r:id="rId7"/>
    <p:sldId id="281" r:id="rId8"/>
    <p:sldId id="260" r:id="rId9"/>
    <p:sldId id="283" r:id="rId10"/>
    <p:sldId id="273" r:id="rId11"/>
    <p:sldId id="274" r:id="rId12"/>
    <p:sldId id="275" r:id="rId13"/>
    <p:sldId id="276" r:id="rId14"/>
    <p:sldId id="277" r:id="rId15"/>
    <p:sldId id="261" r:id="rId16"/>
    <p:sldId id="289" r:id="rId17"/>
    <p:sldId id="262" r:id="rId18"/>
    <p:sldId id="284" r:id="rId19"/>
    <p:sldId id="263" r:id="rId20"/>
    <p:sldId id="285" r:id="rId21"/>
    <p:sldId id="264" r:id="rId22"/>
    <p:sldId id="286" r:id="rId23"/>
    <p:sldId id="287" r:id="rId24"/>
    <p:sldId id="278" r:id="rId25"/>
    <p:sldId id="265" r:id="rId26"/>
    <p:sldId id="266" r:id="rId27"/>
    <p:sldId id="288" r:id="rId28"/>
    <p:sldId id="290" r:id="rId29"/>
    <p:sldId id="267" r:id="rId30"/>
    <p:sldId id="291" r:id="rId31"/>
    <p:sldId id="305" r:id="rId32"/>
    <p:sldId id="293" r:id="rId33"/>
    <p:sldId id="292" r:id="rId34"/>
    <p:sldId id="294" r:id="rId35"/>
    <p:sldId id="295" r:id="rId36"/>
    <p:sldId id="296" r:id="rId37"/>
    <p:sldId id="297" r:id="rId38"/>
    <p:sldId id="298" r:id="rId39"/>
    <p:sldId id="299" r:id="rId40"/>
    <p:sldId id="301" r:id="rId41"/>
    <p:sldId id="300" r:id="rId42"/>
    <p:sldId id="268" r:id="rId43"/>
    <p:sldId id="302" r:id="rId44"/>
    <p:sldId id="304" r:id="rId45"/>
    <p:sldId id="306"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079" autoAdjust="0"/>
  </p:normalViewPr>
  <p:slideViewPr>
    <p:cSldViewPr snapToGrid="0">
      <p:cViewPr varScale="1">
        <p:scale>
          <a:sx n="74" d="100"/>
          <a:sy n="74" d="100"/>
        </p:scale>
        <p:origin x="1992" y="60"/>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68796EA6-6F25-4F19-87BA-7ADCC16DAEFF}" type="datetimeFigureOut">
              <a:rPr lang="en-US" smtClean="0"/>
              <a:t>11/26/2017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C39C172E-A8B5-46F6-B05C-DFA3E2E0F207}" type="datetimeFigureOut">
              <a:rPr lang="en-US" smtClean="0"/>
              <a:t>11/26/2017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Poll Title: If you came with a warning label, what would it say?
https://www.polleverywhere.com/free_text_polls/6Jc0FoRQAPYpqlJ</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2295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Cold</a:t>
            </a:r>
            <a:r>
              <a:rPr lang="en-US" baseline="0" dirty="0" smtClean="0"/>
              <a:t> War: Rocky, Red Dawn, Knock Down That Wall</a:t>
            </a:r>
          </a:p>
          <a:p>
            <a:endParaRPr lang="en-US" baseline="0" dirty="0" smtClean="0"/>
          </a:p>
          <a:p>
            <a:r>
              <a:rPr lang="en-US" baseline="0" dirty="0" smtClean="0"/>
              <a:t>Terrorism: 911, ISIS, Radicals</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1768109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2829888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138222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2755749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405500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So one of our remedies for creating classroom climate is to understand what a “No Secrets Classroom” is, Power of Relationships, and Cultural Responsive Practices. </a:t>
            </a:r>
            <a:endParaRPr lang="en-US" b="0" dirty="0" smtClean="0">
              <a:effectLst/>
            </a:endParaRPr>
          </a:p>
          <a:p>
            <a:pPr rtl="0"/>
            <a:r>
              <a:rPr lang="en-US" b="0" dirty="0" smtClean="0">
                <a:effectLst/>
              </a:rPr>
              <a:t/>
            </a:r>
            <a:br>
              <a:rPr lang="en-US" b="0" dirty="0" smtClean="0">
                <a:effectLst/>
              </a:rPr>
            </a:br>
            <a:r>
              <a:rPr lang="en-US" dirty="0"/>
              <a:t>Define it.</a:t>
            </a:r>
            <a:endParaRPr lang="en-US" b="0" dirty="0" smtClean="0">
              <a:effectLst/>
            </a:endParaRPr>
          </a:p>
          <a:p>
            <a:pPr rtl="0"/>
            <a:r>
              <a:rPr lang="en-US" dirty="0"/>
              <a:t>What is it: Intentional actions (proactive), </a:t>
            </a:r>
            <a:endParaRPr lang="en-US" b="0" dirty="0" smtClean="0">
              <a:effectLst/>
            </a:endParaRPr>
          </a:p>
          <a:p>
            <a:pPr rtl="0"/>
            <a:r>
              <a:rPr lang="en-US" dirty="0"/>
              <a:t>doesn’t mean you won’t problems – more aware you are and the more you prepare beforehand, the better you can manage behavior in your classroom</a:t>
            </a:r>
            <a:endParaRPr lang="en-US" b="0" dirty="0" smtClean="0">
              <a:effectLst/>
            </a:endParaRPr>
          </a:p>
          <a:p>
            <a:pPr rtl="0"/>
            <a:r>
              <a:rPr lang="en-US" dirty="0"/>
              <a:t>              </a:t>
            </a:r>
            <a:endParaRPr lang="en-US" b="0" dirty="0" smtClean="0">
              <a:effectLst/>
            </a:endParaRPr>
          </a:p>
          <a:p>
            <a:pPr rtl="0"/>
            <a:r>
              <a:rPr lang="en-US" dirty="0"/>
              <a:t>Today we are going to explore the elements of classroom climate. They fit together to make a proactively managed classroom.</a:t>
            </a:r>
            <a:endParaRPr lang="en-US" b="0" dirty="0" smtClean="0">
              <a:effectLst/>
            </a:endParaRPr>
          </a:p>
          <a:p>
            <a:pPr rtl="0"/>
            <a:r>
              <a:rPr lang="en-US" b="0" dirty="0" smtClean="0">
                <a:effectLst/>
              </a:rPr>
              <a:t/>
            </a:r>
            <a:br>
              <a:rPr lang="en-US" b="0" dirty="0" smtClean="0">
                <a:effectLst/>
              </a:rPr>
            </a:br>
            <a:r>
              <a:rPr lang="en-US" dirty="0"/>
              <a:t>No matter where you on the teaching spectrum, it’s positive to refresh your knowledge and add to your knowledge.  Each year we get new kids.</a:t>
            </a:r>
            <a:endParaRPr lang="en-US" b="0" dirty="0" smtClean="0">
              <a:effectLst/>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107469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
            </a:r>
            <a:br>
              <a:rPr lang="en-US" b="0" dirty="0" smtClean="0">
                <a:effectLst/>
              </a:rPr>
            </a:br>
            <a:r>
              <a:rPr lang="en-US" b="0" dirty="0" smtClean="0">
                <a:effectLst/>
              </a:rPr>
              <a:t>If your vision</a:t>
            </a:r>
            <a:r>
              <a:rPr lang="en-US" b="0" baseline="0" dirty="0" smtClean="0">
                <a:effectLst/>
              </a:rPr>
              <a:t> for your classroom doesn’t include impacting the lives of your students then you should create a bigger bolder vision!  </a:t>
            </a:r>
          </a:p>
          <a:p>
            <a:endParaRPr lang="en-US" b="0" baseline="0" dirty="0" smtClean="0">
              <a:effectLst/>
            </a:endParaRPr>
          </a:p>
          <a:p>
            <a:r>
              <a:rPr lang="en-US" b="0" baseline="0" dirty="0" smtClean="0">
                <a:effectLst/>
              </a:rPr>
              <a:t>How will you rally and unite your students? With contagious optimism that fosters relationships that create big results!!!!</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236017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What is the vision for your classroom? What does your ideal classroom look like?  Share some visions - personal and other teachers</a:t>
            </a:r>
            <a:endParaRPr lang="en-US" b="0" dirty="0" smtClean="0">
              <a:effectLst/>
            </a:endParaRPr>
          </a:p>
          <a:p>
            <a:pPr rtl="0"/>
            <a:r>
              <a:rPr lang="en-US" b="0" dirty="0" smtClean="0">
                <a:effectLst/>
              </a:rPr>
              <a:t/>
            </a:r>
            <a:br>
              <a:rPr lang="en-US" b="0" dirty="0" smtClean="0">
                <a:effectLst/>
              </a:rPr>
            </a:br>
            <a:r>
              <a:rPr lang="en-US" dirty="0"/>
              <a:t>Think with the end in mind - what you want your students to gain during their time with you and take with them when they leave?</a:t>
            </a:r>
            <a:endParaRPr lang="en-US" b="0" dirty="0" smtClean="0">
              <a:effectLst/>
            </a:endParaRPr>
          </a:p>
          <a:p>
            <a:r>
              <a:rPr lang="en-US" b="0" dirty="0" smtClean="0">
                <a:effectLst/>
              </a:rPr>
              <a:t/>
            </a:r>
            <a:br>
              <a:rPr lang="en-US" b="0" dirty="0" smtClean="0">
                <a:effectLst/>
              </a:rPr>
            </a:br>
            <a:r>
              <a:rPr lang="en-US" dirty="0"/>
              <a:t>Think of what those things are.  For me it involved: community, communicating effectively, taking risks, persevering…</a:t>
            </a:r>
          </a:p>
          <a:p>
            <a:pPr rtl="0"/>
            <a:endParaRPr lang="en-US" dirty="0"/>
          </a:p>
          <a:p>
            <a:pPr rtl="0"/>
            <a:r>
              <a:rPr lang="en-US" dirty="0"/>
              <a:t>Relationships – Who are you? </a:t>
            </a:r>
            <a:r>
              <a:rPr lang="en-US" i="1" dirty="0"/>
              <a:t>They won’t share who they are unless they trust you</a:t>
            </a:r>
          </a:p>
          <a:p>
            <a:pPr rtl="0"/>
            <a:r>
              <a:rPr lang="en-US" dirty="0"/>
              <a:t>Classroom &amp; Behavior Management – systems that operate within the classroom: expectations, routines and procedures</a:t>
            </a:r>
          </a:p>
          <a:p>
            <a:pPr rtl="0"/>
            <a:r>
              <a:rPr lang="en-US" dirty="0"/>
              <a:t>o one of our remedies for this is proactive classroom/behavior management.  </a:t>
            </a:r>
            <a:endParaRPr lang="en-US" b="0" dirty="0" smtClean="0">
              <a:effectLst/>
            </a:endParaRPr>
          </a:p>
          <a:p>
            <a:pPr rtl="0"/>
            <a:r>
              <a:rPr lang="en-US" b="0" dirty="0" smtClean="0">
                <a:effectLst/>
              </a:rPr>
              <a:t/>
            </a:r>
            <a:br>
              <a:rPr lang="en-US" b="0" dirty="0" smtClean="0">
                <a:effectLst/>
              </a:rPr>
            </a:br>
            <a:r>
              <a:rPr lang="en-US" dirty="0"/>
              <a:t>Define it.</a:t>
            </a:r>
            <a:endParaRPr lang="en-US" b="0" dirty="0" smtClean="0">
              <a:effectLst/>
            </a:endParaRPr>
          </a:p>
          <a:p>
            <a:pPr rtl="0"/>
            <a:r>
              <a:rPr lang="en-US" dirty="0"/>
              <a:t>What is it: Intentional actions (proactive), </a:t>
            </a:r>
            <a:endParaRPr lang="en-US" b="0" dirty="0" smtClean="0">
              <a:effectLst/>
            </a:endParaRPr>
          </a:p>
          <a:p>
            <a:pPr rtl="0"/>
            <a:r>
              <a:rPr lang="en-US" dirty="0"/>
              <a:t>doesn’t mean you won’t problems (think back to the pyramid) – more aware you are and the more you prepare beforehand, the better you can manage behavior in your classroom</a:t>
            </a:r>
            <a:endParaRPr lang="en-US" b="0" dirty="0" smtClean="0">
              <a:effectLst/>
            </a:endParaRPr>
          </a:p>
          <a:p>
            <a:pPr rtl="0"/>
            <a:r>
              <a:rPr lang="en-US" dirty="0"/>
              <a:t>              </a:t>
            </a:r>
            <a:endParaRPr lang="en-US" b="0" dirty="0" smtClean="0">
              <a:effectLst/>
            </a:endParaRPr>
          </a:p>
          <a:p>
            <a:r>
              <a:rPr lang="en-US" dirty="0" smtClean="0"/>
              <a:t/>
            </a:r>
            <a:br>
              <a:rPr lang="en-US" dirty="0" smtClean="0"/>
            </a:br>
            <a:endParaRPr lang="en-US" i="0" dirty="0"/>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3427306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What is the vision for your classroom? What does your ideal classroom look like?  Share some visions - personal and other teachers</a:t>
            </a:r>
            <a:endParaRPr lang="en-US" b="0" dirty="0" smtClean="0">
              <a:effectLst/>
            </a:endParaRPr>
          </a:p>
          <a:p>
            <a:pPr rtl="0"/>
            <a:r>
              <a:rPr lang="en-US" b="0" dirty="0" smtClean="0">
                <a:effectLst/>
              </a:rPr>
              <a:t/>
            </a:r>
            <a:br>
              <a:rPr lang="en-US" b="0" dirty="0" smtClean="0">
                <a:effectLst/>
              </a:rPr>
            </a:br>
            <a:r>
              <a:rPr lang="en-US" dirty="0"/>
              <a:t>Think with the end in mind - what you want your students to gain during their time with you and take with them when they leave?</a:t>
            </a:r>
            <a:endParaRPr lang="en-US" b="0" dirty="0" smtClean="0">
              <a:effectLst/>
            </a:endParaRPr>
          </a:p>
          <a:p>
            <a:r>
              <a:rPr lang="en-US" b="0" dirty="0" smtClean="0">
                <a:effectLst/>
              </a:rPr>
              <a:t/>
            </a:r>
            <a:br>
              <a:rPr lang="en-US" b="0" dirty="0" smtClean="0">
                <a:effectLst/>
              </a:rPr>
            </a:br>
            <a:r>
              <a:rPr lang="en-US" dirty="0"/>
              <a:t>Think of what those things are.  For me it involved: community, communicating effectively, taking risks, persevering…</a:t>
            </a:r>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364166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need to know: “Who are you” “What are your expectations and goals” “Where are we going”</a:t>
            </a:r>
          </a:p>
          <a:p>
            <a:r>
              <a:rPr lang="en-US" baseline="0" dirty="0" smtClean="0"/>
              <a:t>It’s important to sell your “product” </a:t>
            </a:r>
            <a:r>
              <a:rPr lang="en-US" i="1" baseline="0" dirty="0" smtClean="0"/>
              <a:t>science, math, culinary art, PE</a:t>
            </a:r>
          </a:p>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t>19</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Welcome to our presentation, We’re excited to be here with you this afternoon for Classroom Management &amp; Culturally Responsive Practices.  </a:t>
            </a:r>
            <a:endParaRPr lang="en-US" b="0" dirty="0" smtClean="0">
              <a:effectLst/>
            </a:endParaRPr>
          </a:p>
          <a:p>
            <a:pPr rtl="0"/>
            <a:r>
              <a:rPr lang="en-US" b="0" dirty="0" smtClean="0">
                <a:effectLst/>
              </a:rPr>
              <a:t/>
            </a:r>
            <a:br>
              <a:rPr lang="en-US" b="0" dirty="0" smtClean="0">
                <a:effectLst/>
              </a:rPr>
            </a:br>
            <a:r>
              <a:rPr lang="en-US" dirty="0"/>
              <a:t>Let me find out who we have in the room</a:t>
            </a:r>
            <a:r>
              <a:rPr lang="en-US" dirty="0" smtClean="0"/>
              <a:t>.</a:t>
            </a:r>
            <a:endParaRPr lang="en-US" b="0" dirty="0" smtClean="0">
              <a:effectLst/>
            </a:endParaRPr>
          </a:p>
          <a:p>
            <a:r>
              <a:rPr lang="en-US" dirty="0"/>
              <a:t>Ask:</a:t>
            </a:r>
          </a:p>
          <a:p>
            <a:pPr rtl="0"/>
            <a:r>
              <a:rPr lang="en-US" dirty="0"/>
              <a:t>1-5 years?</a:t>
            </a:r>
            <a:endParaRPr lang="en-US" b="0" dirty="0" smtClean="0">
              <a:effectLst/>
            </a:endParaRPr>
          </a:p>
          <a:p>
            <a:pPr rtl="0"/>
            <a:r>
              <a:rPr lang="en-US" dirty="0"/>
              <a:t>6-10 years?</a:t>
            </a:r>
            <a:endParaRPr lang="en-US" b="0" dirty="0" smtClean="0">
              <a:effectLst/>
            </a:endParaRPr>
          </a:p>
          <a:p>
            <a:pPr rtl="0"/>
            <a:r>
              <a:rPr lang="en-US" dirty="0"/>
              <a:t>11+ years?</a:t>
            </a:r>
            <a:endParaRPr lang="en-US" b="0" dirty="0" smtClean="0">
              <a:effectLst/>
            </a:endParaRPr>
          </a:p>
          <a:p>
            <a:pPr rtl="0"/>
            <a:r>
              <a:rPr lang="en-US" b="0" dirty="0" smtClean="0">
                <a:effectLst/>
              </a:rPr>
              <a:t/>
            </a:r>
            <a:br>
              <a:rPr lang="en-US" b="0" dirty="0" smtClean="0">
                <a:effectLst/>
              </a:rPr>
            </a:br>
            <a:r>
              <a:rPr lang="en-US" dirty="0"/>
              <a:t>Middle school?</a:t>
            </a:r>
            <a:endParaRPr lang="en-US" b="0" dirty="0" smtClean="0">
              <a:effectLst/>
            </a:endParaRPr>
          </a:p>
          <a:p>
            <a:pPr rtl="0"/>
            <a:r>
              <a:rPr lang="en-US" dirty="0"/>
              <a:t>High </a:t>
            </a:r>
            <a:r>
              <a:rPr lang="en-US" dirty="0" smtClean="0"/>
              <a:t>school?</a:t>
            </a:r>
          </a:p>
          <a:p>
            <a:pPr rtl="0"/>
            <a:endParaRPr lang="en-US" b="0" dirty="0" smtClean="0">
              <a:effectLst/>
            </a:endParaRPr>
          </a:p>
          <a:p>
            <a:pPr rtl="0"/>
            <a:r>
              <a:rPr lang="en-US" b="0" dirty="0" smtClean="0">
                <a:effectLst/>
              </a:rPr>
              <a:t>How</a:t>
            </a:r>
            <a:r>
              <a:rPr lang="en-US" b="0" baseline="0" dirty="0" smtClean="0">
                <a:effectLst/>
              </a:rPr>
              <a:t> many administrators? Teachers? Other?</a:t>
            </a:r>
            <a:endParaRPr lang="en-US" b="0" dirty="0" smtClean="0">
              <a:effectLst/>
            </a:endParaRPr>
          </a:p>
          <a:p>
            <a:r>
              <a:rPr lang="en-US" b="0" dirty="0" smtClean="0">
                <a:effectLst/>
              </a:rPr>
              <a:t/>
            </a:r>
            <a:br>
              <a:rPr lang="en-US" b="0" dirty="0" smtClean="0">
                <a:effectLst/>
              </a:rPr>
            </a:br>
            <a:r>
              <a:rPr lang="en-US" dirty="0"/>
              <a:t>Great – again I’m excited to work with you this afternoon. Let’s get started.</a:t>
            </a:r>
          </a:p>
        </p:txBody>
      </p:sp>
      <p:sp>
        <p:nvSpPr>
          <p:cNvPr id="4" name="Slide Number Placeholder 3"/>
          <p:cNvSpPr>
            <a:spLocks noGrp="1"/>
          </p:cNvSpPr>
          <p:nvPr>
            <p:ph type="sldNum" sz="quarter" idx="10"/>
          </p:nvPr>
        </p:nvSpPr>
        <p:spPr/>
        <p:txBody>
          <a:bodyPr/>
          <a:lstStyle/>
          <a:p>
            <a:fld id="{32674CE4-FBD8-4481-AEFB-CA53E599A745}" type="slidenum">
              <a:rPr lang="en-US" smtClean="0"/>
              <a:t>2</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Now, take those ideas and write out your vision.</a:t>
            </a:r>
            <a:endParaRPr lang="en-US" b="0" dirty="0" smtClean="0">
              <a:effectLst/>
            </a:endParaRPr>
          </a:p>
          <a:p>
            <a:pPr rtl="0"/>
            <a:r>
              <a:rPr lang="en-US" b="0" dirty="0" smtClean="0">
                <a:effectLst/>
              </a:rPr>
              <a:t/>
            </a:r>
            <a:br>
              <a:rPr lang="en-US" b="0" dirty="0" smtClean="0">
                <a:effectLst/>
              </a:rPr>
            </a:br>
            <a:r>
              <a:rPr lang="en-US" dirty="0"/>
              <a:t>Give your vision life – Share it, post it, visit it often</a:t>
            </a:r>
            <a:endParaRPr lang="en-US" b="0" dirty="0" smtClean="0">
              <a:effectLst/>
            </a:endParaRPr>
          </a:p>
          <a:p>
            <a:pPr rtl="0"/>
            <a:r>
              <a:rPr lang="en-US" b="0" dirty="0" smtClean="0">
                <a:effectLst/>
              </a:rPr>
              <a:t/>
            </a:r>
            <a:br>
              <a:rPr lang="en-US" b="0" dirty="0" smtClean="0">
                <a:effectLst/>
              </a:rPr>
            </a:br>
            <a:r>
              <a:rPr lang="en-US" dirty="0"/>
              <a:t>Think with the end in mind - what you want your students to experience and leave with</a:t>
            </a:r>
            <a:endParaRPr lang="en-US" b="0" dirty="0" smtClean="0">
              <a:effectLst/>
            </a:endParaRPr>
          </a:p>
          <a:p>
            <a:pPr rtl="0"/>
            <a:r>
              <a:rPr lang="en-US" dirty="0"/>
              <a:t>Find a partner, elbow –share your vision and comment</a:t>
            </a:r>
            <a:endParaRPr lang="en-US" b="0" dirty="0" smtClean="0">
              <a:effectLst/>
            </a:endParaRPr>
          </a:p>
          <a:p>
            <a:pPr rtl="0"/>
            <a:r>
              <a:rPr lang="en-US" b="0" dirty="0" smtClean="0">
                <a:effectLst/>
              </a:rPr>
              <a:t/>
            </a:r>
            <a:br>
              <a:rPr lang="en-US" b="0" dirty="0" smtClean="0">
                <a:effectLst/>
              </a:rPr>
            </a:br>
            <a:r>
              <a:rPr lang="en-US" dirty="0"/>
              <a:t>Ask for a few participants to share with the large group.</a:t>
            </a:r>
            <a:endParaRPr lang="en-US" b="0" dirty="0" smtClean="0">
              <a:effectLst/>
            </a:endParaRPr>
          </a:p>
          <a:p>
            <a:r>
              <a:rPr lang="en-US" b="0" dirty="0" smtClean="0">
                <a:effectLst/>
              </a:rPr>
              <a:t/>
            </a:r>
            <a:br>
              <a:rPr lang="en-US" b="0" dirty="0" smtClean="0">
                <a:effectLst/>
              </a:rPr>
            </a:br>
            <a:r>
              <a:rPr lang="en-US" dirty="0"/>
              <a:t>Share with your students – post it in the classroom.  Give it life.</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1672193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Your expectations must be visible and referred to often.</a:t>
            </a:r>
            <a:endParaRPr lang="en-US" b="0" dirty="0" smtClean="0">
              <a:effectLst/>
            </a:endParaRPr>
          </a:p>
          <a:p>
            <a:r>
              <a:rPr lang="en-US" dirty="0"/>
              <a:t>It has to live in your daily practice to make a difference.</a:t>
            </a:r>
            <a:r>
              <a:rPr lang="en-US" dirty="0" smtClean="0"/>
              <a:t/>
            </a:r>
            <a:br>
              <a:rPr lang="en-US" dirty="0" smtClean="0"/>
            </a:br>
            <a:endParaRPr lang="en-US" dirty="0" smtClean="0"/>
          </a:p>
          <a:p>
            <a:r>
              <a:rPr lang="en-US" dirty="0" smtClean="0"/>
              <a:t>Research</a:t>
            </a:r>
            <a:r>
              <a:rPr lang="en-US" baseline="0" dirty="0" smtClean="0"/>
              <a:t> claims/state that teacher expectations have a tremendous impact on children from marginalized groups: esp. poor and minority students!!</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1341330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This is a classroom behavior matrix for a high school science class. It identifies key class expectations and rules for how to follow those expectations in key settings. The bullet points under each location are reminders of the key parts in these location specific procedures that students should remember prior to entering that setting.  The teacher uses these reminders to pre-correct and redirect students.</a:t>
            </a:r>
            <a:endParaRPr lang="en-US" b="0" dirty="0" smtClean="0">
              <a:effectLst/>
            </a:endParaRPr>
          </a:p>
          <a:p>
            <a:pPr rtl="0"/>
            <a:r>
              <a:rPr lang="en-US" b="0" dirty="0" smtClean="0">
                <a:effectLst/>
              </a:rPr>
              <a:t/>
            </a:r>
            <a:br>
              <a:rPr lang="en-US" b="0" dirty="0" smtClean="0">
                <a:effectLst/>
              </a:rPr>
            </a:br>
            <a:r>
              <a:rPr lang="en-US" dirty="0" smtClean="0"/>
              <a:t/>
            </a:r>
            <a:br>
              <a:rPr lang="en-US" dirty="0" smtClean="0"/>
            </a:b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2286996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Give your students some voice – understand their needs.  Ask them, what do you need from me? Take some time to ponder that question and list at least 10 things you think they will need. (Put the question in more elementary terms for younger kids)</a:t>
            </a:r>
            <a:endParaRPr lang="en-US" b="0" dirty="0" smtClean="0">
              <a:effectLst/>
            </a:endParaRPr>
          </a:p>
          <a:p>
            <a:pPr rtl="0"/>
            <a:r>
              <a:rPr lang="en-US" b="0" dirty="0" smtClean="0">
                <a:effectLst/>
              </a:rPr>
              <a:t/>
            </a:r>
            <a:br>
              <a:rPr lang="en-US" b="0" dirty="0" smtClean="0">
                <a:effectLst/>
              </a:rPr>
            </a:br>
            <a:r>
              <a:rPr lang="en-US" dirty="0"/>
              <a:t>Now, what do you need from your students.  Take some time to ponder the question and list at least 10 things you know you need.</a:t>
            </a:r>
            <a:endParaRPr lang="en-US" b="0" dirty="0" smtClean="0">
              <a:effectLst/>
            </a:endParaRPr>
          </a:p>
          <a:p>
            <a:r>
              <a:rPr lang="en-US" b="0" dirty="0" smtClean="0">
                <a:effectLst/>
              </a:rPr>
              <a:t/>
            </a:r>
            <a:br>
              <a:rPr lang="en-US" b="0" dirty="0" smtClean="0">
                <a:effectLst/>
              </a:rPr>
            </a:br>
            <a:r>
              <a:rPr lang="en-US" dirty="0"/>
              <a:t>Compile and post the list.  Use it as a reminder for you and your students about what is required from both sides.</a:t>
            </a:r>
            <a:r>
              <a:rPr lang="en-US" b="0" dirty="0" smtClean="0">
                <a:effectLst/>
              </a:rPr>
              <a:t/>
            </a:r>
            <a:br>
              <a:rPr lang="en-US" b="0" dirty="0" smtClean="0">
                <a:effectLst/>
              </a:rPr>
            </a:br>
            <a:r>
              <a:rPr lang="en-US" dirty="0" smtClean="0"/>
              <a:t/>
            </a:r>
            <a:br>
              <a:rPr lang="en-US" dirty="0" smtClean="0"/>
            </a:b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23</a:t>
            </a:fld>
            <a:endParaRPr lang="en-US" dirty="0"/>
          </a:p>
        </p:txBody>
      </p:sp>
    </p:spTree>
    <p:extLst>
      <p:ext uri="{BB962C8B-B14F-4D97-AF65-F5344CB8AC3E}">
        <p14:creationId xmlns:p14="http://schemas.microsoft.com/office/powerpoint/2010/main" val="1367357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3706639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3299422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t>1. Produce ownership</a:t>
            </a:r>
          </a:p>
          <a:p>
            <a:pPr rtl="0" fontAlgn="base"/>
            <a:r>
              <a:rPr lang="en-US" b="1" dirty="0"/>
              <a:t>2. Students who know what to do = results</a:t>
            </a:r>
          </a:p>
          <a:p>
            <a:pPr rtl="0" fontAlgn="base"/>
            <a:r>
              <a:rPr lang="en-US" b="1" dirty="0"/>
              <a:t>3. Results = learning and achievement</a:t>
            </a:r>
          </a:p>
          <a:p>
            <a:pPr rtl="0" fontAlgn="base"/>
            <a:endParaRPr lang="en-US" b="1"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1050479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When students practice a sequential </a:t>
            </a:r>
            <a:r>
              <a:rPr lang="en-US" i="1" dirty="0"/>
              <a:t>procedure</a:t>
            </a:r>
            <a:r>
              <a:rPr lang="en-US" dirty="0"/>
              <a:t> that is aligned with class expectations, and they follow this procedure on a regular basis, often without teacher reminders, it is a </a:t>
            </a:r>
            <a:r>
              <a:rPr lang="en-US" i="1" dirty="0"/>
              <a:t>routine</a:t>
            </a:r>
            <a:r>
              <a:rPr lang="en-US" dirty="0"/>
              <a:t>.</a:t>
            </a:r>
          </a:p>
          <a:p>
            <a:pPr rtl="0" fontAlgn="base"/>
            <a:r>
              <a:rPr lang="en-US" b="0" dirty="0" smtClean="0">
                <a:effectLst/>
              </a:rPr>
              <a:t/>
            </a:r>
            <a:br>
              <a:rPr lang="en-US" b="0" dirty="0" smtClean="0">
                <a:effectLst/>
              </a:rPr>
            </a:br>
            <a:r>
              <a:rPr lang="en-US" dirty="0"/>
              <a:t>It is important to define and teach classroom routines.  Here are some examples of classroom procedures that your class should practice until they become routines: (not an exhaustive list</a:t>
            </a:r>
            <a:r>
              <a:rPr lang="en-US" dirty="0" smtClean="0"/>
              <a:t>)</a:t>
            </a:r>
          </a:p>
          <a:p>
            <a:pPr rtl="0" fontAlgn="base"/>
            <a:endParaRPr lang="en-US" dirty="0"/>
          </a:p>
          <a:p>
            <a:pPr rtl="0"/>
            <a:r>
              <a:rPr lang="en-US" b="1" dirty="0"/>
              <a:t>How</a:t>
            </a:r>
            <a:r>
              <a:rPr lang="en-US" dirty="0"/>
              <a:t> to enter the class and begin to work</a:t>
            </a:r>
            <a:endParaRPr lang="en-US" b="0" dirty="0" smtClean="0">
              <a:effectLst/>
            </a:endParaRPr>
          </a:p>
          <a:p>
            <a:pPr rtl="0"/>
            <a:r>
              <a:rPr lang="en-US" b="1" dirty="0"/>
              <a:t>How</a:t>
            </a:r>
            <a:r>
              <a:rPr lang="en-US" dirty="0"/>
              <a:t> to predict the schedule for the day</a:t>
            </a:r>
            <a:endParaRPr lang="en-US" b="0" dirty="0" smtClean="0">
              <a:effectLst/>
            </a:endParaRPr>
          </a:p>
          <a:p>
            <a:pPr rtl="0"/>
            <a:r>
              <a:rPr lang="en-US" b="1" dirty="0"/>
              <a:t>What</a:t>
            </a:r>
            <a:r>
              <a:rPr lang="en-US" dirty="0"/>
              <a:t> to do if you do not have materials</a:t>
            </a:r>
            <a:endParaRPr lang="en-US" b="0" dirty="0" smtClean="0">
              <a:effectLst/>
            </a:endParaRPr>
          </a:p>
          <a:p>
            <a:pPr rtl="0"/>
            <a:r>
              <a:rPr lang="en-US" b="1" dirty="0"/>
              <a:t>What</a:t>
            </a:r>
            <a:r>
              <a:rPr lang="en-US" dirty="0"/>
              <a:t> to do if you need help</a:t>
            </a:r>
            <a:endParaRPr lang="en-US" b="0" dirty="0" smtClean="0">
              <a:effectLst/>
            </a:endParaRPr>
          </a:p>
          <a:p>
            <a:pPr rtl="0"/>
            <a:r>
              <a:rPr lang="en-US" b="1" dirty="0"/>
              <a:t>What</a:t>
            </a:r>
            <a:r>
              <a:rPr lang="en-US" dirty="0"/>
              <a:t> to do if you need to go to the bathroom</a:t>
            </a:r>
            <a:endParaRPr lang="en-US" b="0" dirty="0" smtClean="0">
              <a:effectLst/>
            </a:endParaRPr>
          </a:p>
          <a:p>
            <a:pPr rtl="0"/>
            <a:r>
              <a:rPr lang="en-US" b="1" dirty="0"/>
              <a:t>What</a:t>
            </a:r>
            <a:r>
              <a:rPr lang="en-US" dirty="0"/>
              <a:t> to do if you are handing in late material</a:t>
            </a:r>
            <a:endParaRPr lang="en-US" b="0" dirty="0" smtClean="0">
              <a:effectLst/>
            </a:endParaRPr>
          </a:p>
          <a:p>
            <a:pPr rtl="0"/>
            <a:r>
              <a:rPr lang="en-US" b="1" dirty="0"/>
              <a:t>What</a:t>
            </a:r>
            <a:r>
              <a:rPr lang="en-US" dirty="0"/>
              <a:t> to do if someone is bothering you.</a:t>
            </a:r>
            <a:endParaRPr lang="en-US" b="0" dirty="0" smtClean="0">
              <a:effectLst/>
            </a:endParaRPr>
          </a:p>
          <a:p>
            <a:pPr rtl="0"/>
            <a:r>
              <a:rPr lang="en-US" b="1" dirty="0"/>
              <a:t>Signals</a:t>
            </a:r>
            <a:r>
              <a:rPr lang="en-US" dirty="0"/>
              <a:t> for moving through different activities, such as “Show me you are listening”</a:t>
            </a:r>
            <a:endParaRPr lang="en-US" b="0" dirty="0" smtClean="0">
              <a:effectLst/>
            </a:endParaRPr>
          </a:p>
          <a:p>
            <a:pPr rtl="0"/>
            <a:r>
              <a:rPr lang="en-US" b="1" dirty="0"/>
              <a:t>How</a:t>
            </a:r>
            <a:r>
              <a:rPr lang="en-US" dirty="0"/>
              <a:t> to determine if you are doing well in class</a:t>
            </a:r>
            <a:endParaRPr lang="en-US" b="0" dirty="0" smtClean="0">
              <a:effectLst/>
            </a:endParaRPr>
          </a:p>
          <a:p>
            <a:pPr rtl="0" fontAlgn="base"/>
            <a:r>
              <a:rPr lang="en-US" b="0" dirty="0" smtClean="0">
                <a:effectLst/>
              </a:rPr>
              <a:t/>
            </a:r>
            <a:br>
              <a:rPr lang="en-US" b="0" dirty="0" smtClean="0">
                <a:effectLst/>
              </a:rPr>
            </a:br>
            <a:r>
              <a:rPr lang="en-US" dirty="0"/>
              <a:t>When defining and teaching routines, it is essential to </a:t>
            </a:r>
            <a:r>
              <a:rPr lang="en-US" b="1" dirty="0"/>
              <a:t>establish a signal for obtaining class attention</a:t>
            </a:r>
            <a:r>
              <a:rPr lang="en-US" dirty="0"/>
              <a:t>.  Being able to quiet the class quickly saves instructional time.  </a:t>
            </a:r>
          </a:p>
          <a:p>
            <a:pPr rtl="0" fontAlgn="base"/>
            <a:r>
              <a:rPr lang="en-US" b="0" dirty="0" smtClean="0">
                <a:effectLst/>
              </a:rPr>
              <a:t/>
            </a:r>
            <a:br>
              <a:rPr lang="en-US" b="0" dirty="0" smtClean="0">
                <a:effectLst/>
              </a:rPr>
            </a:br>
            <a:r>
              <a:rPr lang="en-US" dirty="0"/>
              <a:t>Finally, the main area where teachers lose instructional time is during transitions.  This is also often when most behavior problems occur.  </a:t>
            </a:r>
            <a:r>
              <a:rPr lang="en-US" b="1" dirty="0"/>
              <a:t>Developing and teaching effective transitions</a:t>
            </a:r>
            <a:r>
              <a:rPr lang="en-US" dirty="0"/>
              <a:t> is very important.</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27</a:t>
            </a:fld>
            <a:endParaRPr lang="en-US" dirty="0"/>
          </a:p>
        </p:txBody>
      </p:sp>
    </p:spTree>
    <p:extLst>
      <p:ext uri="{BB962C8B-B14F-4D97-AF65-F5344CB8AC3E}">
        <p14:creationId xmlns:p14="http://schemas.microsoft.com/office/powerpoint/2010/main" val="2516222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241856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Who’s your Champion? – have teachers write descriptive words on </a:t>
            </a:r>
            <a:r>
              <a:rPr lang="en-US" dirty="0" smtClean="0"/>
              <a:t>stickies' </a:t>
            </a:r>
            <a:r>
              <a:rPr lang="en-US" dirty="0"/>
              <a:t>and post. </a:t>
            </a:r>
            <a:endParaRPr lang="en-US" b="0" dirty="0" smtClean="0">
              <a:effectLst/>
            </a:endParaRPr>
          </a:p>
          <a:p>
            <a:r>
              <a:rPr lang="en-US" b="0" dirty="0" smtClean="0">
                <a:effectLst/>
              </a:rPr>
              <a:t/>
            </a:r>
            <a:br>
              <a:rPr lang="en-US" b="0" dirty="0" smtClean="0">
                <a:effectLst/>
              </a:rPr>
            </a:br>
            <a:r>
              <a:rPr lang="en-US" dirty="0"/>
              <a:t>Share aloud and connect to relationships/trust.</a:t>
            </a:r>
          </a:p>
        </p:txBody>
      </p:sp>
      <p:sp>
        <p:nvSpPr>
          <p:cNvPr id="4" name="Slide Number Placeholder 3"/>
          <p:cNvSpPr>
            <a:spLocks noGrp="1"/>
          </p:cNvSpPr>
          <p:nvPr>
            <p:ph type="sldNum" sz="quarter" idx="10"/>
          </p:nvPr>
        </p:nvSpPr>
        <p:spPr/>
        <p:txBody>
          <a:bodyPr/>
          <a:lstStyle/>
          <a:p>
            <a:fld id="{32674CE4-FBD8-4481-AEFB-CA53E599A745}" type="slidenum">
              <a:rPr lang="en-US" smtClean="0"/>
              <a:t>29</a:t>
            </a:fld>
            <a:endParaRPr lang="en-US" dirty="0"/>
          </a:p>
        </p:txBody>
      </p:sp>
    </p:spTree>
    <p:extLst>
      <p:ext uri="{BB962C8B-B14F-4D97-AF65-F5344CB8AC3E}">
        <p14:creationId xmlns:p14="http://schemas.microsoft.com/office/powerpoint/2010/main" val="85323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What are the Unseen’s?</a:t>
            </a:r>
            <a:r>
              <a:rPr lang="en-US" b="1" baseline="0" dirty="0" smtClean="0"/>
              <a:t>  </a:t>
            </a:r>
            <a:r>
              <a:rPr lang="en-US" dirty="0" smtClean="0"/>
              <a:t>Comprehensive</a:t>
            </a:r>
            <a:r>
              <a:rPr lang="en-US" dirty="0"/>
              <a:t>, practical, easy, and effective strategies that have an impact on effective classroom and behavior management that is directly related to student </a:t>
            </a:r>
            <a:r>
              <a:rPr lang="en-US" dirty="0" smtClean="0"/>
              <a:t>achievement</a:t>
            </a:r>
          </a:p>
          <a:p>
            <a:pPr marL="0" indent="0">
              <a:buFont typeface="Arial" panose="020B0604020202020204" pitchFamily="34" charset="0"/>
              <a:buNone/>
            </a:pPr>
            <a:endParaRPr lang="en-US" dirty="0" smtClean="0"/>
          </a:p>
          <a:p>
            <a:pPr marL="174700" indent="-174700">
              <a:buFont typeface="Arial" panose="020B0604020202020204" pitchFamily="34" charset="0"/>
              <a:buChar char="•"/>
            </a:pPr>
            <a:r>
              <a:rPr lang="en-US" u="sng" dirty="0" smtClean="0"/>
              <a:t>Climate</a:t>
            </a:r>
            <a:r>
              <a:rPr lang="en-US" dirty="0" smtClean="0"/>
              <a:t>: how does it feel, sound (common language),</a:t>
            </a:r>
            <a:r>
              <a:rPr lang="en-US" baseline="0" dirty="0" smtClean="0"/>
              <a:t> operate, mood, attitude,  control, safe, respectful, welcoming? </a:t>
            </a:r>
            <a:endParaRPr lang="en-US" dirty="0"/>
          </a:p>
          <a:p>
            <a:pPr marL="174700" indent="-174700">
              <a:buFont typeface="Arial" panose="020B0604020202020204" pitchFamily="34" charset="0"/>
              <a:buChar char="•"/>
            </a:pPr>
            <a:r>
              <a:rPr lang="en-US" u="sng" dirty="0"/>
              <a:t>Cultural Mismatch</a:t>
            </a:r>
            <a:r>
              <a:rPr lang="en-US" dirty="0"/>
              <a:t>: what do I assume, what do I know, how do I foster a positive culturally responsive classroom?</a:t>
            </a:r>
          </a:p>
          <a:p>
            <a:pPr marL="174700" indent="-174700">
              <a:buFont typeface="Arial" panose="020B0604020202020204" pitchFamily="34" charset="0"/>
              <a:buChar char="•"/>
            </a:pPr>
            <a:r>
              <a:rPr lang="en-US" u="sng" dirty="0"/>
              <a:t>Specific instructional strategies that </a:t>
            </a:r>
            <a:r>
              <a:rPr lang="en-US" u="sng" dirty="0" smtClean="0"/>
              <a:t>address</a:t>
            </a:r>
            <a:r>
              <a:rPr lang="en-US" dirty="0" smtClean="0"/>
              <a:t>:</a:t>
            </a:r>
            <a:r>
              <a:rPr lang="en-US" baseline="0" dirty="0" smtClean="0"/>
              <a:t> behavior, </a:t>
            </a:r>
            <a:r>
              <a:rPr lang="en-US" dirty="0" smtClean="0"/>
              <a:t>cultural </a:t>
            </a:r>
            <a:r>
              <a:rPr lang="en-US" dirty="0"/>
              <a:t>responsive </a:t>
            </a:r>
            <a:r>
              <a:rPr lang="en-US" dirty="0" smtClean="0"/>
              <a:t>practices, and our unconscious</a:t>
            </a:r>
            <a:r>
              <a:rPr lang="en-US" baseline="0" dirty="0" smtClean="0"/>
              <a:t> bias</a:t>
            </a:r>
          </a:p>
          <a:p>
            <a:pPr marL="631900" lvl="1" indent="-174700">
              <a:buFont typeface="Arial" panose="020B0604020202020204" pitchFamily="34" charset="0"/>
              <a:buChar char="•"/>
            </a:pPr>
            <a:r>
              <a:rPr lang="en-US" dirty="0" smtClean="0"/>
              <a:t>It acknowledges the legitimacy of the cultural heritages of different ethnic groups, attitudes, and approaches to learning</a:t>
            </a:r>
          </a:p>
          <a:p>
            <a:pPr marL="631900" lvl="1" indent="-174700">
              <a:buFont typeface="Arial" panose="020B0604020202020204" pitchFamily="34" charset="0"/>
              <a:buChar char="•"/>
            </a:pPr>
            <a:r>
              <a:rPr lang="en-US" dirty="0" smtClean="0"/>
              <a:t>It builds bridges of meaningfulness between home and school experiences as well as between academic abstractions and lived sociocultural realities. </a:t>
            </a:r>
          </a:p>
          <a:p>
            <a:pPr marL="631900" lvl="1" indent="-174700">
              <a:buFont typeface="Arial" panose="020B0604020202020204" pitchFamily="34" charset="0"/>
              <a:buChar char="•"/>
            </a:pPr>
            <a:r>
              <a:rPr lang="en-US" dirty="0" smtClean="0"/>
              <a:t>It uses a wide variety of instructional strategies that are connected to different learning styles. </a:t>
            </a:r>
            <a:endParaRPr lang="en-US" dirty="0"/>
          </a:p>
          <a:p>
            <a:pPr marL="174700" indent="-174700">
              <a:buFont typeface="Arial" panose="020B0604020202020204" pitchFamily="34" charset="0"/>
              <a:buChar char="•"/>
            </a:pPr>
            <a:r>
              <a:rPr lang="en-US" dirty="0"/>
              <a:t>Addresses: prevention, expectations, monitoring, encouragement and correction  </a:t>
            </a:r>
          </a:p>
          <a:p>
            <a:pPr marL="0" indent="0">
              <a:buFont typeface="Arial" panose="020B0604020202020204" pitchFamily="34" charset="0"/>
              <a:buNone/>
            </a:pPr>
            <a:endParaRPr lang="en-US" dirty="0"/>
          </a:p>
          <a:p>
            <a:pPr marL="174700" indent="-1747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What are some things you do to build relationships?</a:t>
            </a:r>
            <a:endParaRPr lang="en-US" b="0" dirty="0" smtClean="0">
              <a:effectLst/>
            </a:endParaRPr>
          </a:p>
          <a:p>
            <a:pPr rtl="0"/>
            <a:r>
              <a:rPr lang="en-US" b="0" dirty="0" smtClean="0">
                <a:effectLst/>
              </a:rPr>
              <a:t/>
            </a:r>
            <a:br>
              <a:rPr lang="en-US" b="0" dirty="0" smtClean="0">
                <a:effectLst/>
              </a:rPr>
            </a:br>
            <a:r>
              <a:rPr lang="en-US" dirty="0"/>
              <a:t>Joke of the day – incorporate some humor</a:t>
            </a:r>
            <a:endParaRPr lang="en-US" b="0" dirty="0" smtClean="0">
              <a:effectLst/>
            </a:endParaRPr>
          </a:p>
          <a:p>
            <a:pPr rtl="0"/>
            <a:r>
              <a:rPr lang="en-US" dirty="0"/>
              <a:t>Student Interviews – personal 1 on 1 questions that allow you to talk to students.  </a:t>
            </a:r>
            <a:endParaRPr lang="en-US" dirty="0" smtClean="0"/>
          </a:p>
          <a:p>
            <a:pPr rtl="0"/>
            <a:r>
              <a:rPr lang="en-US" dirty="0" smtClean="0"/>
              <a:t>Do </a:t>
            </a:r>
            <a:r>
              <a:rPr lang="en-US" dirty="0"/>
              <a:t>in the first few weeks for a few minutes per student.  Allow them to ask you questions.</a:t>
            </a:r>
            <a:endParaRPr lang="en-US" b="0" dirty="0" smtClean="0">
              <a:effectLst/>
            </a:endParaRPr>
          </a:p>
          <a:p>
            <a:pPr rtl="0"/>
            <a:r>
              <a:rPr lang="en-US" b="0" dirty="0" smtClean="0">
                <a:effectLst/>
              </a:rPr>
              <a:t/>
            </a:r>
            <a:br>
              <a:rPr lang="en-US" b="0" dirty="0" smtClean="0">
                <a:effectLst/>
              </a:rPr>
            </a:br>
            <a:r>
              <a:rPr lang="en-US" b="1" dirty="0"/>
              <a:t>Noncontingent activities </a:t>
            </a:r>
            <a:endParaRPr lang="en-US" b="1" dirty="0" smtClean="0"/>
          </a:p>
          <a:p>
            <a:pPr rtl="0"/>
            <a:endParaRPr lang="en-US" b="0" dirty="0" smtClean="0">
              <a:effectLst/>
            </a:endParaRPr>
          </a:p>
          <a:p>
            <a:pPr rtl="0"/>
            <a:r>
              <a:rPr lang="en-US" b="1" dirty="0" smtClean="0"/>
              <a:t>Model </a:t>
            </a:r>
            <a:r>
              <a:rPr lang="en-US" b="1" dirty="0"/>
              <a:t>the Minute to Win It cookie challenge</a:t>
            </a:r>
            <a:endParaRPr lang="en-US" b="0" dirty="0" smtClean="0">
              <a:effectLst/>
            </a:endParaRPr>
          </a:p>
          <a:p>
            <a:pPr rtl="0"/>
            <a:r>
              <a:rPr lang="en-US" b="0" dirty="0" smtClean="0">
                <a:effectLst/>
              </a:rPr>
              <a:t/>
            </a:r>
            <a:br>
              <a:rPr lang="en-US" b="0" dirty="0" smtClean="0">
                <a:effectLst/>
              </a:rPr>
            </a:br>
            <a:r>
              <a:rPr lang="en-US" b="1" dirty="0"/>
              <a:t>What else do you do to build relationships?</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30</a:t>
            </a:fld>
            <a:endParaRPr lang="en-US" dirty="0"/>
          </a:p>
        </p:txBody>
      </p:sp>
    </p:spTree>
    <p:extLst>
      <p:ext uri="{BB962C8B-B14F-4D97-AF65-F5344CB8AC3E}">
        <p14:creationId xmlns:p14="http://schemas.microsoft.com/office/powerpoint/2010/main" val="737564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701041" y="4490032"/>
            <a:ext cx="5608319" cy="4252779"/>
          </a:xfrm>
          <a:prstGeom prst="rect">
            <a:avLst/>
          </a:prstGeom>
        </p:spPr>
        <p:txBody>
          <a:bodyPr lIns="93158" tIns="93158" rIns="93158" bIns="93158" anchor="ctr" anchorCtr="0">
            <a:noAutofit/>
          </a:bodyPr>
          <a:lstStyle/>
          <a:p>
            <a:endParaRPr/>
          </a:p>
        </p:txBody>
      </p:sp>
      <p:sp>
        <p:nvSpPr>
          <p:cNvPr id="187" name="Shape 187"/>
          <p:cNvSpPr>
            <a:spLocks noGrp="1" noRot="1" noChangeAspect="1"/>
          </p:cNvSpPr>
          <p:nvPr>
            <p:ph type="sldImg" idx="2"/>
          </p:nvPr>
        </p:nvSpPr>
        <p:spPr>
          <a:xfrm>
            <a:off x="357188" y="709613"/>
            <a:ext cx="6296025" cy="35417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93724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To be restorative means to believe that decisions are best made and conflicts are best resolved by those most directly involved in </a:t>
            </a:r>
            <a:r>
              <a:rPr lang="en-US" dirty="0" smtClean="0"/>
              <a:t>them</a:t>
            </a:r>
          </a:p>
          <a:p>
            <a:pPr rtl="0"/>
            <a:endParaRPr lang="en-US" b="0" dirty="0" smtClean="0">
              <a:effectLst/>
            </a:endParaRPr>
          </a:p>
          <a:p>
            <a:pPr rtl="0"/>
            <a:r>
              <a:rPr lang="en-US" dirty="0"/>
              <a:t>Strategies don’t work if your tone is purely punitive</a:t>
            </a:r>
            <a:endParaRPr lang="en-US" b="0" dirty="0" smtClean="0">
              <a:effectLst/>
            </a:endParaRPr>
          </a:p>
          <a:p>
            <a:pPr rtl="0"/>
            <a:endParaRPr lang="en-US" dirty="0" smtClean="0"/>
          </a:p>
          <a:p>
            <a:pPr rtl="0"/>
            <a:r>
              <a:rPr lang="en-US" dirty="0" smtClean="0"/>
              <a:t>Punishments </a:t>
            </a:r>
            <a:r>
              <a:rPr lang="en-US" dirty="0"/>
              <a:t>can leave kids feeling ashamed and embarrassed but we must separate the deed from the doer</a:t>
            </a:r>
            <a:endParaRPr lang="en-US" b="0" dirty="0" smtClean="0">
              <a:effectLst/>
            </a:endParaRPr>
          </a:p>
          <a:p>
            <a:pPr rtl="0"/>
            <a:endParaRPr lang="en-US" dirty="0" smtClean="0"/>
          </a:p>
          <a:p>
            <a:pPr rtl="0"/>
            <a:r>
              <a:rPr lang="en-US" dirty="0" smtClean="0"/>
              <a:t>Allow </a:t>
            </a:r>
            <a:r>
              <a:rPr lang="en-US" dirty="0"/>
              <a:t>reintegration and to reclaim their good name in class</a:t>
            </a:r>
            <a:endParaRPr lang="en-US" b="0" dirty="0" smtClean="0">
              <a:effectLst/>
            </a:endParaRPr>
          </a:p>
          <a:p>
            <a:pPr rtl="0"/>
            <a:endParaRPr lang="en-US" dirty="0" smtClean="0"/>
          </a:p>
          <a:p>
            <a:pPr rtl="0"/>
            <a:r>
              <a:rPr lang="en-US" dirty="0" smtClean="0"/>
              <a:t>Lecture/detention </a:t>
            </a:r>
            <a:r>
              <a:rPr lang="en-US" dirty="0"/>
              <a:t>requires no active participation on the part of the student who has misbehaved or the teacher who is providing punishment</a:t>
            </a:r>
            <a:endParaRPr lang="en-US" b="0" dirty="0" smtClean="0">
              <a:effectLst/>
            </a:endParaRPr>
          </a:p>
          <a:p>
            <a:pPr rtl="0"/>
            <a:endParaRPr lang="en-US" dirty="0" smtClean="0"/>
          </a:p>
          <a:p>
            <a:pPr rtl="0"/>
            <a:r>
              <a:rPr lang="en-US" b="1" dirty="0" smtClean="0"/>
              <a:t>The </a:t>
            </a:r>
            <a:r>
              <a:rPr lang="en-US" b="1" dirty="0"/>
              <a:t>belief that punishment changes behavior is the basis for school discipline policies across the world, yet the belief is not supported by evidence</a:t>
            </a:r>
            <a:endParaRPr lang="en-US" b="1" dirty="0" smtClean="0">
              <a:effectLst/>
            </a:endParaRPr>
          </a:p>
          <a:p>
            <a:pPr rtl="0"/>
            <a:endParaRPr lang="en-US" dirty="0" smtClean="0"/>
          </a:p>
          <a:p>
            <a:pPr rtl="0"/>
            <a:r>
              <a:rPr lang="en-US" dirty="0" smtClean="0"/>
              <a:t>The </a:t>
            </a:r>
            <a:r>
              <a:rPr lang="en-US" dirty="0"/>
              <a:t>most significant shortcoming of punishment strategies is that they stigmatize students and label them as “bad”</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33</a:t>
            </a:fld>
            <a:endParaRPr lang="en-US" dirty="0"/>
          </a:p>
        </p:txBody>
      </p:sp>
    </p:spTree>
    <p:extLst>
      <p:ext uri="{BB962C8B-B14F-4D97-AF65-F5344CB8AC3E}">
        <p14:creationId xmlns:p14="http://schemas.microsoft.com/office/powerpoint/2010/main" val="3677368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521555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This is our working definition for today</a:t>
            </a:r>
          </a:p>
          <a:p>
            <a:pPr rtl="0" fontAlgn="base"/>
            <a:r>
              <a:rPr lang="en-US" b="0" dirty="0" smtClean="0">
                <a:effectLst/>
              </a:rPr>
              <a:t/>
            </a:r>
            <a:br>
              <a:rPr lang="en-US" b="0" dirty="0" smtClean="0">
                <a:effectLst/>
              </a:rPr>
            </a:br>
            <a:r>
              <a:rPr lang="en-US" dirty="0"/>
              <a:t>When our kids walk through the door, they are bringing a multitude of culture: race, socio-economic, religious, family, gender, sexual orientation, generational…</a:t>
            </a:r>
            <a:r>
              <a:rPr lang="en-US" b="1" dirty="0"/>
              <a:t>(we see all of this in our school, widely diverse)</a:t>
            </a:r>
            <a:endParaRPr lang="en-US" dirty="0"/>
          </a:p>
          <a:p>
            <a:r>
              <a:rPr lang="en-US" b="0" dirty="0" smtClean="0">
                <a:effectLst/>
              </a:rPr>
              <a:t/>
            </a:r>
            <a:br>
              <a:rPr lang="en-US" b="0" dirty="0" smtClean="0">
                <a:effectLst/>
              </a:rPr>
            </a:br>
            <a:r>
              <a:rPr lang="en-US" dirty="0"/>
              <a:t>Each of those groups have values, expectations - they help us establish what’s important &amp; how we deal with things.   </a:t>
            </a:r>
            <a:r>
              <a:rPr lang="en-US" b="1" dirty="0"/>
              <a:t>WHO WE ARE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1820609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Often when we think of culture, we think of race. </a:t>
            </a:r>
          </a:p>
          <a:p>
            <a:pPr rtl="0" fontAlgn="base"/>
            <a:r>
              <a:rPr lang="en-US" b="0" dirty="0" smtClean="0">
                <a:effectLst/>
              </a:rPr>
              <a:t/>
            </a:r>
            <a:br>
              <a:rPr lang="en-US" b="0" dirty="0" smtClean="0">
                <a:effectLst/>
              </a:rPr>
            </a:br>
            <a:r>
              <a:rPr lang="en-US" dirty="0"/>
              <a:t>RACE PLAYS A ROLE in our schools - READ BULLETS</a:t>
            </a:r>
          </a:p>
          <a:p>
            <a:pPr rtl="0"/>
            <a:r>
              <a:rPr lang="en-US" dirty="0"/>
              <a:t>           </a:t>
            </a:r>
            <a:r>
              <a:rPr lang="en-US" b="0" dirty="0" smtClean="0">
                <a:effectLst/>
              </a:rPr>
              <a:t/>
            </a:r>
            <a:br>
              <a:rPr lang="en-US" b="0" dirty="0" smtClean="0">
                <a:effectLst/>
              </a:rPr>
            </a:br>
            <a:r>
              <a:rPr lang="en-US" dirty="0"/>
              <a:t>So is socio-economic = POVERTY </a:t>
            </a:r>
          </a:p>
          <a:p>
            <a:pPr rtl="0"/>
            <a:r>
              <a:rPr lang="en-US" b="0" dirty="0" smtClean="0">
                <a:effectLst/>
              </a:rPr>
              <a:t/>
            </a:r>
            <a:br>
              <a:rPr lang="en-US" b="0" dirty="0" smtClean="0">
                <a:effectLst/>
              </a:rPr>
            </a:br>
            <a:r>
              <a:rPr lang="en-US" dirty="0"/>
              <a:t>As educators we cannot continue to ignore the damaging effects of racial and poverty issues</a:t>
            </a: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969995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i="1" u="sng" dirty="0"/>
              <a:t>Youth Mental Health</a:t>
            </a:r>
            <a:r>
              <a:rPr lang="en-US" u="sng" dirty="0"/>
              <a:t> </a:t>
            </a:r>
            <a:endParaRPr lang="en-US" dirty="0"/>
          </a:p>
          <a:p>
            <a:pPr rtl="0" fontAlgn="base"/>
            <a:r>
              <a:rPr lang="en-US" dirty="0"/>
              <a:t>Very common, begin at earlier ages.</a:t>
            </a:r>
            <a:endParaRPr lang="en-US" sz="1600" dirty="0"/>
          </a:p>
          <a:p>
            <a:pPr rtl="0" fontAlgn="base"/>
            <a:r>
              <a:rPr lang="en-US" dirty="0"/>
              <a:t>Children and youth with mental health problems have a lower educational achievement rates, grades, a greater involvement with the criminal justice system</a:t>
            </a:r>
            <a:endParaRPr lang="en-US" sz="1600" dirty="0"/>
          </a:p>
          <a:p>
            <a:pPr rtl="0" fontAlgn="base"/>
            <a:r>
              <a:rPr lang="en-US" dirty="0"/>
              <a:t>Fewer stable long term placements in the child welfare system</a:t>
            </a:r>
            <a:endParaRPr lang="en-US" sz="1600" dirty="0"/>
          </a:p>
          <a:p>
            <a:pPr rtl="0" fontAlgn="base"/>
            <a:r>
              <a:rPr lang="en-US" b="1" i="1" u="sng" dirty="0"/>
              <a:t>Poverty</a:t>
            </a:r>
            <a:r>
              <a:rPr lang="en-US" sz="1100" dirty="0"/>
              <a:t>  </a:t>
            </a:r>
            <a:endParaRPr lang="en-US" b="1" i="1" dirty="0"/>
          </a:p>
          <a:p>
            <a:pPr rtl="0" fontAlgn="base"/>
            <a:r>
              <a:rPr lang="en-US" dirty="0"/>
              <a:t>Generational or situational </a:t>
            </a:r>
            <a:endParaRPr lang="en-US" sz="1600" dirty="0"/>
          </a:p>
          <a:p>
            <a:pPr rtl="0" fontAlgn="base"/>
            <a:r>
              <a:rPr lang="en-US" dirty="0"/>
              <a:t>Children are at an increased risk for social/emotional and behavioral health problems.</a:t>
            </a:r>
            <a:endParaRPr lang="en-US" sz="1600" dirty="0"/>
          </a:p>
          <a:p>
            <a:pPr rtl="0" fontAlgn="base"/>
            <a:r>
              <a:rPr lang="en-US" dirty="0"/>
              <a:t>It’s not lack of money that causes a disconnect, it’s associated with parental stress, inadequate early care, education, and family or community violence. </a:t>
            </a:r>
            <a:endParaRPr lang="en-US" sz="1600" dirty="0"/>
          </a:p>
          <a:p>
            <a:pPr rtl="0" fontAlgn="base"/>
            <a:r>
              <a:rPr lang="en-US" b="1" i="1" u="sng" dirty="0"/>
              <a:t>Trauma </a:t>
            </a:r>
            <a:endParaRPr lang="en-US" b="1" i="1" dirty="0"/>
          </a:p>
          <a:p>
            <a:pPr rtl="0" fontAlgn="base"/>
            <a:r>
              <a:rPr lang="en-US" dirty="0"/>
              <a:t>There is a profound amount of research on the impact of childhood trauma:</a:t>
            </a:r>
            <a:endParaRPr lang="en-US" sz="1600" dirty="0"/>
          </a:p>
          <a:p>
            <a:pPr lvl="1" rtl="0" fontAlgn="base"/>
            <a:r>
              <a:rPr lang="en-US" dirty="0"/>
              <a:t>when children are injured</a:t>
            </a:r>
            <a:endParaRPr lang="en-US" sz="1600" dirty="0"/>
          </a:p>
          <a:p>
            <a:pPr lvl="1" rtl="0" fontAlgn="base"/>
            <a:r>
              <a:rPr lang="en-US" dirty="0"/>
              <a:t>witness others harmed by violence</a:t>
            </a:r>
            <a:endParaRPr lang="en-US" sz="1600" dirty="0"/>
          </a:p>
          <a:p>
            <a:pPr lvl="1" rtl="0" fontAlgn="base"/>
            <a:r>
              <a:rPr lang="en-US" dirty="0"/>
              <a:t>suffer sexual abuse</a:t>
            </a:r>
            <a:endParaRPr lang="en-US" sz="1600" dirty="0"/>
          </a:p>
          <a:p>
            <a:pPr lvl="1" rtl="0" fontAlgn="base"/>
            <a:r>
              <a:rPr lang="en-US" dirty="0"/>
              <a:t>lose loved ones that can lead to social, emotional, and behavioral health problems</a:t>
            </a:r>
            <a:endParaRPr lang="en-US" sz="1600" dirty="0"/>
          </a:p>
          <a:p>
            <a:pPr rtl="0"/>
            <a:r>
              <a:rPr lang="en-US" b="1" i="1" dirty="0"/>
              <a:t>4. </a:t>
            </a:r>
            <a:r>
              <a:rPr lang="en-US" b="1" i="1" u="sng" dirty="0"/>
              <a:t>Race</a:t>
            </a:r>
            <a:endParaRPr lang="en-US" b="0" dirty="0" smtClean="0">
              <a:effectLst/>
            </a:endParaRPr>
          </a:p>
          <a:p>
            <a:pPr rtl="0" fontAlgn="base"/>
            <a:r>
              <a:rPr lang="en-US" dirty="0"/>
              <a:t>Black males are among the largest group of students who underachieve academically, and are under-represented gifted and advanced programs </a:t>
            </a:r>
          </a:p>
          <a:p>
            <a:pPr rtl="0" fontAlgn="base"/>
            <a:r>
              <a:rPr lang="en-US" dirty="0"/>
              <a:t>Black males are over-represented in special education programs and disproportionately suspended and expelled. </a:t>
            </a:r>
            <a:endParaRPr lang="en-US" sz="1600" dirty="0"/>
          </a:p>
        </p:txBody>
      </p:sp>
      <p:sp>
        <p:nvSpPr>
          <p:cNvPr id="4" name="Slide Number Placeholder 3"/>
          <p:cNvSpPr>
            <a:spLocks noGrp="1"/>
          </p:cNvSpPr>
          <p:nvPr>
            <p:ph type="sldNum" sz="quarter" idx="10"/>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1872618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So here is where we must address cultural competence.  DEFINE IT - BULLET #1</a:t>
            </a:r>
          </a:p>
        </p:txBody>
      </p:sp>
      <p:sp>
        <p:nvSpPr>
          <p:cNvPr id="4" name="Slide Number Placeholder 3"/>
          <p:cNvSpPr>
            <a:spLocks noGrp="1"/>
          </p:cNvSpPr>
          <p:nvPr>
            <p:ph type="sldNum" sz="quarter" idx="10"/>
          </p:nvPr>
        </p:nvSpPr>
        <p:spPr/>
        <p:txBody>
          <a:bodyPr/>
          <a:lstStyle/>
          <a:p>
            <a:fld id="{32674CE4-FBD8-4481-AEFB-CA53E599A745}" type="slidenum">
              <a:rPr lang="en-US" smtClean="0"/>
              <a:t>38</a:t>
            </a:fld>
            <a:endParaRPr lang="en-US" dirty="0"/>
          </a:p>
        </p:txBody>
      </p:sp>
    </p:spTree>
    <p:extLst>
      <p:ext uri="{BB962C8B-B14F-4D97-AF65-F5344CB8AC3E}">
        <p14:creationId xmlns:p14="http://schemas.microsoft.com/office/powerpoint/2010/main" val="1394266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u="sng" dirty="0"/>
              <a:t>Growing up</a:t>
            </a:r>
            <a:endParaRPr lang="en-US" b="1" dirty="0"/>
          </a:p>
          <a:p>
            <a:pPr lvl="1" rtl="0" fontAlgn="base"/>
            <a:r>
              <a:rPr lang="en-US" dirty="0"/>
              <a:t>If you grew up with a mother and father</a:t>
            </a:r>
            <a:endParaRPr lang="en-US" sz="1600" dirty="0"/>
          </a:p>
          <a:p>
            <a:pPr lvl="1" rtl="0" fontAlgn="base"/>
            <a:r>
              <a:rPr lang="en-US" dirty="0"/>
              <a:t>If you grew up with a single parent</a:t>
            </a:r>
            <a:endParaRPr lang="en-US" sz="1600" dirty="0"/>
          </a:p>
          <a:p>
            <a:pPr lvl="1" rtl="0" fontAlgn="base"/>
            <a:r>
              <a:rPr lang="en-US" dirty="0"/>
              <a:t>If you grew up with grandparent(s)</a:t>
            </a:r>
            <a:endParaRPr lang="en-US" sz="1600" dirty="0"/>
          </a:p>
          <a:p>
            <a:pPr lvl="1" rtl="0" fontAlgn="base"/>
            <a:r>
              <a:rPr lang="en-US" dirty="0"/>
              <a:t>If you experienced knowing someone with mental illness? Prego?  Knew someone who was transgender?</a:t>
            </a:r>
            <a:endParaRPr lang="en-US" sz="1600" dirty="0"/>
          </a:p>
          <a:p>
            <a:pPr lvl="1" rtl="0" fontAlgn="base"/>
            <a:r>
              <a:rPr lang="en-US" dirty="0"/>
              <a:t>If you’re a first generation high school graduate</a:t>
            </a:r>
            <a:endParaRPr lang="en-US" sz="1600" dirty="0"/>
          </a:p>
          <a:p>
            <a:pPr lvl="1" rtl="0" fontAlgn="base"/>
            <a:r>
              <a:rPr lang="en-US" dirty="0"/>
              <a:t>If you’re a first generation college graduate</a:t>
            </a:r>
            <a:endParaRPr lang="en-US" sz="1600" dirty="0"/>
          </a:p>
          <a:p>
            <a:pPr rtl="0" fontAlgn="base"/>
            <a:r>
              <a:rPr lang="en-US" b="1" u="sng" dirty="0"/>
              <a:t>I know how to…..</a:t>
            </a:r>
          </a:p>
          <a:p>
            <a:pPr rtl="0" fontAlgn="base"/>
            <a:r>
              <a:rPr lang="en-US" b="1" u="sng" dirty="0"/>
              <a:t> </a:t>
            </a:r>
            <a:r>
              <a:rPr lang="en-US" dirty="0"/>
              <a:t>I know how to get someone out of jail</a:t>
            </a:r>
            <a:endParaRPr lang="en-US" sz="1600" dirty="0"/>
          </a:p>
          <a:p>
            <a:pPr lvl="1" rtl="0" fontAlgn="base"/>
            <a:r>
              <a:rPr lang="en-US" dirty="0"/>
              <a:t>I know how to buy a gun, even if without a license</a:t>
            </a:r>
            <a:endParaRPr lang="en-US" sz="1600" dirty="0"/>
          </a:p>
          <a:p>
            <a:pPr lvl="1" rtl="0" fontAlgn="base"/>
            <a:r>
              <a:rPr lang="en-US" dirty="0"/>
              <a:t>I know to keep my clothes from being stolen at the laundromat</a:t>
            </a:r>
            <a:endParaRPr lang="en-US" sz="1600" dirty="0"/>
          </a:p>
          <a:p>
            <a:pPr lvl="1" rtl="0" fontAlgn="base"/>
            <a:r>
              <a:rPr lang="en-US" dirty="0"/>
              <a:t>I know how to live without a checking account</a:t>
            </a:r>
            <a:endParaRPr lang="en-US" sz="1600" dirty="0"/>
          </a:p>
          <a:p>
            <a:pPr lvl="1" rtl="0" fontAlgn="base"/>
            <a:r>
              <a:rPr lang="en-US" dirty="0"/>
              <a:t>I know what to do when I don't have money to pay the bills</a:t>
            </a:r>
            <a:endParaRPr lang="en-US" sz="1600" dirty="0"/>
          </a:p>
          <a:p>
            <a:pPr lvl="1" rtl="0" fontAlgn="base"/>
            <a:r>
              <a:rPr lang="en-US" dirty="0"/>
              <a:t>I know how to properly set a table</a:t>
            </a:r>
            <a:endParaRPr lang="en-US" sz="1600" dirty="0"/>
          </a:p>
          <a:p>
            <a:pPr lvl="1" rtl="0" fontAlgn="base"/>
            <a:r>
              <a:rPr lang="en-US" dirty="0"/>
              <a:t>I know how to order in a nice restaurant</a:t>
            </a:r>
            <a:endParaRPr lang="en-US" sz="1600" dirty="0"/>
          </a:p>
          <a:p>
            <a:pPr lvl="1" rtl="0" fontAlgn="base"/>
            <a:r>
              <a:rPr lang="en-US" dirty="0"/>
              <a:t>I talk to my children about college</a:t>
            </a:r>
            <a:endParaRPr lang="en-US" sz="1600" dirty="0"/>
          </a:p>
          <a:p>
            <a:pPr lvl="1" rtl="0" fontAlgn="base"/>
            <a:r>
              <a:rPr lang="en-US" dirty="0"/>
              <a:t>I know how to get the best interest rate on a new car loan</a:t>
            </a:r>
            <a:endParaRPr lang="en-US" sz="1600" dirty="0"/>
          </a:p>
          <a:p>
            <a:pPr lvl="1" rtl="0" fontAlgn="base"/>
            <a:r>
              <a:rPr lang="en-US" dirty="0"/>
              <a:t>I know how to help my children with their homework and do not hesitate to call the school if I  need additional  information</a:t>
            </a:r>
            <a:endParaRPr lang="en-US" sz="1600" dirty="0"/>
          </a:p>
          <a:p>
            <a:pPr rtl="0" fontAlgn="base"/>
            <a:r>
              <a:rPr lang="en-US" b="1" u="sng" dirty="0"/>
              <a:t>Level of Cultural Competence</a:t>
            </a:r>
            <a:endParaRPr lang="en-US" b="1" dirty="0"/>
          </a:p>
          <a:p>
            <a:pPr lvl="1" rtl="0" fontAlgn="base"/>
            <a:r>
              <a:rPr lang="en-US" dirty="0"/>
              <a:t>Do you know any language besides English?</a:t>
            </a:r>
            <a:endParaRPr lang="en-US" sz="1600" dirty="0"/>
          </a:p>
          <a:p>
            <a:pPr lvl="1" rtl="0" fontAlgn="base"/>
            <a:r>
              <a:rPr lang="en-US" dirty="0"/>
              <a:t>When students walk into my room, do they notice something that reflects their culture?</a:t>
            </a:r>
            <a:endParaRPr lang="en-US" sz="1600" dirty="0"/>
          </a:p>
          <a:p>
            <a:pPr lvl="1" rtl="0" fontAlgn="base"/>
            <a:r>
              <a:rPr lang="en-US" dirty="0"/>
              <a:t>I know/understands the cultural background of all my students?</a:t>
            </a:r>
            <a:endParaRPr lang="en-US" sz="1600" dirty="0"/>
          </a:p>
          <a:p>
            <a:pPr lvl="1" rtl="0" fontAlgn="base"/>
            <a:r>
              <a:rPr lang="en-US" dirty="0"/>
              <a:t>I understand the difference between academic language and students social language?</a:t>
            </a:r>
            <a:endParaRPr lang="en-US" sz="1600" dirty="0"/>
          </a:p>
          <a:p>
            <a:pPr lvl="1" rtl="0" fontAlgn="base"/>
            <a:r>
              <a:rPr lang="en-US" dirty="0"/>
              <a:t>I integrate resources from their cultures into my daily lessons?</a:t>
            </a:r>
            <a:endParaRPr lang="en-US" sz="1600" dirty="0"/>
          </a:p>
        </p:txBody>
      </p:sp>
      <p:sp>
        <p:nvSpPr>
          <p:cNvPr id="4" name="Slide Number Placeholder 3"/>
          <p:cNvSpPr>
            <a:spLocks noGrp="1"/>
          </p:cNvSpPr>
          <p:nvPr>
            <p:ph type="sldNum" sz="quarter" idx="10"/>
          </p:nvPr>
        </p:nvSpPr>
        <p:spPr/>
        <p:txBody>
          <a:bodyPr/>
          <a:lstStyle/>
          <a:p>
            <a:fld id="{32674CE4-FBD8-4481-AEFB-CA53E599A745}" type="slidenum">
              <a:rPr lang="en-US" smtClean="0"/>
              <a:t>39</a:t>
            </a:fld>
            <a:endParaRPr lang="en-US" dirty="0"/>
          </a:p>
        </p:txBody>
      </p:sp>
    </p:spTree>
    <p:extLst>
      <p:ext uri="{BB962C8B-B14F-4D97-AF65-F5344CB8AC3E}">
        <p14:creationId xmlns:p14="http://schemas.microsoft.com/office/powerpoint/2010/main" val="4058762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Respecting different cultural backgrounds and customs, different ways of communicating and different traditions and values.</a:t>
            </a:r>
          </a:p>
          <a:p>
            <a:pPr rtl="0" fontAlgn="base"/>
            <a:r>
              <a:rPr lang="en-US" sz="1600" dirty="0"/>
              <a:t/>
            </a:r>
            <a:br>
              <a:rPr lang="en-US" sz="1600" dirty="0"/>
            </a:br>
            <a:r>
              <a:rPr lang="en-US" dirty="0"/>
              <a:t>Understanding that your own culture — all your experiences, backgrounds, knowledge, skills, beliefs, values and interests — shapes who you are, where you fit into your family, school, community and society, and how you interact with students.</a:t>
            </a:r>
          </a:p>
          <a:p>
            <a:pPr rtl="0" fontAlgn="base"/>
            <a:r>
              <a:rPr lang="en-US" sz="1600" dirty="0"/>
              <a:t/>
            </a:r>
            <a:br>
              <a:rPr lang="en-US" sz="1600" dirty="0"/>
            </a:br>
            <a:r>
              <a:rPr lang="en-US" dirty="0"/>
              <a:t>Knowing there are many factors that can affect interactions across cultures, including historical cultural experiences and relationships between cultures in a local community.</a:t>
            </a:r>
          </a:p>
          <a:p>
            <a:pPr rtl="0" fontAlgn="base"/>
            <a:r>
              <a:rPr lang="en-US" sz="1600" dirty="0"/>
              <a:t/>
            </a:r>
            <a:br>
              <a:rPr lang="en-US" sz="1600" dirty="0"/>
            </a:br>
            <a:r>
              <a:rPr lang="en-US" dirty="0"/>
              <a:t>Designing educational services based on an understanding of students’ cultures and institutionalizing that knowledge so that educators and the learning environments they work in can adapt and better serve diverse populations. </a:t>
            </a:r>
          </a:p>
        </p:txBody>
      </p:sp>
      <p:sp>
        <p:nvSpPr>
          <p:cNvPr id="4" name="Slide Number Placeholder 3"/>
          <p:cNvSpPr>
            <a:spLocks noGrp="1"/>
          </p:cNvSpPr>
          <p:nvPr>
            <p:ph type="sldNum" sz="quarter" idx="10"/>
          </p:nvPr>
        </p:nvSpPr>
        <p:spPr/>
        <p:txBody>
          <a:bodyPr/>
          <a:lstStyle/>
          <a:p>
            <a:fld id="{32674CE4-FBD8-4481-AEFB-CA53E599A745}" type="slidenum">
              <a:rPr lang="en-US" smtClean="0"/>
              <a:t>40</a:t>
            </a:fld>
            <a:endParaRPr lang="en-US" dirty="0"/>
          </a:p>
        </p:txBody>
      </p:sp>
    </p:spTree>
    <p:extLst>
      <p:ext uri="{BB962C8B-B14F-4D97-AF65-F5344CB8AC3E}">
        <p14:creationId xmlns:p14="http://schemas.microsoft.com/office/powerpoint/2010/main" val="128551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sz="1200" b="1" dirty="0" smtClean="0">
                <a:latin typeface="Times New Roman" panose="02020603050405020304" pitchFamily="18" charset="0"/>
                <a:cs typeface="Times New Roman" panose="02020603050405020304" pitchFamily="18" charset="0"/>
              </a:rPr>
              <a:t>So why does it matter: </a:t>
            </a:r>
          </a:p>
          <a:p>
            <a:pPr defTabSz="931735">
              <a:defRPr/>
            </a:pPr>
            <a:endParaRPr lang="en-US" sz="1200" b="1" dirty="0" smtClean="0">
              <a:latin typeface="Times New Roman" panose="02020603050405020304" pitchFamily="18" charset="0"/>
              <a:cs typeface="Times New Roman" panose="02020603050405020304" pitchFamily="18" charset="0"/>
            </a:endParaRPr>
          </a:p>
          <a:p>
            <a:pPr defTabSz="931735">
              <a:defRPr/>
            </a:pPr>
            <a:r>
              <a:rPr lang="en-US" sz="1200" dirty="0" smtClean="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a:t>
            </a:r>
            <a:r>
              <a:rPr lang="en-US" sz="1200" baseline="0" dirty="0" smtClean="0">
                <a:latin typeface="Times New Roman" panose="02020603050405020304" pitchFamily="18" charset="0"/>
                <a:cs typeface="Times New Roman" panose="02020603050405020304" pitchFamily="18" charset="0"/>
              </a:rPr>
              <a:t>     </a:t>
            </a:r>
            <a:r>
              <a:rPr lang="en-US" sz="1200" b="1" u="sng" baseline="0" dirty="0" smtClean="0">
                <a:latin typeface="Times New Roman" panose="02020603050405020304" pitchFamily="18" charset="0"/>
                <a:cs typeface="Times New Roman" panose="02020603050405020304" pitchFamily="18" charset="0"/>
              </a:rPr>
              <a:t>Classroom Behaviors</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Student </a:t>
            </a:r>
            <a:r>
              <a:rPr lang="en-US" sz="1200" dirty="0">
                <a:latin typeface="Times New Roman" panose="02020603050405020304" pitchFamily="18" charset="0"/>
                <a:cs typeface="Times New Roman" panose="02020603050405020304" pitchFamily="18" charset="0"/>
              </a:rPr>
              <a:t>Incivility, Insubordination, Disrespect, Profanity, Disorderly Conduct</a:t>
            </a:r>
          </a:p>
          <a:p>
            <a:pPr marL="349400" indent="-349400" defTabSz="931735">
              <a:buFontTx/>
              <a:buAutoNum type="arabicPeriod" startAt="2"/>
              <a:defRPr/>
            </a:pPr>
            <a:r>
              <a:rPr lang="en-US" sz="1200" b="1" dirty="0">
                <a:latin typeface="Times New Roman" panose="02020603050405020304" pitchFamily="18" charset="0"/>
                <a:cs typeface="Times New Roman" panose="02020603050405020304" pitchFamily="18" charset="0"/>
              </a:rPr>
              <a:t>Testing &amp; TKES #1 Reasons</a:t>
            </a:r>
          </a:p>
          <a:p>
            <a:pPr defTabSz="931735">
              <a:defRPr/>
            </a:pPr>
            <a:r>
              <a:rPr lang="en-US" sz="1200" dirty="0">
                <a:latin typeface="Times New Roman" panose="02020603050405020304" pitchFamily="18" charset="0"/>
                <a:cs typeface="Times New Roman" panose="02020603050405020304" pitchFamily="18" charset="0"/>
              </a:rPr>
              <a:t>	</a:t>
            </a:r>
            <a:r>
              <a:rPr lang="en-US" sz="1200" u="sng" dirty="0">
                <a:latin typeface="Times New Roman" panose="02020603050405020304" pitchFamily="18" charset="0"/>
                <a:cs typeface="Times New Roman" panose="02020603050405020304" pitchFamily="18" charset="0"/>
              </a:rPr>
              <a:t>Other Reasons</a:t>
            </a:r>
            <a:r>
              <a:rPr lang="en-US" sz="1200" dirty="0">
                <a:latin typeface="Times New Roman" panose="02020603050405020304" pitchFamily="18" charset="0"/>
                <a:cs typeface="Times New Roman" panose="02020603050405020304" pitchFamily="18" charset="0"/>
              </a:rPr>
              <a:t>: </a:t>
            </a:r>
          </a:p>
          <a:p>
            <a:pPr defTabSz="931735">
              <a:defRPr/>
            </a:pPr>
            <a:r>
              <a:rPr lang="en-US" sz="1200" dirty="0">
                <a:latin typeface="Times New Roman" panose="02020603050405020304" pitchFamily="18" charset="0"/>
                <a:cs typeface="Times New Roman" panose="02020603050405020304" pitchFamily="18" charset="0"/>
              </a:rPr>
              <a:t>	Level of preparation, quality PL, school level leadership, non teaching duties</a:t>
            </a:r>
          </a:p>
          <a:p>
            <a:pPr lvl="2"/>
            <a:r>
              <a:rPr lang="en-US" sz="1200" dirty="0">
                <a:latin typeface="Times New Roman" panose="02020603050405020304" pitchFamily="18" charset="0"/>
                <a:cs typeface="Times New Roman" panose="02020603050405020304" pitchFamily="18" charset="0"/>
              </a:rPr>
              <a:t>18% - Student Discipline</a:t>
            </a:r>
          </a:p>
          <a:p>
            <a:pPr lvl="2"/>
            <a:r>
              <a:rPr lang="en-US" sz="1200" dirty="0">
                <a:latin typeface="Times New Roman" panose="02020603050405020304" pitchFamily="18" charset="0"/>
                <a:cs typeface="Times New Roman" panose="02020603050405020304" pitchFamily="18" charset="0"/>
              </a:rPr>
              <a:t>17% - Lack of Support</a:t>
            </a:r>
          </a:p>
          <a:p>
            <a:pPr lvl="2"/>
            <a:r>
              <a:rPr lang="en-US" sz="1200" dirty="0">
                <a:latin typeface="Times New Roman" panose="02020603050405020304" pitchFamily="18" charset="0"/>
                <a:cs typeface="Times New Roman" panose="02020603050405020304" pitchFamily="18" charset="0"/>
              </a:rPr>
              <a:t>12% - Felt Disrespected and Stressed Out</a:t>
            </a:r>
          </a:p>
          <a:p>
            <a:pPr lvl="0"/>
            <a:r>
              <a:rPr lang="en-US" sz="1200" dirty="0">
                <a:latin typeface="Times New Roman" panose="02020603050405020304" pitchFamily="18" charset="0"/>
                <a:cs typeface="Times New Roman" panose="02020603050405020304" pitchFamily="18" charset="0"/>
              </a:rPr>
              <a:t>3</a:t>
            </a:r>
            <a:r>
              <a:rPr lang="en-US" sz="1200" b="1" u="sng" dirty="0" smtClean="0">
                <a:latin typeface="Times New Roman" panose="02020603050405020304" pitchFamily="18" charset="0"/>
                <a:cs typeface="Times New Roman" panose="02020603050405020304" pitchFamily="18" charset="0"/>
              </a:rPr>
              <a:t>. Invisibles</a:t>
            </a:r>
            <a:r>
              <a:rPr lang="en-US" sz="1200" dirty="0" smtClean="0">
                <a:latin typeface="Times New Roman" panose="02020603050405020304" pitchFamily="18" charset="0"/>
                <a:cs typeface="Times New Roman" panose="02020603050405020304" pitchFamily="18" charset="0"/>
              </a:rPr>
              <a:t>: home </a:t>
            </a:r>
            <a:r>
              <a:rPr lang="en-US" sz="1200" dirty="0">
                <a:latin typeface="Times New Roman" panose="02020603050405020304" pitchFamily="18" charset="0"/>
                <a:cs typeface="Times New Roman" panose="02020603050405020304" pitchFamily="18" charset="0"/>
              </a:rPr>
              <a:t>life stressors (divorce, poverty, displaced, mental health, learning disabilities, social media)</a:t>
            </a:r>
          </a:p>
          <a:p>
            <a:pPr lvl="0"/>
            <a:r>
              <a:rPr lang="en-US" sz="1200" dirty="0">
                <a:latin typeface="Times New Roman" panose="02020603050405020304" pitchFamily="18" charset="0"/>
                <a:cs typeface="Times New Roman" panose="02020603050405020304" pitchFamily="18" charset="0"/>
              </a:rPr>
              <a:t>4. </a:t>
            </a:r>
            <a:r>
              <a:rPr lang="en-US" sz="1200" b="1" u="sng" dirty="0">
                <a:latin typeface="Times New Roman" panose="02020603050405020304" pitchFamily="18" charset="0"/>
                <a:cs typeface="Times New Roman" panose="02020603050405020304" pitchFamily="18" charset="0"/>
              </a:rPr>
              <a:t>The </a:t>
            </a:r>
            <a:r>
              <a:rPr lang="en-US" sz="1200" b="1" u="sng" dirty="0" smtClean="0">
                <a:latin typeface="Times New Roman" panose="02020603050405020304" pitchFamily="18" charset="0"/>
                <a:cs typeface="Times New Roman" panose="02020603050405020304" pitchFamily="18" charset="0"/>
              </a:rPr>
              <a:t>Process</a:t>
            </a:r>
            <a:r>
              <a:rPr lang="en-US" sz="1200" dirty="0">
                <a:latin typeface="Times New Roman" panose="02020603050405020304" pitchFamily="18" charset="0"/>
                <a:cs typeface="Times New Roman" panose="02020603050405020304" pitchFamily="18" charset="0"/>
              </a:rPr>
              <a:t>: classroom climate, relationships, cognitive engagement not cognitive compliance, it’s about the whole child</a:t>
            </a:r>
          </a:p>
          <a:p>
            <a:pPr lvl="0"/>
            <a:r>
              <a:rPr lang="en-US" sz="1200" dirty="0">
                <a:latin typeface="Times New Roman" panose="02020603050405020304" pitchFamily="18" charset="0"/>
                <a:cs typeface="Times New Roman" panose="02020603050405020304" pitchFamily="18" charset="0"/>
              </a:rPr>
              <a:t>5. We must show our students who they are capable of becoming, where they can go, and how to get there! </a:t>
            </a:r>
          </a:p>
          <a:p>
            <a:pPr lvl="0"/>
            <a:endParaRPr lang="en-US" sz="1200" dirty="0"/>
          </a:p>
          <a:p>
            <a:pPr lvl="0"/>
            <a:endParaRPr lang="en-US" sz="1600"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Box 1</a:t>
            </a:r>
          </a:p>
          <a:p>
            <a:pPr rtl="0"/>
            <a:r>
              <a:rPr lang="en-US" dirty="0"/>
              <a:t>In the classroom that perspective is sometimes one-sided based on our personal beliefs - “middle class perspective”</a:t>
            </a:r>
            <a:endParaRPr lang="en-US" sz="1600" dirty="0"/>
          </a:p>
          <a:p>
            <a:pPr rtl="0"/>
            <a:r>
              <a:rPr lang="en-US" sz="1600" dirty="0"/>
              <a:t/>
            </a:r>
            <a:br>
              <a:rPr lang="en-US" sz="1600" dirty="0"/>
            </a:br>
            <a:r>
              <a:rPr lang="en-US" b="1" dirty="0"/>
              <a:t>Be open to differences from your own</a:t>
            </a:r>
            <a:endParaRPr lang="en-US" sz="1600" dirty="0"/>
          </a:p>
          <a:p>
            <a:pPr rtl="0"/>
            <a:r>
              <a:rPr lang="en-US" b="1" dirty="0"/>
              <a:t>Be open to the youth culture that surrounds students today as opposed to the culture of our youth</a:t>
            </a:r>
            <a:endParaRPr lang="en-US" sz="1600" dirty="0"/>
          </a:p>
          <a:p>
            <a:r>
              <a:rPr lang="en-US" b="1" dirty="0"/>
              <a:t>Differences do make a difference in teaching. However, they don’t have to get in the way, but we have to pay attention to them so that they don’t. </a:t>
            </a:r>
          </a:p>
          <a:p>
            <a:endParaRPr lang="en-US" b="1" dirty="0"/>
          </a:p>
          <a:p>
            <a:r>
              <a:rPr lang="en-US" b="1" dirty="0"/>
              <a:t>Box 2</a:t>
            </a:r>
          </a:p>
          <a:p>
            <a:pPr rtl="0" fontAlgn="base"/>
            <a:r>
              <a:rPr lang="en-US" b="1" dirty="0"/>
              <a:t>Cultural mismatch</a:t>
            </a:r>
            <a:r>
              <a:rPr lang="en-US" dirty="0"/>
              <a:t> - shifting and mixing languages or practices of speech depending on who we’re conversing with; reflexive,  subtle changes in speech, expression patterns</a:t>
            </a:r>
            <a:endParaRPr lang="en-US" sz="1600" dirty="0"/>
          </a:p>
          <a:p>
            <a:pPr rtl="0" fontAlgn="base"/>
            <a:r>
              <a:rPr lang="en-US" b="1" u="sng" dirty="0"/>
              <a:t>Invisible Expectations</a:t>
            </a:r>
            <a:r>
              <a:rPr lang="en-US" dirty="0"/>
              <a:t> - what do we assume our students in our classroom “know </a:t>
            </a:r>
            <a:endParaRPr lang="en-US" sz="1600" dirty="0"/>
          </a:p>
          <a:p>
            <a:pPr rtl="0" fontAlgn="base"/>
            <a:r>
              <a:rPr lang="en-US" b="1" u="sng" dirty="0"/>
              <a:t>Hidden Rules </a:t>
            </a:r>
            <a:r>
              <a:rPr lang="en-US" dirty="0"/>
              <a:t>-  of behavior are key to  school success; however educators must be willing to acknowledge that some school norms are hidden vs. (momma’s rules) There is a cultural incongruence with the  norms of home culture and school culture</a:t>
            </a:r>
            <a:endParaRPr lang="en-US" sz="1600" dirty="0"/>
          </a:p>
          <a:p>
            <a:pPr lvl="1" rtl="0" fontAlgn="base"/>
            <a:r>
              <a:rPr lang="en-US" dirty="0"/>
              <a:t>Validate and affirm the home language and cultural norms that support “code-switching” </a:t>
            </a:r>
            <a:endParaRPr lang="en-US" sz="1600" dirty="0"/>
          </a:p>
          <a:p>
            <a:endParaRPr lang="en-US" sz="1600" dirty="0"/>
          </a:p>
        </p:txBody>
      </p:sp>
      <p:sp>
        <p:nvSpPr>
          <p:cNvPr id="4" name="Slide Number Placeholder 3"/>
          <p:cNvSpPr>
            <a:spLocks noGrp="1"/>
          </p:cNvSpPr>
          <p:nvPr>
            <p:ph type="sldNum" sz="quarter" idx="10"/>
          </p:nvPr>
        </p:nvSpPr>
        <p:spPr/>
        <p:txBody>
          <a:bodyPr/>
          <a:lstStyle/>
          <a:p>
            <a:fld id="{32674CE4-FBD8-4481-AEFB-CA53E599A745}" type="slidenum">
              <a:rPr lang="en-US" smtClean="0"/>
              <a:t>41</a:t>
            </a:fld>
            <a:endParaRPr lang="en-US" dirty="0"/>
          </a:p>
        </p:txBody>
      </p:sp>
    </p:spTree>
    <p:extLst>
      <p:ext uri="{BB962C8B-B14F-4D97-AF65-F5344CB8AC3E}">
        <p14:creationId xmlns:p14="http://schemas.microsoft.com/office/powerpoint/2010/main" val="22691435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42</a:t>
            </a:fld>
            <a:endParaRPr lang="en-US" dirty="0"/>
          </a:p>
        </p:txBody>
      </p:sp>
    </p:spTree>
    <p:extLst>
      <p:ext uri="{BB962C8B-B14F-4D97-AF65-F5344CB8AC3E}">
        <p14:creationId xmlns:p14="http://schemas.microsoft.com/office/powerpoint/2010/main" val="3656727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Teaching to learning styles, differentiation, cultural styles, age group, pop culture - relatable - understand cultural backgrounds</a:t>
            </a:r>
          </a:p>
          <a:p>
            <a:pPr rtl="0"/>
            <a:r>
              <a:rPr lang="en-US" dirty="0"/>
              <a:t>Not teaching only how we like to/comfort - come from where they are</a:t>
            </a:r>
          </a:p>
          <a:p>
            <a:pPr rtl="0"/>
            <a:endParaRPr lang="en-US" b="0" dirty="0" smtClean="0">
              <a:effectLst/>
            </a:endParaRPr>
          </a:p>
          <a:p>
            <a:pPr rtl="0"/>
            <a:r>
              <a:rPr lang="en-US" dirty="0"/>
              <a:t>(kinesthetic, art, music, movement, acting…) - MUCH EASIER SAID THAN DONE - look at how much you can incorporate throughout a day, week, through the unit - how much opportunity have I offered</a:t>
            </a:r>
            <a:endParaRPr lang="en-US" b="0" dirty="0" smtClean="0">
              <a:effectLst/>
            </a:endParaRPr>
          </a:p>
          <a:p>
            <a:pPr rtl="0"/>
            <a:r>
              <a:rPr lang="en-US" b="0" dirty="0" smtClean="0">
                <a:effectLst/>
              </a:rPr>
              <a:t/>
            </a:r>
            <a:br>
              <a:rPr lang="en-US" b="0" dirty="0" smtClean="0">
                <a:effectLst/>
              </a:rPr>
            </a:br>
            <a:r>
              <a:rPr lang="en-US" dirty="0"/>
              <a:t>Kids are coming to us with difficulty in relationships across cultures - respect is key - we establish and role model - NOT BACKING OFF EXPECTATIONS</a:t>
            </a:r>
          </a:p>
          <a:p>
            <a:pPr rtl="0"/>
            <a:endParaRPr lang="en-US" b="0" dirty="0" smtClean="0">
              <a:effectLst/>
            </a:endParaRPr>
          </a:p>
          <a:p>
            <a:pPr rtl="0"/>
            <a:r>
              <a:rPr lang="en-US" dirty="0"/>
              <a:t>Tough love, high demand, high acceptance, high love, respectful discipline that is instructional, not punitive</a:t>
            </a:r>
            <a:endParaRPr lang="en-US" b="0" dirty="0" smtClean="0">
              <a:effectLst/>
            </a:endParaRPr>
          </a:p>
          <a:p>
            <a:pPr rtl="0"/>
            <a:r>
              <a:rPr lang="en-US" dirty="0"/>
              <a:t>Example - data and disproportionality?</a:t>
            </a:r>
            <a:endParaRPr lang="en-US" b="0" dirty="0" smtClean="0">
              <a:effectLst/>
            </a:endParaRPr>
          </a:p>
          <a:p>
            <a:r>
              <a:rPr lang="en-US" b="0" dirty="0" smtClean="0">
                <a:effectLst/>
              </a:rPr>
              <a:t/>
            </a:r>
            <a:br>
              <a:rPr lang="en-US" b="0" dirty="0" smtClean="0">
                <a:effectLst/>
              </a:rPr>
            </a:br>
            <a:r>
              <a:rPr lang="en-US" b="0" dirty="0" smtClean="0">
                <a:effectLst/>
              </a:rPr>
              <a:t/>
            </a:r>
            <a:br>
              <a:rPr lang="en-US" b="0" dirty="0" smtClean="0">
                <a:effectLst/>
              </a:rPr>
            </a:br>
            <a:r>
              <a:rPr lang="en-US" sz="1600" dirty="0"/>
              <a:t/>
            </a:r>
            <a:br>
              <a:rPr lang="en-US" sz="1600" dirty="0"/>
            </a:br>
            <a:r>
              <a:rPr lang="en-US" dirty="0"/>
              <a:t>Designing educational services based on an understanding of students’ cultures and institutionalizing that knowledge so that educators and the learning environments they work in can adapt and better serve diverse populations. </a:t>
            </a:r>
          </a:p>
        </p:txBody>
      </p:sp>
      <p:sp>
        <p:nvSpPr>
          <p:cNvPr id="4" name="Slide Number Placeholder 3"/>
          <p:cNvSpPr>
            <a:spLocks noGrp="1"/>
          </p:cNvSpPr>
          <p:nvPr>
            <p:ph type="sldNum" sz="quarter" idx="10"/>
          </p:nvPr>
        </p:nvSpPr>
        <p:spPr/>
        <p:txBody>
          <a:bodyPr/>
          <a:lstStyle/>
          <a:p>
            <a:fld id="{32674CE4-FBD8-4481-AEFB-CA53E599A745}" type="slidenum">
              <a:rPr lang="en-US" smtClean="0"/>
              <a:t>43</a:t>
            </a:fld>
            <a:endParaRPr lang="en-US" dirty="0"/>
          </a:p>
        </p:txBody>
      </p:sp>
    </p:spTree>
    <p:extLst>
      <p:ext uri="{BB962C8B-B14F-4D97-AF65-F5344CB8AC3E}">
        <p14:creationId xmlns:p14="http://schemas.microsoft.com/office/powerpoint/2010/main" val="4206211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
            </a:r>
            <a:br>
              <a:rPr lang="en-US" b="0" dirty="0" smtClean="0">
                <a:effectLst/>
              </a:rPr>
            </a:br>
            <a:r>
              <a:rPr lang="en-US" dirty="0"/>
              <a:t>These are the students we teach each day, so </a:t>
            </a: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44</a:t>
            </a:fld>
            <a:endParaRPr lang="en-US" dirty="0"/>
          </a:p>
        </p:txBody>
      </p:sp>
    </p:spTree>
    <p:extLst>
      <p:ext uri="{BB962C8B-B14F-4D97-AF65-F5344CB8AC3E}">
        <p14:creationId xmlns:p14="http://schemas.microsoft.com/office/powerpoint/2010/main" val="254262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45</a:t>
            </a:fld>
            <a:endParaRPr lang="en-US" dirty="0"/>
          </a:p>
        </p:txBody>
      </p:sp>
    </p:spTree>
    <p:extLst>
      <p:ext uri="{BB962C8B-B14F-4D97-AF65-F5344CB8AC3E}">
        <p14:creationId xmlns:p14="http://schemas.microsoft.com/office/powerpoint/2010/main" val="308500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smtClean="0"/>
              <a:t>So why</a:t>
            </a:r>
            <a:r>
              <a:rPr lang="en-US" b="1" baseline="0" dirty="0" smtClean="0"/>
              <a:t> does it matter? </a:t>
            </a:r>
            <a:endParaRPr lang="en-US" b="1" dirty="0" smtClean="0">
              <a:effectLst/>
            </a:endParaRPr>
          </a:p>
          <a:p>
            <a:pPr rtl="0"/>
            <a:r>
              <a:rPr lang="en-US" dirty="0"/>
              <a:t>State the description - ask audience for percentage or ratio</a:t>
            </a:r>
            <a:endParaRPr lang="en-US" b="0" dirty="0" smtClean="0">
              <a:effectLst/>
            </a:endParaRPr>
          </a:p>
          <a:p>
            <a:pPr rtl="0"/>
            <a:r>
              <a:rPr lang="en-US" dirty="0"/>
              <a:t>Jason to add STATS on Project AWARE Universal  Screener data on internalizing behaviors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5</a:t>
            </a:fld>
            <a:endParaRPr lang="en-US" dirty="0"/>
          </a:p>
        </p:txBody>
      </p:sp>
    </p:spTree>
    <p:extLst>
      <p:ext uri="{BB962C8B-B14F-4D97-AF65-F5344CB8AC3E}">
        <p14:creationId xmlns:p14="http://schemas.microsoft.com/office/powerpoint/2010/main" val="118865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So, why does this matter?  Because these are our kids...before we move on, let’s look at a real high school with some of the same challenges we face with our students.  </a:t>
            </a:r>
            <a:endParaRPr lang="en-US" dirty="0" smtClean="0"/>
          </a:p>
          <a:p>
            <a:pPr rtl="0"/>
            <a:endParaRPr lang="en-US" dirty="0" smtClean="0"/>
          </a:p>
          <a:p>
            <a:pPr rtl="0"/>
            <a:r>
              <a:rPr lang="en-US" dirty="0" smtClean="0"/>
              <a:t>3:08</a:t>
            </a:r>
            <a:r>
              <a:rPr lang="en-US" baseline="0" dirty="0" smtClean="0"/>
              <a:t> – name calling</a:t>
            </a:r>
          </a:p>
          <a:p>
            <a:pPr rtl="0"/>
            <a:endParaRPr lang="en-US" dirty="0" smtClean="0"/>
          </a:p>
          <a:p>
            <a:pPr rtl="0"/>
            <a:r>
              <a:rPr lang="en-US" dirty="0" smtClean="0"/>
              <a:t>As </a:t>
            </a:r>
            <a:r>
              <a:rPr lang="en-US" dirty="0"/>
              <a:t>you watch, what resonates with you? </a:t>
            </a:r>
            <a:r>
              <a:rPr lang="en-US" dirty="0" smtClean="0"/>
              <a:t>	How </a:t>
            </a:r>
            <a:r>
              <a:rPr lang="en-US" dirty="0"/>
              <a:t>does this resonate as it pertains to your school?</a:t>
            </a:r>
            <a:endParaRPr lang="en-US" b="0" dirty="0" smtClean="0">
              <a:effectLst/>
            </a:endParaRPr>
          </a:p>
          <a:p>
            <a:r>
              <a:rPr lang="en-US" dirty="0"/>
              <a:t>Stop video at 3:12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6</a:t>
            </a:fld>
            <a:endParaRPr lang="en-US" dirty="0"/>
          </a:p>
        </p:txBody>
      </p:sp>
    </p:spTree>
    <p:extLst>
      <p:ext uri="{BB962C8B-B14F-4D97-AF65-F5344CB8AC3E}">
        <p14:creationId xmlns:p14="http://schemas.microsoft.com/office/powerpoint/2010/main" val="3610364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Add to that, students bring a diverse variety of cultural beliefs and values through:</a:t>
            </a:r>
            <a:endParaRPr lang="en-US" b="0" dirty="0" smtClean="0">
              <a:effectLst/>
            </a:endParaRPr>
          </a:p>
          <a:p>
            <a:pPr rtl="0" fontAlgn="base"/>
            <a:r>
              <a:rPr lang="en-US" b="0" dirty="0" smtClean="0">
                <a:effectLst/>
              </a:rPr>
              <a:t/>
            </a:r>
            <a:br>
              <a:rPr lang="en-US" b="0" dirty="0" smtClean="0">
                <a:effectLst/>
              </a:rPr>
            </a:br>
            <a:r>
              <a:rPr lang="en-US" dirty="0"/>
              <a:t>As educators, we are expected to meet the needs of all students regardless of any of these things.  We have to have a level of cultural competence that allows us to teach across all this diversity.  </a:t>
            </a:r>
            <a:endParaRPr lang="en-US" b="0" dirty="0" smtClean="0">
              <a:effectLst/>
            </a:endParaRPr>
          </a:p>
          <a:p>
            <a:pPr rtl="0"/>
            <a:r>
              <a:rPr lang="en-US" b="0" dirty="0" smtClean="0">
                <a:effectLst/>
              </a:rPr>
              <a:t/>
            </a:r>
            <a:br>
              <a:rPr lang="en-US" b="0" dirty="0" smtClean="0">
                <a:effectLst/>
              </a:rPr>
            </a:br>
            <a:r>
              <a:rPr lang="en-US" dirty="0"/>
              <a:t>Now, look back at your warning label. Wouldn’t it be great if our students came with a warning label?</a:t>
            </a:r>
            <a:endParaRPr lang="en-US" b="0" dirty="0" smtClean="0">
              <a:effectLst/>
            </a:endParaRPr>
          </a:p>
          <a:p>
            <a:pPr rtl="0"/>
            <a:r>
              <a:rPr lang="en-US" b="0" dirty="0" smtClean="0">
                <a:effectLst/>
              </a:rPr>
              <a:t/>
            </a:r>
            <a:br>
              <a:rPr lang="en-US" b="0" dirty="0" smtClean="0">
                <a:effectLst/>
              </a:rPr>
            </a:br>
            <a:r>
              <a:rPr lang="en-US" dirty="0"/>
              <a:t>NO EASY TASK – NOT ONE RIGHT WAY</a:t>
            </a:r>
            <a:endParaRPr lang="en-US" b="0" dirty="0" smtClean="0">
              <a:effectLst/>
            </a:endParaRPr>
          </a:p>
          <a:p>
            <a:r>
              <a:rPr lang="en-US" b="0" dirty="0" smtClean="0">
                <a:effectLst/>
              </a:rPr>
              <a:t/>
            </a:r>
            <a:br>
              <a:rPr lang="en-US" b="0" dirty="0" smtClean="0">
                <a:effectLst/>
              </a:rPr>
            </a:br>
            <a:r>
              <a:rPr lang="en-US" dirty="0"/>
              <a:t>These are the students we teach each day, </a:t>
            </a:r>
            <a:r>
              <a:rPr lang="en-US" dirty="0" err="1" smtClean="0"/>
              <a:t>sooooooooo</a:t>
            </a: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7</a:t>
            </a:fld>
            <a:endParaRPr lang="en-US" dirty="0"/>
          </a:p>
        </p:txBody>
      </p:sp>
    </p:spTree>
    <p:extLst>
      <p:ext uri="{BB962C8B-B14F-4D97-AF65-F5344CB8AC3E}">
        <p14:creationId xmlns:p14="http://schemas.microsoft.com/office/powerpoint/2010/main" val="257074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move on…..How</a:t>
            </a:r>
            <a:r>
              <a:rPr lang="en-US" baseline="0" dirty="0" smtClean="0"/>
              <a:t> well do you  know this generation?  Are you still teaching they way you  did 3 years ago? 5 years ago? 10 years ago? </a:t>
            </a:r>
            <a:endParaRPr lang="en-US" dirty="0" smtClean="0"/>
          </a:p>
          <a:p>
            <a:endParaRPr lang="en-US" dirty="0" smtClean="0"/>
          </a:p>
          <a:p>
            <a:r>
              <a:rPr lang="en-US" b="1" dirty="0" smtClean="0"/>
              <a:t>Say: “</a:t>
            </a:r>
            <a:r>
              <a:rPr lang="en-US" dirty="0" smtClean="0"/>
              <a:t>What </a:t>
            </a:r>
            <a:r>
              <a:rPr lang="en-US" dirty="0"/>
              <a:t>do you make of a person who describes his or her life this </a:t>
            </a:r>
            <a:r>
              <a:rPr lang="en-US" dirty="0" smtClean="0"/>
              <a:t>way”</a:t>
            </a:r>
          </a:p>
          <a:p>
            <a:endParaRPr lang="en-US" dirty="0"/>
          </a:p>
          <a:p>
            <a:pPr marL="174700" indent="-174700">
              <a:buFont typeface="Arial" panose="020B0604020202020204" pitchFamily="34" charset="0"/>
              <a:buChar char="•"/>
            </a:pPr>
            <a:r>
              <a:rPr lang="en-US" dirty="0"/>
              <a:t>I spend </a:t>
            </a:r>
            <a:r>
              <a:rPr lang="en-US" dirty="0" smtClean="0"/>
              <a:t>my time on 3</a:t>
            </a:r>
            <a:r>
              <a:rPr lang="en-US" baseline="0" dirty="0" smtClean="0"/>
              <a:t> to 5 screens each day, </a:t>
            </a:r>
            <a:r>
              <a:rPr lang="en-US" dirty="0" smtClean="0"/>
              <a:t>equivalent </a:t>
            </a:r>
            <a:r>
              <a:rPr lang="en-US" dirty="0"/>
              <a:t>of a full-time </a:t>
            </a:r>
            <a:r>
              <a:rPr lang="en-US" dirty="0" smtClean="0"/>
              <a:t>job.</a:t>
            </a:r>
            <a:r>
              <a:rPr lang="en-US" baseline="0" dirty="0" smtClean="0"/>
              <a:t> </a:t>
            </a:r>
          </a:p>
          <a:p>
            <a:pPr marL="174700" indent="-174700">
              <a:buFont typeface="Arial" panose="020B0604020202020204" pitchFamily="34" charset="0"/>
              <a:buChar char="•"/>
            </a:pPr>
            <a:r>
              <a:rPr lang="en-US" dirty="0" smtClean="0"/>
              <a:t>I </a:t>
            </a:r>
            <a:r>
              <a:rPr lang="en-US" dirty="0"/>
              <a:t>made my best friends through Tumblr and Instagram. </a:t>
            </a:r>
          </a:p>
          <a:p>
            <a:pPr marL="174700" indent="-174700">
              <a:buFont typeface="Arial" panose="020B0604020202020204" pitchFamily="34" charset="0"/>
              <a:buChar char="•"/>
            </a:pPr>
            <a:r>
              <a:rPr lang="en-US" dirty="0"/>
              <a:t>I binge watch YouTube and Netflix. </a:t>
            </a:r>
            <a:endParaRPr lang="en-US" dirty="0" smtClean="0"/>
          </a:p>
          <a:p>
            <a:pPr marL="174700" indent="-174700">
              <a:buFont typeface="Arial" panose="020B0604020202020204" pitchFamily="34" charset="0"/>
              <a:buChar char="•"/>
            </a:pPr>
            <a:r>
              <a:rPr lang="en-US" dirty="0" smtClean="0"/>
              <a:t>I </a:t>
            </a:r>
            <a:r>
              <a:rPr lang="en-US" dirty="0"/>
              <a:t>am not totally sure about my sexual identity. </a:t>
            </a:r>
          </a:p>
          <a:p>
            <a:pPr marL="174700" indent="-174700">
              <a:buFont typeface="Arial" panose="020B0604020202020204" pitchFamily="34" charset="0"/>
              <a:buChar char="•"/>
            </a:pPr>
            <a:r>
              <a:rPr lang="en-US" dirty="0"/>
              <a:t>I don’t identify with an ethnic race, but with the human race. </a:t>
            </a:r>
          </a:p>
          <a:p>
            <a:pPr marL="174700" indent="-174700">
              <a:buFont typeface="Arial" panose="020B0604020202020204" pitchFamily="34" charset="0"/>
              <a:buChar char="•"/>
            </a:pPr>
            <a:r>
              <a:rPr lang="en-US" dirty="0"/>
              <a:t>I don’t remember a world before social media. </a:t>
            </a:r>
          </a:p>
        </p:txBody>
      </p:sp>
      <p:sp>
        <p:nvSpPr>
          <p:cNvPr id="4" name="Slide Number Placeholder 3"/>
          <p:cNvSpPr>
            <a:spLocks noGrp="1"/>
          </p:cNvSpPr>
          <p:nvPr>
            <p:ph type="sldNum" sz="quarter" idx="10"/>
          </p:nvPr>
        </p:nvSpPr>
        <p:spPr/>
        <p:txBody>
          <a:bodyPr/>
          <a:lstStyle/>
          <a:p>
            <a:fld id="{CF2FD335-6D8E-486A-8F5F-DFC7325903FF}" type="slidenum">
              <a:rPr lang="en-US" smtClean="0"/>
              <a:t>8</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This </a:t>
            </a:r>
            <a:r>
              <a:rPr lang="en-US" dirty="0"/>
              <a:t>new breed of people makes up a population called “Generation Z</a:t>
            </a:r>
            <a:r>
              <a:rPr lang="en-US" dirty="0" smtClean="0"/>
              <a:t>.”</a:t>
            </a:r>
          </a:p>
          <a:p>
            <a:endParaRPr lang="en-US" dirty="0"/>
          </a:p>
          <a:p>
            <a:pPr marL="174700" indent="-174700">
              <a:lnSpc>
                <a:spcPct val="150000"/>
              </a:lnSpc>
              <a:buFont typeface="Arial" panose="020B0604020202020204" pitchFamily="34" charset="0"/>
              <a:buChar char="•"/>
            </a:pPr>
            <a:r>
              <a:rPr lang="en-US" dirty="0"/>
              <a:t>They’re the ones following Millennials (aka Generation Y) who have dominated our culture over the last decade. </a:t>
            </a:r>
          </a:p>
          <a:p>
            <a:pPr marL="174700" indent="-174700">
              <a:lnSpc>
                <a:spcPct val="150000"/>
              </a:lnSpc>
              <a:buFont typeface="Arial" panose="020B0604020202020204" pitchFamily="34" charset="0"/>
              <a:buChar char="•"/>
            </a:pPr>
            <a:r>
              <a:rPr lang="en-US" dirty="0"/>
              <a:t>They now make up the youngest and largest percentage of the workforce, and Generation Z trails right behind them. </a:t>
            </a:r>
          </a:p>
          <a:p>
            <a:pPr marL="174700" indent="-174700">
              <a:lnSpc>
                <a:spcPct val="150000"/>
              </a:lnSpc>
              <a:buFont typeface="Arial" panose="020B0604020202020204" pitchFamily="34" charset="0"/>
              <a:buChar char="•"/>
            </a:pPr>
            <a:r>
              <a:rPr lang="en-US" dirty="0"/>
              <a:t>They’re the new kids on the block, the teenagers. </a:t>
            </a:r>
          </a:p>
          <a:p>
            <a:pPr marL="174700" indent="-174700">
              <a:lnSpc>
                <a:spcPct val="150000"/>
              </a:lnSpc>
              <a:buFont typeface="Arial" panose="020B0604020202020204" pitchFamily="34" charset="0"/>
              <a:buChar char="•"/>
            </a:pPr>
            <a:r>
              <a:rPr lang="en-US" dirty="0"/>
              <a:t>They’ve grown up in a post-9/11 culture, filled with wars, terrorism, economic recession, racial unrest, sexual-identity expansion, and lots of uncertainty. </a:t>
            </a:r>
          </a:p>
          <a:p>
            <a:pPr marL="174700" indent="-174700">
              <a:lnSpc>
                <a:spcPct val="150000"/>
              </a:lnSpc>
              <a:buFont typeface="Arial" panose="020B0604020202020204" pitchFamily="34" charset="0"/>
              <a:buChar char="•"/>
            </a:pPr>
            <a:r>
              <a:rPr lang="en-US" dirty="0"/>
              <a:t>They’re extremely post-modern. </a:t>
            </a:r>
          </a:p>
          <a:p>
            <a:pPr marL="174700" indent="-174700">
              <a:lnSpc>
                <a:spcPct val="150000"/>
              </a:lnSpc>
              <a:buFont typeface="Arial" panose="020B0604020202020204" pitchFamily="34" charset="0"/>
              <a:buChar char="•"/>
            </a:pPr>
            <a:r>
              <a:rPr lang="en-US" dirty="0"/>
              <a:t>If Millennials are slackers, these new kids are hackers. They know life is hard, and they plan to make their own way. </a:t>
            </a:r>
          </a:p>
        </p:txBody>
      </p:sp>
      <p:sp>
        <p:nvSpPr>
          <p:cNvPr id="4" name="Slide Number Placeholder 3"/>
          <p:cNvSpPr>
            <a:spLocks noGrp="1"/>
          </p:cNvSpPr>
          <p:nvPr>
            <p:ph type="sldNum" sz="quarter" idx="10"/>
          </p:nvPr>
        </p:nvSpPr>
        <p:spPr/>
        <p:txBody>
          <a:bodyPr/>
          <a:lstStyle/>
          <a:p>
            <a:fld id="{CF2FD335-6D8E-486A-8F5F-DFC7325903FF}" type="slidenum">
              <a:rPr lang="en-US" smtClean="0"/>
              <a:t>9</a:t>
            </a:fld>
            <a:endParaRPr lang="en-US" dirty="0"/>
          </a:p>
        </p:txBody>
      </p:sp>
    </p:spTree>
    <p:extLst>
      <p:ext uri="{BB962C8B-B14F-4D97-AF65-F5344CB8AC3E}">
        <p14:creationId xmlns:p14="http://schemas.microsoft.com/office/powerpoint/2010/main" val="73831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708F12-96AD-4ED4-8132-A78F5E42C1F5}" type="datetime1">
              <a:rPr lang="en-US" smtClean="0"/>
              <a:pPr/>
              <a:t>11/26/2017</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3528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11/26/2017</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9842540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11/26/2017</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587440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11/26/2017</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648726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11/26/2017</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07401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11/26/2017</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219927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11/26/2017</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13470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11/26/2017</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91074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11/26/2017</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2820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11/26/2017</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3601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11/26/2017</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2464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11/26/2017</a:t>
            </a:fld>
            <a:endParaRPr lang="en-US" dirty="0"/>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5432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11/26/2017</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9871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11/26/2017</a:t>
            </a:fld>
            <a:endParaRPr lang="en-US" dirty="0"/>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5569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11/26/2017</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5439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11/26/2017</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3314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0F09E4-6EA4-4BF3-9FC8-FF40373B88E6}" type="datetime1">
              <a:rPr lang="en-US" smtClean="0"/>
              <a:pPr/>
              <a:t>11/26/2017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106692450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Uk_vV-JRZ6E" TargetMode="Externa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ideo" Target="https://www.youtube.com/embed/v2CDCBPmhN8" TargetMode="Externa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4.xml"/><Relationship Id="rId1" Type="http://schemas.openxmlformats.org/officeDocument/2006/relationships/video" Target="https://www.youtube.com/embed/60RiDg71W7A"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48hIfLgxBQg"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1738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1181" y="214835"/>
            <a:ext cx="9525464" cy="762000"/>
          </a:xfrm>
          <a:prstGeom prst="rect">
            <a:avLst/>
          </a:prstGeom>
          <a:solidFill>
            <a:schemeClr val="accent1">
              <a:lumMod val="20000"/>
              <a:lumOff val="80000"/>
            </a:schemeClr>
          </a:solidFill>
          <a:ln>
            <a:solidFill>
              <a:srgbClr val="00B050"/>
            </a:solidFill>
          </a:ln>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mtClean="0">
                <a:ln w="0"/>
                <a:solidFill>
                  <a:schemeClr val="tx1"/>
                </a:solidFill>
                <a:effectLst>
                  <a:outerShdw blurRad="38100" dist="19050" dir="2700000" algn="tl" rotWithShape="0">
                    <a:schemeClr val="dk1">
                      <a:alpha val="40000"/>
                    </a:schemeClr>
                  </a:outerShdw>
                </a:effectLst>
              </a:rPr>
              <a:t>How well do you know this generation?</a:t>
            </a:r>
            <a:endParaRPr lang="en-US" sz="4000" dirty="0">
              <a:ln w="0"/>
              <a:solidFill>
                <a:schemeClr val="tx1"/>
              </a:solidFill>
              <a:effectLst>
                <a:outerShdw blurRad="38100" dist="19050" dir="2700000" algn="tl" rotWithShape="0">
                  <a:schemeClr val="dk1">
                    <a:alpha val="40000"/>
                  </a:schemeClr>
                </a:outerShdw>
              </a:effectLst>
            </a:endParaRPr>
          </a:p>
        </p:txBody>
      </p:sp>
      <p:pic>
        <p:nvPicPr>
          <p:cNvPr id="1026" name="Picture 2" descr="Image result for cold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51" y="2378794"/>
            <a:ext cx="6159168" cy="42036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18399" y="1269772"/>
            <a:ext cx="396815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ln w="0"/>
                <a:effectLst>
                  <a:outerShdw blurRad="38100" dist="19050" dir="2700000" algn="tl" rotWithShape="0">
                    <a:schemeClr val="dk1">
                      <a:alpha val="40000"/>
                    </a:schemeClr>
                  </a:outerShdw>
                </a:effectLst>
              </a:rPr>
              <a:t>COLD WAR </a:t>
            </a:r>
          </a:p>
          <a:p>
            <a:pPr algn="ctr"/>
            <a:r>
              <a:rPr lang="en-US" sz="2800" dirty="0" smtClean="0">
                <a:ln w="0"/>
                <a:effectLst>
                  <a:outerShdw blurRad="38100" dist="19050" dir="2700000" algn="tl" rotWithShape="0">
                    <a:schemeClr val="dk1">
                      <a:alpha val="40000"/>
                    </a:schemeClr>
                  </a:outerShdw>
                </a:effectLst>
              </a:rPr>
              <a:t>1947 - 1991</a:t>
            </a:r>
            <a:endParaRPr lang="en-US" sz="2800" dirty="0">
              <a:ln w="0"/>
              <a:effectLst>
                <a:outerShdw blurRad="38100" dist="19050" dir="2700000" algn="tl" rotWithShape="0">
                  <a:schemeClr val="dk1">
                    <a:alpha val="40000"/>
                  </a:schemeClr>
                </a:outerShdw>
              </a:effectLst>
            </a:endParaRPr>
          </a:p>
        </p:txBody>
      </p:sp>
      <p:pic>
        <p:nvPicPr>
          <p:cNvPr id="1028" name="Picture 4" descr="Image result for terror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443" y="2378794"/>
            <a:ext cx="3898840" cy="42036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01132" y="1269771"/>
            <a:ext cx="396815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ln w="0"/>
                <a:effectLst>
                  <a:outerShdw blurRad="38100" dist="19050" dir="2700000" algn="tl" rotWithShape="0">
                    <a:schemeClr val="dk1">
                      <a:alpha val="40000"/>
                    </a:schemeClr>
                  </a:outerShdw>
                </a:effectLst>
              </a:rPr>
              <a:t>POST TERRORISM</a:t>
            </a:r>
          </a:p>
        </p:txBody>
      </p:sp>
    </p:spTree>
    <p:extLst>
      <p:ext uri="{BB962C8B-B14F-4D97-AF65-F5344CB8AC3E}">
        <p14:creationId xmlns:p14="http://schemas.microsoft.com/office/powerpoint/2010/main" val="87508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social m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939" y="1430931"/>
            <a:ext cx="2654661" cy="19909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1151181" y="214835"/>
            <a:ext cx="9525464" cy="762000"/>
          </a:xfrm>
          <a:prstGeom prst="rect">
            <a:avLst/>
          </a:prstGeom>
          <a:solidFill>
            <a:schemeClr val="accent1">
              <a:lumMod val="20000"/>
              <a:lumOff val="80000"/>
            </a:schemeClr>
          </a:solidFill>
          <a:ln>
            <a:solidFill>
              <a:srgbClr val="00B050"/>
            </a:solidFill>
          </a:ln>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mtClean="0">
                <a:ln w="0"/>
                <a:solidFill>
                  <a:schemeClr val="tx1"/>
                </a:solidFill>
                <a:effectLst>
                  <a:outerShdw blurRad="38100" dist="19050" dir="2700000" algn="tl" rotWithShape="0">
                    <a:schemeClr val="dk1">
                      <a:alpha val="40000"/>
                    </a:schemeClr>
                  </a:outerShdw>
                </a:effectLst>
              </a:rPr>
              <a:t>How well do you know this generation?</a:t>
            </a:r>
            <a:endParaRPr lang="en-US" sz="4000" dirty="0">
              <a:ln w="0"/>
              <a:solidFill>
                <a:schemeClr val="tx1"/>
              </a:solidFill>
              <a:effectLst>
                <a:outerShdw blurRad="38100" dist="19050" dir="2700000" algn="tl" rotWithShape="0">
                  <a:schemeClr val="dk1">
                    <a:alpha val="40000"/>
                  </a:schemeClr>
                </a:outerShdw>
              </a:effectLst>
            </a:endParaRPr>
          </a:p>
        </p:txBody>
      </p:sp>
      <p:pic>
        <p:nvPicPr>
          <p:cNvPr id="2050" name="Picture 2" descr="Image result for a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8" r="7761"/>
          <a:stretch/>
        </p:blipFill>
        <p:spPr bwMode="auto">
          <a:xfrm>
            <a:off x="3770448" y="2907693"/>
            <a:ext cx="3669971" cy="2932334"/>
          </a:xfrm>
          <a:prstGeom prst="rect">
            <a:avLst/>
          </a:prstGeom>
          <a:ln w="2286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1483" y="1278693"/>
            <a:ext cx="395211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ln w="0"/>
                <a:effectLst>
                  <a:outerShdw blurRad="38100" dist="19050" dir="2700000" algn="tl" rotWithShape="0">
                    <a:schemeClr val="dk1">
                      <a:alpha val="40000"/>
                    </a:schemeClr>
                  </a:outerShdw>
                </a:effectLst>
              </a:rPr>
              <a:t>Technology, Instant Messaging &amp; Surfing</a:t>
            </a:r>
            <a:endParaRPr lang="en-US" sz="2800" dirty="0">
              <a:ln w="0"/>
              <a:effectLst>
                <a:outerShdw blurRad="38100" dist="19050" dir="2700000" algn="tl" rotWithShape="0">
                  <a:schemeClr val="dk1">
                    <a:alpha val="40000"/>
                  </a:schemeClr>
                </a:outerShdw>
              </a:effectLst>
            </a:endParaRPr>
          </a:p>
        </p:txBody>
      </p:sp>
      <p:pic>
        <p:nvPicPr>
          <p:cNvPr id="2052" name="Picture 4" descr="Image result for google and social m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8380" y="3185936"/>
            <a:ext cx="3588290" cy="358829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ocial medi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264" r="17640"/>
          <a:stretch/>
        </p:blipFill>
        <p:spPr bwMode="auto">
          <a:xfrm>
            <a:off x="10150688" y="1170464"/>
            <a:ext cx="1828800" cy="18218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198" y="2611777"/>
            <a:ext cx="1798044" cy="1762083"/>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625" y="4693088"/>
            <a:ext cx="2955636" cy="1662545"/>
          </a:xfrm>
          <a:prstGeom prst="rect">
            <a:avLst/>
          </a:prstGeom>
        </p:spPr>
      </p:pic>
    </p:spTree>
    <p:extLst>
      <p:ext uri="{BB962C8B-B14F-4D97-AF65-F5344CB8AC3E}">
        <p14:creationId xmlns:p14="http://schemas.microsoft.com/office/powerpoint/2010/main" val="125509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1181" y="214835"/>
            <a:ext cx="9525464" cy="762000"/>
          </a:xfrm>
          <a:prstGeom prst="rect">
            <a:avLst/>
          </a:prstGeom>
          <a:solidFill>
            <a:schemeClr val="accent1">
              <a:lumMod val="20000"/>
              <a:lumOff val="80000"/>
            </a:schemeClr>
          </a:solidFill>
          <a:ln>
            <a:solidFill>
              <a:srgbClr val="00B050"/>
            </a:solidFill>
          </a:ln>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mtClean="0">
                <a:ln w="0"/>
                <a:solidFill>
                  <a:schemeClr val="tx1"/>
                </a:solidFill>
                <a:effectLst>
                  <a:outerShdw blurRad="38100" dist="19050" dir="2700000" algn="tl" rotWithShape="0">
                    <a:schemeClr val="dk1">
                      <a:alpha val="40000"/>
                    </a:schemeClr>
                  </a:outerShdw>
                </a:effectLst>
              </a:rPr>
              <a:t>How well do you know this generation?</a:t>
            </a:r>
            <a:endParaRPr lang="en-US" sz="4000" dirty="0">
              <a:ln w="0"/>
              <a:solidFill>
                <a:schemeClr val="tx1"/>
              </a:solidFill>
              <a:effectLst>
                <a:outerShdw blurRad="38100" dist="19050" dir="2700000" algn="tl" rotWithShape="0">
                  <a:schemeClr val="dk1">
                    <a:alpha val="40000"/>
                  </a:schemeClr>
                </a:outerShdw>
              </a:effectLst>
            </a:endParaRPr>
          </a:p>
        </p:txBody>
      </p:sp>
      <p:pic>
        <p:nvPicPr>
          <p:cNvPr id="3074" name="Picture 2" descr="Image result for pay phone"/>
          <p:cNvPicPr>
            <a:picLocks noChangeAspect="1" noChangeArrowheads="1"/>
          </p:cNvPicPr>
          <p:nvPr/>
        </p:nvPicPr>
        <p:blipFill rotWithShape="1">
          <a:blip r:embed="rId3">
            <a:extLst>
              <a:ext uri="{28A0092B-C50C-407E-A947-70E740481C1C}">
                <a14:useLocalDpi xmlns:a14="http://schemas.microsoft.com/office/drawing/2010/main" val="0"/>
              </a:ext>
            </a:extLst>
          </a:blip>
          <a:srcRect l="13333" r="20398"/>
          <a:stretch/>
        </p:blipFill>
        <p:spPr bwMode="auto">
          <a:xfrm>
            <a:off x="189571" y="3902926"/>
            <a:ext cx="1750741" cy="26418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all 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36" y="3902926"/>
            <a:ext cx="1523737" cy="244179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phone"/>
          <p:cNvPicPr>
            <a:picLocks noChangeAspect="1" noChangeArrowheads="1"/>
          </p:cNvPicPr>
          <p:nvPr/>
        </p:nvPicPr>
        <p:blipFill rotWithShape="1">
          <a:blip r:embed="rId5">
            <a:extLst>
              <a:ext uri="{28A0092B-C50C-407E-A947-70E740481C1C}">
                <a14:useLocalDpi xmlns:a14="http://schemas.microsoft.com/office/drawing/2010/main" val="0"/>
              </a:ext>
            </a:extLst>
          </a:blip>
          <a:srcRect l="33193" t="2761" r="33452" b="7288"/>
          <a:stretch/>
        </p:blipFill>
        <p:spPr bwMode="auto">
          <a:xfrm>
            <a:off x="3860161" y="1225342"/>
            <a:ext cx="2036618" cy="37095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0064" y="1412380"/>
            <a:ext cx="3351671" cy="2308324"/>
          </a:xfrm>
          <a:prstGeom prst="rect">
            <a:avLst/>
          </a:prstGeom>
          <a:solidFill>
            <a:schemeClr val="accent1">
              <a:lumMod val="20000"/>
              <a:lumOff val="80000"/>
            </a:schemeClr>
          </a:solidFill>
        </p:spPr>
        <p:txBody>
          <a:bodyPr wrap="square" rtlCol="0">
            <a:spAutoFit/>
          </a:bodyPr>
          <a:lstStyle/>
          <a:p>
            <a:r>
              <a:rPr lang="en-US" sz="3600" dirty="0" smtClean="0"/>
              <a:t>HOW DOES THIS GENERATION COMMUNICATE? </a:t>
            </a:r>
            <a:endParaRPr lang="en-US" sz="36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5205" y="1652678"/>
            <a:ext cx="1859013" cy="318876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44102" y="2352167"/>
            <a:ext cx="3732670" cy="1789786"/>
          </a:xfrm>
          <a:prstGeom prst="rect">
            <a:avLst/>
          </a:prstGeom>
        </p:spPr>
      </p:pic>
    </p:spTree>
    <p:extLst>
      <p:ext uri="{BB962C8B-B14F-4D97-AF65-F5344CB8AC3E}">
        <p14:creationId xmlns:p14="http://schemas.microsoft.com/office/powerpoint/2010/main" val="331980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15529" y="976835"/>
            <a:ext cx="4776471" cy="58811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976835"/>
            <a:ext cx="7415528" cy="5881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1" y="86218"/>
            <a:ext cx="9316527" cy="762000"/>
          </a:xfrm>
          <a:prstGeom prst="rect">
            <a:avLst/>
          </a:prstGeom>
          <a:solidFill>
            <a:schemeClr val="accent1">
              <a:lumMod val="20000"/>
              <a:lumOff val="80000"/>
            </a:schemeClr>
          </a:solidFill>
          <a:ln>
            <a:solidFill>
              <a:srgbClr val="00B050"/>
            </a:solidFill>
          </a:ln>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n w="0"/>
                <a:solidFill>
                  <a:schemeClr val="tx1"/>
                </a:solidFill>
                <a:effectLst>
                  <a:outerShdw blurRad="38100" dist="19050" dir="2700000" algn="tl" rotWithShape="0">
                    <a:schemeClr val="dk1">
                      <a:alpha val="40000"/>
                    </a:schemeClr>
                  </a:outerShdw>
                </a:effectLst>
              </a:rPr>
              <a:t>How well do you know this generation?</a:t>
            </a:r>
            <a:endParaRPr lang="en-US" sz="4000" dirty="0">
              <a:ln w="0"/>
              <a:solidFill>
                <a:schemeClr val="tx1"/>
              </a:solidFill>
              <a:effectLst>
                <a:outerShdw blurRad="38100" dist="19050" dir="2700000" algn="tl" rotWithShape="0">
                  <a:schemeClr val="dk1">
                    <a:alpha val="40000"/>
                  </a:schemeClr>
                </a:outerShdw>
              </a:effectLst>
            </a:endParaRPr>
          </a:p>
        </p:txBody>
      </p:sp>
      <p:pic>
        <p:nvPicPr>
          <p:cNvPr id="4100" name="Picture 4" descr="Image result for TV shows in 9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026" y="1190445"/>
            <a:ext cx="379191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V shows in 90'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7026" y="4157183"/>
            <a:ext cx="3791910" cy="25722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popular tv shows in 20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810" y="1190444"/>
            <a:ext cx="4410974" cy="247840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what do teens wat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6811" y="4047542"/>
            <a:ext cx="4410974" cy="264658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TV shows in 90's"/>
          <p:cNvPicPr>
            <a:picLocks noChangeAspect="1" noChangeArrowheads="1"/>
          </p:cNvPicPr>
          <p:nvPr/>
        </p:nvPicPr>
        <p:blipFill rotWithShape="1">
          <a:blip r:embed="rId7">
            <a:extLst>
              <a:ext uri="{28A0092B-C50C-407E-A947-70E740481C1C}">
                <a14:useLocalDpi xmlns:a14="http://schemas.microsoft.com/office/drawing/2010/main" val="0"/>
              </a:ext>
            </a:extLst>
          </a:blip>
          <a:srcRect t="1338" r="4342" b="5232"/>
          <a:stretch/>
        </p:blipFill>
        <p:spPr bwMode="auto">
          <a:xfrm>
            <a:off x="138322" y="1190444"/>
            <a:ext cx="3122463" cy="553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22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fade">
                                      <p:cBhvr>
                                        <p:cTn id="13" dur="500"/>
                                        <p:tgtEl>
                                          <p:spTgt spid="410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500"/>
                                        <p:tgtEl>
                                          <p:spTgt spid="4104"/>
                                        </p:tgtEl>
                                      </p:cBhvr>
                                    </p:animEffect>
                                  </p:childTnLst>
                                </p:cTn>
                              </p:par>
                              <p:par>
                                <p:cTn id="19" presetID="10" presetClass="entr" presetSubtype="0" fill="hold" nodeType="with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fade">
                                      <p:cBhvr>
                                        <p:cTn id="21"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3364">
              <a:srgbClr val="E1F2B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1"/>
          <p:cNvSpPr txBox="1">
            <a:spLocks/>
          </p:cNvSpPr>
          <p:nvPr/>
        </p:nvSpPr>
        <p:spPr>
          <a:xfrm>
            <a:off x="7862531" y="1162881"/>
            <a:ext cx="3869393" cy="4099232"/>
          </a:xfrm>
          <a:prstGeom prst="rect">
            <a:avLst/>
          </a:prstGeom>
          <a:solidFill>
            <a:schemeClr val="accent1">
              <a:lumMod val="20000"/>
              <a:lumOff val="80000"/>
            </a:schemeClr>
          </a:solidFill>
          <a:ln>
            <a:solidFill>
              <a:srgbClr val="00B050"/>
            </a:solidFill>
          </a:ln>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dirty="0" smtClean="0">
                <a:ln w="0"/>
                <a:solidFill>
                  <a:schemeClr val="tx1"/>
                </a:solidFill>
                <a:effectLst>
                  <a:outerShdw blurRad="38100" dist="19050" dir="2700000" algn="tl" rotWithShape="0">
                    <a:schemeClr val="dk1">
                      <a:alpha val="40000"/>
                    </a:schemeClr>
                  </a:outerShdw>
                </a:effectLst>
              </a:rPr>
              <a:t>How well do you know this generation?</a:t>
            </a:r>
            <a:endParaRPr lang="en-US" sz="5400" dirty="0">
              <a:ln w="0"/>
              <a:solidFill>
                <a:schemeClr val="tx1"/>
              </a:solidFill>
              <a:effectLst>
                <a:outerShdw blurRad="38100" dist="19050" dir="2700000" algn="tl" rotWithShape="0">
                  <a:schemeClr val="dk1">
                    <a:alpha val="40000"/>
                  </a:schemeClr>
                </a:outerShdw>
              </a:effectLst>
            </a:endParaRPr>
          </a:p>
        </p:txBody>
      </p:sp>
      <p:pic>
        <p:nvPicPr>
          <p:cNvPr id="4" name="Uk_vV-JRZ6E"/>
          <p:cNvPicPr>
            <a:picLocks noRot="1" noChangeAspect="1"/>
          </p:cNvPicPr>
          <p:nvPr>
            <a:videoFile r:link="rId1"/>
          </p:nvPr>
        </p:nvPicPr>
        <p:blipFill>
          <a:blip r:embed="rId4"/>
          <a:stretch>
            <a:fillRect/>
          </a:stretch>
        </p:blipFill>
        <p:spPr>
          <a:xfrm>
            <a:off x="531962" y="645296"/>
            <a:ext cx="6980807" cy="5496711"/>
          </a:xfrm>
          <a:prstGeom prst="rect">
            <a:avLst/>
          </a:prstGeom>
        </p:spPr>
      </p:pic>
    </p:spTree>
    <p:extLst>
      <p:ext uri="{BB962C8B-B14F-4D97-AF65-F5344CB8AC3E}">
        <p14:creationId xmlns:p14="http://schemas.microsoft.com/office/powerpoint/2010/main" val="20590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1702279"/>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6" name="Text Placeholder 5"/>
          <p:cNvSpPr>
            <a:spLocks noGrp="1"/>
          </p:cNvSpPr>
          <p:nvPr>
            <p:ph sz="half" idx="1"/>
          </p:nvPr>
        </p:nvSpPr>
        <p:spPr>
          <a:xfrm>
            <a:off x="-260279" y="2164574"/>
            <a:ext cx="3702311" cy="1065690"/>
          </a:xfrm>
        </p:spPr>
        <p:txBody>
          <a:bodyPr>
            <a:noAutofit/>
          </a:bodyPr>
          <a:lstStyle/>
          <a:p>
            <a:pPr marL="0" indent="0" algn="ctr">
              <a:buNone/>
            </a:pPr>
            <a:r>
              <a:rPr lang="en-US" sz="3200" b="1" dirty="0" smtClean="0">
                <a:ln w="0"/>
                <a:solidFill>
                  <a:schemeClr val="tx1"/>
                </a:solidFill>
                <a:effectLst>
                  <a:outerShdw blurRad="38100" dist="19050" dir="2700000" algn="tl" rotWithShape="0">
                    <a:schemeClr val="dk1">
                      <a:alpha val="40000"/>
                    </a:schemeClr>
                  </a:outerShdw>
                </a:effectLst>
              </a:rPr>
              <a:t>NO SECRETS CLASSROOM</a:t>
            </a:r>
            <a:endParaRPr lang="en-US" sz="3200" b="1" dirty="0"/>
          </a:p>
        </p:txBody>
      </p:sp>
      <p:sp>
        <p:nvSpPr>
          <p:cNvPr id="7" name="Text Placeholder 5"/>
          <p:cNvSpPr>
            <a:spLocks noGrp="1"/>
          </p:cNvSpPr>
          <p:nvPr>
            <p:ph sz="half" idx="2"/>
          </p:nvPr>
        </p:nvSpPr>
        <p:spPr>
          <a:xfrm>
            <a:off x="3635027" y="2478829"/>
            <a:ext cx="3167078" cy="668875"/>
          </a:xfrm>
        </p:spPr>
        <p:txBody>
          <a:bodyPr>
            <a:noAutofit/>
          </a:bodyPr>
          <a:lstStyle/>
          <a:p>
            <a:pPr marL="0" indent="0">
              <a:buNone/>
            </a:pPr>
            <a:r>
              <a:rPr lang="en-US" sz="3200" b="1" dirty="0" smtClean="0">
                <a:ln w="0"/>
                <a:solidFill>
                  <a:schemeClr val="tx1"/>
                </a:solidFill>
                <a:effectLst>
                  <a:outerShdw blurRad="38100" dist="19050" dir="2700000" algn="tl" rotWithShape="0">
                    <a:schemeClr val="dk1">
                      <a:alpha val="40000"/>
                    </a:schemeClr>
                  </a:outerShdw>
                </a:effectLst>
              </a:rPr>
              <a:t>RELATIONSHIPS</a:t>
            </a:r>
            <a:endParaRPr lang="en-US" sz="3200" b="1" dirty="0"/>
          </a:p>
        </p:txBody>
      </p:sp>
      <p:sp>
        <p:nvSpPr>
          <p:cNvPr id="10" name="Text Placeholder 5"/>
          <p:cNvSpPr>
            <a:spLocks noGrp="1"/>
          </p:cNvSpPr>
          <p:nvPr>
            <p:ph sz="half" idx="4294967295"/>
          </p:nvPr>
        </p:nvSpPr>
        <p:spPr>
          <a:xfrm>
            <a:off x="6995100" y="2077392"/>
            <a:ext cx="4183062" cy="1065212"/>
          </a:xfrm>
        </p:spPr>
        <p:txBody>
          <a:bodyPr>
            <a:noAutofit/>
          </a:bodyPr>
          <a:lstStyle/>
          <a:p>
            <a:pPr marL="0" indent="0" algn="ctr">
              <a:buNone/>
            </a:pPr>
            <a:r>
              <a:rPr lang="en-US" sz="3200" b="1" dirty="0" smtClean="0">
                <a:ln w="0"/>
                <a:solidFill>
                  <a:schemeClr val="tx1"/>
                </a:solidFill>
                <a:effectLst>
                  <a:outerShdw blurRad="38100" dist="19050" dir="2700000" algn="tl" rotWithShape="0">
                    <a:schemeClr val="dk1">
                      <a:alpha val="40000"/>
                    </a:schemeClr>
                  </a:outerShdw>
                </a:effectLst>
              </a:rPr>
              <a:t>CULTURAL RESPONSIVENESS</a:t>
            </a:r>
            <a:endParaRPr lang="en-US" sz="3200" b="1" dirty="0"/>
          </a:p>
        </p:txBody>
      </p:sp>
      <p:pic>
        <p:nvPicPr>
          <p:cNvPr id="1032" name="Picture 8" descr="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13" y="3230264"/>
            <a:ext cx="3274053" cy="33775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5162" y="4178451"/>
            <a:ext cx="2763410" cy="1200329"/>
          </a:xfrm>
          <a:prstGeom prst="rect">
            <a:avLst/>
          </a:prstGeom>
        </p:spPr>
        <p:txBody>
          <a:bodyPr wrap="square">
            <a:spAutoFit/>
          </a:bodyPr>
          <a:lstStyle/>
          <a:p>
            <a:r>
              <a:rPr lang="en-US" sz="2400" b="1" dirty="0" smtClean="0">
                <a:solidFill>
                  <a:srgbClr val="000000"/>
                </a:solidFill>
                <a:latin typeface="Arial" panose="020B0604020202020204" pitchFamily="34" charset="0"/>
              </a:rPr>
              <a:t>     VISION </a:t>
            </a:r>
            <a:endParaRPr lang="en-US" sz="2400" dirty="0"/>
          </a:p>
          <a:p>
            <a:r>
              <a:rPr lang="en-US" sz="2400" b="1" dirty="0" smtClean="0">
                <a:solidFill>
                  <a:srgbClr val="000000"/>
                </a:solidFill>
                <a:latin typeface="Arial" panose="020B0604020202020204" pitchFamily="34" charset="0"/>
              </a:rPr>
              <a:t>           &amp;</a:t>
            </a:r>
            <a:endParaRPr lang="en-US" sz="2400" dirty="0"/>
          </a:p>
          <a:p>
            <a:r>
              <a:rPr lang="en-US" sz="2400" b="1" dirty="0">
                <a:solidFill>
                  <a:srgbClr val="000000"/>
                </a:solidFill>
                <a:latin typeface="Arial" panose="020B0604020202020204" pitchFamily="34" charset="0"/>
              </a:rPr>
              <a:t>EXPECTATIONS</a:t>
            </a:r>
            <a:endParaRPr lang="en-US" sz="2400" dirty="0"/>
          </a:p>
        </p:txBody>
      </p:sp>
      <p:pic>
        <p:nvPicPr>
          <p:cNvPr id="1034"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240" y="3147704"/>
            <a:ext cx="3543932" cy="354393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lassroom Relationshi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324" y="3154914"/>
            <a:ext cx="2655519" cy="353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1702279"/>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6" name="Text Placeholder 5"/>
          <p:cNvSpPr>
            <a:spLocks noGrp="1"/>
          </p:cNvSpPr>
          <p:nvPr>
            <p:ph sz="half" idx="1"/>
          </p:nvPr>
        </p:nvSpPr>
        <p:spPr>
          <a:xfrm>
            <a:off x="3252356" y="2164574"/>
            <a:ext cx="5713224" cy="1065690"/>
          </a:xfrm>
        </p:spPr>
        <p:txBody>
          <a:bodyPr>
            <a:noAutofit/>
          </a:bodyPr>
          <a:lstStyle/>
          <a:p>
            <a:pPr marL="0" indent="0" algn="ctr">
              <a:buNone/>
            </a:pPr>
            <a:r>
              <a:rPr lang="en-US" sz="3200" b="1" dirty="0" smtClean="0">
                <a:ln w="0"/>
                <a:solidFill>
                  <a:schemeClr val="tx1"/>
                </a:solidFill>
                <a:effectLst>
                  <a:outerShdw blurRad="38100" dist="19050" dir="2700000" algn="tl" rotWithShape="0">
                    <a:schemeClr val="dk1">
                      <a:alpha val="40000"/>
                    </a:schemeClr>
                  </a:outerShdw>
                </a:effectLst>
              </a:rPr>
              <a:t>NO SECRETS CLASSROOM</a:t>
            </a:r>
            <a:endParaRPr lang="en-US" sz="3200" b="1" dirty="0"/>
          </a:p>
        </p:txBody>
      </p:sp>
      <p:pic>
        <p:nvPicPr>
          <p:cNvPr id="1032" name="Picture 8" descr="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664" y="3230264"/>
            <a:ext cx="3274053" cy="33775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28307" y="4178451"/>
            <a:ext cx="2763410" cy="1200329"/>
          </a:xfrm>
          <a:prstGeom prst="rect">
            <a:avLst/>
          </a:prstGeom>
        </p:spPr>
        <p:txBody>
          <a:bodyPr wrap="square">
            <a:spAutoFit/>
          </a:bodyPr>
          <a:lstStyle/>
          <a:p>
            <a:r>
              <a:rPr lang="en-US" sz="2400" b="1" dirty="0" smtClean="0">
                <a:solidFill>
                  <a:srgbClr val="000000"/>
                </a:solidFill>
                <a:latin typeface="Arial" panose="020B0604020202020204" pitchFamily="34" charset="0"/>
              </a:rPr>
              <a:t>     VISION </a:t>
            </a:r>
            <a:endParaRPr lang="en-US" sz="2400" dirty="0"/>
          </a:p>
          <a:p>
            <a:r>
              <a:rPr lang="en-US" sz="2400" b="1" dirty="0" smtClean="0">
                <a:solidFill>
                  <a:srgbClr val="000000"/>
                </a:solidFill>
                <a:latin typeface="Arial" panose="020B0604020202020204" pitchFamily="34" charset="0"/>
              </a:rPr>
              <a:t>           &amp;</a:t>
            </a:r>
            <a:endParaRPr lang="en-US" sz="2400" dirty="0"/>
          </a:p>
          <a:p>
            <a:r>
              <a:rPr lang="en-US" sz="2400" b="1" dirty="0">
                <a:solidFill>
                  <a:srgbClr val="000000"/>
                </a:solidFill>
                <a:latin typeface="Arial" panose="020B0604020202020204" pitchFamily="34" charset="0"/>
              </a:rPr>
              <a:t>EXPECTATIONS</a:t>
            </a:r>
            <a:endParaRPr lang="en-US" sz="2400" dirty="0"/>
          </a:p>
        </p:txBody>
      </p:sp>
    </p:spTree>
    <p:extLst>
      <p:ext uri="{BB962C8B-B14F-4D97-AF65-F5344CB8AC3E}">
        <p14:creationId xmlns:p14="http://schemas.microsoft.com/office/powerpoint/2010/main" val="332081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team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205" y="-45338"/>
            <a:ext cx="71340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25038" y="63319"/>
            <a:ext cx="7050041" cy="768215"/>
          </a:xfrm>
        </p:spPr>
        <p:style>
          <a:lnRef idx="0">
            <a:schemeClr val="accent1"/>
          </a:lnRef>
          <a:fillRef idx="3">
            <a:schemeClr val="accent1"/>
          </a:fillRef>
          <a:effectRef idx="3">
            <a:schemeClr val="accent1"/>
          </a:effectRef>
          <a:fontRef idx="minor">
            <a:schemeClr val="lt1"/>
          </a:fontRef>
        </p:style>
        <p:txBody>
          <a:bodyPr>
            <a:normAutofit/>
          </a:bodyPr>
          <a:lstStyle/>
          <a:p>
            <a:pPr marL="0" indent="0" algn="ctr"/>
            <a:r>
              <a:rPr lang="en-US" sz="4000" b="1" dirty="0" smtClean="0">
                <a:ln w="0"/>
                <a:solidFill>
                  <a:schemeClr val="tx1"/>
                </a:solidFill>
                <a:effectLst>
                  <a:outerShdw blurRad="38100" dist="19050" dir="2700000" algn="tl" rotWithShape="0">
                    <a:schemeClr val="dk1">
                      <a:alpha val="40000"/>
                    </a:schemeClr>
                  </a:outerShdw>
                </a:effectLst>
              </a:rPr>
              <a:t>NO SECRETS CLASSROOM</a:t>
            </a:r>
            <a:endParaRPr lang="en-US" sz="4000" b="1" dirty="0"/>
          </a:p>
        </p:txBody>
      </p:sp>
      <p:sp>
        <p:nvSpPr>
          <p:cNvPr id="3" name="TextBox 2"/>
          <p:cNvSpPr txBox="1"/>
          <p:nvPr/>
        </p:nvSpPr>
        <p:spPr>
          <a:xfrm>
            <a:off x="1226127" y="6068291"/>
            <a:ext cx="2951018" cy="461665"/>
          </a:xfrm>
          <a:prstGeom prst="rect">
            <a:avLst/>
          </a:prstGeom>
          <a:noFill/>
        </p:spPr>
        <p:txBody>
          <a:bodyPr wrap="square" rtlCol="0">
            <a:spAutoFit/>
          </a:bodyPr>
          <a:lstStyle/>
          <a:p>
            <a:pPr algn="ctr"/>
            <a:r>
              <a:rPr lang="en-US" sz="2400" i="1" dirty="0" smtClean="0"/>
              <a:t>RELATIONSHIPS</a:t>
            </a:r>
            <a:endParaRPr lang="en-US" i="1" dirty="0"/>
          </a:p>
        </p:txBody>
      </p:sp>
      <p:sp>
        <p:nvSpPr>
          <p:cNvPr id="6" name="TextBox 5"/>
          <p:cNvSpPr txBox="1"/>
          <p:nvPr/>
        </p:nvSpPr>
        <p:spPr>
          <a:xfrm>
            <a:off x="891338" y="4763500"/>
            <a:ext cx="4950138" cy="830997"/>
          </a:xfrm>
          <a:prstGeom prst="rect">
            <a:avLst/>
          </a:prstGeom>
          <a:noFill/>
        </p:spPr>
        <p:txBody>
          <a:bodyPr wrap="square" rtlCol="0">
            <a:spAutoFit/>
          </a:bodyPr>
          <a:lstStyle/>
          <a:p>
            <a:pPr algn="ctr"/>
            <a:r>
              <a:rPr lang="en-US" sz="2400" i="1" dirty="0" smtClean="0"/>
              <a:t>CLASSROOM &amp; BEHAVIOR MANAGEMENT </a:t>
            </a:r>
            <a:endParaRPr lang="en-US" sz="2400" i="1" dirty="0"/>
          </a:p>
        </p:txBody>
      </p:sp>
      <p:sp>
        <p:nvSpPr>
          <p:cNvPr id="4" name="Rectangle 3"/>
          <p:cNvSpPr/>
          <p:nvPr/>
        </p:nvSpPr>
        <p:spPr>
          <a:xfrm>
            <a:off x="713678" y="2603956"/>
            <a:ext cx="3936381" cy="369332"/>
          </a:xfrm>
          <a:prstGeom prst="rect">
            <a:avLst/>
          </a:prstGeom>
        </p:spPr>
        <p:txBody>
          <a:bodyPr wrap="square">
            <a:spAutoFit/>
          </a:bodyPr>
          <a:lstStyle/>
          <a:p>
            <a:r>
              <a:rPr lang="en-US" dirty="0"/>
              <a:t> </a:t>
            </a:r>
          </a:p>
        </p:txBody>
      </p:sp>
      <p:sp>
        <p:nvSpPr>
          <p:cNvPr id="9" name="Rectangle 8"/>
          <p:cNvSpPr/>
          <p:nvPr/>
        </p:nvSpPr>
        <p:spPr>
          <a:xfrm>
            <a:off x="1602059" y="2593920"/>
            <a:ext cx="6096000" cy="923330"/>
          </a:xfrm>
          <a:prstGeom prst="rect">
            <a:avLst/>
          </a:prstGeom>
        </p:spPr>
        <p:txBody>
          <a:bodyPr>
            <a:spAutoFit/>
          </a:bodyPr>
          <a:lstStyle/>
          <a:p>
            <a:r>
              <a:rPr lang="en-US" dirty="0">
                <a:solidFill>
                  <a:srgbClr val="000000"/>
                </a:solidFill>
                <a:latin typeface="Calibri" panose="020F0502020204030204" pitchFamily="34" charset="0"/>
              </a:rPr>
              <a:t>              </a:t>
            </a:r>
            <a:endParaRPr lang="en-US" dirty="0"/>
          </a:p>
          <a:p>
            <a:r>
              <a:rPr lang="en-US" dirty="0"/>
              <a:t/>
            </a:r>
            <a:br>
              <a:rPr lang="en-US" dirty="0"/>
            </a:br>
            <a:endParaRPr lang="en-US" dirty="0"/>
          </a:p>
        </p:txBody>
      </p:sp>
      <p:sp>
        <p:nvSpPr>
          <p:cNvPr id="13" name="TextBox 12"/>
          <p:cNvSpPr txBox="1"/>
          <p:nvPr/>
        </p:nvSpPr>
        <p:spPr>
          <a:xfrm>
            <a:off x="1772538" y="2616085"/>
            <a:ext cx="5233274" cy="461665"/>
          </a:xfrm>
          <a:prstGeom prst="rect">
            <a:avLst/>
          </a:prstGeom>
          <a:noFill/>
        </p:spPr>
        <p:txBody>
          <a:bodyPr wrap="square" rtlCol="0">
            <a:spAutoFit/>
          </a:bodyPr>
          <a:lstStyle/>
          <a:p>
            <a:pPr algn="ctr"/>
            <a:r>
              <a:rPr lang="en-US" sz="2400" dirty="0" smtClean="0"/>
              <a:t>PLANS, PURPOSE, DESIRED RESULT</a:t>
            </a:r>
            <a:endParaRPr lang="en-US" sz="2400" dirty="0"/>
          </a:p>
        </p:txBody>
      </p:sp>
      <p:sp>
        <p:nvSpPr>
          <p:cNvPr id="14" name="TextBox 13"/>
          <p:cNvSpPr txBox="1"/>
          <p:nvPr/>
        </p:nvSpPr>
        <p:spPr>
          <a:xfrm>
            <a:off x="1423133" y="3597379"/>
            <a:ext cx="5233274" cy="830997"/>
          </a:xfrm>
          <a:prstGeom prst="rect">
            <a:avLst/>
          </a:prstGeom>
          <a:noFill/>
        </p:spPr>
        <p:txBody>
          <a:bodyPr wrap="square" rtlCol="0">
            <a:spAutoFit/>
          </a:bodyPr>
          <a:lstStyle/>
          <a:p>
            <a:pPr algn="ctr"/>
            <a:r>
              <a:rPr lang="en-US" sz="2400" dirty="0" smtClean="0"/>
              <a:t>PRINCIPLES OR STANDARDS OF BEHAVIOR, WHAT’S IMPORTANT? </a:t>
            </a:r>
            <a:endParaRPr lang="en-US" sz="2400" dirty="0"/>
          </a:p>
        </p:txBody>
      </p:sp>
      <p:sp>
        <p:nvSpPr>
          <p:cNvPr id="12" name="Rectangle 11"/>
          <p:cNvSpPr/>
          <p:nvPr/>
        </p:nvSpPr>
        <p:spPr>
          <a:xfrm>
            <a:off x="526154" y="991389"/>
            <a:ext cx="7726042" cy="1138773"/>
          </a:xfrm>
          <a:prstGeom prst="rect">
            <a:avLst/>
          </a:prstGeom>
        </p:spPr>
        <p:txBody>
          <a:bodyPr wrap="square">
            <a:spAutoFit/>
          </a:bodyPr>
          <a:lstStyle/>
          <a:p>
            <a:pPr algn="ctr"/>
            <a:r>
              <a:rPr lang="en-US" sz="2400" dirty="0" smtClean="0"/>
              <a:t>WHILE THE </a:t>
            </a:r>
            <a:r>
              <a:rPr lang="en-US" sz="2400" b="1" u="sng" dirty="0" smtClean="0"/>
              <a:t>MISSION</a:t>
            </a:r>
            <a:r>
              <a:rPr lang="en-US" sz="2400" dirty="0" smtClean="0"/>
              <a:t> IS ABOUT TODAY, THE </a:t>
            </a:r>
            <a:r>
              <a:rPr lang="en-US" sz="2400" b="1" u="sng" dirty="0" smtClean="0"/>
              <a:t>VISION</a:t>
            </a:r>
            <a:r>
              <a:rPr lang="en-US" sz="2400" dirty="0" smtClean="0"/>
              <a:t> IS ABOUT THE FUTURE! </a:t>
            </a:r>
          </a:p>
          <a:p>
            <a:pPr algn="ctr"/>
            <a:r>
              <a:rPr lang="en-US" sz="2000" i="1" dirty="0" smtClean="0">
                <a:solidFill>
                  <a:srgbClr val="545454"/>
                </a:solidFill>
                <a:latin typeface="Roboto"/>
              </a:rPr>
              <a:t>Where are we going?</a:t>
            </a:r>
            <a:endParaRPr lang="en-US" sz="2000" dirty="0"/>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3" grpId="0"/>
      <p:bldP spid="14"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3941"/>
          </a:xfrm>
          <a:solidFill>
            <a:schemeClr val="tx2"/>
          </a:solidFill>
        </p:spPr>
        <p:txBody>
          <a:bodyPr/>
          <a:lstStyle/>
          <a:p>
            <a:r>
              <a:rPr lang="en-US" dirty="0" smtClean="0"/>
              <a:t>Think About It…….</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247"/>
          <a:stretch/>
        </p:blipFill>
        <p:spPr>
          <a:xfrm>
            <a:off x="847493" y="1467254"/>
            <a:ext cx="4204009" cy="5218770"/>
          </a:xfrm>
        </p:spPr>
      </p:pic>
      <p:sp>
        <p:nvSpPr>
          <p:cNvPr id="5" name="TextBox 4"/>
          <p:cNvSpPr txBox="1"/>
          <p:nvPr/>
        </p:nvSpPr>
        <p:spPr>
          <a:xfrm>
            <a:off x="1605776" y="2062974"/>
            <a:ext cx="1996068" cy="923330"/>
          </a:xfrm>
          <a:prstGeom prst="rect">
            <a:avLst/>
          </a:prstGeom>
          <a:noFill/>
        </p:spPr>
        <p:txBody>
          <a:bodyPr wrap="square" rtlCol="0">
            <a:spAutoFit/>
          </a:bodyPr>
          <a:lstStyle/>
          <a:p>
            <a:r>
              <a:rPr lang="en-US" dirty="0" smtClean="0"/>
              <a:t>What does your ideal classroom look like? </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206" b="5210"/>
          <a:stretch/>
        </p:blipFill>
        <p:spPr>
          <a:xfrm>
            <a:off x="5051502" y="1471961"/>
            <a:ext cx="4778812" cy="5096107"/>
          </a:xfrm>
          <a:prstGeom prst="rect">
            <a:avLst/>
          </a:prstGeom>
        </p:spPr>
      </p:pic>
    </p:spTree>
    <p:extLst>
      <p:ext uri="{BB962C8B-B14F-4D97-AF65-F5344CB8AC3E}">
        <p14:creationId xmlns:p14="http://schemas.microsoft.com/office/powerpoint/2010/main" val="417361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4170711" cy="6858000"/>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4000" b="1" dirty="0" smtClean="0">
                <a:ln w="0"/>
                <a:solidFill>
                  <a:schemeClr val="tx1"/>
                </a:solidFill>
                <a:effectLst>
                  <a:outerShdw blurRad="38100" dist="19050" dir="2700000" algn="tl" rotWithShape="0">
                    <a:schemeClr val="dk1">
                      <a:alpha val="40000"/>
                    </a:schemeClr>
                  </a:outerShdw>
                </a:effectLst>
              </a:rPr>
              <a:t>NO SECRETS CLASSROOM</a:t>
            </a:r>
            <a:br>
              <a:rPr lang="en-US" sz="4000" b="1" dirty="0" smtClean="0">
                <a:ln w="0"/>
                <a:solidFill>
                  <a:schemeClr val="tx1"/>
                </a:solidFill>
                <a:effectLst>
                  <a:outerShdw blurRad="38100" dist="19050" dir="2700000" algn="tl" rotWithShape="0">
                    <a:schemeClr val="dk1">
                      <a:alpha val="40000"/>
                    </a:schemeClr>
                  </a:outerShdw>
                </a:effectLst>
              </a:rPr>
            </a:br>
            <a:r>
              <a:rPr lang="en-US" sz="4000" b="1" dirty="0" smtClean="0">
                <a:ln w="0"/>
                <a:solidFill>
                  <a:schemeClr val="tx1"/>
                </a:solidFill>
                <a:effectLst>
                  <a:outerShdw blurRad="38100" dist="19050" dir="2700000" algn="tl" rotWithShape="0">
                    <a:schemeClr val="dk1">
                      <a:alpha val="40000"/>
                    </a:schemeClr>
                  </a:outerShdw>
                </a:effectLst>
              </a:rPr>
              <a:t/>
            </a:r>
            <a:br>
              <a:rPr lang="en-US" sz="4000" b="1" dirty="0" smtClean="0">
                <a:ln w="0"/>
                <a:solidFill>
                  <a:schemeClr val="tx1"/>
                </a:solidFill>
                <a:effectLst>
                  <a:outerShdw blurRad="38100" dist="19050" dir="2700000" algn="tl" rotWithShape="0">
                    <a:schemeClr val="dk1">
                      <a:alpha val="40000"/>
                    </a:schemeClr>
                  </a:outerShdw>
                </a:effectLst>
              </a:rPr>
            </a:br>
            <a:r>
              <a:rPr lang="en-US" sz="4000" b="1" u="sng" dirty="0" smtClean="0">
                <a:ln w="0"/>
                <a:solidFill>
                  <a:schemeClr val="tx1"/>
                </a:solidFill>
                <a:effectLst>
                  <a:outerShdw blurRad="38100" dist="19050" dir="2700000" algn="tl" rotWithShape="0">
                    <a:schemeClr val="dk1">
                      <a:alpha val="40000"/>
                    </a:schemeClr>
                  </a:outerShdw>
                </a:effectLst>
              </a:rPr>
              <a:t>Example</a:t>
            </a:r>
            <a:r>
              <a:rPr lang="en-US" sz="4000" b="1" dirty="0" smtClean="0">
                <a:ln w="0"/>
                <a:solidFill>
                  <a:schemeClr val="tx1"/>
                </a:solidFill>
                <a:effectLst>
                  <a:outerShdw blurRad="38100" dist="19050" dir="2700000" algn="tl" rotWithShape="0">
                    <a:schemeClr val="dk1">
                      <a:alpha val="40000"/>
                    </a:schemeClr>
                  </a:outerShdw>
                </a:effectLst>
              </a:rPr>
              <a:t/>
            </a:r>
            <a:br>
              <a:rPr lang="en-US" sz="4000" b="1" dirty="0" smtClean="0">
                <a:ln w="0"/>
                <a:solidFill>
                  <a:schemeClr val="tx1"/>
                </a:solidFill>
                <a:effectLst>
                  <a:outerShdw blurRad="38100" dist="19050" dir="2700000" algn="tl" rotWithShape="0">
                    <a:schemeClr val="dk1">
                      <a:alpha val="40000"/>
                    </a:schemeClr>
                  </a:outerShdw>
                </a:effectLst>
              </a:rPr>
            </a:br>
            <a:r>
              <a:rPr lang="en-US" sz="4000" b="1" dirty="0" smtClean="0">
                <a:ln w="0"/>
                <a:solidFill>
                  <a:schemeClr val="tx1"/>
                </a:solidFill>
                <a:effectLst>
                  <a:outerShdw blurRad="38100" dist="19050" dir="2700000" algn="tl" rotWithShape="0">
                    <a:schemeClr val="dk1">
                      <a:alpha val="40000"/>
                    </a:schemeClr>
                  </a:outerShdw>
                </a:effectLst>
              </a:rPr>
              <a:t>Mission</a:t>
            </a:r>
            <a:br>
              <a:rPr lang="en-US" sz="4000" b="1" dirty="0" smtClean="0">
                <a:ln w="0"/>
                <a:solidFill>
                  <a:schemeClr val="tx1"/>
                </a:solidFill>
                <a:effectLst>
                  <a:outerShdw blurRad="38100" dist="19050" dir="2700000" algn="tl" rotWithShape="0">
                    <a:schemeClr val="dk1">
                      <a:alpha val="40000"/>
                    </a:schemeClr>
                  </a:outerShdw>
                </a:effectLst>
              </a:rPr>
            </a:br>
            <a:r>
              <a:rPr lang="en-US" sz="4000" b="1" dirty="0" smtClean="0">
                <a:ln w="0"/>
                <a:solidFill>
                  <a:schemeClr val="tx1"/>
                </a:solidFill>
                <a:effectLst>
                  <a:outerShdw blurRad="38100" dist="19050" dir="2700000" algn="tl" rotWithShape="0">
                    <a:schemeClr val="dk1">
                      <a:alpha val="40000"/>
                    </a:schemeClr>
                  </a:outerShdw>
                </a:effectLst>
              </a:rPr>
              <a:t>Vision</a:t>
            </a:r>
            <a:br>
              <a:rPr lang="en-US" sz="4000" b="1" dirty="0" smtClean="0">
                <a:ln w="0"/>
                <a:solidFill>
                  <a:schemeClr val="tx1"/>
                </a:solidFill>
                <a:effectLst>
                  <a:outerShdw blurRad="38100" dist="19050" dir="2700000" algn="tl" rotWithShape="0">
                    <a:schemeClr val="dk1">
                      <a:alpha val="40000"/>
                    </a:schemeClr>
                  </a:outerShdw>
                </a:effectLst>
              </a:rPr>
            </a:br>
            <a:r>
              <a:rPr lang="en-US" sz="4000" b="1" dirty="0" smtClean="0">
                <a:ln w="0"/>
                <a:solidFill>
                  <a:schemeClr val="tx1"/>
                </a:solidFill>
                <a:effectLst>
                  <a:outerShdw blurRad="38100" dist="19050" dir="2700000" algn="tl" rotWithShape="0">
                    <a:schemeClr val="dk1">
                      <a:alpha val="40000"/>
                    </a:schemeClr>
                  </a:outerShdw>
                </a:effectLst>
              </a:rPr>
              <a:t>&amp;</a:t>
            </a:r>
            <a:br>
              <a:rPr lang="en-US" sz="4000" b="1" dirty="0" smtClean="0">
                <a:ln w="0"/>
                <a:solidFill>
                  <a:schemeClr val="tx1"/>
                </a:solidFill>
                <a:effectLst>
                  <a:outerShdw blurRad="38100" dist="19050" dir="2700000" algn="tl" rotWithShape="0">
                    <a:schemeClr val="dk1">
                      <a:alpha val="40000"/>
                    </a:schemeClr>
                  </a:outerShdw>
                </a:effectLst>
              </a:rPr>
            </a:br>
            <a:r>
              <a:rPr lang="en-US" sz="4000" b="1" dirty="0" smtClean="0">
                <a:ln w="0"/>
                <a:solidFill>
                  <a:schemeClr val="tx1"/>
                </a:solidFill>
                <a:effectLst>
                  <a:outerShdw blurRad="38100" dist="19050" dir="2700000" algn="tl" rotWithShape="0">
                    <a:schemeClr val="dk1">
                      <a:alpha val="40000"/>
                    </a:schemeClr>
                  </a:outerShdw>
                </a:effectLst>
              </a:rPr>
              <a:t>Goals</a:t>
            </a:r>
            <a:br>
              <a:rPr lang="en-US" sz="4000" b="1" dirty="0" smtClean="0">
                <a:ln w="0"/>
                <a:solidFill>
                  <a:schemeClr val="tx1"/>
                </a:solidFill>
                <a:effectLst>
                  <a:outerShdw blurRad="38100" dist="19050" dir="2700000" algn="tl" rotWithShape="0">
                    <a:schemeClr val="dk1">
                      <a:alpha val="40000"/>
                    </a:schemeClr>
                  </a:outerShdw>
                </a:effectLst>
              </a:rPr>
            </a:br>
            <a:endParaRPr lang="en-US" sz="4000" b="1" dirty="0"/>
          </a:p>
        </p:txBody>
      </p:sp>
      <p:pic>
        <p:nvPicPr>
          <p:cNvPr id="4100" name="Picture 4" descr="Image result for high school vision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257" y="0"/>
            <a:ext cx="79337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529" y="295835"/>
            <a:ext cx="9619213" cy="2665789"/>
          </a:xfrm>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dirty="0" smtClean="0">
                <a:ln w="0"/>
                <a:solidFill>
                  <a:schemeClr val="tx1"/>
                </a:solidFill>
                <a:effectLst>
                  <a:outerShdw blurRad="38100" dist="19050" dir="2700000" algn="tl" rotWithShape="0">
                    <a:schemeClr val="dk1">
                      <a:alpha val="40000"/>
                    </a:schemeClr>
                  </a:outerShdw>
                </a:effectLst>
              </a:rPr>
              <a:t>Classroom Management </a:t>
            </a:r>
            <a:r>
              <a:rPr lang="en-US"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&amp;</a:t>
            </a:r>
            <a:r>
              <a:rPr lang="en-US" dirty="0" smtClean="0">
                <a:ln w="0"/>
                <a:solidFill>
                  <a:schemeClr val="tx1"/>
                </a:solidFill>
                <a:effectLst>
                  <a:outerShdw blurRad="38100" dist="19050" dir="2700000" algn="tl" rotWithShape="0">
                    <a:schemeClr val="dk1">
                      <a:alpha val="40000"/>
                    </a:schemeClr>
                  </a:outerShdw>
                </a:effectLst>
              </a:rPr>
              <a:t> Culturally Responsive Practices</a:t>
            </a:r>
            <a:endParaRPr lang="en-US" dirty="0">
              <a:ln w="0"/>
              <a:solidFill>
                <a:schemeClr val="tx1"/>
              </a:solidFill>
              <a:effectLst>
                <a:outerShdw blurRad="38100" dist="19050" dir="2700000" algn="tl" rotWithShape="0">
                  <a:schemeClr val="dk1">
                    <a:alpha val="40000"/>
                  </a:schemeClr>
                </a:outerShdw>
              </a:effectLst>
            </a:endParaRPr>
          </a:p>
        </p:txBody>
      </p:sp>
      <p:sp>
        <p:nvSpPr>
          <p:cNvPr id="3" name="Subtitle 2"/>
          <p:cNvSpPr>
            <a:spLocks noGrp="1"/>
          </p:cNvSpPr>
          <p:nvPr>
            <p:ph type="subTitle" idx="1"/>
          </p:nvPr>
        </p:nvSpPr>
        <p:spPr>
          <a:xfrm>
            <a:off x="7207622" y="5113151"/>
            <a:ext cx="1878121" cy="1744849"/>
          </a:xfrm>
        </p:spPr>
        <p:txBody>
          <a:bodyPr>
            <a:normAutofit/>
          </a:bodyPr>
          <a:lstStyle/>
          <a:p>
            <a:r>
              <a:rPr lang="en-US" dirty="0"/>
              <a:t>Presented by</a:t>
            </a:r>
          </a:p>
          <a:p>
            <a:r>
              <a:rPr lang="en-US" dirty="0" smtClean="0"/>
              <a:t>Jason </a:t>
            </a:r>
            <a:r>
              <a:rPr lang="en-US" dirty="0" err="1" smtClean="0"/>
              <a:t>Byars</a:t>
            </a:r>
            <a:endParaRPr lang="en-US" dirty="0" smtClean="0"/>
          </a:p>
          <a:p>
            <a:r>
              <a:rPr lang="en-US" dirty="0" smtClean="0"/>
              <a:t>Lisa Pearce</a:t>
            </a:r>
          </a:p>
          <a:p>
            <a:r>
              <a:rPr lang="en-US" dirty="0" smtClean="0"/>
              <a:t>Linda Porter</a:t>
            </a:r>
            <a:endParaRPr lang="en-US" dirty="0"/>
          </a:p>
        </p:txBody>
      </p:sp>
      <p:sp>
        <p:nvSpPr>
          <p:cNvPr id="4" name="Rectangle 3"/>
          <p:cNvSpPr/>
          <p:nvPr/>
        </p:nvSpPr>
        <p:spPr>
          <a:xfrm>
            <a:off x="1008530" y="3114057"/>
            <a:ext cx="890532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Making The Unseen…….SEEN</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026" name="Picture 2" descr="Image result for MEN IN 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752" y="4189820"/>
            <a:ext cx="5290483" cy="239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3364">
              <a:srgbClr val="E1F2B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79141" y="189571"/>
            <a:ext cx="6827647" cy="1489973"/>
          </a:xfrm>
        </p:spPr>
        <p:style>
          <a:lnRef idx="0">
            <a:schemeClr val="accent1"/>
          </a:lnRef>
          <a:fillRef idx="3">
            <a:schemeClr val="accent1"/>
          </a:fillRef>
          <a:effectRef idx="3">
            <a:schemeClr val="accent1"/>
          </a:effectRef>
          <a:fontRef idx="minor">
            <a:schemeClr val="lt1"/>
          </a:fontRef>
        </p:style>
        <p:txBody>
          <a:bodyPr>
            <a:normAutofit/>
          </a:bodyPr>
          <a:lstStyle/>
          <a:p>
            <a:pPr marL="0" indent="0" algn="ctr"/>
            <a:r>
              <a:rPr lang="en-US" sz="4000" b="1" dirty="0" smtClean="0">
                <a:ln w="0"/>
                <a:solidFill>
                  <a:schemeClr val="tx1"/>
                </a:solidFill>
                <a:effectLst>
                  <a:outerShdw blurRad="38100" dist="19050" dir="2700000" algn="tl" rotWithShape="0">
                    <a:schemeClr val="dk1">
                      <a:alpha val="40000"/>
                    </a:schemeClr>
                  </a:outerShdw>
                </a:effectLst>
              </a:rPr>
              <a:t>NO SECRETS CLASSROOM</a:t>
            </a:r>
            <a:br>
              <a:rPr lang="en-US" sz="4000" b="1" dirty="0" smtClean="0">
                <a:ln w="0"/>
                <a:solidFill>
                  <a:schemeClr val="tx1"/>
                </a:solidFill>
                <a:effectLst>
                  <a:outerShdw blurRad="38100" dist="19050" dir="2700000" algn="tl" rotWithShape="0">
                    <a:schemeClr val="dk1">
                      <a:alpha val="40000"/>
                    </a:schemeClr>
                  </a:outerShdw>
                </a:effectLst>
              </a:rPr>
            </a:br>
            <a:r>
              <a:rPr lang="en-US" sz="4000" b="1" dirty="0" smtClean="0">
                <a:ln w="0"/>
                <a:solidFill>
                  <a:schemeClr val="tx1"/>
                </a:solidFill>
                <a:effectLst>
                  <a:outerShdw blurRad="38100" dist="19050" dir="2700000" algn="tl" rotWithShape="0">
                    <a:schemeClr val="dk1">
                      <a:alpha val="40000"/>
                    </a:schemeClr>
                  </a:outerShdw>
                </a:effectLst>
              </a:rPr>
              <a:t>Expectations</a:t>
            </a:r>
            <a:endParaRPr lang="en-US" sz="4000" b="1" dirty="0"/>
          </a:p>
        </p:txBody>
      </p:sp>
      <p:sp>
        <p:nvSpPr>
          <p:cNvPr id="2" name="TextBox 1"/>
          <p:cNvSpPr txBox="1"/>
          <p:nvPr/>
        </p:nvSpPr>
        <p:spPr>
          <a:xfrm>
            <a:off x="1572322" y="2497873"/>
            <a:ext cx="5542156" cy="3539430"/>
          </a:xfrm>
          <a:prstGeom prst="rect">
            <a:avLst/>
          </a:prstGeom>
          <a:noFill/>
          <a:ln>
            <a:solidFill>
              <a:schemeClr val="tx1"/>
            </a:solidFill>
          </a:ln>
        </p:spPr>
        <p:txBody>
          <a:bodyPr wrap="square" rtlCol="0">
            <a:spAutoFit/>
          </a:bodyPr>
          <a:lstStyle/>
          <a:p>
            <a:pPr algn="ctr"/>
            <a:r>
              <a:rPr lang="en-US" sz="2800" b="1" dirty="0"/>
              <a:t>Mrs. Porter’s </a:t>
            </a:r>
            <a:endParaRPr lang="en-US" sz="4400" dirty="0"/>
          </a:p>
          <a:p>
            <a:pPr algn="ctr"/>
            <a:r>
              <a:rPr lang="en-US" sz="2800" b="1" dirty="0" smtClean="0"/>
              <a:t>Vision</a:t>
            </a:r>
            <a:r>
              <a:rPr lang="en-US" sz="3200" dirty="0"/>
              <a:t/>
            </a:r>
            <a:br>
              <a:rPr lang="en-US" sz="3200" dirty="0"/>
            </a:br>
            <a:r>
              <a:rPr lang="en-US" sz="2800" dirty="0" smtClean="0"/>
              <a:t>A </a:t>
            </a:r>
            <a:r>
              <a:rPr lang="en-US" sz="2800" dirty="0"/>
              <a:t>stimulating community where students feel safe in communicating their needs, comfortable in taking learning risks, and challenged to work toward their greatest potential.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016" y="1858071"/>
            <a:ext cx="3963445" cy="4179231"/>
          </a:xfrm>
          <a:prstGeom prst="rect">
            <a:avLst/>
          </a:prstGeom>
        </p:spPr>
      </p:pic>
    </p:spTree>
    <p:extLst>
      <p:ext uri="{BB962C8B-B14F-4D97-AF65-F5344CB8AC3E}">
        <p14:creationId xmlns:p14="http://schemas.microsoft.com/office/powerpoint/2010/main" val="51085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3364">
              <a:srgbClr val="E1F2B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6827647" cy="1489973"/>
          </a:xfrm>
        </p:spPr>
        <p:style>
          <a:lnRef idx="0">
            <a:schemeClr val="accent1"/>
          </a:lnRef>
          <a:fillRef idx="3">
            <a:schemeClr val="accent1"/>
          </a:fillRef>
          <a:effectRef idx="3">
            <a:schemeClr val="accent1"/>
          </a:effectRef>
          <a:fontRef idx="minor">
            <a:schemeClr val="lt1"/>
          </a:fontRef>
        </p:style>
        <p:txBody>
          <a:bodyPr>
            <a:normAutofit/>
          </a:bodyPr>
          <a:lstStyle/>
          <a:p>
            <a:pPr marL="0" indent="0" algn="ctr"/>
            <a:r>
              <a:rPr lang="en-US" sz="4000" b="1" dirty="0" smtClean="0">
                <a:ln w="0"/>
                <a:solidFill>
                  <a:schemeClr val="tx1"/>
                </a:solidFill>
                <a:effectLst>
                  <a:outerShdw blurRad="38100" dist="19050" dir="2700000" algn="tl" rotWithShape="0">
                    <a:schemeClr val="dk1">
                      <a:alpha val="40000"/>
                    </a:schemeClr>
                  </a:outerShdw>
                </a:effectLst>
              </a:rPr>
              <a:t>NO SECRETS CLASSROOM</a:t>
            </a:r>
            <a:br>
              <a:rPr lang="en-US" sz="4000" b="1" dirty="0" smtClean="0">
                <a:ln w="0"/>
                <a:solidFill>
                  <a:schemeClr val="tx1"/>
                </a:solidFill>
                <a:effectLst>
                  <a:outerShdw blurRad="38100" dist="19050" dir="2700000" algn="tl" rotWithShape="0">
                    <a:schemeClr val="dk1">
                      <a:alpha val="40000"/>
                    </a:schemeClr>
                  </a:outerShdw>
                </a:effectLst>
              </a:rPr>
            </a:br>
            <a:r>
              <a:rPr lang="en-US" sz="4000" b="1" dirty="0" smtClean="0">
                <a:ln w="0"/>
                <a:solidFill>
                  <a:schemeClr val="tx1"/>
                </a:solidFill>
                <a:effectLst>
                  <a:outerShdw blurRad="38100" dist="19050" dir="2700000" algn="tl" rotWithShape="0">
                    <a:schemeClr val="dk1">
                      <a:alpha val="40000"/>
                    </a:schemeClr>
                  </a:outerShdw>
                </a:effectLst>
              </a:rPr>
              <a:t>Expectations</a:t>
            </a:r>
            <a:endParaRPr lang="en-US" sz="4000" b="1" dirty="0"/>
          </a:p>
        </p:txBody>
      </p:sp>
      <p:sp>
        <p:nvSpPr>
          <p:cNvPr id="8" name="Rectangle 7"/>
          <p:cNvSpPr/>
          <p:nvPr/>
        </p:nvSpPr>
        <p:spPr>
          <a:xfrm>
            <a:off x="1173192" y="1705018"/>
            <a:ext cx="5417388" cy="4154984"/>
          </a:xfrm>
          <a:prstGeom prst="rect">
            <a:avLst/>
          </a:prstGeom>
        </p:spPr>
        <p:txBody>
          <a:bodyPr wrap="square">
            <a:spAutoFit/>
          </a:bodyPr>
          <a:lstStyle/>
          <a:p>
            <a:pPr marL="457200" indent="-457200" fontAlgn="base">
              <a:lnSpc>
                <a:spcPct val="150000"/>
              </a:lnSpc>
              <a:buFont typeface="Arial" panose="020B0604020202020204" pitchFamily="34" charset="0"/>
              <a:buChar char="•"/>
            </a:pPr>
            <a:r>
              <a:rPr lang="en-US" sz="2800" dirty="0" smtClean="0">
                <a:solidFill>
                  <a:srgbClr val="000000"/>
                </a:solidFill>
                <a:latin typeface="Calibri" panose="020F0502020204030204" pitchFamily="34" charset="0"/>
              </a:rPr>
              <a:t>3-5 </a:t>
            </a:r>
            <a:r>
              <a:rPr lang="en-US" sz="2800" dirty="0">
                <a:solidFill>
                  <a:srgbClr val="000000"/>
                </a:solidFill>
                <a:latin typeface="Calibri" panose="020F0502020204030204" pitchFamily="34" charset="0"/>
              </a:rPr>
              <a:t>EXPECTATIONS</a:t>
            </a:r>
            <a:endParaRPr lang="en-US" sz="2800" dirty="0">
              <a:solidFill>
                <a:srgbClr val="000000"/>
              </a:solidFill>
              <a:latin typeface="Arial" panose="020B0604020202020204" pitchFamily="34" charset="0"/>
            </a:endParaRPr>
          </a:p>
          <a:p>
            <a:pPr marL="457200" indent="-457200" fontAlgn="base">
              <a:lnSpc>
                <a:spcPct val="150000"/>
              </a:lnSpc>
              <a:buFont typeface="Arial" panose="020B0604020202020204" pitchFamily="34" charset="0"/>
              <a:buChar char="•"/>
            </a:pPr>
            <a:r>
              <a:rPr lang="en-US" sz="2800" dirty="0">
                <a:solidFill>
                  <a:srgbClr val="000000"/>
                </a:solidFill>
                <a:latin typeface="Calibri" panose="020F0502020204030204" pitchFamily="34" charset="0"/>
              </a:rPr>
              <a:t>POSITIVELY STATED </a:t>
            </a:r>
            <a:endParaRPr lang="en-US" sz="2800" dirty="0">
              <a:solidFill>
                <a:srgbClr val="000000"/>
              </a:solidFill>
              <a:latin typeface="Arial" panose="020B0604020202020204" pitchFamily="34" charset="0"/>
            </a:endParaRPr>
          </a:p>
          <a:p>
            <a:pPr marL="457200" indent="-457200" fontAlgn="base">
              <a:lnSpc>
                <a:spcPct val="150000"/>
              </a:lnSpc>
              <a:buFont typeface="Arial" panose="020B0604020202020204" pitchFamily="34" charset="0"/>
              <a:buChar char="•"/>
            </a:pPr>
            <a:r>
              <a:rPr lang="en-US" sz="2800" dirty="0">
                <a:solidFill>
                  <a:srgbClr val="000000"/>
                </a:solidFill>
                <a:latin typeface="Calibri" panose="020F0502020204030204" pitchFamily="34" charset="0"/>
              </a:rPr>
              <a:t>EXPLICITLY DEFINED</a:t>
            </a:r>
            <a:endParaRPr lang="en-US" sz="2800" dirty="0">
              <a:solidFill>
                <a:srgbClr val="000000"/>
              </a:solidFill>
              <a:latin typeface="Arial" panose="020B0604020202020204" pitchFamily="34" charset="0"/>
            </a:endParaRPr>
          </a:p>
          <a:p>
            <a:pPr marL="457200" indent="-457200" fontAlgn="base">
              <a:lnSpc>
                <a:spcPct val="150000"/>
              </a:lnSpc>
              <a:buFont typeface="Arial" panose="020B0604020202020204" pitchFamily="34" charset="0"/>
              <a:buChar char="•"/>
            </a:pPr>
            <a:r>
              <a:rPr lang="en-US" sz="2800" dirty="0" smtClean="0">
                <a:solidFill>
                  <a:srgbClr val="000000"/>
                </a:solidFill>
                <a:latin typeface="Calibri" panose="020F0502020204030204" pitchFamily="34" charset="0"/>
              </a:rPr>
              <a:t>OBSERVABLE/MEASURABLE</a:t>
            </a:r>
            <a:endParaRPr lang="en-US" sz="2800" dirty="0">
              <a:solidFill>
                <a:srgbClr val="000000"/>
              </a:solidFill>
              <a:latin typeface="Arial" panose="020B0604020202020204" pitchFamily="34" charset="0"/>
            </a:endParaRPr>
          </a:p>
          <a:p>
            <a:pPr marL="457200" indent="-457200" fontAlgn="base">
              <a:lnSpc>
                <a:spcPct val="150000"/>
              </a:lnSpc>
              <a:buFont typeface="Arial" panose="020B0604020202020204" pitchFamily="34" charset="0"/>
              <a:buChar char="•"/>
            </a:pPr>
            <a:r>
              <a:rPr lang="en-US" sz="2800" dirty="0">
                <a:solidFill>
                  <a:srgbClr val="000000"/>
                </a:solidFill>
                <a:latin typeface="Calibri" panose="020F0502020204030204" pitchFamily="34" charset="0"/>
              </a:rPr>
              <a:t>VISIBLE “</a:t>
            </a:r>
            <a:r>
              <a:rPr lang="en-US" sz="2800" b="1" i="1" dirty="0">
                <a:solidFill>
                  <a:srgbClr val="000000"/>
                </a:solidFill>
                <a:latin typeface="Calibri" panose="020F0502020204030204" pitchFamily="34" charset="0"/>
              </a:rPr>
              <a:t>WHERE DOES IT LIVE?</a:t>
            </a:r>
            <a:r>
              <a:rPr lang="en-US" sz="2800" dirty="0">
                <a:solidFill>
                  <a:srgbClr val="000000"/>
                </a:solidFill>
                <a:latin typeface="Calibri" panose="020F0502020204030204" pitchFamily="34" charset="0"/>
              </a:rPr>
              <a:t>”</a:t>
            </a:r>
            <a:endParaRPr lang="en-US" sz="2800" dirty="0">
              <a:solidFill>
                <a:srgbClr val="000000"/>
              </a:solidFill>
              <a:latin typeface="Arial" panose="020B0604020202020204" pitchFamily="34" charset="0"/>
            </a:endParaRPr>
          </a:p>
          <a:p>
            <a:r>
              <a:rPr lang="en-US" dirty="0"/>
              <a:t/>
            </a:r>
            <a:br>
              <a:rPr lang="en-US" dirty="0"/>
            </a:br>
            <a:r>
              <a:rPr lang="en-US" dirty="0"/>
              <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175" y="950951"/>
            <a:ext cx="3945209" cy="5260278"/>
          </a:xfrm>
          <a:prstGeom prst="rect">
            <a:avLst/>
          </a:prstGeom>
          <a:ln w="38100">
            <a:solidFill>
              <a:srgbClr val="00B050"/>
            </a:solidFill>
          </a:ln>
        </p:spPr>
      </p:pic>
    </p:spTree>
    <p:extLst>
      <p:ext uri="{BB962C8B-B14F-4D97-AF65-F5344CB8AC3E}">
        <p14:creationId xmlns:p14="http://schemas.microsoft.com/office/powerpoint/2010/main" val="4119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3364">
              <a:srgbClr val="E1F2B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419814" y="0"/>
            <a:ext cx="6827647" cy="1489973"/>
          </a:xfrm>
        </p:spPr>
        <p:style>
          <a:lnRef idx="0">
            <a:schemeClr val="accent1"/>
          </a:lnRef>
          <a:fillRef idx="3">
            <a:schemeClr val="accent1"/>
          </a:fillRef>
          <a:effectRef idx="3">
            <a:schemeClr val="accent1"/>
          </a:effectRef>
          <a:fontRef idx="minor">
            <a:schemeClr val="lt1"/>
          </a:fontRef>
        </p:style>
        <p:txBody>
          <a:bodyPr>
            <a:normAutofit/>
          </a:bodyPr>
          <a:lstStyle/>
          <a:p>
            <a:pPr marL="0" indent="0" algn="ctr"/>
            <a:r>
              <a:rPr lang="en-US" sz="4000" b="1" dirty="0" smtClean="0">
                <a:ln w="0"/>
                <a:solidFill>
                  <a:schemeClr val="tx1"/>
                </a:solidFill>
                <a:effectLst>
                  <a:outerShdw blurRad="38100" dist="19050" dir="2700000" algn="tl" rotWithShape="0">
                    <a:schemeClr val="dk1">
                      <a:alpha val="40000"/>
                    </a:schemeClr>
                  </a:outerShdw>
                </a:effectLst>
              </a:rPr>
              <a:t>NO SECRETS CLASSROOM</a:t>
            </a:r>
            <a:br>
              <a:rPr lang="en-US" sz="4000" b="1" dirty="0" smtClean="0">
                <a:ln w="0"/>
                <a:solidFill>
                  <a:schemeClr val="tx1"/>
                </a:solidFill>
                <a:effectLst>
                  <a:outerShdw blurRad="38100" dist="19050" dir="2700000" algn="tl" rotWithShape="0">
                    <a:schemeClr val="dk1">
                      <a:alpha val="40000"/>
                    </a:schemeClr>
                  </a:outerShdw>
                </a:effectLst>
              </a:rPr>
            </a:br>
            <a:r>
              <a:rPr lang="en-US" sz="4000" b="1" dirty="0" smtClean="0">
                <a:ln w="0"/>
                <a:solidFill>
                  <a:schemeClr val="tx1"/>
                </a:solidFill>
                <a:effectLst>
                  <a:outerShdw blurRad="38100" dist="19050" dir="2700000" algn="tl" rotWithShape="0">
                    <a:schemeClr val="dk1">
                      <a:alpha val="40000"/>
                    </a:schemeClr>
                  </a:outerShdw>
                </a:effectLst>
              </a:rPr>
              <a:t>Expectations</a:t>
            </a:r>
            <a:endParaRPr lang="en-US" sz="4000" b="1" dirty="0"/>
          </a:p>
        </p:txBody>
      </p:sp>
      <p:sp>
        <p:nvSpPr>
          <p:cNvPr id="8" name="Rectangle 7"/>
          <p:cNvSpPr/>
          <p:nvPr/>
        </p:nvSpPr>
        <p:spPr>
          <a:xfrm>
            <a:off x="100361" y="2068277"/>
            <a:ext cx="4806176" cy="4385816"/>
          </a:xfrm>
          <a:prstGeom prst="rect">
            <a:avLst/>
          </a:prstGeom>
        </p:spPr>
        <p:txBody>
          <a:bodyPr wrap="square">
            <a:spAutoFit/>
          </a:bodyPr>
          <a:lstStyle/>
          <a:p>
            <a:pPr algn="ctr" fontAlgn="base">
              <a:lnSpc>
                <a:spcPct val="150000"/>
              </a:lnSpc>
            </a:pPr>
            <a:r>
              <a:rPr lang="en-US" sz="2800" b="1" i="1" dirty="0" smtClean="0">
                <a:solidFill>
                  <a:srgbClr val="000000"/>
                </a:solidFill>
                <a:latin typeface="Calibri" panose="020F0502020204030204" pitchFamily="34" charset="0"/>
              </a:rPr>
              <a:t>WHERE </a:t>
            </a:r>
            <a:r>
              <a:rPr lang="en-US" sz="2800" b="1" i="1" dirty="0">
                <a:solidFill>
                  <a:srgbClr val="000000"/>
                </a:solidFill>
                <a:latin typeface="Calibri" panose="020F0502020204030204" pitchFamily="34" charset="0"/>
              </a:rPr>
              <a:t>DOES IT LIVE</a:t>
            </a:r>
            <a:r>
              <a:rPr lang="en-US" sz="2800" b="1" i="1" dirty="0" smtClean="0">
                <a:solidFill>
                  <a:srgbClr val="000000"/>
                </a:solidFill>
                <a:latin typeface="Calibri" panose="020F0502020204030204" pitchFamily="34" charset="0"/>
              </a:rPr>
              <a:t>?</a:t>
            </a:r>
            <a:endParaRPr lang="en-US" sz="2800" dirty="0" smtClean="0">
              <a:solidFill>
                <a:srgbClr val="000000"/>
              </a:solidFill>
              <a:latin typeface="Calibri" panose="020F0502020204030204" pitchFamily="34" charset="0"/>
            </a:endParaRPr>
          </a:p>
          <a:p>
            <a:pPr algn="ctr" fontAlgn="base">
              <a:lnSpc>
                <a:spcPct val="150000"/>
              </a:lnSpc>
            </a:pPr>
            <a:endParaRPr lang="en-US" sz="2800" dirty="0">
              <a:solidFill>
                <a:srgbClr val="000000"/>
              </a:solidFill>
              <a:latin typeface="Calibri" panose="020F0502020204030204" pitchFamily="34" charset="0"/>
            </a:endParaRPr>
          </a:p>
          <a:p>
            <a:pPr algn="ctr" fontAlgn="base">
              <a:lnSpc>
                <a:spcPct val="150000"/>
              </a:lnSpc>
            </a:pPr>
            <a:r>
              <a:rPr lang="en-US" sz="2800" b="1" i="1" dirty="0" smtClean="0">
                <a:solidFill>
                  <a:srgbClr val="000000"/>
                </a:solidFill>
                <a:latin typeface="Calibri" panose="020F0502020204030204" pitchFamily="34" charset="0"/>
              </a:rPr>
              <a:t>IS IT VISIBLE?</a:t>
            </a:r>
          </a:p>
          <a:p>
            <a:pPr algn="ctr" fontAlgn="base">
              <a:lnSpc>
                <a:spcPct val="150000"/>
              </a:lnSpc>
            </a:pPr>
            <a:endParaRPr lang="en-US" sz="2800" b="1" i="1" dirty="0">
              <a:solidFill>
                <a:srgbClr val="000000"/>
              </a:solidFill>
              <a:latin typeface="Calibri" panose="020F0502020204030204" pitchFamily="34" charset="0"/>
            </a:endParaRPr>
          </a:p>
          <a:p>
            <a:pPr algn="ctr" fontAlgn="base">
              <a:lnSpc>
                <a:spcPct val="150000"/>
              </a:lnSpc>
            </a:pPr>
            <a:endParaRPr lang="en-US" sz="2800" b="1" i="1" dirty="0" smtClean="0">
              <a:solidFill>
                <a:srgbClr val="000000"/>
              </a:solidFill>
              <a:latin typeface="Calibri" panose="020F0502020204030204" pitchFamily="34" charset="0"/>
            </a:endParaRPr>
          </a:p>
          <a:p>
            <a:pPr algn="ctr" fontAlgn="base">
              <a:lnSpc>
                <a:spcPct val="150000"/>
              </a:lnSpc>
            </a:pPr>
            <a:endParaRPr lang="en-US" sz="2800" b="1" i="1" dirty="0">
              <a:solidFill>
                <a:srgbClr val="000000"/>
              </a:solidFill>
              <a:latin typeface="Calibri" panose="020F0502020204030204" pitchFamily="34" charset="0"/>
            </a:endParaRPr>
          </a:p>
          <a:p>
            <a:pPr algn="ctr" fontAlgn="base">
              <a:lnSpc>
                <a:spcPct val="150000"/>
              </a:lnSpc>
            </a:pPr>
            <a:endParaRPr lang="en-US" b="1"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410" y="1571203"/>
            <a:ext cx="6990827" cy="5243120"/>
          </a:xfrm>
          <a:prstGeom prst="rect">
            <a:avLst/>
          </a:prstGeom>
        </p:spPr>
      </p:pic>
    </p:spTree>
    <p:extLst>
      <p:ext uri="{BB962C8B-B14F-4D97-AF65-F5344CB8AC3E}">
        <p14:creationId xmlns:p14="http://schemas.microsoft.com/office/powerpoint/2010/main" val="370696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3364">
              <a:srgbClr val="E1F2B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5600" y="82691"/>
            <a:ext cx="6827647" cy="1489973"/>
          </a:xfrm>
        </p:spPr>
        <p:style>
          <a:lnRef idx="0">
            <a:schemeClr val="accent1"/>
          </a:lnRef>
          <a:fillRef idx="3">
            <a:schemeClr val="accent1"/>
          </a:fillRef>
          <a:effectRef idx="3">
            <a:schemeClr val="accent1"/>
          </a:effectRef>
          <a:fontRef idx="minor">
            <a:schemeClr val="lt1"/>
          </a:fontRef>
        </p:style>
        <p:txBody>
          <a:bodyPr>
            <a:normAutofit/>
          </a:bodyPr>
          <a:lstStyle/>
          <a:p>
            <a:pPr marL="0" indent="0" algn="ctr"/>
            <a:r>
              <a:rPr lang="en-US" sz="4000" b="1" dirty="0" smtClean="0">
                <a:ln w="0"/>
                <a:solidFill>
                  <a:schemeClr val="tx1"/>
                </a:solidFill>
                <a:effectLst>
                  <a:outerShdw blurRad="38100" dist="19050" dir="2700000" algn="tl" rotWithShape="0">
                    <a:schemeClr val="dk1">
                      <a:alpha val="40000"/>
                    </a:schemeClr>
                  </a:outerShdw>
                </a:effectLst>
              </a:rPr>
              <a:t>NO SECRETS CLASSROOM</a:t>
            </a:r>
            <a:br>
              <a:rPr lang="en-US" sz="4000" b="1" dirty="0" smtClean="0">
                <a:ln w="0"/>
                <a:solidFill>
                  <a:schemeClr val="tx1"/>
                </a:solidFill>
                <a:effectLst>
                  <a:outerShdw blurRad="38100" dist="19050" dir="2700000" algn="tl" rotWithShape="0">
                    <a:schemeClr val="dk1">
                      <a:alpha val="40000"/>
                    </a:schemeClr>
                  </a:outerShdw>
                </a:effectLst>
              </a:rPr>
            </a:br>
            <a:r>
              <a:rPr lang="en-US" sz="4000" b="1" dirty="0" smtClean="0">
                <a:ln w="0"/>
                <a:solidFill>
                  <a:schemeClr val="tx1"/>
                </a:solidFill>
                <a:effectLst>
                  <a:outerShdw blurRad="38100" dist="19050" dir="2700000" algn="tl" rotWithShape="0">
                    <a:schemeClr val="dk1">
                      <a:alpha val="40000"/>
                    </a:schemeClr>
                  </a:outerShdw>
                </a:effectLst>
              </a:rPr>
              <a:t>Expectations</a:t>
            </a:r>
            <a:endParaRPr lang="en-US" sz="4000" b="1" dirty="0"/>
          </a:p>
        </p:txBody>
      </p:sp>
      <p:sp>
        <p:nvSpPr>
          <p:cNvPr id="8" name="Rectangle 7"/>
          <p:cNvSpPr/>
          <p:nvPr/>
        </p:nvSpPr>
        <p:spPr>
          <a:xfrm>
            <a:off x="2783778" y="1455405"/>
            <a:ext cx="5958778" cy="2446824"/>
          </a:xfrm>
          <a:prstGeom prst="rect">
            <a:avLst/>
          </a:prstGeom>
        </p:spPr>
        <p:txBody>
          <a:bodyPr wrap="square">
            <a:spAutoFit/>
          </a:bodyPr>
          <a:lstStyle/>
          <a:p>
            <a:pPr algn="ctr" fontAlgn="base">
              <a:lnSpc>
                <a:spcPct val="150000"/>
              </a:lnSpc>
            </a:pPr>
            <a:r>
              <a:rPr lang="en-US" sz="2800" b="1" i="1" dirty="0" smtClean="0">
                <a:solidFill>
                  <a:srgbClr val="000000"/>
                </a:solidFill>
                <a:latin typeface="Calibri" panose="020F0502020204030204" pitchFamily="34" charset="0"/>
              </a:rPr>
              <a:t>INCLUDE STUDENT VOICE </a:t>
            </a:r>
            <a:endParaRPr lang="en-US" sz="2800" b="1" i="1" dirty="0">
              <a:solidFill>
                <a:srgbClr val="000000"/>
              </a:solidFill>
              <a:latin typeface="Calibri" panose="020F0502020204030204" pitchFamily="34" charset="0"/>
            </a:endParaRPr>
          </a:p>
          <a:p>
            <a:pPr algn="ctr" fontAlgn="base">
              <a:lnSpc>
                <a:spcPct val="150000"/>
              </a:lnSpc>
            </a:pPr>
            <a:endParaRPr lang="en-US" sz="2800" b="1" i="1" dirty="0" smtClean="0">
              <a:solidFill>
                <a:srgbClr val="000000"/>
              </a:solidFill>
              <a:latin typeface="Calibri" panose="020F0502020204030204" pitchFamily="34" charset="0"/>
            </a:endParaRPr>
          </a:p>
          <a:p>
            <a:pPr algn="ctr" fontAlgn="base">
              <a:lnSpc>
                <a:spcPct val="150000"/>
              </a:lnSpc>
            </a:pPr>
            <a:endParaRPr lang="en-US" sz="2800" b="1" i="1" dirty="0">
              <a:solidFill>
                <a:srgbClr val="000000"/>
              </a:solidFill>
              <a:latin typeface="Calibri" panose="020F0502020204030204" pitchFamily="34" charset="0"/>
            </a:endParaRPr>
          </a:p>
          <a:p>
            <a:pPr algn="ctr" fontAlgn="base">
              <a:lnSpc>
                <a:spcPct val="150000"/>
              </a:lnSpc>
            </a:pPr>
            <a:endParaRPr lang="en-US" b="1" i="1"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3740" t="9434" r="20000" b="7892"/>
          <a:stretch/>
        </p:blipFill>
        <p:spPr>
          <a:xfrm rot="5400000">
            <a:off x="-42625" y="2606541"/>
            <a:ext cx="4592873" cy="379642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6779" b="33821"/>
          <a:stretch/>
        </p:blipFill>
        <p:spPr>
          <a:xfrm>
            <a:off x="4611496" y="2208316"/>
            <a:ext cx="6818505" cy="4491086"/>
          </a:xfrm>
          <a:prstGeom prst="rect">
            <a:avLst/>
          </a:prstGeom>
        </p:spPr>
      </p:pic>
    </p:spTree>
    <p:extLst>
      <p:ext uri="{BB962C8B-B14F-4D97-AF65-F5344CB8AC3E}">
        <p14:creationId xmlns:p14="http://schemas.microsoft.com/office/powerpoint/2010/main" val="403973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3364">
              <a:srgbClr val="E1F2B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685025" y="321005"/>
            <a:ext cx="8269857" cy="954107"/>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dirty="0">
                <a:ln w="0"/>
                <a:effectLst>
                  <a:outerShdw blurRad="38100" dist="19050" dir="2700000" algn="tl" rotWithShape="0">
                    <a:schemeClr val="dk1">
                      <a:alpha val="40000"/>
                    </a:schemeClr>
                  </a:outerShdw>
                </a:effectLst>
              </a:rPr>
              <a:t>What Do The Tiers of Interventions and Elements Look Like?</a:t>
            </a:r>
          </a:p>
        </p:txBody>
      </p:sp>
      <p:graphicFrame>
        <p:nvGraphicFramePr>
          <p:cNvPr id="3" name="Content Placeholder 7"/>
          <p:cNvGraphicFramePr>
            <a:graphicFrameLocks/>
          </p:cNvGraphicFramePr>
          <p:nvPr>
            <p:extLst>
              <p:ext uri="{D42A27DB-BD31-4B8C-83A1-F6EECF244321}">
                <p14:modId xmlns:p14="http://schemas.microsoft.com/office/powerpoint/2010/main" val="2770393537"/>
              </p:ext>
            </p:extLst>
          </p:nvPr>
        </p:nvGraphicFramePr>
        <p:xfrm>
          <a:off x="3864634" y="1544514"/>
          <a:ext cx="7228936" cy="4919096"/>
        </p:xfrm>
        <a:graphic>
          <a:graphicData uri="http://schemas.openxmlformats.org/drawingml/2006/table">
            <a:tbl>
              <a:tblPr firstRow="1" bandRow="1">
                <a:tableStyleId>{F5AB1C69-6EDB-4FF4-983F-18BD219EF322}</a:tableStyleId>
              </a:tblPr>
              <a:tblGrid>
                <a:gridCol w="7228936">
                  <a:extLst>
                    <a:ext uri="{9D8B030D-6E8A-4147-A177-3AD203B41FA5}">
                      <a16:colId xmlns:a16="http://schemas.microsoft.com/office/drawing/2014/main" val="3776888333"/>
                    </a:ext>
                  </a:extLst>
                </a:gridCol>
              </a:tblGrid>
              <a:tr h="1491984">
                <a:tc>
                  <a:txBody>
                    <a:bodyPr/>
                    <a:lstStyle/>
                    <a:p>
                      <a:r>
                        <a:rPr lang="en-US" sz="2000" dirty="0" smtClean="0"/>
                        <a:t>Behavior Expectations Defined</a:t>
                      </a:r>
                    </a:p>
                    <a:p>
                      <a:r>
                        <a:rPr lang="en-US" sz="2000" dirty="0" smtClean="0"/>
                        <a:t>Behavior Expectations Taught</a:t>
                      </a:r>
                    </a:p>
                    <a:p>
                      <a:r>
                        <a:rPr lang="en-US" sz="2000" dirty="0" smtClean="0"/>
                        <a:t>Clearly defined</a:t>
                      </a:r>
                      <a:r>
                        <a:rPr lang="en-US" sz="2000" baseline="0" dirty="0" smtClean="0"/>
                        <a:t> consequences for problem behaviors</a:t>
                      </a:r>
                    </a:p>
                    <a:p>
                      <a:r>
                        <a:rPr lang="en-US" sz="2000" baseline="0" dirty="0" smtClean="0"/>
                        <a:t>Differentiated Instruction for Behavior</a:t>
                      </a:r>
                    </a:p>
                    <a:p>
                      <a:r>
                        <a:rPr lang="en-US" sz="2000" baseline="0" dirty="0" smtClean="0"/>
                        <a:t>Data collected on interventions</a:t>
                      </a:r>
                      <a:endParaRPr lang="en-US" sz="2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74571453"/>
                  </a:ext>
                </a:extLst>
              </a:tr>
              <a:tr h="1510243">
                <a:tc>
                  <a:txBody>
                    <a:bodyPr/>
                    <a:lstStyle/>
                    <a:p>
                      <a:r>
                        <a:rPr lang="en-US" dirty="0" smtClean="0"/>
                        <a:t>Progress Monitoring</a:t>
                      </a:r>
                      <a:r>
                        <a:rPr lang="en-US" baseline="0" dirty="0" smtClean="0"/>
                        <a:t> for at risk students</a:t>
                      </a:r>
                    </a:p>
                    <a:p>
                      <a:r>
                        <a:rPr lang="en-US" baseline="0" dirty="0" smtClean="0"/>
                        <a:t>System for increasing structure and predictability</a:t>
                      </a:r>
                    </a:p>
                    <a:p>
                      <a:r>
                        <a:rPr lang="en-US" baseline="0" dirty="0" smtClean="0"/>
                        <a:t>System for increasing contingent adult feedback</a:t>
                      </a:r>
                    </a:p>
                    <a:p>
                      <a:r>
                        <a:rPr lang="en-US" baseline="0" dirty="0" smtClean="0"/>
                        <a:t>Increase home/school communication</a:t>
                      </a:r>
                    </a:p>
                    <a:p>
                      <a:r>
                        <a:rPr lang="en-US" baseline="0" dirty="0" smtClean="0"/>
                        <a:t>Collect data on interventions tried</a:t>
                      </a:r>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9744642"/>
                  </a:ext>
                </a:extLst>
              </a:tr>
              <a:tr h="1793413">
                <a:tc>
                  <a:txBody>
                    <a:bodyPr/>
                    <a:lstStyle/>
                    <a:p>
                      <a:r>
                        <a:rPr lang="en-US" dirty="0" smtClean="0"/>
                        <a:t>FBA</a:t>
                      </a:r>
                      <a:r>
                        <a:rPr lang="en-US" baseline="0" dirty="0" smtClean="0"/>
                        <a:t> (full and complex) supports in place</a:t>
                      </a:r>
                    </a:p>
                    <a:p>
                      <a:r>
                        <a:rPr lang="en-US" baseline="0" dirty="0" smtClean="0"/>
                        <a:t>Team-based comprehensive assessment</a:t>
                      </a:r>
                    </a:p>
                    <a:p>
                      <a:r>
                        <a:rPr lang="en-US" baseline="0" dirty="0" smtClean="0"/>
                        <a:t>Linking of academic and behavior supports</a:t>
                      </a:r>
                    </a:p>
                    <a:p>
                      <a:r>
                        <a:rPr lang="en-US" baseline="0" dirty="0" smtClean="0"/>
                        <a:t>Wrap Around Supports: Behavior Specialist, Project AWARE, </a:t>
                      </a:r>
                    </a:p>
                    <a:p>
                      <a:r>
                        <a:rPr lang="en-US" baseline="0" dirty="0" smtClean="0"/>
                        <a:t>1:1 Supports</a:t>
                      </a:r>
                    </a:p>
                    <a:p>
                      <a:r>
                        <a:rPr lang="en-US" baseline="0" dirty="0" smtClean="0"/>
                        <a:t>Counselors Involved</a:t>
                      </a:r>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3284983"/>
                  </a:ext>
                </a:extLst>
              </a:tr>
            </a:tbl>
          </a:graphicData>
        </a:graphic>
      </p:graphicFrame>
      <p:graphicFrame>
        <p:nvGraphicFramePr>
          <p:cNvPr id="4" name="Content Placeholder 6"/>
          <p:cNvGraphicFramePr>
            <a:graphicFrameLocks/>
          </p:cNvGraphicFramePr>
          <p:nvPr>
            <p:extLst>
              <p:ext uri="{D42A27DB-BD31-4B8C-83A1-F6EECF244321}">
                <p14:modId xmlns:p14="http://schemas.microsoft.com/office/powerpoint/2010/main" val="1279128400"/>
              </p:ext>
            </p:extLst>
          </p:nvPr>
        </p:nvGraphicFramePr>
        <p:xfrm>
          <a:off x="951631" y="1544514"/>
          <a:ext cx="2757728" cy="4971215"/>
        </p:xfrm>
        <a:graphic>
          <a:graphicData uri="http://schemas.openxmlformats.org/drawingml/2006/table">
            <a:tbl>
              <a:tblPr firstRow="1" bandRow="1">
                <a:tableStyleId>{F5AB1C69-6EDB-4FF4-983F-18BD219EF322}</a:tableStyleId>
              </a:tblPr>
              <a:tblGrid>
                <a:gridCol w="2757728">
                  <a:extLst>
                    <a:ext uri="{9D8B030D-6E8A-4147-A177-3AD203B41FA5}">
                      <a16:colId xmlns:a16="http://schemas.microsoft.com/office/drawing/2014/main" val="1431755362"/>
                    </a:ext>
                  </a:extLst>
                </a:gridCol>
              </a:tblGrid>
              <a:tr h="1617081">
                <a:tc>
                  <a:txBody>
                    <a:bodyPr/>
                    <a:lstStyle/>
                    <a:p>
                      <a:r>
                        <a:rPr lang="en-US" dirty="0" smtClean="0"/>
                        <a:t>Primary</a:t>
                      </a:r>
                      <a:endParaRPr lang="en-US" dirty="0"/>
                    </a:p>
                  </a:txBody>
                  <a:tcPr>
                    <a:solidFill>
                      <a:schemeClr val="accent2"/>
                    </a:solidFill>
                  </a:tcPr>
                </a:tc>
                <a:extLst>
                  <a:ext uri="{0D108BD9-81ED-4DB2-BD59-A6C34878D82A}">
                    <a16:rowId xmlns:a16="http://schemas.microsoft.com/office/drawing/2014/main" val="3290331961"/>
                  </a:ext>
                </a:extLst>
              </a:tr>
              <a:tr h="1501441">
                <a:tc>
                  <a:txBody>
                    <a:bodyPr/>
                    <a:lstStyle/>
                    <a:p>
                      <a:r>
                        <a:rPr lang="en-US" dirty="0" smtClean="0"/>
                        <a:t>Secondary</a:t>
                      </a:r>
                      <a:endParaRPr lang="en-US" dirty="0"/>
                    </a:p>
                  </a:txBody>
                  <a:tcPr>
                    <a:solidFill>
                      <a:schemeClr val="accent2"/>
                    </a:solidFill>
                  </a:tcPr>
                </a:tc>
                <a:extLst>
                  <a:ext uri="{0D108BD9-81ED-4DB2-BD59-A6C34878D82A}">
                    <a16:rowId xmlns:a16="http://schemas.microsoft.com/office/drawing/2014/main" val="3088385247"/>
                  </a:ext>
                </a:extLst>
              </a:tr>
              <a:tr h="1852693">
                <a:tc>
                  <a:txBody>
                    <a:bodyPr/>
                    <a:lstStyle/>
                    <a:p>
                      <a:r>
                        <a:rPr lang="en-US" dirty="0" smtClean="0"/>
                        <a:t>Tertiary</a:t>
                      </a:r>
                    </a:p>
                    <a:p>
                      <a:endParaRPr lang="en-US" dirty="0" smtClean="0"/>
                    </a:p>
                    <a:p>
                      <a:endParaRPr lang="en-US" dirty="0" smtClean="0"/>
                    </a:p>
                    <a:p>
                      <a:endParaRPr lang="en-US" dirty="0" smtClean="0"/>
                    </a:p>
                    <a:p>
                      <a:endParaRPr lang="en-US" dirty="0" smtClean="0"/>
                    </a:p>
                    <a:p>
                      <a:endParaRPr lang="en-US" dirty="0"/>
                    </a:p>
                  </a:txBody>
                  <a:tcPr>
                    <a:solidFill>
                      <a:schemeClr val="accent2"/>
                    </a:solidFill>
                  </a:tcPr>
                </a:tc>
                <a:extLst>
                  <a:ext uri="{0D108BD9-81ED-4DB2-BD59-A6C34878D82A}">
                    <a16:rowId xmlns:a16="http://schemas.microsoft.com/office/drawing/2014/main" val="1677442239"/>
                  </a:ext>
                </a:extLst>
              </a:tr>
            </a:tbl>
          </a:graphicData>
        </a:graphic>
      </p:graphicFrame>
      <p:sp>
        <p:nvSpPr>
          <p:cNvPr id="5" name="5-Point Star 4"/>
          <p:cNvSpPr/>
          <p:nvPr/>
        </p:nvSpPr>
        <p:spPr>
          <a:xfrm>
            <a:off x="1939356" y="1993671"/>
            <a:ext cx="1066800" cy="8382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3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484407" y="241394"/>
            <a:ext cx="6827647" cy="828136"/>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indent="0" algn="ctr"/>
            <a:r>
              <a:rPr lang="en-US" sz="4000" b="1" dirty="0" smtClean="0">
                <a:ln w="0"/>
                <a:solidFill>
                  <a:schemeClr val="tx1"/>
                </a:solidFill>
                <a:effectLst>
                  <a:outerShdw blurRad="38100" dist="19050" dir="2700000" algn="tl" rotWithShape="0">
                    <a:schemeClr val="dk1">
                      <a:alpha val="40000"/>
                    </a:schemeClr>
                  </a:outerShdw>
                </a:effectLst>
              </a:rPr>
              <a:t>NO SECRETS CLASSROOM</a:t>
            </a:r>
            <a:br>
              <a:rPr lang="en-US" sz="4000" b="1" dirty="0" smtClean="0">
                <a:ln w="0"/>
                <a:solidFill>
                  <a:schemeClr val="tx1"/>
                </a:solidFill>
                <a:effectLst>
                  <a:outerShdw blurRad="38100" dist="19050" dir="2700000" algn="tl" rotWithShape="0">
                    <a:schemeClr val="dk1">
                      <a:alpha val="40000"/>
                    </a:schemeClr>
                  </a:outerShdw>
                </a:effectLst>
              </a:rPr>
            </a:br>
            <a:endParaRPr lang="en-US" sz="4000" b="1" dirty="0"/>
          </a:p>
        </p:txBody>
      </p:sp>
      <p:pic>
        <p:nvPicPr>
          <p:cNvPr id="6146" name="Picture 2" descr="puzzle-piece-clipart-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443" y="1276710"/>
            <a:ext cx="4936248" cy="4944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814262">
            <a:off x="4127380" y="3171776"/>
            <a:ext cx="3890584" cy="707886"/>
          </a:xfrm>
          <a:prstGeom prst="rect">
            <a:avLst/>
          </a:prstGeom>
        </p:spPr>
        <p:txBody>
          <a:bodyPr wrap="square">
            <a:spAutoFit/>
          </a:bodyPr>
          <a:lstStyle/>
          <a:p>
            <a:r>
              <a:rPr lang="en-US" sz="4000" b="1" dirty="0">
                <a:solidFill>
                  <a:srgbClr val="000000"/>
                </a:solidFill>
                <a:latin typeface="Arial" panose="020B0604020202020204" pitchFamily="34" charset="0"/>
              </a:rPr>
              <a:t>PROCEDURES</a:t>
            </a:r>
            <a:endParaRPr lang="en-US" sz="4000" dirty="0"/>
          </a:p>
        </p:txBody>
      </p:sp>
      <p:sp>
        <p:nvSpPr>
          <p:cNvPr id="9" name="Rectangle 8"/>
          <p:cNvSpPr/>
          <p:nvPr/>
        </p:nvSpPr>
        <p:spPr>
          <a:xfrm>
            <a:off x="4213808" y="4446397"/>
            <a:ext cx="3788468" cy="1138773"/>
          </a:xfrm>
          <a:prstGeom prst="rect">
            <a:avLst/>
          </a:prstGeom>
        </p:spPr>
        <p:txBody>
          <a:bodyPr wrap="square">
            <a:spAutoFit/>
          </a:bodyPr>
          <a:lstStyle/>
          <a:p>
            <a:pPr algn="ctr"/>
            <a:r>
              <a:rPr lang="en-US" sz="3200" b="1" dirty="0">
                <a:solidFill>
                  <a:srgbClr val="000000"/>
                </a:solidFill>
                <a:latin typeface="Arial" panose="020B0604020202020204" pitchFamily="34" charset="0"/>
              </a:rPr>
              <a:t>ROUTINES</a:t>
            </a:r>
            <a:endParaRPr lang="en-US" dirty="0"/>
          </a:p>
          <a:p>
            <a:r>
              <a:rPr lang="en-US" dirty="0"/>
              <a:t/>
            </a:r>
            <a:br>
              <a:rPr lang="en-US" dirty="0"/>
            </a:br>
            <a:endParaRPr lang="en-US" dirty="0"/>
          </a:p>
        </p:txBody>
      </p:sp>
      <p:pic>
        <p:nvPicPr>
          <p:cNvPr id="6148" name="Picture 4" descr="puzzle pieces oultine gu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18473" y="3065018"/>
            <a:ext cx="55054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62310" y="248232"/>
            <a:ext cx="6827647" cy="1114742"/>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indent="0" algn="ctr"/>
            <a:r>
              <a:rPr lang="en-US" sz="4900" b="1" dirty="0" smtClean="0">
                <a:ln w="0"/>
                <a:solidFill>
                  <a:schemeClr val="tx1"/>
                </a:solidFill>
                <a:effectLst>
                  <a:outerShdw blurRad="38100" dist="19050" dir="2700000" algn="tl" rotWithShape="0">
                    <a:schemeClr val="dk1">
                      <a:alpha val="40000"/>
                    </a:schemeClr>
                  </a:outerShdw>
                </a:effectLst>
              </a:rPr>
              <a:t>NO SECRETS CLASSROOM</a:t>
            </a:r>
            <a:r>
              <a:rPr lang="en-US" sz="4000" b="1" dirty="0" smtClean="0">
                <a:ln w="0"/>
                <a:solidFill>
                  <a:schemeClr val="tx1"/>
                </a:solidFill>
                <a:effectLst>
                  <a:outerShdw blurRad="38100" dist="19050" dir="2700000" algn="tl" rotWithShape="0">
                    <a:schemeClr val="dk1">
                      <a:alpha val="40000"/>
                    </a:schemeClr>
                  </a:outerShdw>
                </a:effectLst>
              </a:rPr>
              <a:t/>
            </a:r>
            <a:br>
              <a:rPr lang="en-US" sz="4000" b="1" dirty="0" smtClean="0">
                <a:ln w="0"/>
                <a:solidFill>
                  <a:schemeClr val="tx1"/>
                </a:solidFill>
                <a:effectLst>
                  <a:outerShdw blurRad="38100" dist="19050" dir="2700000" algn="tl" rotWithShape="0">
                    <a:schemeClr val="dk1">
                      <a:alpha val="40000"/>
                    </a:schemeClr>
                  </a:outerShdw>
                </a:effectLst>
              </a:rPr>
            </a:br>
            <a:endParaRPr lang="en-US" sz="4000" b="1" dirty="0"/>
          </a:p>
        </p:txBody>
      </p:sp>
      <p:sp>
        <p:nvSpPr>
          <p:cNvPr id="7" name="Rectangle 6"/>
          <p:cNvSpPr/>
          <p:nvPr/>
        </p:nvSpPr>
        <p:spPr>
          <a:xfrm>
            <a:off x="362310" y="1559276"/>
            <a:ext cx="6096000" cy="184665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en-US" sz="5400" dirty="0">
                <a:solidFill>
                  <a:srgbClr val="000000"/>
                </a:solidFill>
                <a:latin typeface="Arial" panose="020B0604020202020204" pitchFamily="34" charset="0"/>
              </a:rPr>
              <a:t>PROCEDURES</a:t>
            </a:r>
            <a:endParaRPr lang="en-US" sz="2400" dirty="0"/>
          </a:p>
          <a:p>
            <a:pPr algn="ctr"/>
            <a:r>
              <a:rPr lang="en-US" sz="2400" dirty="0">
                <a:solidFill>
                  <a:srgbClr val="000000"/>
                </a:solidFill>
                <a:latin typeface="Arial" panose="020B0604020202020204" pitchFamily="34" charset="0"/>
              </a:rPr>
              <a:t>The “how” in meeting </a:t>
            </a:r>
            <a:r>
              <a:rPr lang="en-US" sz="2400" dirty="0" smtClean="0">
                <a:solidFill>
                  <a:srgbClr val="000000"/>
                </a:solidFill>
                <a:latin typeface="Arial" panose="020B0604020202020204" pitchFamily="34" charset="0"/>
              </a:rPr>
              <a:t>expectations!</a:t>
            </a:r>
            <a:endParaRPr lang="en-US" sz="2400" dirty="0"/>
          </a:p>
          <a:p>
            <a:r>
              <a:rPr lang="en-US" dirty="0"/>
              <a:t/>
            </a:r>
            <a:br>
              <a:rPr lang="en-US" dirty="0"/>
            </a:br>
            <a:endParaRPr lang="en-US" dirty="0"/>
          </a:p>
        </p:txBody>
      </p:sp>
      <p:sp>
        <p:nvSpPr>
          <p:cNvPr id="9" name="Rectangle 8"/>
          <p:cNvSpPr/>
          <p:nvPr/>
        </p:nvSpPr>
        <p:spPr>
          <a:xfrm>
            <a:off x="6116340" y="4092499"/>
            <a:ext cx="5759709" cy="2934137"/>
          </a:xfrm>
          <a:prstGeom prst="rect">
            <a:avLst/>
          </a:prstGeom>
        </p:spPr>
        <p:txBody>
          <a:bodyPr wrap="square">
            <a:spAutoFit/>
          </a:bodyPr>
          <a:lstStyle/>
          <a:p>
            <a:pPr algn="ctr" fontAlgn="base">
              <a:spcBef>
                <a:spcPts val="750"/>
              </a:spcBef>
            </a:pPr>
            <a:r>
              <a:rPr lang="en-US" dirty="0"/>
              <a:t/>
            </a:r>
            <a:br>
              <a:rPr lang="en-US" dirty="0"/>
            </a:br>
            <a:r>
              <a:rPr lang="en-US" sz="2000" b="1" i="1" dirty="0">
                <a:solidFill>
                  <a:srgbClr val="0000FF"/>
                </a:solidFill>
                <a:latin typeface="Calibri" panose="020F0502020204030204" pitchFamily="34" charset="0"/>
              </a:rPr>
              <a:t>For a child to learn something new, it needs to be repeated an average of 8 times. </a:t>
            </a:r>
            <a:endParaRPr lang="en-US" sz="2000" b="1" i="1" dirty="0">
              <a:solidFill>
                <a:srgbClr val="0000FF"/>
              </a:solidFill>
              <a:latin typeface="Arial" panose="020B0604020202020204" pitchFamily="34" charset="0"/>
            </a:endParaRPr>
          </a:p>
          <a:p>
            <a:pPr algn="ctr" fontAlgn="base">
              <a:spcBef>
                <a:spcPts val="750"/>
              </a:spcBef>
            </a:pPr>
            <a:r>
              <a:rPr lang="en-US" sz="2000" dirty="0"/>
              <a:t/>
            </a:r>
            <a:br>
              <a:rPr lang="en-US" sz="2000" dirty="0"/>
            </a:br>
            <a:r>
              <a:rPr lang="en-US" sz="2000" b="1" i="1" dirty="0">
                <a:solidFill>
                  <a:srgbClr val="0000FF"/>
                </a:solidFill>
                <a:latin typeface="Calibri" panose="020F0502020204030204" pitchFamily="34" charset="0"/>
              </a:rPr>
              <a:t>For a child to unlearn an old behavior and replace with a new behavior, the new behavior must be repeated an average of 28 times</a:t>
            </a:r>
            <a:r>
              <a:rPr lang="en-US" sz="2400" b="1" i="1" dirty="0">
                <a:solidFill>
                  <a:srgbClr val="0000FF"/>
                </a:solidFill>
                <a:latin typeface="Calibri" panose="020F0502020204030204" pitchFamily="34" charset="0"/>
              </a:rPr>
              <a:t>. </a:t>
            </a:r>
            <a:endParaRPr lang="en-US" sz="2400" b="1" i="1" dirty="0">
              <a:solidFill>
                <a:srgbClr val="0000FF"/>
              </a:solidFill>
              <a:latin typeface="Arial" panose="020B0604020202020204" pitchFamily="34" charset="0"/>
            </a:endParaRPr>
          </a:p>
          <a:p>
            <a:r>
              <a:rPr lang="en-US" dirty="0"/>
              <a:t/>
            </a:r>
            <a:br>
              <a:rPr lang="en-US" dirty="0"/>
            </a:br>
            <a:endParaRPr lang="en-US" dirty="0"/>
          </a:p>
        </p:txBody>
      </p:sp>
      <p:sp>
        <p:nvSpPr>
          <p:cNvPr id="11" name="Rectangle 10"/>
          <p:cNvSpPr/>
          <p:nvPr/>
        </p:nvSpPr>
        <p:spPr>
          <a:xfrm>
            <a:off x="1516076" y="2836548"/>
            <a:ext cx="3788468" cy="1138773"/>
          </a:xfrm>
          <a:prstGeom prst="rect">
            <a:avLst/>
          </a:prstGeom>
        </p:spPr>
        <p:txBody>
          <a:bodyPr wrap="square">
            <a:spAutoFit/>
          </a:bodyPr>
          <a:lstStyle/>
          <a:p>
            <a:pPr algn="ctr"/>
            <a:r>
              <a:rPr lang="en-US" sz="3200" b="1" dirty="0">
                <a:solidFill>
                  <a:srgbClr val="000000"/>
                </a:solidFill>
                <a:latin typeface="Arial" panose="020B0604020202020204" pitchFamily="34" charset="0"/>
              </a:rPr>
              <a:t>ROUTINES</a:t>
            </a:r>
            <a:endParaRPr lang="en-US" dirty="0"/>
          </a:p>
          <a:p>
            <a:r>
              <a:rPr lang="en-US" dirty="0"/>
              <a:t/>
            </a:r>
            <a:br>
              <a:rPr lang="en-US" dirty="0"/>
            </a:br>
            <a:endParaRPr lang="en-US" dirty="0"/>
          </a:p>
        </p:txBody>
      </p:sp>
      <p:pic>
        <p:nvPicPr>
          <p:cNvPr id="1026" name="Picture 2" descr="Image result for black girl huh meme"/>
          <p:cNvPicPr>
            <a:picLocks noChangeAspect="1" noChangeArrowheads="1"/>
          </p:cNvPicPr>
          <p:nvPr/>
        </p:nvPicPr>
        <p:blipFill rotWithShape="1">
          <a:blip r:embed="rId3">
            <a:extLst>
              <a:ext uri="{28A0092B-C50C-407E-A947-70E740481C1C}">
                <a14:useLocalDpi xmlns:a14="http://schemas.microsoft.com/office/drawing/2010/main" val="0"/>
              </a:ext>
            </a:extLst>
          </a:blip>
          <a:srcRect b="4104"/>
          <a:stretch/>
        </p:blipFill>
        <p:spPr bwMode="auto">
          <a:xfrm>
            <a:off x="7553462" y="567927"/>
            <a:ext cx="3816154" cy="35245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1174" y="3975321"/>
            <a:ext cx="4898733" cy="1938992"/>
          </a:xfrm>
          <a:prstGeom prst="rect">
            <a:avLst/>
          </a:prstGeom>
        </p:spPr>
        <p:txBody>
          <a:bodyPr wrap="square">
            <a:spAutoFit/>
          </a:bodyPr>
          <a:lstStyle/>
          <a:p>
            <a:pPr marL="38100" indent="-419100"/>
            <a:r>
              <a:rPr lang="en-US" sz="2800" b="1" dirty="0">
                <a:solidFill>
                  <a:srgbClr val="000000"/>
                </a:solidFill>
                <a:latin typeface="Calibri" panose="020F0502020204030204" pitchFamily="34" charset="0"/>
              </a:rPr>
              <a:t>Have to be taught and practiced</a:t>
            </a:r>
            <a:endParaRPr lang="en-US" sz="2800" dirty="0"/>
          </a:p>
          <a:p>
            <a:pPr marL="38100" indent="-419100"/>
            <a:r>
              <a:rPr lang="en-US" sz="2800" dirty="0"/>
              <a:t/>
            </a:r>
            <a:br>
              <a:rPr lang="en-US" sz="2800" dirty="0"/>
            </a:br>
            <a:r>
              <a:rPr lang="en-US" sz="2800" b="1" i="1" dirty="0">
                <a:solidFill>
                  <a:srgbClr val="000000"/>
                </a:solidFill>
                <a:latin typeface="Calibri" panose="020F0502020204030204" pitchFamily="34" charset="0"/>
              </a:rPr>
              <a:t>Telling</a:t>
            </a:r>
            <a:r>
              <a:rPr lang="en-US" sz="2800" b="1" dirty="0">
                <a:solidFill>
                  <a:srgbClr val="000000"/>
                </a:solidFill>
                <a:latin typeface="Calibri" panose="020F0502020204030204" pitchFamily="34" charset="0"/>
              </a:rPr>
              <a:t> is not teaching. </a:t>
            </a:r>
            <a:endParaRPr lang="en-US" sz="2800" dirty="0"/>
          </a:p>
          <a:p>
            <a:r>
              <a:rPr lang="en-US" dirty="0"/>
              <a:t/>
            </a:r>
            <a:br>
              <a:rPr lang="en-US" dirty="0"/>
            </a:br>
            <a:endParaRPr lang="en-US" dirty="0"/>
          </a:p>
        </p:txBody>
      </p:sp>
    </p:spTree>
    <p:extLst>
      <p:ext uri="{BB962C8B-B14F-4D97-AF65-F5344CB8AC3E}">
        <p14:creationId xmlns:p14="http://schemas.microsoft.com/office/powerpoint/2010/main" val="41553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62310" y="248232"/>
            <a:ext cx="6827647" cy="1114742"/>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indent="0" algn="ctr"/>
            <a:r>
              <a:rPr lang="en-US" sz="4900" b="1" dirty="0" smtClean="0">
                <a:ln w="0"/>
                <a:solidFill>
                  <a:schemeClr val="tx1"/>
                </a:solidFill>
                <a:effectLst>
                  <a:outerShdw blurRad="38100" dist="19050" dir="2700000" algn="tl" rotWithShape="0">
                    <a:schemeClr val="dk1">
                      <a:alpha val="40000"/>
                    </a:schemeClr>
                  </a:outerShdw>
                </a:effectLst>
              </a:rPr>
              <a:t>NO SECRETS CLASSROOM</a:t>
            </a:r>
            <a:r>
              <a:rPr lang="en-US" sz="4000" b="1" dirty="0" smtClean="0">
                <a:ln w="0"/>
                <a:solidFill>
                  <a:schemeClr val="tx1"/>
                </a:solidFill>
                <a:effectLst>
                  <a:outerShdw blurRad="38100" dist="19050" dir="2700000" algn="tl" rotWithShape="0">
                    <a:schemeClr val="dk1">
                      <a:alpha val="40000"/>
                    </a:schemeClr>
                  </a:outerShdw>
                </a:effectLst>
              </a:rPr>
              <a:t/>
            </a:r>
            <a:br>
              <a:rPr lang="en-US" sz="4000" b="1" dirty="0" smtClean="0">
                <a:ln w="0"/>
                <a:solidFill>
                  <a:schemeClr val="tx1"/>
                </a:solidFill>
                <a:effectLst>
                  <a:outerShdw blurRad="38100" dist="19050" dir="2700000" algn="tl" rotWithShape="0">
                    <a:schemeClr val="dk1">
                      <a:alpha val="40000"/>
                    </a:schemeClr>
                  </a:outerShdw>
                </a:effectLst>
              </a:rPr>
            </a:br>
            <a:endParaRPr lang="en-US" sz="4000" b="1" dirty="0"/>
          </a:p>
        </p:txBody>
      </p:sp>
      <p:sp>
        <p:nvSpPr>
          <p:cNvPr id="7" name="Rectangle 6"/>
          <p:cNvSpPr/>
          <p:nvPr/>
        </p:nvSpPr>
        <p:spPr>
          <a:xfrm>
            <a:off x="485685" y="1528498"/>
            <a:ext cx="6096000" cy="184665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en-US" sz="5400" dirty="0">
                <a:solidFill>
                  <a:srgbClr val="000000"/>
                </a:solidFill>
                <a:latin typeface="Arial" panose="020B0604020202020204" pitchFamily="34" charset="0"/>
              </a:rPr>
              <a:t>PROCEDURES</a:t>
            </a:r>
            <a:endParaRPr lang="en-US" sz="2400" dirty="0"/>
          </a:p>
          <a:p>
            <a:pPr algn="ctr"/>
            <a:r>
              <a:rPr lang="en-US" sz="2400" dirty="0">
                <a:solidFill>
                  <a:srgbClr val="000000"/>
                </a:solidFill>
                <a:latin typeface="Arial" panose="020B0604020202020204" pitchFamily="34" charset="0"/>
              </a:rPr>
              <a:t>The “how” in meeting </a:t>
            </a:r>
            <a:r>
              <a:rPr lang="en-US" sz="2400" dirty="0" smtClean="0">
                <a:solidFill>
                  <a:srgbClr val="000000"/>
                </a:solidFill>
                <a:latin typeface="Arial" panose="020B0604020202020204" pitchFamily="34" charset="0"/>
              </a:rPr>
              <a:t>expectations!</a:t>
            </a:r>
            <a:endParaRPr lang="en-US" sz="2400" dirty="0"/>
          </a:p>
          <a:p>
            <a:r>
              <a:rPr lang="en-US" dirty="0"/>
              <a:t/>
            </a:r>
            <a:br>
              <a:rPr lang="en-US" dirty="0"/>
            </a:br>
            <a:endParaRPr lang="en-US" dirty="0"/>
          </a:p>
        </p:txBody>
      </p:sp>
      <p:sp>
        <p:nvSpPr>
          <p:cNvPr id="9" name="Rectangle 8"/>
          <p:cNvSpPr/>
          <p:nvPr/>
        </p:nvSpPr>
        <p:spPr>
          <a:xfrm>
            <a:off x="6116340" y="4092499"/>
            <a:ext cx="5759709" cy="646331"/>
          </a:xfrm>
          <a:prstGeom prst="rect">
            <a:avLst/>
          </a:prstGeom>
        </p:spPr>
        <p:txBody>
          <a:bodyPr wrap="square">
            <a:spAutoFit/>
          </a:bodyPr>
          <a:lstStyle/>
          <a:p>
            <a:r>
              <a:rPr lang="en-US" dirty="0"/>
              <a:t/>
            </a:r>
            <a:br>
              <a:rPr lang="en-US" dirty="0"/>
            </a:br>
            <a:endParaRPr lang="en-US" dirty="0"/>
          </a:p>
        </p:txBody>
      </p:sp>
      <p:sp>
        <p:nvSpPr>
          <p:cNvPr id="11" name="Rectangle 10"/>
          <p:cNvSpPr/>
          <p:nvPr/>
        </p:nvSpPr>
        <p:spPr>
          <a:xfrm>
            <a:off x="1516076" y="2836548"/>
            <a:ext cx="3788468" cy="1138773"/>
          </a:xfrm>
          <a:prstGeom prst="rect">
            <a:avLst/>
          </a:prstGeom>
        </p:spPr>
        <p:txBody>
          <a:bodyPr wrap="square">
            <a:spAutoFit/>
          </a:bodyPr>
          <a:lstStyle/>
          <a:p>
            <a:pPr algn="ctr"/>
            <a:r>
              <a:rPr lang="en-US" sz="3200" b="1" dirty="0">
                <a:solidFill>
                  <a:srgbClr val="000000"/>
                </a:solidFill>
                <a:latin typeface="Arial" panose="020B0604020202020204" pitchFamily="34" charset="0"/>
              </a:rPr>
              <a:t>ROUTINES</a:t>
            </a:r>
            <a:endParaRPr lang="en-US" dirty="0"/>
          </a:p>
          <a:p>
            <a:r>
              <a:rPr lang="en-US" dirty="0"/>
              <a:t/>
            </a:r>
            <a:br>
              <a:rPr lang="en-US" dirty="0"/>
            </a:br>
            <a:endParaRPr lang="en-US" dirty="0"/>
          </a:p>
        </p:txBody>
      </p:sp>
      <p:pic>
        <p:nvPicPr>
          <p:cNvPr id="1026" name="Picture 2" descr="Image result for black girl huh meme"/>
          <p:cNvPicPr>
            <a:picLocks noChangeAspect="1" noChangeArrowheads="1"/>
          </p:cNvPicPr>
          <p:nvPr/>
        </p:nvPicPr>
        <p:blipFill rotWithShape="1">
          <a:blip r:embed="rId3">
            <a:extLst>
              <a:ext uri="{28A0092B-C50C-407E-A947-70E740481C1C}">
                <a14:useLocalDpi xmlns:a14="http://schemas.microsoft.com/office/drawing/2010/main" val="0"/>
              </a:ext>
            </a:extLst>
          </a:blip>
          <a:srcRect b="4104"/>
          <a:stretch/>
        </p:blipFill>
        <p:spPr bwMode="auto">
          <a:xfrm>
            <a:off x="7672587" y="1362974"/>
            <a:ext cx="4687445" cy="43292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6304" y="3540681"/>
            <a:ext cx="6298159" cy="3139321"/>
          </a:xfrm>
          <a:prstGeom prst="rect">
            <a:avLst/>
          </a:prstGeom>
        </p:spPr>
        <p:txBody>
          <a:bodyPr wrap="square">
            <a:spAutoFit/>
          </a:bodyPr>
          <a:lstStyle/>
          <a:p>
            <a:pPr marL="285750" indent="-285750">
              <a:buFont typeface="Arial" panose="020B0604020202020204" pitchFamily="34" charset="0"/>
              <a:buChar char="•"/>
            </a:pPr>
            <a:r>
              <a:rPr lang="en-US" sz="2000" b="1" dirty="0"/>
              <a:t>Define and teach classroom routines</a:t>
            </a:r>
            <a:endParaRPr lang="en-US" sz="2000" dirty="0"/>
          </a:p>
          <a:p>
            <a:pPr marL="285750" indent="-285750">
              <a:buFont typeface="Arial" panose="020B0604020202020204" pitchFamily="34" charset="0"/>
              <a:buChar char="•"/>
            </a:pPr>
            <a:r>
              <a:rPr lang="en-US" sz="2000" b="1" dirty="0"/>
              <a:t>How to enter class and begin to work</a:t>
            </a:r>
            <a:endParaRPr lang="en-US" sz="2000" dirty="0"/>
          </a:p>
          <a:p>
            <a:pPr marL="285750" indent="-285750">
              <a:buFont typeface="Arial" panose="020B0604020202020204" pitchFamily="34" charset="0"/>
              <a:buChar char="•"/>
            </a:pPr>
            <a:r>
              <a:rPr lang="en-US" sz="2000" b="1" dirty="0"/>
              <a:t>How to predict the schedule for the day</a:t>
            </a:r>
            <a:endParaRPr lang="en-US" sz="2000" dirty="0"/>
          </a:p>
          <a:p>
            <a:pPr marL="285750" indent="-285750">
              <a:buFont typeface="Arial" panose="020B0604020202020204" pitchFamily="34" charset="0"/>
              <a:buChar char="•"/>
            </a:pPr>
            <a:r>
              <a:rPr lang="en-US" sz="2000" b="1" dirty="0"/>
              <a:t>What to do if you do not have materials</a:t>
            </a:r>
            <a:endParaRPr lang="en-US" sz="2000" dirty="0"/>
          </a:p>
          <a:p>
            <a:pPr marL="285750" indent="-285750">
              <a:buFont typeface="Arial" panose="020B0604020202020204" pitchFamily="34" charset="0"/>
              <a:buChar char="•"/>
            </a:pPr>
            <a:r>
              <a:rPr lang="en-US" sz="2000" b="1" dirty="0"/>
              <a:t>What to do if you need help</a:t>
            </a:r>
            <a:endParaRPr lang="en-US" sz="2000" dirty="0"/>
          </a:p>
          <a:p>
            <a:pPr marL="285750" indent="-285750">
              <a:buFont typeface="Arial" panose="020B0604020202020204" pitchFamily="34" charset="0"/>
              <a:buChar char="•"/>
            </a:pPr>
            <a:r>
              <a:rPr lang="en-US" sz="2000" b="1" dirty="0"/>
              <a:t>What to do if you need to go to the bathroom</a:t>
            </a:r>
            <a:endParaRPr lang="en-US" sz="2000" dirty="0"/>
          </a:p>
          <a:p>
            <a:pPr marL="285750" indent="-285750">
              <a:buFont typeface="Arial" panose="020B0604020202020204" pitchFamily="34" charset="0"/>
              <a:buChar char="•"/>
            </a:pPr>
            <a:r>
              <a:rPr lang="en-US" sz="2000" b="1" dirty="0"/>
              <a:t>What to do if you are handing in late material</a:t>
            </a:r>
            <a:endParaRPr lang="en-US" sz="2000" dirty="0"/>
          </a:p>
          <a:p>
            <a:pPr marL="285750" indent="-285750">
              <a:buFont typeface="Arial" panose="020B0604020202020204" pitchFamily="34" charset="0"/>
              <a:buChar char="•"/>
            </a:pPr>
            <a:r>
              <a:rPr lang="en-US" sz="2000" b="1" dirty="0"/>
              <a:t>What to do if someone is bothering you.</a:t>
            </a:r>
            <a:endParaRPr lang="en-US" sz="2000" dirty="0"/>
          </a:p>
          <a:p>
            <a:pPr marL="285750" indent="-285750">
              <a:buFont typeface="Arial" panose="020B0604020202020204" pitchFamily="34" charset="0"/>
              <a:buChar char="•"/>
            </a:pPr>
            <a:r>
              <a:rPr lang="en-US" sz="2000" b="1" dirty="0"/>
              <a:t>Signals for moving through different activities.</a:t>
            </a:r>
            <a:endParaRPr lang="en-US" sz="2000" dirty="0"/>
          </a:p>
          <a:p>
            <a:endParaRPr lang="en-US" dirty="0"/>
          </a:p>
        </p:txBody>
      </p:sp>
    </p:spTree>
    <p:extLst>
      <p:ext uri="{BB962C8B-B14F-4D97-AF65-F5344CB8AC3E}">
        <p14:creationId xmlns:p14="http://schemas.microsoft.com/office/powerpoint/2010/main" val="198919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1702279"/>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509" y="2386361"/>
            <a:ext cx="7000364" cy="4094356"/>
          </a:xfrm>
          <a:prstGeom prst="rect">
            <a:avLst/>
          </a:prstGeom>
        </p:spPr>
      </p:pic>
    </p:spTree>
    <p:extLst>
      <p:ext uri="{BB962C8B-B14F-4D97-AF65-F5344CB8AC3E}">
        <p14:creationId xmlns:p14="http://schemas.microsoft.com/office/powerpoint/2010/main" val="185873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5604" y="330817"/>
            <a:ext cx="6470598" cy="538976"/>
          </a:xfrm>
          <a:solidFill>
            <a:schemeClr val="accent1"/>
          </a:solidFill>
        </p:spPr>
        <p:txBody>
          <a:bodyPr>
            <a:normAutofit fontScale="90000"/>
          </a:bodyPr>
          <a:lstStyle/>
          <a:p>
            <a:pPr algn="ctr"/>
            <a:r>
              <a:rPr lang="en-US" b="1" dirty="0" smtClean="0">
                <a:solidFill>
                  <a:schemeClr val="tx1"/>
                </a:solidFill>
              </a:rPr>
              <a:t>Relationships</a:t>
            </a:r>
            <a:endParaRPr lang="en-US" b="1" dirty="0">
              <a:solidFill>
                <a:schemeClr val="tx1"/>
              </a:solidFill>
            </a:endParaRPr>
          </a:p>
        </p:txBody>
      </p:sp>
      <p:sp>
        <p:nvSpPr>
          <p:cNvPr id="4" name="Text Placeholder 3"/>
          <p:cNvSpPr>
            <a:spLocks noGrp="1"/>
          </p:cNvSpPr>
          <p:nvPr>
            <p:ph sz="half" idx="1"/>
          </p:nvPr>
        </p:nvSpPr>
        <p:spPr>
          <a:xfrm>
            <a:off x="253587" y="1438506"/>
            <a:ext cx="4184035" cy="4335224"/>
          </a:xfrm>
        </p:spPr>
        <p:txBody>
          <a:bodyPr>
            <a:noAutofit/>
          </a:bodyPr>
          <a:lstStyle/>
          <a:p>
            <a:r>
              <a:rPr lang="en-US" sz="2400" b="1" dirty="0"/>
              <a:t>Precedes learning</a:t>
            </a:r>
            <a:endParaRPr lang="en-US" sz="2400" dirty="0"/>
          </a:p>
          <a:p>
            <a:r>
              <a:rPr lang="en-US" sz="2400" b="1" dirty="0" smtClean="0"/>
              <a:t>Continuous</a:t>
            </a:r>
            <a:r>
              <a:rPr lang="en-US" sz="2400" b="1" dirty="0"/>
              <a:t>, ongoing</a:t>
            </a:r>
            <a:endParaRPr lang="en-US" sz="2400" dirty="0"/>
          </a:p>
          <a:p>
            <a:r>
              <a:rPr lang="en-US" sz="2400" b="1" dirty="0" smtClean="0"/>
              <a:t>The </a:t>
            </a:r>
            <a:r>
              <a:rPr lang="en-US" sz="2400" b="1" dirty="0"/>
              <a:t>MOST powerful tool we have</a:t>
            </a:r>
            <a:endParaRPr lang="en-US" sz="2400" dirty="0"/>
          </a:p>
          <a:p>
            <a:r>
              <a:rPr lang="en-US" sz="2400" b="1" dirty="0" smtClean="0"/>
              <a:t>FACT</a:t>
            </a:r>
            <a:r>
              <a:rPr lang="en-US" sz="2400" b="1" dirty="0"/>
              <a:t>: </a:t>
            </a:r>
            <a:r>
              <a:rPr lang="en-US" sz="2400" b="1" i="1" dirty="0"/>
              <a:t>Behavior</a:t>
            </a:r>
            <a:r>
              <a:rPr lang="en-US" sz="2400" b="1" dirty="0"/>
              <a:t> is functionally related to the </a:t>
            </a:r>
            <a:r>
              <a:rPr lang="en-US" sz="2400" b="1" i="1" dirty="0"/>
              <a:t>teaching environment</a:t>
            </a:r>
            <a:r>
              <a:rPr lang="en-US" sz="2400" b="1" dirty="0"/>
              <a:t>. </a:t>
            </a:r>
            <a:endParaRPr lang="en-US" sz="2400" dirty="0"/>
          </a:p>
          <a:p>
            <a:pPr marL="0" indent="0">
              <a:buNone/>
            </a:pPr>
            <a:endParaRPr lang="en-US" sz="24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9107" r="9366"/>
          <a:stretch/>
        </p:blipFill>
        <p:spPr>
          <a:xfrm>
            <a:off x="4437622" y="1059364"/>
            <a:ext cx="7563928" cy="5218773"/>
          </a:xfrm>
          <a:prstGeom prst="rect">
            <a:avLst/>
          </a:prstGeom>
        </p:spPr>
      </p:pic>
    </p:spTree>
    <p:extLst>
      <p:ext uri="{BB962C8B-B14F-4D97-AF65-F5344CB8AC3E}">
        <p14:creationId xmlns:p14="http://schemas.microsoft.com/office/powerpoint/2010/main" val="33891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254" y="241540"/>
            <a:ext cx="9191285" cy="1259456"/>
          </a:xfrm>
          <a:ln/>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5400" dirty="0" smtClean="0">
                <a:ln w="0"/>
                <a:solidFill>
                  <a:schemeClr val="tx1"/>
                </a:solidFill>
                <a:effectLst>
                  <a:outerShdw blurRad="38100" dist="19050" dir="2700000" algn="tl" rotWithShape="0">
                    <a:schemeClr val="dk1">
                      <a:alpha val="40000"/>
                    </a:schemeClr>
                  </a:outerShdw>
                </a:effectLst>
              </a:rPr>
              <a:t>Making the </a:t>
            </a:r>
            <a:r>
              <a:rPr lang="en-US" sz="5400" dirty="0" smtClean="0">
                <a:ln w="0">
                  <a:solidFill>
                    <a:schemeClr val="accent1"/>
                  </a:solidFill>
                </a:ln>
                <a:solidFill>
                  <a:schemeClr val="tx1"/>
                </a:solidFill>
                <a:effectLst>
                  <a:glow rad="101600">
                    <a:schemeClr val="accent4">
                      <a:satMod val="175000"/>
                      <a:alpha val="40000"/>
                    </a:schemeClr>
                  </a:glow>
                  <a:outerShdw blurRad="38100" dist="19050" dir="2700000" algn="tl" rotWithShape="0">
                    <a:schemeClr val="dk1">
                      <a:alpha val="40000"/>
                    </a:schemeClr>
                  </a:outerShdw>
                </a:effectLst>
              </a:rPr>
              <a:t>Unseen</a:t>
            </a:r>
            <a:r>
              <a:rPr lang="en-US" sz="5400" dirty="0" smtClean="0">
                <a:ln w="0"/>
                <a:solidFill>
                  <a:schemeClr val="tx1"/>
                </a:solidFill>
                <a:effectLst>
                  <a:glow rad="101600">
                    <a:schemeClr val="accent4">
                      <a:satMod val="175000"/>
                      <a:alpha val="40000"/>
                    </a:schemeClr>
                  </a:glow>
                  <a:outerShdw blurRad="38100" dist="19050" dir="2700000" algn="tl" rotWithShape="0">
                    <a:schemeClr val="dk1">
                      <a:alpha val="40000"/>
                    </a:schemeClr>
                  </a:outerShdw>
                </a:effectLst>
              </a:rPr>
              <a:t> </a:t>
            </a:r>
            <a:r>
              <a:rPr lang="en-US" sz="5400" dirty="0" smtClean="0">
                <a:ln w="0"/>
                <a:solidFill>
                  <a:schemeClr val="tx1"/>
                </a:solidFill>
                <a:effectLst>
                  <a:outerShdw blurRad="38100" dist="19050" dir="2700000" algn="tl" rotWithShape="0">
                    <a:schemeClr val="dk1">
                      <a:alpha val="40000"/>
                    </a:schemeClr>
                  </a:outerShdw>
                </a:effectLst>
              </a:rPr>
              <a:t>…… </a:t>
            </a:r>
            <a:r>
              <a:rPr lang="en-US" sz="5400" b="1" i="1" dirty="0" smtClean="0">
                <a:ln w="0"/>
                <a:solidFill>
                  <a:schemeClr val="tx1"/>
                </a:solidFill>
                <a:effectLst>
                  <a:outerShdw blurRad="38100" dist="19050" dir="2700000" algn="tl" rotWithShape="0">
                    <a:schemeClr val="dk1">
                      <a:alpha val="40000"/>
                    </a:schemeClr>
                  </a:outerShdw>
                </a:effectLst>
              </a:rPr>
              <a:t>Seen</a:t>
            </a:r>
            <a:r>
              <a:rPr lang="en-US" dirty="0" smtClean="0">
                <a:ln w="0"/>
                <a:solidFill>
                  <a:schemeClr val="tx1"/>
                </a:solidFill>
                <a:effectLst>
                  <a:outerShdw blurRad="38100" dist="19050" dir="2700000" algn="tl" rotWithShape="0">
                    <a:schemeClr val="dk1">
                      <a:alpha val="40000"/>
                    </a:schemeClr>
                  </a:outerShdw>
                </a:effectLst>
              </a:rPr>
              <a:t/>
            </a:r>
            <a:br>
              <a:rPr lang="en-US" dirty="0" smtClean="0">
                <a:ln w="0"/>
                <a:solidFill>
                  <a:schemeClr val="tx1"/>
                </a:solidFill>
                <a:effectLst>
                  <a:outerShdw blurRad="38100" dist="19050" dir="2700000" algn="tl" rotWithShape="0">
                    <a:schemeClr val="dk1">
                      <a:alpha val="40000"/>
                    </a:schemeClr>
                  </a:outerShdw>
                </a:effectLst>
              </a:rPr>
            </a:br>
            <a:endParaRPr lang="en-US" dirty="0">
              <a:ln w="0"/>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194254" y="1803529"/>
            <a:ext cx="10072653" cy="4573917"/>
          </a:xfrm>
        </p:spPr>
        <p:style>
          <a:lnRef idx="2">
            <a:schemeClr val="dk1"/>
          </a:lnRef>
          <a:fillRef idx="1">
            <a:schemeClr val="lt1"/>
          </a:fillRef>
          <a:effectRef idx="0">
            <a:schemeClr val="dk1"/>
          </a:effectRef>
          <a:fontRef idx="minor">
            <a:schemeClr val="dk1"/>
          </a:fontRef>
        </p:style>
        <p:txBody>
          <a:bodyPr>
            <a:normAutofit/>
          </a:bodyPr>
          <a:lstStyle/>
          <a:p>
            <a:pPr>
              <a:lnSpc>
                <a:spcPct val="150000"/>
              </a:lnSpc>
            </a:pPr>
            <a:endParaRPr lang="en-US" sz="2800" dirty="0" smtClean="0"/>
          </a:p>
          <a:p>
            <a:pPr>
              <a:lnSpc>
                <a:spcPct val="150000"/>
              </a:lnSpc>
            </a:pPr>
            <a:r>
              <a:rPr lang="en-US" sz="2800" dirty="0" smtClean="0"/>
              <a:t>Classroom climate</a:t>
            </a:r>
          </a:p>
          <a:p>
            <a:pPr>
              <a:lnSpc>
                <a:spcPct val="150000"/>
              </a:lnSpc>
            </a:pPr>
            <a:r>
              <a:rPr lang="en-US" sz="2800" dirty="0" smtClean="0"/>
              <a:t>Cultural </a:t>
            </a:r>
            <a:r>
              <a:rPr lang="en-US" sz="2800" dirty="0"/>
              <a:t>mismatch between </a:t>
            </a:r>
            <a:r>
              <a:rPr lang="en-US" sz="2800" dirty="0" smtClean="0"/>
              <a:t>home, school </a:t>
            </a:r>
            <a:r>
              <a:rPr lang="en-US" sz="2800" dirty="0"/>
              <a:t>and </a:t>
            </a:r>
            <a:r>
              <a:rPr lang="en-US" sz="2800" dirty="0" smtClean="0"/>
              <a:t>educator</a:t>
            </a:r>
          </a:p>
          <a:p>
            <a:pPr>
              <a:lnSpc>
                <a:spcPct val="150000"/>
              </a:lnSpc>
            </a:pPr>
            <a:r>
              <a:rPr lang="en-US" sz="2800" dirty="0" smtClean="0"/>
              <a:t>Cultural responsive practices</a:t>
            </a:r>
          </a:p>
          <a:p>
            <a:pPr>
              <a:lnSpc>
                <a:spcPct val="150000"/>
              </a:lnSpc>
            </a:pPr>
            <a:r>
              <a:rPr lang="en-US" sz="2800" dirty="0"/>
              <a:t>T</a:t>
            </a:r>
            <a:r>
              <a:rPr lang="en-US" sz="2800" dirty="0" smtClean="0"/>
              <a:t>oolbox </a:t>
            </a:r>
            <a:r>
              <a:rPr lang="en-US" sz="2800" dirty="0"/>
              <a:t>of strategies and </a:t>
            </a:r>
            <a:r>
              <a:rPr lang="en-US" sz="2800" dirty="0" smtClean="0"/>
              <a:t>interventions: PBIS best practices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6695">
            <a:off x="4722950" y="1550077"/>
            <a:ext cx="622689" cy="1778088"/>
          </a:xfrm>
          <a:prstGeom prst="rect">
            <a:avLst/>
          </a:prstGeom>
        </p:spPr>
      </p:pic>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1702279"/>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pic>
        <p:nvPicPr>
          <p:cNvPr id="2" name="v2CDCBPmhN8"/>
          <p:cNvPicPr>
            <a:picLocks noRot="1" noChangeAspect="1"/>
          </p:cNvPicPr>
          <p:nvPr>
            <a:videoFile r:link="rId1"/>
          </p:nvPr>
        </p:nvPicPr>
        <p:blipFill>
          <a:blip r:embed="rId4"/>
          <a:stretch>
            <a:fillRect/>
          </a:stretch>
        </p:blipFill>
        <p:spPr>
          <a:xfrm>
            <a:off x="1703856" y="1867925"/>
            <a:ext cx="8701669" cy="4894689"/>
          </a:xfrm>
          <a:prstGeom prst="rect">
            <a:avLst/>
          </a:prstGeom>
        </p:spPr>
      </p:pic>
    </p:spTree>
    <p:extLst>
      <p:ext uri="{BB962C8B-B14F-4D97-AF65-F5344CB8AC3E}">
        <p14:creationId xmlns:p14="http://schemas.microsoft.com/office/powerpoint/2010/main" val="353625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0RiDg71W7A"/>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406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83"/>
        <p:cNvGrpSpPr/>
        <p:nvPr/>
      </p:nvGrpSpPr>
      <p:grpSpPr>
        <a:xfrm>
          <a:off x="0" y="0"/>
          <a:ext cx="0" cy="0"/>
          <a:chOff x="0" y="0"/>
          <a:chExt cx="0" cy="0"/>
        </a:xfrm>
      </p:grpSpPr>
      <p:sp>
        <p:nvSpPr>
          <p:cNvPr id="184" name="Shape 184"/>
          <p:cNvSpPr txBox="1">
            <a:spLocks noGrp="1"/>
          </p:cNvSpPr>
          <p:nvPr>
            <p:ph type="body" idx="4294967295"/>
          </p:nvPr>
        </p:nvSpPr>
        <p:spPr>
          <a:xfrm>
            <a:off x="2311741" y="1856290"/>
            <a:ext cx="7485900" cy="4899899"/>
          </a:xfrm>
          <a:prstGeom prst="rect">
            <a:avLst/>
          </a:prstGeom>
          <a:noFill/>
          <a:ln>
            <a:noFill/>
          </a:ln>
        </p:spPr>
        <p:txBody>
          <a:bodyPr vert="horz" lIns="91425" tIns="45700" rIns="91425" bIns="45700" rtlCol="0" anchor="t" anchorCtr="0">
            <a:noAutofit/>
          </a:bodyPr>
          <a:lstStyle/>
          <a:p>
            <a:pPr marL="182562" indent="-182562" algn="ctr">
              <a:lnSpc>
                <a:spcPct val="80000"/>
              </a:lnSpc>
              <a:spcBef>
                <a:spcPts val="0"/>
              </a:spcBef>
              <a:buSzPct val="25000"/>
              <a:buNone/>
            </a:pPr>
            <a:r>
              <a:rPr lang="en-US" sz="3900" dirty="0">
                <a:solidFill>
                  <a:schemeClr val="dk1"/>
                </a:solidFill>
                <a:latin typeface="Comic Sans MS"/>
                <a:ea typeface="Comic Sans MS"/>
                <a:cs typeface="Comic Sans MS"/>
                <a:sym typeface="Comic Sans MS"/>
              </a:rPr>
              <a:t>“There will never be enough consequences to motivate tough kids to learn and to behave if we are not first developing positive relationships.  And without positive teacher-student relationships, no discipline plan will work.”</a:t>
            </a:r>
            <a:r>
              <a:rPr lang="en-US" sz="2400" dirty="0">
                <a:solidFill>
                  <a:schemeClr val="dk1"/>
                </a:solidFill>
                <a:latin typeface="Comic Sans MS"/>
                <a:ea typeface="Comic Sans MS"/>
                <a:cs typeface="Comic Sans MS"/>
                <a:sym typeface="Comic Sans MS"/>
              </a:rPr>
              <a:t>  </a:t>
            </a:r>
          </a:p>
          <a:p>
            <a:pPr marL="182562" indent="-182562" algn="r">
              <a:lnSpc>
                <a:spcPct val="80000"/>
              </a:lnSpc>
              <a:spcBef>
                <a:spcPts val="480"/>
              </a:spcBef>
              <a:buSzPct val="25000"/>
              <a:buNone/>
            </a:pPr>
            <a:r>
              <a:rPr lang="en-US" sz="2400" dirty="0">
                <a:solidFill>
                  <a:schemeClr val="dk1"/>
                </a:solidFill>
                <a:latin typeface="Comic Sans MS"/>
                <a:ea typeface="Comic Sans MS"/>
                <a:cs typeface="Comic Sans MS"/>
                <a:sym typeface="Comic Sans MS"/>
              </a:rPr>
              <a:t>~Jim Fay</a:t>
            </a:r>
          </a:p>
          <a:p>
            <a:pPr marL="182880" indent="-53339">
              <a:spcBef>
                <a:spcPts val="480"/>
              </a:spcBef>
              <a:buNone/>
            </a:pPr>
            <a:endParaRPr sz="2400" dirty="0">
              <a:solidFill>
                <a:schemeClr val="dk1"/>
              </a:solidFill>
              <a:latin typeface="Comic Sans MS"/>
              <a:ea typeface="Comic Sans MS"/>
              <a:cs typeface="Comic Sans MS"/>
              <a:sym typeface="Comic Sans MS"/>
            </a:endParaRPr>
          </a:p>
        </p:txBody>
      </p:sp>
      <p:sp>
        <p:nvSpPr>
          <p:cNvPr id="3" name="Title 8"/>
          <p:cNvSpPr txBox="1">
            <a:spLocks/>
          </p:cNvSpPr>
          <p:nvPr/>
        </p:nvSpPr>
        <p:spPr>
          <a:xfrm>
            <a:off x="234810" y="310612"/>
            <a:ext cx="11741599" cy="1395525"/>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lnSpc>
                <a:spcPct val="150000"/>
              </a:lnSpc>
            </a:pPr>
            <a:r>
              <a:rPr lang="en-US" sz="480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8170463"/>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itle 8"/>
          <p:cNvSpPr txBox="1">
            <a:spLocks/>
          </p:cNvSpPr>
          <p:nvPr/>
        </p:nvSpPr>
        <p:spPr>
          <a:xfrm>
            <a:off x="379776" y="222216"/>
            <a:ext cx="7983639" cy="115019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263" y="2178149"/>
            <a:ext cx="7402551" cy="4335780"/>
          </a:xfrm>
          <a:prstGeom prst="rect">
            <a:avLst/>
          </a:prstGeom>
        </p:spPr>
      </p:pic>
      <p:sp>
        <p:nvSpPr>
          <p:cNvPr id="8" name="TextBox 7"/>
          <p:cNvSpPr txBox="1"/>
          <p:nvPr/>
        </p:nvSpPr>
        <p:spPr>
          <a:xfrm>
            <a:off x="2565415" y="1544449"/>
            <a:ext cx="5496917" cy="461665"/>
          </a:xfrm>
          <a:prstGeom prst="rect">
            <a:avLst/>
          </a:prstGeom>
          <a:noFill/>
        </p:spPr>
        <p:txBody>
          <a:bodyPr wrap="square" rtlCol="0">
            <a:spAutoFit/>
          </a:bodyPr>
          <a:lstStyle/>
          <a:p>
            <a:r>
              <a:rPr lang="en-US" sz="2400" dirty="0" smtClean="0"/>
              <a:t>WHEN RELTIONSHIPS ARE FRACTURED</a:t>
            </a:r>
            <a:endParaRPr lang="en-US" sz="2400" dirty="0"/>
          </a:p>
        </p:txBody>
      </p:sp>
    </p:spTree>
    <p:extLst>
      <p:ext uri="{BB962C8B-B14F-4D97-AF65-F5344CB8AC3E}">
        <p14:creationId xmlns:p14="http://schemas.microsoft.com/office/powerpoint/2010/main" val="312700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1702279"/>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10" name="Text Placeholder 5"/>
          <p:cNvSpPr>
            <a:spLocks noGrp="1"/>
          </p:cNvSpPr>
          <p:nvPr>
            <p:ph sz="half" idx="4294967295"/>
          </p:nvPr>
        </p:nvSpPr>
        <p:spPr>
          <a:xfrm>
            <a:off x="705811" y="3239567"/>
            <a:ext cx="4479505" cy="1733878"/>
          </a:xfrm>
        </p:spPr>
        <p:txBody>
          <a:bodyPr>
            <a:noAutofit/>
          </a:bodyPr>
          <a:lstStyle/>
          <a:p>
            <a:pPr marL="0" indent="0" algn="ctr">
              <a:buNone/>
            </a:pPr>
            <a:r>
              <a:rPr lang="en-US" sz="4000" b="1" dirty="0" smtClean="0">
                <a:ln w="0"/>
                <a:solidFill>
                  <a:schemeClr val="tx1"/>
                </a:solidFill>
                <a:effectLst>
                  <a:outerShdw blurRad="38100" dist="19050" dir="2700000" algn="tl" rotWithShape="0">
                    <a:schemeClr val="dk1">
                      <a:alpha val="40000"/>
                    </a:schemeClr>
                  </a:outerShdw>
                </a:effectLst>
              </a:rPr>
              <a:t>CULTURAL RESPONSIVENESS</a:t>
            </a:r>
            <a:endParaRPr lang="en-US" sz="4000" b="1" dirty="0"/>
          </a:p>
        </p:txBody>
      </p:sp>
      <p:pic>
        <p:nvPicPr>
          <p:cNvPr id="1034"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405" y="2177548"/>
            <a:ext cx="4560902" cy="456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21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1702279"/>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557561" y="2197900"/>
            <a:ext cx="10259121" cy="4370427"/>
          </a:xfrm>
          <a:prstGeom prst="rect">
            <a:avLst/>
          </a:prstGeom>
          <a:solidFill>
            <a:schemeClr val="accent2"/>
          </a:solidFill>
        </p:spPr>
        <p:txBody>
          <a:bodyPr wrap="square">
            <a:spAutoFit/>
          </a:bodyPr>
          <a:lstStyle/>
          <a:p>
            <a:pPr algn="ctr"/>
            <a:r>
              <a:rPr lang="en-US" sz="3600" b="1" dirty="0">
                <a:solidFill>
                  <a:srgbClr val="FFFFFF"/>
                </a:solidFill>
                <a:latin typeface="Roboto Slab"/>
              </a:rPr>
              <a:t>A DEFINITION OF CULTURE</a:t>
            </a:r>
            <a:endParaRPr lang="en-US" sz="3600" b="1" dirty="0"/>
          </a:p>
          <a:p>
            <a:pPr algn="ctr"/>
            <a:r>
              <a:rPr lang="en-US" sz="2800" dirty="0"/>
              <a:t>Culture is the shared perceptions of a group’s values, expectations and norms. It reflects the way people give priorities to goals, how they behave in different situations, and how they cope with their world and with one another. People experience their social environment through their culture.</a:t>
            </a:r>
          </a:p>
          <a:p>
            <a:pPr algn="ctr"/>
            <a:r>
              <a:rPr lang="en-US" sz="2800" dirty="0"/>
              <a:t/>
            </a:r>
            <a:br>
              <a:rPr lang="en-US" sz="2800" dirty="0"/>
            </a:br>
            <a:r>
              <a:rPr lang="en-US" sz="2800" b="1" dirty="0"/>
              <a:t>Culture is transmitted from generation to generation</a:t>
            </a:r>
            <a:r>
              <a:rPr lang="en-US" dirty="0"/>
              <a:t/>
            </a:r>
            <a:br>
              <a:rPr lang="en-US" dirty="0"/>
            </a:br>
            <a:endParaRPr lang="en-US" dirty="0"/>
          </a:p>
        </p:txBody>
      </p:sp>
    </p:spTree>
    <p:extLst>
      <p:ext uri="{BB962C8B-B14F-4D97-AF65-F5344CB8AC3E}">
        <p14:creationId xmlns:p14="http://schemas.microsoft.com/office/powerpoint/2010/main" val="380462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2098051"/>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br>
              <a:rPr lang="en-US" sz="4800" dirty="0" smtClean="0">
                <a:ln w="0"/>
                <a:solidFill>
                  <a:schemeClr val="tx1"/>
                </a:solidFill>
                <a:effectLst>
                  <a:outerShdw blurRad="38100" dist="19050" dir="2700000" algn="tl" rotWithShape="0">
                    <a:schemeClr val="dk1">
                      <a:alpha val="40000"/>
                    </a:schemeClr>
                  </a:outerShdw>
                </a:effectLst>
              </a:rPr>
            </a:br>
            <a:r>
              <a:rPr lang="en-US" b="1" dirty="0"/>
              <a:t>Race &amp; Poverty</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546410" y="2521285"/>
            <a:ext cx="5319131" cy="4154984"/>
          </a:xfrm>
          <a:prstGeom prst="rect">
            <a:avLst/>
          </a:prstGeom>
          <a:solidFill>
            <a:schemeClr val="accent2"/>
          </a:solidFill>
        </p:spPr>
        <p:txBody>
          <a:bodyPr wrap="square">
            <a:spAutoFit/>
          </a:bodyPr>
          <a:lstStyle/>
          <a:p>
            <a:pPr marL="342900" indent="-342900" fontAlgn="base">
              <a:buFont typeface="Arial" panose="020B0604020202020204" pitchFamily="34" charset="0"/>
              <a:buChar char="•"/>
            </a:pPr>
            <a:r>
              <a:rPr lang="en-US" sz="2400" dirty="0"/>
              <a:t>Race is one of the most difficult topics in education</a:t>
            </a:r>
          </a:p>
          <a:p>
            <a:pPr fontAlgn="base"/>
            <a:endParaRPr lang="en-US" sz="2400" dirty="0" smtClean="0"/>
          </a:p>
          <a:p>
            <a:pPr marL="342900" indent="-342900" fontAlgn="base">
              <a:buFont typeface="Arial" panose="020B0604020202020204" pitchFamily="34" charset="0"/>
              <a:buChar char="•"/>
            </a:pPr>
            <a:r>
              <a:rPr lang="en-US" sz="2400" dirty="0" smtClean="0"/>
              <a:t>Race </a:t>
            </a:r>
            <a:r>
              <a:rPr lang="en-US" sz="2400" dirty="0"/>
              <a:t>affects our students at every level - social, economic, educational, emotional, and </a:t>
            </a:r>
            <a:r>
              <a:rPr lang="en-US" sz="2400" dirty="0" smtClean="0"/>
              <a:t>psychological</a:t>
            </a:r>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r>
              <a:rPr lang="en-US" sz="2400" dirty="0" smtClean="0"/>
              <a:t>Race </a:t>
            </a:r>
            <a:r>
              <a:rPr lang="en-US" sz="2400" dirty="0"/>
              <a:t>and culture affect teaching and learning from primary to high </a:t>
            </a:r>
            <a:r>
              <a:rPr lang="en-US" sz="2400" dirty="0" smtClean="0"/>
              <a:t>school</a:t>
            </a:r>
            <a:endParaRPr lang="en-US" sz="2400" dirty="0"/>
          </a:p>
        </p:txBody>
      </p:sp>
      <p:sp>
        <p:nvSpPr>
          <p:cNvPr id="4" name="Rectangle 3"/>
          <p:cNvSpPr/>
          <p:nvPr/>
        </p:nvSpPr>
        <p:spPr>
          <a:xfrm>
            <a:off x="6330175" y="2521285"/>
            <a:ext cx="5319131" cy="4154984"/>
          </a:xfrm>
          <a:prstGeom prst="rect">
            <a:avLst/>
          </a:prstGeom>
          <a:solidFill>
            <a:schemeClr val="accent2"/>
          </a:solidFill>
        </p:spPr>
        <p:txBody>
          <a:bodyPr wrap="square">
            <a:spAutoFit/>
          </a:bodyPr>
          <a:lstStyle/>
          <a:p>
            <a:pPr marL="342900" indent="-342900" fontAlgn="base">
              <a:buFont typeface="Arial" panose="020B0604020202020204" pitchFamily="34" charset="0"/>
              <a:buChar char="•"/>
            </a:pPr>
            <a:r>
              <a:rPr lang="en-US" sz="2400" dirty="0"/>
              <a:t>Poverty occurs among people of all ethnic backgrounds</a:t>
            </a:r>
          </a:p>
          <a:p>
            <a:pPr fontAlgn="base"/>
            <a:endParaRPr lang="en-US" sz="2400" dirty="0" smtClean="0"/>
          </a:p>
          <a:p>
            <a:pPr marL="342900" indent="-342900" fontAlgn="base">
              <a:buFont typeface="Arial" panose="020B0604020202020204" pitchFamily="34" charset="0"/>
              <a:buChar char="•"/>
            </a:pPr>
            <a:r>
              <a:rPr lang="en-US" sz="2400" dirty="0" smtClean="0"/>
              <a:t>Poverty </a:t>
            </a:r>
            <a:r>
              <a:rPr lang="en-US" sz="2400" dirty="0"/>
              <a:t>can be generational </a:t>
            </a:r>
          </a:p>
          <a:p>
            <a:pPr marL="342900" indent="-342900" fontAlgn="base">
              <a:buFont typeface="Arial" panose="020B0604020202020204" pitchFamily="34" charset="0"/>
              <a:buChar char="•"/>
            </a:pPr>
            <a:endParaRPr lang="en-US" sz="2400" dirty="0" smtClean="0"/>
          </a:p>
          <a:p>
            <a:pPr marL="342900" indent="-342900" fontAlgn="base">
              <a:buFont typeface="Arial" panose="020B0604020202020204" pitchFamily="34" charset="0"/>
              <a:buChar char="•"/>
            </a:pPr>
            <a:r>
              <a:rPr lang="en-US" sz="2400" dirty="0" smtClean="0"/>
              <a:t>Schools </a:t>
            </a:r>
            <a:r>
              <a:rPr lang="en-US" sz="2400" dirty="0"/>
              <a:t>operate from middle-class </a:t>
            </a:r>
            <a:r>
              <a:rPr lang="en-US" sz="2400" dirty="0" smtClean="0"/>
              <a:t>norms</a:t>
            </a:r>
          </a:p>
          <a:p>
            <a:pPr marL="457200" indent="-457200" fontAlgn="base">
              <a:buFont typeface="Arial" panose="020B0604020202020204" pitchFamily="34" charset="0"/>
              <a:buChar char="•"/>
            </a:pPr>
            <a:endParaRPr lang="en-US" sz="2400" dirty="0" smtClean="0"/>
          </a:p>
          <a:p>
            <a:pPr fontAlgn="base"/>
            <a:endParaRPr lang="en-US" sz="2400" dirty="0"/>
          </a:p>
          <a:p>
            <a:pPr fontAlgn="base"/>
            <a:endParaRPr lang="en-US" sz="2400" dirty="0"/>
          </a:p>
          <a:p>
            <a:pPr fontAlgn="base"/>
            <a:endParaRPr lang="en-US" sz="2400" dirty="0"/>
          </a:p>
        </p:txBody>
      </p:sp>
    </p:spTree>
    <p:extLst>
      <p:ext uri="{BB962C8B-B14F-4D97-AF65-F5344CB8AC3E}">
        <p14:creationId xmlns:p14="http://schemas.microsoft.com/office/powerpoint/2010/main" val="366336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1239407"/>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814039" y="1595734"/>
            <a:ext cx="10259121" cy="584775"/>
          </a:xfrm>
          <a:prstGeom prst="rect">
            <a:avLst/>
          </a:prstGeom>
          <a:solidFill>
            <a:schemeClr val="accent2"/>
          </a:solidFill>
        </p:spPr>
        <p:txBody>
          <a:bodyPr wrap="square">
            <a:spAutoFit/>
          </a:bodyPr>
          <a:lstStyle/>
          <a:p>
            <a:pPr algn="ctr"/>
            <a:r>
              <a:rPr lang="en-US" sz="3200" dirty="0"/>
              <a:t>Factors That Negatively Affect Culture</a:t>
            </a:r>
          </a:p>
        </p:txBody>
      </p:sp>
      <p:sp>
        <p:nvSpPr>
          <p:cNvPr id="2" name="TextBox 1"/>
          <p:cNvSpPr txBox="1"/>
          <p:nvPr/>
        </p:nvSpPr>
        <p:spPr>
          <a:xfrm>
            <a:off x="936701" y="2333685"/>
            <a:ext cx="5252225" cy="3970318"/>
          </a:xfrm>
          <a:prstGeom prst="rect">
            <a:avLst/>
          </a:prstGeom>
          <a:solidFill>
            <a:schemeClr val="accent1">
              <a:lumMod val="40000"/>
              <a:lumOff val="60000"/>
            </a:schemeClr>
          </a:solidFill>
        </p:spPr>
        <p:txBody>
          <a:bodyPr wrap="square" rtlCol="0">
            <a:spAutoFit/>
          </a:bodyPr>
          <a:lstStyle/>
          <a:p>
            <a:pPr marL="571500" indent="-571500" fontAlgn="base">
              <a:buFont typeface="Arial" panose="020B0604020202020204" pitchFamily="34" charset="0"/>
              <a:buChar char="•"/>
            </a:pPr>
            <a:r>
              <a:rPr lang="en-US" sz="3600" dirty="0"/>
              <a:t>Youth Mental </a:t>
            </a:r>
            <a:r>
              <a:rPr lang="en-US" sz="3600" dirty="0" smtClean="0"/>
              <a:t>Health</a:t>
            </a:r>
          </a:p>
          <a:p>
            <a:pPr fontAlgn="base"/>
            <a:r>
              <a:rPr lang="en-US" sz="3600" dirty="0" smtClean="0"/>
              <a:t> </a:t>
            </a:r>
            <a:endParaRPr lang="en-US" sz="3600" dirty="0"/>
          </a:p>
          <a:p>
            <a:pPr marL="571500" indent="-571500" fontAlgn="base">
              <a:buFont typeface="Arial" panose="020B0604020202020204" pitchFamily="34" charset="0"/>
              <a:buChar char="•"/>
            </a:pPr>
            <a:r>
              <a:rPr lang="en-US" sz="3600" dirty="0" smtClean="0"/>
              <a:t>Poverty</a:t>
            </a:r>
          </a:p>
          <a:p>
            <a:pPr marL="571500" indent="-571500" fontAlgn="base">
              <a:buFont typeface="Arial" panose="020B0604020202020204" pitchFamily="34" charset="0"/>
              <a:buChar char="•"/>
            </a:pPr>
            <a:endParaRPr lang="en-US" sz="3600" dirty="0"/>
          </a:p>
          <a:p>
            <a:pPr marL="571500" indent="-571500" fontAlgn="base">
              <a:buFont typeface="Arial" panose="020B0604020202020204" pitchFamily="34" charset="0"/>
              <a:buChar char="•"/>
            </a:pPr>
            <a:r>
              <a:rPr lang="en-US" sz="3600" dirty="0"/>
              <a:t>Trauma</a:t>
            </a:r>
          </a:p>
          <a:p>
            <a:pPr marL="571500" indent="-571500" fontAlgn="base">
              <a:buFont typeface="Arial" panose="020B0604020202020204" pitchFamily="34" charset="0"/>
              <a:buChar char="•"/>
            </a:pPr>
            <a:endParaRPr lang="en-US" sz="3600" dirty="0" smtClean="0"/>
          </a:p>
          <a:p>
            <a:pPr marL="571500" indent="-571500" fontAlgn="base">
              <a:buFont typeface="Arial" panose="020B0604020202020204" pitchFamily="34" charset="0"/>
              <a:buChar char="•"/>
            </a:pPr>
            <a:r>
              <a:rPr lang="en-US" sz="3600" dirty="0" smtClean="0"/>
              <a:t>Race</a:t>
            </a:r>
            <a:endParaRPr lang="en-US" sz="3600" dirty="0"/>
          </a:p>
        </p:txBody>
      </p:sp>
      <p:pic>
        <p:nvPicPr>
          <p:cNvPr id="1026" name="Picture 2" descr="Cul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413" y="2430966"/>
            <a:ext cx="5129558" cy="3757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51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1702279"/>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557561" y="2197900"/>
            <a:ext cx="10259121" cy="4370427"/>
          </a:xfrm>
          <a:prstGeom prst="rect">
            <a:avLst/>
          </a:prstGeom>
          <a:solidFill>
            <a:schemeClr val="accent2"/>
          </a:solidFill>
        </p:spPr>
        <p:txBody>
          <a:bodyPr wrap="square">
            <a:spAutoFit/>
          </a:bodyPr>
          <a:lstStyle/>
          <a:p>
            <a:pPr algn="ctr"/>
            <a:r>
              <a:rPr lang="en-US" sz="4000" b="1" dirty="0"/>
              <a:t>Cultural </a:t>
            </a:r>
            <a:r>
              <a:rPr lang="en-US" sz="4000" b="1" dirty="0" smtClean="0"/>
              <a:t>Competence</a:t>
            </a:r>
          </a:p>
          <a:p>
            <a:pPr marL="285750" indent="-285750" fontAlgn="base">
              <a:buFont typeface="Arial" panose="020B0604020202020204" pitchFamily="34" charset="0"/>
              <a:buChar char="•"/>
            </a:pPr>
            <a:r>
              <a:rPr lang="en-US" b="1" dirty="0"/>
              <a:t>T</a:t>
            </a:r>
            <a:r>
              <a:rPr lang="en-US" b="1" dirty="0" smtClean="0"/>
              <a:t>he </a:t>
            </a:r>
            <a:r>
              <a:rPr lang="en-US" b="1" dirty="0"/>
              <a:t>ability to understand, communicate with and effectively interact with people </a:t>
            </a:r>
            <a:r>
              <a:rPr lang="en-US" b="1" u="sng" dirty="0"/>
              <a:t>across </a:t>
            </a:r>
            <a:r>
              <a:rPr lang="en-US" b="1" u="sng" dirty="0" smtClean="0"/>
              <a:t>    cultures</a:t>
            </a:r>
            <a:r>
              <a:rPr lang="en-US" b="1" dirty="0"/>
              <a:t>. </a:t>
            </a:r>
            <a:endParaRPr lang="en-US" b="1" dirty="0" smtClean="0"/>
          </a:p>
          <a:p>
            <a:pPr fontAlgn="base"/>
            <a:endParaRPr lang="en-US" b="1" dirty="0"/>
          </a:p>
          <a:p>
            <a:pPr marL="285750" indent="-285750" fontAlgn="base">
              <a:buFont typeface="Arial" panose="020B0604020202020204" pitchFamily="34" charset="0"/>
              <a:buChar char="•"/>
            </a:pPr>
            <a:r>
              <a:rPr lang="en-US" b="1" dirty="0" smtClean="0"/>
              <a:t>Cultural </a:t>
            </a:r>
            <a:r>
              <a:rPr lang="en-US" b="1" dirty="0"/>
              <a:t>competence encompasses: being aware of one's own worldview. </a:t>
            </a:r>
            <a:r>
              <a:rPr lang="en-US" b="1" dirty="0" smtClean="0"/>
              <a:t>Developing </a:t>
            </a:r>
            <a:r>
              <a:rPr lang="en-US" b="1" dirty="0"/>
              <a:t>positive attitudes towards cultural </a:t>
            </a:r>
            <a:r>
              <a:rPr lang="en-US" b="1" dirty="0" smtClean="0"/>
              <a:t>differences. </a:t>
            </a:r>
          </a:p>
          <a:p>
            <a:pPr fontAlgn="base"/>
            <a:endParaRPr lang="en-US" b="1" dirty="0" smtClean="0"/>
          </a:p>
          <a:p>
            <a:pPr marL="285750" indent="-285750" fontAlgn="base">
              <a:buFont typeface="Arial" panose="020B0604020202020204" pitchFamily="34" charset="0"/>
              <a:buChar char="•"/>
            </a:pPr>
            <a:r>
              <a:rPr lang="en-US" b="1" dirty="0" smtClean="0"/>
              <a:t>“Cultural </a:t>
            </a:r>
            <a:r>
              <a:rPr lang="en-US" b="1" dirty="0"/>
              <a:t>gap” contributes to the achievement gap</a:t>
            </a:r>
            <a:endParaRPr lang="en-US" sz="4000" dirty="0"/>
          </a:p>
          <a:p>
            <a:pPr algn="ctr" fontAlgn="base"/>
            <a:r>
              <a:rPr lang="en-US" sz="4800" dirty="0"/>
              <a:t/>
            </a:r>
            <a:br>
              <a:rPr lang="en-US" sz="4800" dirty="0"/>
            </a:br>
            <a:r>
              <a:rPr lang="en-US" sz="2400" b="1" dirty="0"/>
              <a:t>STEP 1 - We must examine our own biases. WE ARE ALL BIASED.</a:t>
            </a:r>
          </a:p>
          <a:p>
            <a:pPr algn="ctr"/>
            <a:endParaRPr lang="en-US" sz="4000" dirty="0"/>
          </a:p>
        </p:txBody>
      </p:sp>
    </p:spTree>
    <p:extLst>
      <p:ext uri="{BB962C8B-B14F-4D97-AF65-F5344CB8AC3E}">
        <p14:creationId xmlns:p14="http://schemas.microsoft.com/office/powerpoint/2010/main" val="114261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1702279"/>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234811" y="2095428"/>
            <a:ext cx="6734701" cy="4647426"/>
          </a:xfrm>
          <a:prstGeom prst="rect">
            <a:avLst/>
          </a:prstGeom>
          <a:solidFill>
            <a:schemeClr val="accent2"/>
          </a:solidFill>
        </p:spPr>
        <p:txBody>
          <a:bodyPr wrap="square">
            <a:spAutoFit/>
          </a:bodyPr>
          <a:lstStyle/>
          <a:p>
            <a:pPr algn="ctr"/>
            <a:r>
              <a:rPr lang="en-US" sz="4000" b="1" dirty="0" smtClean="0"/>
              <a:t>STAND UP</a:t>
            </a:r>
          </a:p>
          <a:p>
            <a:pPr marL="742950" indent="-742950">
              <a:buAutoNum type="arabicPeriod"/>
            </a:pPr>
            <a:r>
              <a:rPr lang="en-US" sz="3200" b="1" dirty="0" smtClean="0"/>
              <a:t>GROWING UP</a:t>
            </a:r>
          </a:p>
          <a:p>
            <a:pPr marL="742950" indent="-742950">
              <a:buAutoNum type="arabicPeriod"/>
            </a:pPr>
            <a:endParaRPr lang="en-US" sz="3200" b="1" dirty="0"/>
          </a:p>
          <a:p>
            <a:pPr marL="742950" indent="-742950">
              <a:buAutoNum type="arabicPeriod"/>
            </a:pPr>
            <a:r>
              <a:rPr lang="en-US" sz="3200" b="1" dirty="0" smtClean="0"/>
              <a:t>I KNOW HOW TO….</a:t>
            </a:r>
          </a:p>
          <a:p>
            <a:pPr marL="742950" indent="-742950">
              <a:buAutoNum type="arabicPeriod"/>
            </a:pPr>
            <a:endParaRPr lang="en-US" sz="3200" b="1" dirty="0"/>
          </a:p>
          <a:p>
            <a:pPr marL="742950" indent="-742950">
              <a:buAutoNum type="arabicPeriod"/>
            </a:pPr>
            <a:r>
              <a:rPr lang="en-US" sz="3200" b="1" dirty="0" smtClean="0"/>
              <a:t>LEVEL OF CULTURAL COMPETENCE…</a:t>
            </a:r>
          </a:p>
          <a:p>
            <a:pPr algn="ctr"/>
            <a:endParaRPr lang="en-US" sz="2400" b="1" dirty="0"/>
          </a:p>
          <a:p>
            <a:pPr algn="ctr"/>
            <a:endParaRPr lang="en-US" sz="4000" dirty="0"/>
          </a:p>
        </p:txBody>
      </p:sp>
      <p:pic>
        <p:nvPicPr>
          <p:cNvPr id="2050" name="Picture 2" descr="culture-umbrel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744" y="2232604"/>
            <a:ext cx="4985742" cy="451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tx2"/>
            </a:solidFill>
          </a:ln>
        </p:spPr>
        <p:txBody>
          <a:bodyPr>
            <a:noAutofit/>
          </a:bodyPr>
          <a:lstStyle/>
          <a:p>
            <a:pPr algn="ctr"/>
            <a:r>
              <a:rPr lang="en-US" sz="4400" b="1" dirty="0" smtClean="0">
                <a:ln w="0"/>
                <a:solidFill>
                  <a:schemeClr val="tx1"/>
                </a:solidFill>
                <a:effectLst>
                  <a:outerShdw blurRad="38100" dist="19050" dir="2700000" algn="tl" rotWithShape="0">
                    <a:schemeClr val="dk1">
                      <a:alpha val="40000"/>
                    </a:schemeClr>
                  </a:outerShdw>
                </a:effectLst>
              </a:rPr>
              <a:t>WHY DOES IT MATTER?</a:t>
            </a:r>
            <a:endParaRPr lang="en-US" sz="4400" b="1" dirty="0">
              <a:ln w="0"/>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677334" y="2142650"/>
            <a:ext cx="9639858" cy="3585290"/>
          </a:xfrm>
        </p:spPr>
        <p:txBody>
          <a:bodyPr>
            <a:normAutofit/>
          </a:bodyPr>
          <a:lstStyle/>
          <a:p>
            <a:pPr marL="514350" indent="-514350">
              <a:buFont typeface="+mj-lt"/>
              <a:buAutoNum type="arabicPeriod"/>
            </a:pPr>
            <a:r>
              <a:rPr lang="en-US" sz="3000" dirty="0" smtClean="0"/>
              <a:t>Majority of discipline referrals come from the classroom! </a:t>
            </a:r>
            <a:endParaRPr lang="en-US" sz="2600" dirty="0"/>
          </a:p>
          <a:p>
            <a:pPr marL="514350" indent="-514350">
              <a:buFont typeface="+mj-lt"/>
              <a:buAutoNum type="arabicPeriod"/>
            </a:pPr>
            <a:r>
              <a:rPr lang="en-US" sz="3000" dirty="0" smtClean="0"/>
              <a:t>44% of Teachers leave within the first five years!</a:t>
            </a:r>
          </a:p>
          <a:p>
            <a:pPr marL="514350" indent="-514350">
              <a:buFont typeface="+mj-lt"/>
              <a:buAutoNum type="arabicPeriod"/>
            </a:pPr>
            <a:r>
              <a:rPr lang="en-US" sz="3000" dirty="0" smtClean="0"/>
              <a:t>Teachers vs. </a:t>
            </a:r>
            <a:r>
              <a:rPr lang="en-US" sz="3000" i="1" dirty="0" smtClean="0"/>
              <a:t>The Invisibles</a:t>
            </a:r>
          </a:p>
          <a:p>
            <a:pPr marL="514350" indent="-514350">
              <a:buFont typeface="+mj-lt"/>
              <a:buAutoNum type="arabicPeriod"/>
            </a:pPr>
            <a:r>
              <a:rPr lang="en-US" sz="3000" dirty="0" smtClean="0"/>
              <a:t>It’s  about the process, not the end result!</a:t>
            </a:r>
          </a:p>
          <a:p>
            <a:pPr marL="514350" indent="-514350">
              <a:buFont typeface="+mj-lt"/>
              <a:buAutoNum type="arabicPeriod"/>
            </a:pPr>
            <a:r>
              <a:rPr lang="en-US" sz="3000" dirty="0" smtClean="0"/>
              <a:t>Our students needs us NOW more than ever! </a:t>
            </a:r>
          </a:p>
          <a:p>
            <a:endParaRPr lang="en-US" sz="3000" dirty="0" smtClean="0"/>
          </a:p>
          <a:p>
            <a:pPr marL="0" indent="0">
              <a:buNone/>
            </a:pPr>
            <a:endParaRPr lang="en-US" sz="3000" dirty="0" smtClean="0"/>
          </a:p>
          <a:p>
            <a:endParaRPr lang="en-US" sz="3000" dirty="0" smtClean="0"/>
          </a:p>
          <a:p>
            <a:pPr marL="0" indent="0">
              <a:buNone/>
            </a:pPr>
            <a:endParaRPr lang="en-US" dirty="0"/>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1702279"/>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234810" y="2060980"/>
            <a:ext cx="11639761" cy="4401205"/>
          </a:xfrm>
          <a:prstGeom prst="rect">
            <a:avLst/>
          </a:prstGeom>
          <a:solidFill>
            <a:schemeClr val="accent2"/>
          </a:solidFill>
        </p:spPr>
        <p:txBody>
          <a:bodyPr wrap="square">
            <a:spAutoFit/>
          </a:bodyPr>
          <a:lstStyle/>
          <a:p>
            <a:pPr algn="ctr"/>
            <a:r>
              <a:rPr lang="en-US" sz="3600" b="1" dirty="0"/>
              <a:t>Cultural Competence </a:t>
            </a:r>
            <a:r>
              <a:rPr lang="en-US" sz="3600" b="1" dirty="0" smtClean="0"/>
              <a:t>Skill</a:t>
            </a:r>
          </a:p>
          <a:p>
            <a:pPr algn="ctr"/>
            <a:endParaRPr lang="en-US" sz="4400" b="1" dirty="0" smtClean="0"/>
          </a:p>
          <a:p>
            <a:pPr marL="285750" indent="-285750" fontAlgn="base">
              <a:buFont typeface="Arial" panose="020B0604020202020204" pitchFamily="34" charset="0"/>
              <a:buChar char="•"/>
            </a:pPr>
            <a:r>
              <a:rPr lang="en-US" sz="2400" dirty="0"/>
              <a:t>Valuing </a:t>
            </a:r>
            <a:r>
              <a:rPr lang="en-US" sz="2400" dirty="0" smtClean="0"/>
              <a:t>diversity</a:t>
            </a:r>
          </a:p>
          <a:p>
            <a:pPr marL="285750" indent="-285750" fontAlgn="base">
              <a:buFont typeface="Arial" panose="020B0604020202020204" pitchFamily="34" charset="0"/>
              <a:buChar char="•"/>
            </a:pPr>
            <a:endParaRPr lang="en-US" sz="2400" dirty="0"/>
          </a:p>
          <a:p>
            <a:pPr marL="285750" indent="-285750" fontAlgn="base">
              <a:buFont typeface="Arial" panose="020B0604020202020204" pitchFamily="34" charset="0"/>
              <a:buChar char="•"/>
            </a:pPr>
            <a:r>
              <a:rPr lang="en-US" sz="2400" dirty="0" smtClean="0"/>
              <a:t>Being </a:t>
            </a:r>
            <a:r>
              <a:rPr lang="en-US" sz="2400" dirty="0"/>
              <a:t>culturally self </a:t>
            </a:r>
            <a:r>
              <a:rPr lang="en-US" sz="2400" dirty="0" smtClean="0"/>
              <a:t>aware</a:t>
            </a:r>
          </a:p>
          <a:p>
            <a:pPr marL="285750" indent="-285750" fontAlgn="base">
              <a:buFont typeface="Arial" panose="020B0604020202020204" pitchFamily="34" charset="0"/>
              <a:buChar char="•"/>
            </a:pPr>
            <a:endParaRPr lang="en-US" sz="2400" dirty="0"/>
          </a:p>
          <a:p>
            <a:pPr marL="285750" indent="-285750" fontAlgn="base">
              <a:buFont typeface="Arial" panose="020B0604020202020204" pitchFamily="34" charset="0"/>
              <a:buChar char="•"/>
            </a:pPr>
            <a:r>
              <a:rPr lang="en-US" sz="2400" dirty="0" smtClean="0"/>
              <a:t>Understanding </a:t>
            </a:r>
            <a:r>
              <a:rPr lang="en-US" sz="2400" dirty="0"/>
              <a:t>the dynamics of cultural </a:t>
            </a:r>
            <a:r>
              <a:rPr lang="en-US" sz="2400" dirty="0" smtClean="0"/>
              <a:t>interactions</a:t>
            </a:r>
          </a:p>
          <a:p>
            <a:pPr marL="285750" indent="-285750" fontAlgn="base">
              <a:buFont typeface="Arial" panose="020B0604020202020204" pitchFamily="34" charset="0"/>
              <a:buChar char="•"/>
            </a:pPr>
            <a:endParaRPr lang="en-US" sz="2400" dirty="0"/>
          </a:p>
          <a:p>
            <a:pPr marL="285750" indent="-285750" fontAlgn="base">
              <a:buFont typeface="Arial" panose="020B0604020202020204" pitchFamily="34" charset="0"/>
              <a:buChar char="•"/>
            </a:pPr>
            <a:r>
              <a:rPr lang="en-US" sz="2400" dirty="0" smtClean="0"/>
              <a:t>Institutionalizing </a:t>
            </a:r>
            <a:r>
              <a:rPr lang="en-US" sz="2400" dirty="0"/>
              <a:t>Cultural Knowledge and Adapting to Diversity</a:t>
            </a:r>
          </a:p>
          <a:p>
            <a:endParaRPr lang="en-US" sz="3200" dirty="0"/>
          </a:p>
        </p:txBody>
      </p:sp>
    </p:spTree>
    <p:extLst>
      <p:ext uri="{BB962C8B-B14F-4D97-AF65-F5344CB8AC3E}">
        <p14:creationId xmlns:p14="http://schemas.microsoft.com/office/powerpoint/2010/main" val="13837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12192000" cy="2056686"/>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468352" y="2469281"/>
            <a:ext cx="5029199" cy="4113947"/>
          </a:xfrm>
          <a:prstGeom prst="rect">
            <a:avLst/>
          </a:prstGeom>
          <a:solidFill>
            <a:schemeClr val="accent2"/>
          </a:solidFill>
        </p:spPr>
        <p:txBody>
          <a:bodyPr wrap="square">
            <a:spAutoFit/>
          </a:bodyPr>
          <a:lstStyle/>
          <a:p>
            <a:pPr algn="ctr"/>
            <a:r>
              <a:rPr lang="en-US" sz="4000" b="1" dirty="0"/>
              <a:t>Becoming Culturally </a:t>
            </a:r>
            <a:r>
              <a:rPr lang="en-US" sz="4000" b="1" dirty="0" smtClean="0"/>
              <a:t>Responsive</a:t>
            </a:r>
          </a:p>
          <a:p>
            <a:pPr algn="ctr"/>
            <a:endParaRPr lang="en-US" sz="2800" b="1" dirty="0"/>
          </a:p>
          <a:p>
            <a:pPr algn="ctr" fontAlgn="base"/>
            <a:r>
              <a:rPr lang="en-US" dirty="0"/>
              <a:t>Apply knowledge of ourselves and others to change our practices and expectations that value only one group’s </a:t>
            </a:r>
            <a:r>
              <a:rPr lang="en-US" dirty="0" smtClean="0"/>
              <a:t>perspective</a:t>
            </a:r>
          </a:p>
          <a:p>
            <a:pPr algn="ctr" fontAlgn="base"/>
            <a:endParaRPr lang="en-US" dirty="0" smtClean="0"/>
          </a:p>
          <a:p>
            <a:r>
              <a:rPr lang="en-US" b="1" dirty="0" smtClean="0">
                <a:solidFill>
                  <a:schemeClr val="accent3">
                    <a:lumMod val="60000"/>
                    <a:lumOff val="40000"/>
                  </a:schemeClr>
                </a:solidFill>
              </a:rPr>
              <a:t>FACT</a:t>
            </a:r>
            <a:r>
              <a:rPr lang="en-US" b="1" dirty="0">
                <a:solidFill>
                  <a:schemeClr val="accent3">
                    <a:lumMod val="60000"/>
                    <a:lumOff val="40000"/>
                  </a:schemeClr>
                </a:solidFill>
              </a:rPr>
              <a:t>:</a:t>
            </a:r>
            <a:r>
              <a:rPr lang="en-US" dirty="0">
                <a:solidFill>
                  <a:schemeClr val="accent3">
                    <a:lumMod val="60000"/>
                    <a:lumOff val="40000"/>
                  </a:schemeClr>
                </a:solidFill>
              </a:rPr>
              <a:t>  </a:t>
            </a:r>
            <a:r>
              <a:rPr lang="en-US" b="1" dirty="0" smtClean="0">
                <a:solidFill>
                  <a:schemeClr val="accent3">
                    <a:lumMod val="60000"/>
                    <a:lumOff val="40000"/>
                  </a:schemeClr>
                </a:solidFill>
              </a:rPr>
              <a:t>80</a:t>
            </a:r>
            <a:r>
              <a:rPr lang="en-US" b="1" dirty="0">
                <a:solidFill>
                  <a:schemeClr val="accent3">
                    <a:lumMod val="60000"/>
                    <a:lumOff val="40000"/>
                  </a:schemeClr>
                </a:solidFill>
              </a:rPr>
              <a:t>% of teachers are white, middle </a:t>
            </a:r>
            <a:r>
              <a:rPr lang="en-US" b="1" dirty="0" smtClean="0">
                <a:solidFill>
                  <a:schemeClr val="accent3">
                    <a:lumMod val="60000"/>
                    <a:lumOff val="40000"/>
                  </a:schemeClr>
                </a:solidFill>
              </a:rPr>
              <a:t>	class females.</a:t>
            </a:r>
            <a:endParaRPr lang="en-US" sz="4000" dirty="0" smtClean="0">
              <a:solidFill>
                <a:schemeClr val="accent3">
                  <a:lumMod val="60000"/>
                  <a:lumOff val="40000"/>
                </a:schemeClr>
              </a:solidFill>
            </a:endParaRPr>
          </a:p>
          <a:p>
            <a:r>
              <a:rPr lang="en-US" sz="1600" b="1" dirty="0">
                <a:solidFill>
                  <a:schemeClr val="accent3">
                    <a:lumMod val="60000"/>
                    <a:lumOff val="40000"/>
                  </a:schemeClr>
                </a:solidFill>
              </a:rPr>
              <a:t> </a:t>
            </a:r>
            <a:r>
              <a:rPr lang="en-US" sz="1600" b="1" dirty="0" smtClean="0">
                <a:solidFill>
                  <a:schemeClr val="accent3">
                    <a:lumMod val="60000"/>
                    <a:lumOff val="40000"/>
                  </a:schemeClr>
                </a:solidFill>
              </a:rPr>
              <a:t>				</a:t>
            </a:r>
            <a:endParaRPr lang="en-US" sz="1600" b="1" dirty="0">
              <a:solidFill>
                <a:schemeClr val="accent3">
                  <a:lumMod val="60000"/>
                  <a:lumOff val="40000"/>
                </a:schemeClr>
              </a:solidFill>
            </a:endParaRPr>
          </a:p>
          <a:p>
            <a:endParaRPr lang="en-US" sz="2800" dirty="0" smtClean="0"/>
          </a:p>
        </p:txBody>
      </p:sp>
      <p:sp>
        <p:nvSpPr>
          <p:cNvPr id="4" name="Rectangle 3"/>
          <p:cNvSpPr/>
          <p:nvPr/>
        </p:nvSpPr>
        <p:spPr>
          <a:xfrm>
            <a:off x="5635083" y="2469281"/>
            <a:ext cx="6185210" cy="4113947"/>
          </a:xfrm>
          <a:prstGeom prst="rect">
            <a:avLst/>
          </a:prstGeom>
          <a:solidFill>
            <a:schemeClr val="accent2"/>
          </a:solidFill>
        </p:spPr>
        <p:txBody>
          <a:bodyPr wrap="square">
            <a:spAutoFit/>
          </a:bodyPr>
          <a:lstStyle/>
          <a:p>
            <a:pPr fontAlgn="base"/>
            <a:r>
              <a:rPr lang="en-US" sz="4000" b="1" dirty="0" smtClean="0"/>
              <a:t>Characteristics </a:t>
            </a:r>
            <a:r>
              <a:rPr lang="en-US" sz="4000" b="1" dirty="0"/>
              <a:t>of Cross Culture Communication</a:t>
            </a:r>
            <a:endParaRPr lang="en-US" sz="4800" b="1" dirty="0">
              <a:solidFill>
                <a:srgbClr val="FFFFFF"/>
              </a:solidFill>
              <a:latin typeface="Roboto"/>
            </a:endParaRPr>
          </a:p>
          <a:p>
            <a:pPr fontAlgn="base"/>
            <a:endParaRPr lang="en-US" sz="2400" dirty="0">
              <a:solidFill>
                <a:srgbClr val="FFFFFF"/>
              </a:solidFill>
              <a:latin typeface="Roboto"/>
            </a:endParaRPr>
          </a:p>
          <a:p>
            <a:pPr marL="342900" indent="-342900" fontAlgn="base">
              <a:buFont typeface="Arial" panose="020B0604020202020204" pitchFamily="34" charset="0"/>
              <a:buChar char="•"/>
            </a:pPr>
            <a:r>
              <a:rPr lang="en-US" sz="2400" dirty="0" smtClean="0">
                <a:solidFill>
                  <a:srgbClr val="FFFFFF"/>
                </a:solidFill>
                <a:latin typeface="Roboto"/>
              </a:rPr>
              <a:t>Cultural </a:t>
            </a:r>
            <a:r>
              <a:rPr lang="en-US" sz="2400" dirty="0">
                <a:solidFill>
                  <a:srgbClr val="FFFFFF"/>
                </a:solidFill>
                <a:latin typeface="Roboto"/>
              </a:rPr>
              <a:t>“code-switching</a:t>
            </a:r>
            <a:r>
              <a:rPr lang="en-US" sz="2400" dirty="0" smtClean="0">
                <a:solidFill>
                  <a:srgbClr val="FFFFFF"/>
                </a:solidFill>
                <a:latin typeface="Roboto"/>
              </a:rPr>
              <a:t>”</a:t>
            </a:r>
          </a:p>
          <a:p>
            <a:pPr fontAlgn="base"/>
            <a:endParaRPr lang="en-US" sz="2400" dirty="0">
              <a:solidFill>
                <a:srgbClr val="FFFFFF"/>
              </a:solidFill>
              <a:latin typeface="Roboto"/>
            </a:endParaRPr>
          </a:p>
          <a:p>
            <a:pPr marL="342900" indent="-342900" fontAlgn="base">
              <a:spcAft>
                <a:spcPts val="1600"/>
              </a:spcAft>
              <a:buFont typeface="Arial" panose="020B0604020202020204" pitchFamily="34" charset="0"/>
              <a:buChar char="•"/>
            </a:pPr>
            <a:r>
              <a:rPr lang="en-US" sz="2400" dirty="0">
                <a:solidFill>
                  <a:srgbClr val="FFFFFF"/>
                </a:solidFill>
                <a:latin typeface="Roboto"/>
              </a:rPr>
              <a:t>Invisible Expectations </a:t>
            </a:r>
          </a:p>
          <a:p>
            <a:pPr marL="342900" indent="-342900" fontAlgn="base">
              <a:buFont typeface="Arial" panose="020B0604020202020204" pitchFamily="34" charset="0"/>
              <a:buChar char="•"/>
            </a:pPr>
            <a:r>
              <a:rPr lang="en-US" sz="2400" dirty="0">
                <a:solidFill>
                  <a:srgbClr val="FFFFFF"/>
                </a:solidFill>
                <a:latin typeface="Roboto"/>
              </a:rPr>
              <a:t>Hidden </a:t>
            </a:r>
            <a:r>
              <a:rPr lang="en-US" sz="2400" dirty="0" smtClean="0">
                <a:solidFill>
                  <a:srgbClr val="FFFFFF"/>
                </a:solidFill>
                <a:latin typeface="Roboto"/>
              </a:rPr>
              <a:t>Rules</a:t>
            </a:r>
          </a:p>
          <a:p>
            <a:pPr marL="342900" indent="-342900" fontAlgn="base">
              <a:buFont typeface="Arial" panose="020B0604020202020204" pitchFamily="34" charset="0"/>
              <a:buChar char="•"/>
            </a:pPr>
            <a:endParaRPr lang="en-US" sz="2400" dirty="0">
              <a:solidFill>
                <a:srgbClr val="FFFFFF"/>
              </a:solidFill>
              <a:latin typeface="Roboto"/>
            </a:endParaRPr>
          </a:p>
          <a:p>
            <a:pPr fontAlgn="base"/>
            <a:endParaRPr lang="en-US" sz="2400" dirty="0">
              <a:solidFill>
                <a:srgbClr val="FFFFFF"/>
              </a:solidFill>
              <a:latin typeface="Roboto"/>
            </a:endParaRPr>
          </a:p>
        </p:txBody>
      </p:sp>
    </p:spTree>
    <p:extLst>
      <p:ext uri="{BB962C8B-B14F-4D97-AF65-F5344CB8AC3E}">
        <p14:creationId xmlns:p14="http://schemas.microsoft.com/office/powerpoint/2010/main" val="7698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lturally-responsive-classroom-management-march-1820-9-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4720"/>
            <a:ext cx="7973122" cy="47632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8"/>
          <p:cNvSpPr>
            <a:spLocks noGrp="1"/>
          </p:cNvSpPr>
          <p:nvPr>
            <p:ph type="title"/>
          </p:nvPr>
        </p:nvSpPr>
        <p:spPr>
          <a:xfrm>
            <a:off x="1" y="1"/>
            <a:ext cx="7973122" cy="2079352"/>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400" dirty="0" smtClean="0">
                <a:ln w="0"/>
                <a:solidFill>
                  <a:schemeClr val="tx1"/>
                </a:solidFill>
                <a:effectLst>
                  <a:outerShdw blurRad="38100" dist="19050" dir="2700000" algn="tl" rotWithShape="0">
                    <a:schemeClr val="dk1">
                      <a:alpha val="40000"/>
                    </a:schemeClr>
                  </a:outerShdw>
                </a:effectLst>
              </a:rPr>
              <a:t>Creating Classroom Climate</a:t>
            </a:r>
            <a:r>
              <a:rPr lang="en-US" sz="4800" dirty="0" smtClean="0">
                <a:ln w="0"/>
                <a:solidFill>
                  <a:schemeClr val="tx1"/>
                </a:solidFill>
                <a:effectLst>
                  <a:outerShdw blurRad="38100" dist="19050" dir="2700000" algn="tl" rotWithShape="0">
                    <a:schemeClr val="dk1">
                      <a:alpha val="40000"/>
                    </a:schemeClr>
                  </a:outerShdw>
                </a:effectLst>
              </a:rPr>
              <a:t/>
            </a:r>
            <a:br>
              <a:rPr lang="en-US" sz="4800" dirty="0" smtClean="0">
                <a:ln w="0"/>
                <a:solidFill>
                  <a:schemeClr val="tx1"/>
                </a:solidFill>
                <a:effectLst>
                  <a:outerShdw blurRad="38100" dist="19050" dir="2700000" algn="tl" rotWithShape="0">
                    <a:schemeClr val="dk1">
                      <a:alpha val="40000"/>
                    </a:schemeClr>
                  </a:outerShdw>
                </a:effectLst>
              </a:rPr>
            </a:br>
            <a:r>
              <a:rPr lang="en-US" sz="4000" b="1" dirty="0" smtClean="0"/>
              <a:t>Cultural </a:t>
            </a:r>
            <a:r>
              <a:rPr lang="en-US" sz="4000" b="1" dirty="0"/>
              <a:t>Competence</a:t>
            </a:r>
            <a:r>
              <a:rPr lang="en-US" sz="4800" b="1" dirty="0"/>
              <a:t/>
            </a:r>
            <a:br>
              <a:rPr lang="en-US" sz="4800" b="1" dirty="0"/>
            </a:br>
            <a:endParaRPr lang="en-US" sz="48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7973125" y="1"/>
            <a:ext cx="4218876" cy="2431435"/>
          </a:xfrm>
          <a:prstGeom prst="rect">
            <a:avLst/>
          </a:prstGeom>
          <a:solidFill>
            <a:schemeClr val="tx2">
              <a:lumMod val="60000"/>
              <a:lumOff val="40000"/>
            </a:schemeClr>
          </a:solidFill>
        </p:spPr>
        <p:txBody>
          <a:bodyPr wrap="square">
            <a:spAutoFit/>
          </a:bodyPr>
          <a:lstStyle/>
          <a:p>
            <a:r>
              <a:rPr lang="en-US" sz="3200" b="1" u="sng" dirty="0">
                <a:solidFill>
                  <a:srgbClr val="FFFFFF"/>
                </a:solidFill>
                <a:latin typeface="Arial" panose="020B0604020202020204" pitchFamily="34" charset="0"/>
              </a:rPr>
              <a:t>Surface Culture</a:t>
            </a:r>
            <a:endParaRPr lang="en-US" sz="2400" b="1" dirty="0"/>
          </a:p>
          <a:p>
            <a:pPr fontAlgn="base">
              <a:buFont typeface="Arial" panose="020B0604020202020204" pitchFamily="34" charset="0"/>
              <a:buChar char="•"/>
            </a:pPr>
            <a:r>
              <a:rPr lang="en-US" sz="2000" b="1" dirty="0">
                <a:solidFill>
                  <a:srgbClr val="FFFFFF"/>
                </a:solidFill>
                <a:latin typeface="Arial" panose="020B0604020202020204" pitchFamily="34" charset="0"/>
              </a:rPr>
              <a:t>Food</a:t>
            </a:r>
          </a:p>
          <a:p>
            <a:pPr fontAlgn="base">
              <a:buFont typeface="Arial" panose="020B0604020202020204" pitchFamily="34" charset="0"/>
              <a:buChar char="•"/>
            </a:pPr>
            <a:r>
              <a:rPr lang="en-US" sz="2000" b="1" dirty="0">
                <a:solidFill>
                  <a:srgbClr val="FFFFFF"/>
                </a:solidFill>
                <a:latin typeface="Arial" panose="020B0604020202020204" pitchFamily="34" charset="0"/>
              </a:rPr>
              <a:t>Fashion</a:t>
            </a:r>
          </a:p>
          <a:p>
            <a:pPr fontAlgn="base">
              <a:buFont typeface="Arial" panose="020B0604020202020204" pitchFamily="34" charset="0"/>
              <a:buChar char="•"/>
            </a:pPr>
            <a:r>
              <a:rPr lang="en-US" sz="2000" b="1" dirty="0">
                <a:solidFill>
                  <a:srgbClr val="FFFFFF"/>
                </a:solidFill>
                <a:latin typeface="Arial" panose="020B0604020202020204" pitchFamily="34" charset="0"/>
              </a:rPr>
              <a:t>Holidays</a:t>
            </a:r>
          </a:p>
          <a:p>
            <a:pPr fontAlgn="base">
              <a:buFont typeface="Arial" panose="020B0604020202020204" pitchFamily="34" charset="0"/>
              <a:buChar char="•"/>
            </a:pPr>
            <a:r>
              <a:rPr lang="en-US" sz="2000" b="1" dirty="0" smtClean="0">
                <a:solidFill>
                  <a:srgbClr val="FFFFFF"/>
                </a:solidFill>
                <a:latin typeface="Arial" panose="020B0604020202020204" pitchFamily="34" charset="0"/>
              </a:rPr>
              <a:t>Music</a:t>
            </a:r>
            <a:endParaRPr lang="en-US" sz="2000" b="1" dirty="0">
              <a:solidFill>
                <a:srgbClr val="FFFFFF"/>
              </a:solidFill>
              <a:latin typeface="Arial" panose="020B0604020202020204" pitchFamily="34" charset="0"/>
            </a:endParaRPr>
          </a:p>
          <a:p>
            <a:pPr fontAlgn="base">
              <a:buFont typeface="Arial" panose="020B0604020202020204" pitchFamily="34" charset="0"/>
              <a:buChar char="•"/>
            </a:pPr>
            <a:r>
              <a:rPr lang="en-US" sz="2000" b="1" dirty="0" smtClean="0">
                <a:solidFill>
                  <a:srgbClr val="FFFFFF"/>
                </a:solidFill>
                <a:latin typeface="Arial" panose="020B0604020202020204" pitchFamily="34" charset="0"/>
              </a:rPr>
              <a:t>Language</a:t>
            </a:r>
          </a:p>
          <a:p>
            <a:pPr fontAlgn="base">
              <a:buFont typeface="Arial" panose="020B0604020202020204" pitchFamily="34" charset="0"/>
              <a:buChar char="•"/>
            </a:pPr>
            <a:endParaRPr lang="en-US" sz="2000" b="1" dirty="0">
              <a:solidFill>
                <a:srgbClr val="FFFFFF"/>
              </a:solidFill>
              <a:latin typeface="Arial" panose="020B0604020202020204" pitchFamily="34" charset="0"/>
            </a:endParaRPr>
          </a:p>
        </p:txBody>
      </p:sp>
      <p:sp>
        <p:nvSpPr>
          <p:cNvPr id="8" name="Rectangle 7"/>
          <p:cNvSpPr/>
          <p:nvPr/>
        </p:nvSpPr>
        <p:spPr>
          <a:xfrm>
            <a:off x="7973123" y="2210574"/>
            <a:ext cx="4218878" cy="4647426"/>
          </a:xfrm>
          <a:prstGeom prst="rect">
            <a:avLst/>
          </a:prstGeom>
          <a:solidFill>
            <a:schemeClr val="tx2">
              <a:lumMod val="60000"/>
              <a:lumOff val="40000"/>
            </a:schemeClr>
          </a:solidFill>
        </p:spPr>
        <p:txBody>
          <a:bodyPr wrap="square">
            <a:spAutoFit/>
          </a:bodyPr>
          <a:lstStyle/>
          <a:p>
            <a:r>
              <a:rPr lang="en-US" sz="2800" b="1" u="sng" dirty="0">
                <a:solidFill>
                  <a:srgbClr val="FFFFFF"/>
                </a:solidFill>
                <a:latin typeface="Arial" panose="020B0604020202020204" pitchFamily="34" charset="0"/>
              </a:rPr>
              <a:t>Deep Culture</a:t>
            </a:r>
            <a:endParaRPr lang="en-US" sz="2000" dirty="0"/>
          </a:p>
          <a:p>
            <a:pPr fontAlgn="base">
              <a:buFont typeface="Arial" panose="020B0604020202020204" pitchFamily="34" charset="0"/>
              <a:buChar char="•"/>
            </a:pPr>
            <a:r>
              <a:rPr lang="en-US" sz="2000" dirty="0">
                <a:solidFill>
                  <a:srgbClr val="FFFFFF"/>
                </a:solidFill>
                <a:latin typeface="Arial" panose="020B0604020202020204" pitchFamily="34" charset="0"/>
              </a:rPr>
              <a:t>Communication </a:t>
            </a:r>
            <a:r>
              <a:rPr lang="en-US" sz="2000" dirty="0" smtClean="0">
                <a:solidFill>
                  <a:srgbClr val="FFFFFF"/>
                </a:solidFill>
                <a:latin typeface="Arial" panose="020B0604020202020204" pitchFamily="34" charset="0"/>
              </a:rPr>
              <a:t>Style</a:t>
            </a:r>
            <a:endParaRPr lang="en-US" sz="2000" dirty="0">
              <a:solidFill>
                <a:srgbClr val="FFFFFF"/>
              </a:solidFill>
              <a:latin typeface="Arial" panose="020B0604020202020204" pitchFamily="34" charset="0"/>
            </a:endParaRPr>
          </a:p>
          <a:p>
            <a:pPr fontAlgn="base">
              <a:buFont typeface="Arial" panose="020B0604020202020204" pitchFamily="34" charset="0"/>
              <a:buChar char="•"/>
            </a:pPr>
            <a:r>
              <a:rPr lang="en-US" sz="2000" dirty="0">
                <a:solidFill>
                  <a:srgbClr val="FFFFFF"/>
                </a:solidFill>
                <a:latin typeface="Arial" panose="020B0604020202020204" pitchFamily="34" charset="0"/>
              </a:rPr>
              <a:t>Gestures</a:t>
            </a:r>
          </a:p>
          <a:p>
            <a:pPr fontAlgn="base">
              <a:buFont typeface="Arial" panose="020B0604020202020204" pitchFamily="34" charset="0"/>
              <a:buChar char="•"/>
            </a:pPr>
            <a:r>
              <a:rPr lang="en-US" sz="2000" dirty="0">
                <a:solidFill>
                  <a:srgbClr val="FFFFFF"/>
                </a:solidFill>
                <a:latin typeface="Arial" panose="020B0604020202020204" pitchFamily="34" charset="0"/>
              </a:rPr>
              <a:t>Eye Contact</a:t>
            </a:r>
          </a:p>
          <a:p>
            <a:pPr fontAlgn="base">
              <a:buFont typeface="Arial" panose="020B0604020202020204" pitchFamily="34" charset="0"/>
              <a:buChar char="•"/>
            </a:pPr>
            <a:r>
              <a:rPr lang="en-US" sz="2000" dirty="0">
                <a:solidFill>
                  <a:srgbClr val="FFFFFF"/>
                </a:solidFill>
                <a:latin typeface="Arial" panose="020B0604020202020204" pitchFamily="34" charset="0"/>
              </a:rPr>
              <a:t>Body  Language</a:t>
            </a:r>
          </a:p>
          <a:p>
            <a:pPr fontAlgn="base">
              <a:buFont typeface="Arial" panose="020B0604020202020204" pitchFamily="34" charset="0"/>
              <a:buChar char="•"/>
            </a:pPr>
            <a:r>
              <a:rPr lang="en-US" sz="2000" dirty="0">
                <a:solidFill>
                  <a:srgbClr val="FFFFFF"/>
                </a:solidFill>
                <a:latin typeface="Arial" panose="020B0604020202020204" pitchFamily="34" charset="0"/>
              </a:rPr>
              <a:t>Displaying Emotions</a:t>
            </a:r>
          </a:p>
          <a:p>
            <a:pPr fontAlgn="base">
              <a:buFont typeface="Arial" panose="020B0604020202020204" pitchFamily="34" charset="0"/>
              <a:buChar char="•"/>
            </a:pPr>
            <a:r>
              <a:rPr lang="en-US" sz="2000" dirty="0">
                <a:solidFill>
                  <a:srgbClr val="FFFFFF"/>
                </a:solidFill>
                <a:latin typeface="Arial" panose="020B0604020202020204" pitchFamily="34" charset="0"/>
              </a:rPr>
              <a:t>Manners</a:t>
            </a:r>
          </a:p>
          <a:p>
            <a:pPr fontAlgn="base">
              <a:buFont typeface="Arial" panose="020B0604020202020204" pitchFamily="34" charset="0"/>
              <a:buChar char="•"/>
            </a:pPr>
            <a:r>
              <a:rPr lang="en-US" sz="2000" dirty="0">
                <a:solidFill>
                  <a:srgbClr val="FFFFFF"/>
                </a:solidFill>
                <a:latin typeface="Arial" panose="020B0604020202020204" pitchFamily="34" charset="0"/>
              </a:rPr>
              <a:t>Self Values</a:t>
            </a:r>
          </a:p>
          <a:p>
            <a:pPr fontAlgn="base">
              <a:buFont typeface="Arial" panose="020B0604020202020204" pitchFamily="34" charset="0"/>
              <a:buChar char="•"/>
            </a:pPr>
            <a:r>
              <a:rPr lang="en-US" sz="2000" dirty="0">
                <a:solidFill>
                  <a:srgbClr val="FFFFFF"/>
                </a:solidFill>
                <a:latin typeface="Arial" panose="020B0604020202020204" pitchFamily="34" charset="0"/>
              </a:rPr>
              <a:t>Expectations</a:t>
            </a:r>
          </a:p>
          <a:p>
            <a:pPr fontAlgn="base">
              <a:buFont typeface="Arial" panose="020B0604020202020204" pitchFamily="34" charset="0"/>
              <a:buChar char="•"/>
            </a:pPr>
            <a:r>
              <a:rPr lang="en-US" sz="2000" dirty="0">
                <a:solidFill>
                  <a:srgbClr val="FFFFFF"/>
                </a:solidFill>
                <a:latin typeface="Arial" panose="020B0604020202020204" pitchFamily="34" charset="0"/>
              </a:rPr>
              <a:t>Authority</a:t>
            </a:r>
          </a:p>
          <a:p>
            <a:pPr fontAlgn="base">
              <a:buFont typeface="Arial" panose="020B0604020202020204" pitchFamily="34" charset="0"/>
              <a:buChar char="•"/>
            </a:pPr>
            <a:r>
              <a:rPr lang="en-US" sz="2000" dirty="0">
                <a:solidFill>
                  <a:srgbClr val="FFFFFF"/>
                </a:solidFill>
                <a:latin typeface="Arial" panose="020B0604020202020204" pitchFamily="34" charset="0"/>
              </a:rPr>
              <a:t>Religion</a:t>
            </a:r>
          </a:p>
          <a:p>
            <a:pPr fontAlgn="base">
              <a:buFont typeface="Arial" panose="020B0604020202020204" pitchFamily="34" charset="0"/>
              <a:buChar char="•"/>
            </a:pPr>
            <a:r>
              <a:rPr lang="en-US" sz="2000" dirty="0" smtClean="0">
                <a:solidFill>
                  <a:srgbClr val="FFFFFF"/>
                </a:solidFill>
                <a:latin typeface="Arial" panose="020B0604020202020204" pitchFamily="34" charset="0"/>
              </a:rPr>
              <a:t>Relationships</a:t>
            </a:r>
          </a:p>
          <a:p>
            <a:pPr fontAlgn="base"/>
            <a:endParaRPr lang="en-US" sz="2400" dirty="0" smtClean="0">
              <a:solidFill>
                <a:srgbClr val="FFFFFF"/>
              </a:solidFill>
              <a:latin typeface="Arial" panose="020B0604020202020204" pitchFamily="34" charset="0"/>
            </a:endParaRPr>
          </a:p>
          <a:p>
            <a:pPr fontAlgn="base"/>
            <a:endParaRPr lang="en-US" sz="2400" dirty="0">
              <a:solidFill>
                <a:srgbClr val="FFFFFF"/>
              </a:solidFill>
              <a:latin typeface="Arial" panose="020B0604020202020204" pitchFamily="34" charset="0"/>
            </a:endParaRPr>
          </a:p>
        </p:txBody>
      </p:sp>
    </p:spTree>
    <p:extLst>
      <p:ext uri="{BB962C8B-B14F-4D97-AF65-F5344CB8AC3E}">
        <p14:creationId xmlns:p14="http://schemas.microsoft.com/office/powerpoint/2010/main" val="15315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4811" y="243705"/>
            <a:ext cx="11639760" cy="1702279"/>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4800" dirty="0" smtClean="0">
                <a:ln w="0"/>
                <a:solidFill>
                  <a:schemeClr val="tx1"/>
                </a:solidFill>
                <a:effectLst>
                  <a:outerShdw blurRad="38100" dist="19050" dir="2700000" algn="tl" rotWithShape="0">
                    <a:schemeClr val="dk1">
                      <a:alpha val="40000"/>
                    </a:schemeClr>
                  </a:outerShdw>
                </a:effectLst>
              </a:rPr>
              <a:t>Creating Classroom Climate</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234810" y="2551634"/>
            <a:ext cx="11639761" cy="3785652"/>
          </a:xfrm>
          <a:prstGeom prst="rect">
            <a:avLst/>
          </a:prstGeom>
          <a:solidFill>
            <a:schemeClr val="accent2"/>
          </a:solidFill>
        </p:spPr>
        <p:txBody>
          <a:bodyPr wrap="square">
            <a:spAutoFit/>
          </a:bodyPr>
          <a:lstStyle/>
          <a:p>
            <a:pPr algn="ctr" fontAlgn="base"/>
            <a:r>
              <a:rPr lang="en-US" sz="2400" b="1" dirty="0"/>
              <a:t>Instructional changes are made to accommodate differences</a:t>
            </a:r>
          </a:p>
          <a:p>
            <a:pPr algn="ctr"/>
            <a:r>
              <a:rPr lang="en-US" sz="2400" dirty="0"/>
              <a:t>“Singing harmony to our kids song...rather than forcing them to always sing our song”</a:t>
            </a:r>
            <a:endParaRPr lang="en-US" sz="4400" dirty="0"/>
          </a:p>
          <a:p>
            <a:pPr algn="ctr" fontAlgn="base"/>
            <a:r>
              <a:rPr lang="en-US" sz="3600" dirty="0"/>
              <a:t/>
            </a:r>
            <a:br>
              <a:rPr lang="en-US" sz="3600" dirty="0"/>
            </a:br>
            <a:r>
              <a:rPr lang="en-US" sz="3200" b="1" dirty="0"/>
              <a:t>Classroom is managed with firm, consistent, loving control</a:t>
            </a:r>
          </a:p>
          <a:p>
            <a:pPr algn="ctr"/>
            <a:r>
              <a:rPr lang="en-US" sz="3200" dirty="0"/>
              <a:t>“Respect begins with the teacher”</a:t>
            </a:r>
            <a:endParaRPr lang="en-US" sz="5400" dirty="0"/>
          </a:p>
          <a:p>
            <a:r>
              <a:rPr lang="en-US" sz="3600" dirty="0"/>
              <a:t/>
            </a:r>
            <a:br>
              <a:rPr lang="en-US" sz="3600" dirty="0"/>
            </a:br>
            <a:endParaRPr lang="en-US" sz="3200" dirty="0"/>
          </a:p>
        </p:txBody>
      </p:sp>
    </p:spTree>
    <p:extLst>
      <p:ext uri="{BB962C8B-B14F-4D97-AF65-F5344CB8AC3E}">
        <p14:creationId xmlns:p14="http://schemas.microsoft.com/office/powerpoint/2010/main" val="211849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05176" y="0"/>
            <a:ext cx="7578751" cy="874143"/>
          </a:xfrm>
          <a:noFill/>
          <a:ln>
            <a:noFill/>
          </a:ln>
        </p:spPr>
        <p:txBody>
          <a:bodyPr>
            <a:noAutofit/>
          </a:bodyPr>
          <a:lstStyle/>
          <a:p>
            <a:pPr algn="ctr"/>
            <a:r>
              <a:rPr lang="en-US" sz="4400" b="1" dirty="0" smtClean="0">
                <a:ln w="0"/>
                <a:solidFill>
                  <a:schemeClr val="tx1"/>
                </a:solidFill>
                <a:effectLst>
                  <a:outerShdw blurRad="38100" dist="19050" dir="2700000" algn="tl" rotWithShape="0">
                    <a:schemeClr val="dk1">
                      <a:alpha val="40000"/>
                    </a:schemeClr>
                  </a:outerShdw>
                </a:effectLst>
              </a:rPr>
              <a:t>WHY DOES IT MATTER?</a:t>
            </a:r>
            <a:endParaRPr lang="en-US" sz="4400" b="1" dirty="0">
              <a:ln w="0"/>
              <a:solidFill>
                <a:schemeClr val="tx1"/>
              </a:solidFill>
              <a:effectLst>
                <a:outerShdw blurRad="38100" dist="19050" dir="2700000" algn="tl" rotWithShape="0">
                  <a:schemeClr val="dk1">
                    <a:alpha val="40000"/>
                  </a:schemeClr>
                </a:outerShdw>
              </a:effectLst>
            </a:endParaRPr>
          </a:p>
        </p:txBody>
      </p:sp>
      <p:pic>
        <p:nvPicPr>
          <p:cNvPr id="2050" name="Picture 2" descr="d92f783136e26473f07809b6d14981c1.jpg"/>
          <p:cNvPicPr>
            <a:picLocks noChangeAspect="1" noChangeArrowheads="1"/>
          </p:cNvPicPr>
          <p:nvPr/>
        </p:nvPicPr>
        <p:blipFill rotWithShape="1">
          <a:blip r:embed="rId3">
            <a:extLst>
              <a:ext uri="{28A0092B-C50C-407E-A947-70E740481C1C}">
                <a14:useLocalDpi xmlns:a14="http://schemas.microsoft.com/office/drawing/2010/main" val="0"/>
              </a:ext>
            </a:extLst>
          </a:blip>
          <a:srcRect l="6710" t="15019" r="6648" b="13434"/>
          <a:stretch/>
        </p:blipFill>
        <p:spPr bwMode="auto">
          <a:xfrm>
            <a:off x="396813" y="659813"/>
            <a:ext cx="11386869" cy="59997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6813" y="1242203"/>
            <a:ext cx="3094008" cy="1015663"/>
          </a:xfrm>
          <a:prstGeom prst="rect">
            <a:avLst/>
          </a:prstGeom>
        </p:spPr>
        <p:txBody>
          <a:bodyPr wrap="square">
            <a:spAutoFit/>
          </a:bodyPr>
          <a:lstStyle/>
          <a:p>
            <a:pPr algn="ctr"/>
            <a:r>
              <a:rPr lang="en-US" sz="2400" b="1" dirty="0">
                <a:solidFill>
                  <a:srgbClr val="000000"/>
                </a:solidFill>
                <a:latin typeface="Arial" panose="020B0604020202020204" pitchFamily="34" charset="0"/>
              </a:rPr>
              <a:t>LANGUAGE</a:t>
            </a:r>
            <a:endParaRPr lang="en-US" sz="2400" b="1" dirty="0"/>
          </a:p>
          <a:p>
            <a:r>
              <a:rPr lang="en-US" dirty="0"/>
              <a:t/>
            </a:r>
            <a:br>
              <a:rPr lang="en-US" dirty="0"/>
            </a:br>
            <a:endParaRPr lang="en-US" dirty="0"/>
          </a:p>
        </p:txBody>
      </p:sp>
      <p:sp>
        <p:nvSpPr>
          <p:cNvPr id="7" name="Rectangle 6"/>
          <p:cNvSpPr/>
          <p:nvPr/>
        </p:nvSpPr>
        <p:spPr>
          <a:xfrm>
            <a:off x="396813" y="3151870"/>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RACE</a:t>
            </a:r>
            <a:endParaRPr lang="en-US" sz="2400" b="1" dirty="0"/>
          </a:p>
          <a:p>
            <a:r>
              <a:rPr lang="en-US" dirty="0"/>
              <a:t/>
            </a:r>
            <a:br>
              <a:rPr lang="en-US" dirty="0"/>
            </a:br>
            <a:endParaRPr lang="en-US" dirty="0"/>
          </a:p>
        </p:txBody>
      </p:sp>
      <p:sp>
        <p:nvSpPr>
          <p:cNvPr id="8" name="Rectangle 7"/>
          <p:cNvSpPr/>
          <p:nvPr/>
        </p:nvSpPr>
        <p:spPr>
          <a:xfrm>
            <a:off x="4543243" y="1242202"/>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RELIGON</a:t>
            </a:r>
            <a:endParaRPr lang="en-US" sz="2400" b="1" dirty="0"/>
          </a:p>
          <a:p>
            <a:r>
              <a:rPr lang="en-US" dirty="0"/>
              <a:t/>
            </a:r>
            <a:br>
              <a:rPr lang="en-US" dirty="0"/>
            </a:br>
            <a:endParaRPr lang="en-US" dirty="0"/>
          </a:p>
        </p:txBody>
      </p:sp>
      <p:sp>
        <p:nvSpPr>
          <p:cNvPr id="9" name="Rectangle 8"/>
          <p:cNvSpPr/>
          <p:nvPr/>
        </p:nvSpPr>
        <p:spPr>
          <a:xfrm>
            <a:off x="8689673" y="1242201"/>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ETHNICITY</a:t>
            </a:r>
            <a:endParaRPr lang="en-US" sz="2400" b="1" dirty="0"/>
          </a:p>
          <a:p>
            <a:r>
              <a:rPr lang="en-US" dirty="0"/>
              <a:t/>
            </a:r>
            <a:br>
              <a:rPr lang="en-US" dirty="0"/>
            </a:br>
            <a:endParaRPr lang="en-US" dirty="0"/>
          </a:p>
        </p:txBody>
      </p:sp>
      <p:sp>
        <p:nvSpPr>
          <p:cNvPr id="10" name="Rectangle 9"/>
          <p:cNvSpPr/>
          <p:nvPr/>
        </p:nvSpPr>
        <p:spPr>
          <a:xfrm>
            <a:off x="4310330" y="3151869"/>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AGE</a:t>
            </a:r>
            <a:endParaRPr lang="en-US" sz="2400" b="1" dirty="0"/>
          </a:p>
          <a:p>
            <a:r>
              <a:rPr lang="en-US" dirty="0"/>
              <a:t/>
            </a:r>
            <a:br>
              <a:rPr lang="en-US" dirty="0"/>
            </a:br>
            <a:endParaRPr lang="en-US" dirty="0"/>
          </a:p>
        </p:txBody>
      </p:sp>
      <p:sp>
        <p:nvSpPr>
          <p:cNvPr id="11" name="Rectangle 10"/>
          <p:cNvSpPr/>
          <p:nvPr/>
        </p:nvSpPr>
        <p:spPr>
          <a:xfrm>
            <a:off x="8735678" y="3259036"/>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PERSPECTIVE</a:t>
            </a:r>
            <a:endParaRPr lang="en-US" sz="2400" b="1" dirty="0"/>
          </a:p>
          <a:p>
            <a:r>
              <a:rPr lang="en-US" dirty="0"/>
              <a:t/>
            </a:r>
            <a:br>
              <a:rPr lang="en-US" dirty="0"/>
            </a:br>
            <a:endParaRPr lang="en-US" dirty="0"/>
          </a:p>
        </p:txBody>
      </p:sp>
      <p:sp>
        <p:nvSpPr>
          <p:cNvPr id="12" name="Rectangle 11"/>
          <p:cNvSpPr/>
          <p:nvPr/>
        </p:nvSpPr>
        <p:spPr>
          <a:xfrm>
            <a:off x="566466" y="5464583"/>
            <a:ext cx="3094008" cy="1384995"/>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SEXUAL ORIENTATION</a:t>
            </a:r>
            <a:endParaRPr lang="en-US" sz="2400" b="1" dirty="0"/>
          </a:p>
          <a:p>
            <a:r>
              <a:rPr lang="en-US" dirty="0"/>
              <a:t/>
            </a:r>
            <a:br>
              <a:rPr lang="en-US" dirty="0"/>
            </a:br>
            <a:endParaRPr lang="en-US" dirty="0"/>
          </a:p>
        </p:txBody>
      </p:sp>
      <p:sp>
        <p:nvSpPr>
          <p:cNvPr id="13" name="Rectangle 12"/>
          <p:cNvSpPr/>
          <p:nvPr/>
        </p:nvSpPr>
        <p:spPr>
          <a:xfrm>
            <a:off x="5052201" y="5643929"/>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GENDER</a:t>
            </a:r>
            <a:endParaRPr lang="en-US" sz="2400" b="1" dirty="0"/>
          </a:p>
          <a:p>
            <a:r>
              <a:rPr lang="en-US" dirty="0"/>
              <a:t/>
            </a:r>
            <a:br>
              <a:rPr lang="en-US" dirty="0"/>
            </a:br>
            <a:endParaRPr lang="en-US" dirty="0"/>
          </a:p>
        </p:txBody>
      </p:sp>
      <p:sp>
        <p:nvSpPr>
          <p:cNvPr id="14" name="Rectangle 13"/>
          <p:cNvSpPr/>
          <p:nvPr/>
        </p:nvSpPr>
        <p:spPr>
          <a:xfrm>
            <a:off x="8636923" y="5636684"/>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NATIONALITY</a:t>
            </a:r>
            <a:endParaRPr lang="en-US" sz="2400" b="1" dirty="0"/>
          </a:p>
          <a:p>
            <a:r>
              <a:rPr lang="en-US" dirty="0"/>
              <a:t/>
            </a:r>
            <a:br>
              <a:rPr lang="en-US" dirty="0"/>
            </a:br>
            <a:endParaRPr lang="en-US" dirty="0"/>
          </a:p>
        </p:txBody>
      </p:sp>
    </p:spTree>
    <p:extLst>
      <p:ext uri="{BB962C8B-B14F-4D97-AF65-F5344CB8AC3E}">
        <p14:creationId xmlns:p14="http://schemas.microsoft.com/office/powerpoint/2010/main" val="216616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3554" y="2811887"/>
            <a:ext cx="8596668" cy="1320800"/>
          </a:xfrm>
        </p:spPr>
        <p:txBody>
          <a:bodyPr>
            <a:normAutofit/>
          </a:bodyPr>
          <a:lstStyle/>
          <a:p>
            <a:pPr algn="ctr"/>
            <a:r>
              <a:rPr lang="en-US" sz="7200" b="1" dirty="0" smtClean="0">
                <a:solidFill>
                  <a:schemeClr val="tx1"/>
                </a:solidFill>
              </a:rPr>
              <a:t>THANK YOU</a:t>
            </a:r>
            <a:endParaRPr lang="en-US" sz="7200" b="1" dirty="0">
              <a:solidFill>
                <a:schemeClr val="tx1"/>
              </a:solidFill>
            </a:endParaRPr>
          </a:p>
        </p:txBody>
      </p:sp>
    </p:spTree>
    <p:extLst>
      <p:ext uri="{BB962C8B-B14F-4D97-AF65-F5344CB8AC3E}">
        <p14:creationId xmlns:p14="http://schemas.microsoft.com/office/powerpoint/2010/main" val="421769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95532"/>
            <a:ext cx="8596668" cy="1320800"/>
          </a:xfrm>
          <a:solidFill>
            <a:schemeClr val="accent1"/>
          </a:solidFill>
          <a:ln>
            <a:solidFill>
              <a:schemeClr val="tx2"/>
            </a:solidFill>
          </a:ln>
        </p:spPr>
        <p:txBody>
          <a:bodyPr>
            <a:noAutofit/>
          </a:bodyPr>
          <a:lstStyle/>
          <a:p>
            <a:pPr algn="ctr"/>
            <a:r>
              <a:rPr lang="en-US" sz="4400" b="1" dirty="0" smtClean="0">
                <a:ln w="0"/>
                <a:solidFill>
                  <a:schemeClr val="tx1"/>
                </a:solidFill>
                <a:effectLst>
                  <a:outerShdw blurRad="38100" dist="19050" dir="2700000" algn="tl" rotWithShape="0">
                    <a:schemeClr val="dk1">
                      <a:alpha val="40000"/>
                    </a:schemeClr>
                  </a:outerShdw>
                </a:effectLst>
              </a:rPr>
              <a:t>WHY DOES IT MATTER?</a:t>
            </a:r>
            <a:endParaRPr lang="en-US" sz="4400" b="1" dirty="0">
              <a:ln w="0"/>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2316564" y="1795346"/>
            <a:ext cx="8098676" cy="4846994"/>
          </a:xfrm>
        </p:spPr>
        <p:txBody>
          <a:bodyPr>
            <a:normAutofit fontScale="92500" lnSpcReduction="20000"/>
          </a:bodyPr>
          <a:lstStyle/>
          <a:p>
            <a:r>
              <a:rPr lang="en-US" sz="2800" b="1" dirty="0"/>
              <a:t>85% </a:t>
            </a:r>
            <a:r>
              <a:rPr lang="en-US" sz="2800" b="1" dirty="0" smtClean="0"/>
              <a:t>of Teachers </a:t>
            </a:r>
            <a:r>
              <a:rPr lang="en-US" sz="2800" b="1" dirty="0"/>
              <a:t> </a:t>
            </a:r>
            <a:r>
              <a:rPr lang="en-US" sz="2800" b="1" dirty="0" smtClean="0"/>
              <a:t>receive no training on how to manage behaviors. </a:t>
            </a:r>
          </a:p>
          <a:p>
            <a:endParaRPr lang="en-US" sz="2800" dirty="0"/>
          </a:p>
          <a:p>
            <a:r>
              <a:rPr lang="en-US" sz="2800" dirty="0"/>
              <a:t>1 in </a:t>
            </a:r>
            <a:r>
              <a:rPr lang="en-US" sz="2800" dirty="0" smtClean="0"/>
              <a:t>5 Students have a mental illness</a:t>
            </a:r>
          </a:p>
          <a:p>
            <a:endParaRPr lang="en-US" sz="2800" dirty="0"/>
          </a:p>
          <a:p>
            <a:r>
              <a:rPr lang="en-US" sz="2800" dirty="0" smtClean="0"/>
              <a:t>1 in </a:t>
            </a:r>
            <a:r>
              <a:rPr lang="en-US" sz="2800" dirty="0"/>
              <a:t>3 </a:t>
            </a:r>
            <a:r>
              <a:rPr lang="en-US" sz="2800" dirty="0" smtClean="0"/>
              <a:t>Have a learning disability</a:t>
            </a:r>
          </a:p>
          <a:p>
            <a:endParaRPr lang="en-US" sz="2800" dirty="0"/>
          </a:p>
          <a:p>
            <a:r>
              <a:rPr lang="en-US" sz="2800" dirty="0"/>
              <a:t>1 in 10 </a:t>
            </a:r>
            <a:r>
              <a:rPr lang="en-US" sz="2800" dirty="0" smtClean="0"/>
              <a:t>are gifted</a:t>
            </a:r>
          </a:p>
          <a:p>
            <a:endParaRPr lang="en-US" sz="2800" dirty="0"/>
          </a:p>
          <a:p>
            <a:r>
              <a:rPr lang="en-US" sz="2800" dirty="0" smtClean="0"/>
              <a:t>62</a:t>
            </a:r>
            <a:r>
              <a:rPr lang="en-US" sz="2800" dirty="0"/>
              <a:t>% </a:t>
            </a:r>
            <a:r>
              <a:rPr lang="en-US" sz="2800" dirty="0" smtClean="0"/>
              <a:t>are classified disadvantaged</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19035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95532"/>
            <a:ext cx="8596668" cy="1320800"/>
          </a:xfrm>
          <a:solidFill>
            <a:schemeClr val="accent1"/>
          </a:solidFill>
          <a:ln>
            <a:solidFill>
              <a:schemeClr val="tx2"/>
            </a:solidFill>
          </a:ln>
        </p:spPr>
        <p:txBody>
          <a:bodyPr>
            <a:noAutofit/>
          </a:bodyPr>
          <a:lstStyle/>
          <a:p>
            <a:pPr algn="ctr"/>
            <a:r>
              <a:rPr lang="en-US" sz="4400" b="1" dirty="0" smtClean="0">
                <a:ln w="0"/>
                <a:solidFill>
                  <a:schemeClr val="tx1"/>
                </a:solidFill>
                <a:effectLst>
                  <a:outerShdw blurRad="38100" dist="19050" dir="2700000" algn="tl" rotWithShape="0">
                    <a:schemeClr val="dk1">
                      <a:alpha val="40000"/>
                    </a:schemeClr>
                  </a:outerShdw>
                </a:effectLst>
              </a:rPr>
              <a:t>WHY DOES IT MATTER?</a:t>
            </a:r>
            <a:endParaRPr lang="en-US" sz="4400" b="1" dirty="0">
              <a:ln w="0"/>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677333" y="1759789"/>
            <a:ext cx="10485247" cy="4882551"/>
          </a:xfrm>
        </p:spPr>
        <p:txBody>
          <a:bodyPr>
            <a:normAutofit/>
          </a:bodyPr>
          <a:lstStyle/>
          <a:p>
            <a:pPr marL="0" indent="0">
              <a:buNone/>
            </a:pPr>
            <a:r>
              <a:rPr lang="en-US" dirty="0"/>
              <a:t/>
            </a:r>
            <a:br>
              <a:rPr lang="en-US" dirty="0"/>
            </a:br>
            <a:r>
              <a:rPr lang="en-US" dirty="0"/>
              <a:t/>
            </a:r>
            <a:br>
              <a:rPr lang="en-US" dirty="0"/>
            </a:br>
            <a:endParaRPr lang="en-US" dirty="0"/>
          </a:p>
        </p:txBody>
      </p:sp>
      <p:pic>
        <p:nvPicPr>
          <p:cNvPr id="4" name="48hIfLgxBQg"/>
          <p:cNvPicPr>
            <a:picLocks noRot="1" noChangeAspect="1"/>
          </p:cNvPicPr>
          <p:nvPr>
            <a:videoFile r:link="rId1"/>
          </p:nvPr>
        </p:nvPicPr>
        <p:blipFill>
          <a:blip r:embed="rId4"/>
          <a:stretch>
            <a:fillRect/>
          </a:stretch>
        </p:blipFill>
        <p:spPr>
          <a:xfrm>
            <a:off x="810883" y="1759789"/>
            <a:ext cx="8252603" cy="4642089"/>
          </a:xfrm>
          <a:prstGeom prst="rect">
            <a:avLst/>
          </a:prstGeom>
        </p:spPr>
      </p:pic>
    </p:spTree>
    <p:extLst>
      <p:ext uri="{BB962C8B-B14F-4D97-AF65-F5344CB8AC3E}">
        <p14:creationId xmlns:p14="http://schemas.microsoft.com/office/powerpoint/2010/main" val="328346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05176" y="0"/>
            <a:ext cx="7578751" cy="874143"/>
          </a:xfrm>
          <a:noFill/>
          <a:ln>
            <a:noFill/>
          </a:ln>
        </p:spPr>
        <p:txBody>
          <a:bodyPr>
            <a:noAutofit/>
          </a:bodyPr>
          <a:lstStyle/>
          <a:p>
            <a:pPr algn="ctr"/>
            <a:r>
              <a:rPr lang="en-US" sz="4400" b="1" dirty="0" smtClean="0">
                <a:ln w="0"/>
                <a:solidFill>
                  <a:schemeClr val="tx1"/>
                </a:solidFill>
                <a:effectLst>
                  <a:outerShdw blurRad="38100" dist="19050" dir="2700000" algn="tl" rotWithShape="0">
                    <a:schemeClr val="dk1">
                      <a:alpha val="40000"/>
                    </a:schemeClr>
                  </a:outerShdw>
                </a:effectLst>
              </a:rPr>
              <a:t>WHY DOES IT MATTER?</a:t>
            </a:r>
            <a:endParaRPr lang="en-US" sz="4400" b="1" dirty="0">
              <a:ln w="0"/>
              <a:solidFill>
                <a:schemeClr val="tx1"/>
              </a:solidFill>
              <a:effectLst>
                <a:outerShdw blurRad="38100" dist="19050" dir="2700000" algn="tl" rotWithShape="0">
                  <a:schemeClr val="dk1">
                    <a:alpha val="40000"/>
                  </a:schemeClr>
                </a:outerShdw>
              </a:effectLst>
            </a:endParaRPr>
          </a:p>
        </p:txBody>
      </p:sp>
      <p:pic>
        <p:nvPicPr>
          <p:cNvPr id="2050" name="Picture 2" descr="d92f783136e26473f07809b6d14981c1.jpg"/>
          <p:cNvPicPr>
            <a:picLocks noChangeAspect="1" noChangeArrowheads="1"/>
          </p:cNvPicPr>
          <p:nvPr/>
        </p:nvPicPr>
        <p:blipFill rotWithShape="1">
          <a:blip r:embed="rId3">
            <a:extLst>
              <a:ext uri="{28A0092B-C50C-407E-A947-70E740481C1C}">
                <a14:useLocalDpi xmlns:a14="http://schemas.microsoft.com/office/drawing/2010/main" val="0"/>
              </a:ext>
            </a:extLst>
          </a:blip>
          <a:srcRect l="6710" t="15019" r="6648" b="13434"/>
          <a:stretch/>
        </p:blipFill>
        <p:spPr bwMode="auto">
          <a:xfrm>
            <a:off x="396813" y="659813"/>
            <a:ext cx="11386869" cy="59997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6813" y="1242203"/>
            <a:ext cx="3094008" cy="1015663"/>
          </a:xfrm>
          <a:prstGeom prst="rect">
            <a:avLst/>
          </a:prstGeom>
        </p:spPr>
        <p:txBody>
          <a:bodyPr wrap="square">
            <a:spAutoFit/>
          </a:bodyPr>
          <a:lstStyle/>
          <a:p>
            <a:pPr algn="ctr"/>
            <a:r>
              <a:rPr lang="en-US" sz="2400" b="1" dirty="0">
                <a:solidFill>
                  <a:srgbClr val="000000"/>
                </a:solidFill>
                <a:latin typeface="Arial" panose="020B0604020202020204" pitchFamily="34" charset="0"/>
              </a:rPr>
              <a:t>LANGUAGE</a:t>
            </a:r>
            <a:endParaRPr lang="en-US" sz="2400" b="1" dirty="0"/>
          </a:p>
          <a:p>
            <a:r>
              <a:rPr lang="en-US" dirty="0"/>
              <a:t/>
            </a:r>
            <a:br>
              <a:rPr lang="en-US" dirty="0"/>
            </a:br>
            <a:endParaRPr lang="en-US" dirty="0"/>
          </a:p>
        </p:txBody>
      </p:sp>
      <p:sp>
        <p:nvSpPr>
          <p:cNvPr id="7" name="Rectangle 6"/>
          <p:cNvSpPr/>
          <p:nvPr/>
        </p:nvSpPr>
        <p:spPr>
          <a:xfrm>
            <a:off x="396813" y="3151870"/>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RACE</a:t>
            </a:r>
            <a:endParaRPr lang="en-US" sz="2400" b="1" dirty="0"/>
          </a:p>
          <a:p>
            <a:r>
              <a:rPr lang="en-US" dirty="0"/>
              <a:t/>
            </a:r>
            <a:br>
              <a:rPr lang="en-US" dirty="0"/>
            </a:br>
            <a:endParaRPr lang="en-US" dirty="0"/>
          </a:p>
        </p:txBody>
      </p:sp>
      <p:sp>
        <p:nvSpPr>
          <p:cNvPr id="8" name="Rectangle 7"/>
          <p:cNvSpPr/>
          <p:nvPr/>
        </p:nvSpPr>
        <p:spPr>
          <a:xfrm>
            <a:off x="4543243" y="1242202"/>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RELIGON</a:t>
            </a:r>
            <a:endParaRPr lang="en-US" sz="2400" b="1" dirty="0"/>
          </a:p>
          <a:p>
            <a:r>
              <a:rPr lang="en-US" dirty="0"/>
              <a:t/>
            </a:r>
            <a:br>
              <a:rPr lang="en-US" dirty="0"/>
            </a:br>
            <a:endParaRPr lang="en-US" dirty="0"/>
          </a:p>
        </p:txBody>
      </p:sp>
      <p:sp>
        <p:nvSpPr>
          <p:cNvPr id="9" name="Rectangle 8"/>
          <p:cNvSpPr/>
          <p:nvPr/>
        </p:nvSpPr>
        <p:spPr>
          <a:xfrm>
            <a:off x="8689673" y="1242201"/>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ETHNICITY</a:t>
            </a:r>
            <a:endParaRPr lang="en-US" sz="2400" b="1" dirty="0"/>
          </a:p>
          <a:p>
            <a:r>
              <a:rPr lang="en-US" dirty="0"/>
              <a:t/>
            </a:r>
            <a:br>
              <a:rPr lang="en-US" dirty="0"/>
            </a:br>
            <a:endParaRPr lang="en-US" dirty="0"/>
          </a:p>
        </p:txBody>
      </p:sp>
      <p:sp>
        <p:nvSpPr>
          <p:cNvPr id="10" name="Rectangle 9"/>
          <p:cNvSpPr/>
          <p:nvPr/>
        </p:nvSpPr>
        <p:spPr>
          <a:xfrm>
            <a:off x="4310330" y="3151869"/>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AGE</a:t>
            </a:r>
            <a:endParaRPr lang="en-US" sz="2400" b="1" dirty="0"/>
          </a:p>
          <a:p>
            <a:r>
              <a:rPr lang="en-US" dirty="0"/>
              <a:t/>
            </a:r>
            <a:br>
              <a:rPr lang="en-US" dirty="0"/>
            </a:br>
            <a:endParaRPr lang="en-US" dirty="0"/>
          </a:p>
        </p:txBody>
      </p:sp>
      <p:sp>
        <p:nvSpPr>
          <p:cNvPr id="11" name="Rectangle 10"/>
          <p:cNvSpPr/>
          <p:nvPr/>
        </p:nvSpPr>
        <p:spPr>
          <a:xfrm>
            <a:off x="8735678" y="3259036"/>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PERSPECTIVE</a:t>
            </a:r>
            <a:endParaRPr lang="en-US" sz="2400" b="1" dirty="0"/>
          </a:p>
          <a:p>
            <a:r>
              <a:rPr lang="en-US" dirty="0"/>
              <a:t/>
            </a:r>
            <a:br>
              <a:rPr lang="en-US" dirty="0"/>
            </a:br>
            <a:endParaRPr lang="en-US" dirty="0"/>
          </a:p>
        </p:txBody>
      </p:sp>
      <p:sp>
        <p:nvSpPr>
          <p:cNvPr id="12" name="Rectangle 11"/>
          <p:cNvSpPr/>
          <p:nvPr/>
        </p:nvSpPr>
        <p:spPr>
          <a:xfrm>
            <a:off x="566466" y="5464583"/>
            <a:ext cx="3094008" cy="1384995"/>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SEXUAL ORIENTATION</a:t>
            </a:r>
            <a:endParaRPr lang="en-US" sz="2400" b="1" dirty="0"/>
          </a:p>
          <a:p>
            <a:r>
              <a:rPr lang="en-US" dirty="0"/>
              <a:t/>
            </a:r>
            <a:br>
              <a:rPr lang="en-US" dirty="0"/>
            </a:br>
            <a:endParaRPr lang="en-US" dirty="0"/>
          </a:p>
        </p:txBody>
      </p:sp>
      <p:sp>
        <p:nvSpPr>
          <p:cNvPr id="13" name="Rectangle 12"/>
          <p:cNvSpPr/>
          <p:nvPr/>
        </p:nvSpPr>
        <p:spPr>
          <a:xfrm>
            <a:off x="5052201" y="5643929"/>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GENDER</a:t>
            </a:r>
            <a:endParaRPr lang="en-US" sz="2400" b="1" dirty="0"/>
          </a:p>
          <a:p>
            <a:r>
              <a:rPr lang="en-US" dirty="0"/>
              <a:t/>
            </a:r>
            <a:br>
              <a:rPr lang="en-US" dirty="0"/>
            </a:br>
            <a:endParaRPr lang="en-US" dirty="0"/>
          </a:p>
        </p:txBody>
      </p:sp>
      <p:sp>
        <p:nvSpPr>
          <p:cNvPr id="14" name="Rectangle 13"/>
          <p:cNvSpPr/>
          <p:nvPr/>
        </p:nvSpPr>
        <p:spPr>
          <a:xfrm>
            <a:off x="8636923" y="5636684"/>
            <a:ext cx="3094008" cy="1015663"/>
          </a:xfrm>
          <a:prstGeom prst="rect">
            <a:avLst/>
          </a:prstGeom>
        </p:spPr>
        <p:txBody>
          <a:bodyPr wrap="square">
            <a:spAutoFit/>
          </a:bodyPr>
          <a:lstStyle/>
          <a:p>
            <a:pPr algn="ctr"/>
            <a:r>
              <a:rPr lang="en-US" sz="2400" b="1" dirty="0" smtClean="0">
                <a:solidFill>
                  <a:srgbClr val="000000"/>
                </a:solidFill>
                <a:latin typeface="Arial" panose="020B0604020202020204" pitchFamily="34" charset="0"/>
              </a:rPr>
              <a:t>NATIONALITY</a:t>
            </a:r>
            <a:endParaRPr lang="en-US" sz="2400" b="1" dirty="0"/>
          </a:p>
          <a:p>
            <a:r>
              <a:rPr lang="en-US" dirty="0"/>
              <a:t/>
            </a:r>
            <a:br>
              <a:rPr lang="en-US" dirty="0"/>
            </a:br>
            <a:endParaRPr lang="en-US" dirty="0"/>
          </a:p>
        </p:txBody>
      </p:sp>
    </p:spTree>
    <p:extLst>
      <p:ext uri="{BB962C8B-B14F-4D97-AF65-F5344CB8AC3E}">
        <p14:creationId xmlns:p14="http://schemas.microsoft.com/office/powerpoint/2010/main" val="180846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8216" y="163076"/>
            <a:ext cx="9525464" cy="762000"/>
          </a:xfrm>
          <a:solidFill>
            <a:schemeClr val="accent1">
              <a:lumMod val="20000"/>
              <a:lumOff val="80000"/>
            </a:schemeClr>
          </a:solidFill>
          <a:ln>
            <a:solidFill>
              <a:srgbClr val="00B050"/>
            </a:solidFill>
          </a:ln>
        </p:spPr>
        <p:txBody>
          <a:bodyPr>
            <a:noAutofit/>
          </a:bodyPr>
          <a:lstStyle/>
          <a:p>
            <a:r>
              <a:rPr lang="en-US" sz="4000" dirty="0" smtClean="0">
                <a:ln w="0"/>
                <a:solidFill>
                  <a:schemeClr val="tx1"/>
                </a:solidFill>
                <a:effectLst>
                  <a:outerShdw blurRad="38100" dist="19050" dir="2700000" algn="tl" rotWithShape="0">
                    <a:schemeClr val="dk1">
                      <a:alpha val="40000"/>
                    </a:schemeClr>
                  </a:outerShdw>
                </a:effectLst>
              </a:rPr>
              <a:t>How well do you know this generation?</a:t>
            </a:r>
            <a:endParaRPr lang="en-US" sz="4000" dirty="0">
              <a:ln w="0"/>
              <a:solidFill>
                <a:schemeClr val="tx1"/>
              </a:solidFill>
              <a:effectLst>
                <a:outerShdw blurRad="38100" dist="19050" dir="2700000" algn="tl" rotWithShape="0">
                  <a:schemeClr val="dk1">
                    <a:alpha val="40000"/>
                  </a:schemeClr>
                </a:outerShdw>
              </a:effectLst>
            </a:endParaRPr>
          </a:p>
        </p:txBody>
      </p:sp>
      <p:pic>
        <p:nvPicPr>
          <p:cNvPr id="2050" name="Picture 2" descr="Image result for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3489" y="1015881"/>
            <a:ext cx="4533364" cy="5660122"/>
          </a:xfrm>
          <a:prstGeom prst="rect">
            <a:avLst/>
          </a:prstGeom>
          <a:gradFill>
            <a:gsLst>
              <a:gs pos="38924">
                <a:srgbClr val="E4F4C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a:effectLst>
            <a:outerShdw blurRad="76200" dir="13500000" sy="23000" kx="1200000" algn="br" rotWithShape="0">
              <a:prstClr val="black">
                <a:alpha val="20000"/>
              </a:prstClr>
            </a:outerShdw>
            <a:softEdge rad="177800"/>
          </a:effectLst>
        </p:spPr>
      </p:pic>
      <p:sp>
        <p:nvSpPr>
          <p:cNvPr id="7" name="TextBox 6"/>
          <p:cNvSpPr txBox="1"/>
          <p:nvPr/>
        </p:nvSpPr>
        <p:spPr>
          <a:xfrm>
            <a:off x="3455894" y="6306671"/>
            <a:ext cx="4087906"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8216" y="163076"/>
            <a:ext cx="9525464" cy="762000"/>
          </a:xfrm>
          <a:solidFill>
            <a:schemeClr val="accent1">
              <a:lumMod val="20000"/>
              <a:lumOff val="80000"/>
            </a:schemeClr>
          </a:solidFill>
          <a:ln>
            <a:solidFill>
              <a:srgbClr val="00B050"/>
            </a:solidFill>
          </a:ln>
        </p:spPr>
        <p:txBody>
          <a:bodyPr>
            <a:noAutofit/>
          </a:bodyPr>
          <a:lstStyle/>
          <a:p>
            <a:r>
              <a:rPr lang="en-US" sz="4000" dirty="0" smtClean="0">
                <a:ln w="0"/>
                <a:solidFill>
                  <a:schemeClr val="tx1"/>
                </a:solidFill>
                <a:effectLst>
                  <a:outerShdw blurRad="38100" dist="19050" dir="2700000" algn="tl" rotWithShape="0">
                    <a:schemeClr val="dk1">
                      <a:alpha val="40000"/>
                    </a:schemeClr>
                  </a:outerShdw>
                </a:effectLst>
              </a:rPr>
              <a:t>How well do you know this generation?</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3455894" y="6306671"/>
            <a:ext cx="4087906" cy="369332"/>
          </a:xfrm>
          <a:prstGeom prst="rect">
            <a:avLst/>
          </a:prstGeom>
          <a:noFill/>
        </p:spPr>
        <p:txBody>
          <a:bodyPr wrap="square" rtlCol="0">
            <a:spAutoFit/>
          </a:bodyPr>
          <a:lstStyle/>
          <a:p>
            <a:endParaRPr lang="en-US" dirty="0"/>
          </a:p>
        </p:txBody>
      </p:sp>
      <p:sp>
        <p:nvSpPr>
          <p:cNvPr id="4" name="TextBox 3"/>
          <p:cNvSpPr txBox="1"/>
          <p:nvPr/>
        </p:nvSpPr>
        <p:spPr>
          <a:xfrm>
            <a:off x="1025912" y="1110639"/>
            <a:ext cx="3769112" cy="523220"/>
          </a:xfrm>
          <a:prstGeom prst="rect">
            <a:avLst/>
          </a:prstGeom>
          <a:noFill/>
        </p:spPr>
        <p:txBody>
          <a:bodyPr wrap="square" rtlCol="0">
            <a:spAutoFit/>
          </a:bodyPr>
          <a:lstStyle/>
          <a:p>
            <a:r>
              <a:rPr lang="en-US" sz="2800" dirty="0" smtClean="0"/>
              <a:t>Generation Y</a:t>
            </a:r>
            <a:endParaRPr lang="en-US" sz="2800" dirty="0"/>
          </a:p>
        </p:txBody>
      </p:sp>
      <p:sp>
        <p:nvSpPr>
          <p:cNvPr id="8" name="TextBox 7"/>
          <p:cNvSpPr txBox="1"/>
          <p:nvPr/>
        </p:nvSpPr>
        <p:spPr>
          <a:xfrm>
            <a:off x="6932341" y="1110639"/>
            <a:ext cx="3769112" cy="523220"/>
          </a:xfrm>
          <a:prstGeom prst="rect">
            <a:avLst/>
          </a:prstGeom>
          <a:noFill/>
        </p:spPr>
        <p:txBody>
          <a:bodyPr wrap="square" rtlCol="0">
            <a:spAutoFit/>
          </a:bodyPr>
          <a:lstStyle/>
          <a:p>
            <a:r>
              <a:rPr lang="en-US" sz="2800" dirty="0" smtClean="0"/>
              <a:t>Generation Z</a:t>
            </a:r>
            <a:endParaRPr lang="en-US" sz="2800" dirty="0"/>
          </a:p>
        </p:txBody>
      </p:sp>
      <p:sp>
        <p:nvSpPr>
          <p:cNvPr id="10" name="TextBox 9"/>
          <p:cNvSpPr txBox="1"/>
          <p:nvPr/>
        </p:nvSpPr>
        <p:spPr>
          <a:xfrm>
            <a:off x="734559" y="1819422"/>
            <a:ext cx="4348976" cy="4801314"/>
          </a:xfrm>
          <a:prstGeom prst="rect">
            <a:avLst/>
          </a:prstGeom>
          <a:noFill/>
        </p:spPr>
        <p:txBody>
          <a:bodyPr wrap="square" rtlCol="0">
            <a:spAutoFit/>
          </a:bodyPr>
          <a:lstStyle/>
          <a:p>
            <a:r>
              <a:rPr lang="en-US" dirty="0" smtClean="0"/>
              <a:t>Alias: Millennials or Digitals</a:t>
            </a:r>
          </a:p>
          <a:p>
            <a:endParaRPr lang="en-US" dirty="0"/>
          </a:p>
          <a:p>
            <a:r>
              <a:rPr lang="en-US" dirty="0" smtClean="0"/>
              <a:t>Born: 1983 – 2000</a:t>
            </a:r>
          </a:p>
          <a:p>
            <a:endParaRPr lang="en-US" dirty="0"/>
          </a:p>
          <a:p>
            <a:r>
              <a:rPr lang="en-US" dirty="0" smtClean="0"/>
              <a:t>Grew up in a time of expansion</a:t>
            </a:r>
          </a:p>
          <a:p>
            <a:endParaRPr lang="en-US" dirty="0"/>
          </a:p>
          <a:p>
            <a:r>
              <a:rPr lang="en-US" dirty="0" smtClean="0"/>
              <a:t>Norm for connection: hangout, parties</a:t>
            </a:r>
          </a:p>
          <a:p>
            <a:endParaRPr lang="en-US" dirty="0"/>
          </a:p>
          <a:p>
            <a:r>
              <a:rPr lang="en-US" dirty="0" smtClean="0"/>
              <a:t>1</a:t>
            </a:r>
            <a:r>
              <a:rPr lang="en-US" baseline="30000" dirty="0" smtClean="0"/>
              <a:t>st</a:t>
            </a:r>
            <a:r>
              <a:rPr lang="en-US" dirty="0" smtClean="0"/>
              <a:t> Tech Gadget: CD’s, iPod</a:t>
            </a:r>
          </a:p>
          <a:p>
            <a:endParaRPr lang="en-US" dirty="0"/>
          </a:p>
          <a:p>
            <a:r>
              <a:rPr lang="en-US" dirty="0" smtClean="0"/>
              <a:t>Myspace, gamers or sharers</a:t>
            </a:r>
          </a:p>
          <a:p>
            <a:endParaRPr lang="en-US" dirty="0"/>
          </a:p>
          <a:p>
            <a:r>
              <a:rPr lang="en-US" dirty="0" smtClean="0"/>
              <a:t>Shaping Events: Columbine, dot.com era, iPod</a:t>
            </a:r>
          </a:p>
          <a:p>
            <a:endParaRPr lang="en-US" dirty="0"/>
          </a:p>
          <a:p>
            <a:r>
              <a:rPr lang="en-US" dirty="0" smtClean="0"/>
              <a:t>College: Equates to a great job, college visits, graduate in 4 years.  </a:t>
            </a:r>
            <a:endParaRPr lang="en-US" dirty="0"/>
          </a:p>
        </p:txBody>
      </p:sp>
      <p:sp>
        <p:nvSpPr>
          <p:cNvPr id="11" name="TextBox 10"/>
          <p:cNvSpPr txBox="1"/>
          <p:nvPr/>
        </p:nvSpPr>
        <p:spPr>
          <a:xfrm>
            <a:off x="6104221" y="1752726"/>
            <a:ext cx="4160914" cy="5078313"/>
          </a:xfrm>
          <a:prstGeom prst="rect">
            <a:avLst/>
          </a:prstGeom>
          <a:noFill/>
        </p:spPr>
        <p:txBody>
          <a:bodyPr wrap="square" rtlCol="0">
            <a:spAutoFit/>
          </a:bodyPr>
          <a:lstStyle/>
          <a:p>
            <a:r>
              <a:rPr lang="en-US" dirty="0" smtClean="0"/>
              <a:t>Alias: Hackers or Homelanders</a:t>
            </a:r>
          </a:p>
          <a:p>
            <a:endParaRPr lang="en-US" dirty="0"/>
          </a:p>
          <a:p>
            <a:r>
              <a:rPr lang="en-US" dirty="0" smtClean="0"/>
              <a:t>Born: 2001 – 2018</a:t>
            </a:r>
          </a:p>
          <a:p>
            <a:endParaRPr lang="en-US" dirty="0"/>
          </a:p>
          <a:p>
            <a:r>
              <a:rPr lang="en-US" dirty="0" smtClean="0"/>
              <a:t>Grew up in a time of recession</a:t>
            </a:r>
          </a:p>
          <a:p>
            <a:endParaRPr lang="en-US" dirty="0"/>
          </a:p>
          <a:p>
            <a:r>
              <a:rPr lang="en-US" dirty="0" smtClean="0"/>
              <a:t>Norm for connecting: social media </a:t>
            </a:r>
          </a:p>
          <a:p>
            <a:endParaRPr lang="en-US" dirty="0"/>
          </a:p>
          <a:p>
            <a:r>
              <a:rPr lang="en-US" dirty="0" smtClean="0"/>
              <a:t>1</a:t>
            </a:r>
            <a:r>
              <a:rPr lang="en-US" baseline="30000" dirty="0" smtClean="0"/>
              <a:t>st</a:t>
            </a:r>
            <a:r>
              <a:rPr lang="en-US" dirty="0" smtClean="0"/>
              <a:t> Tech Gadget: iPhone</a:t>
            </a:r>
          </a:p>
          <a:p>
            <a:endParaRPr lang="en-US" dirty="0"/>
          </a:p>
          <a:p>
            <a:r>
              <a:rPr lang="en-US" dirty="0" smtClean="0"/>
              <a:t>Snapchat/Whisper - disappear</a:t>
            </a:r>
          </a:p>
          <a:p>
            <a:endParaRPr lang="en-US" dirty="0"/>
          </a:p>
          <a:p>
            <a:r>
              <a:rPr lang="en-US" dirty="0" smtClean="0"/>
              <a:t>Shaping Events: 9/11, terrorist attacks, economic recession</a:t>
            </a:r>
          </a:p>
          <a:p>
            <a:endParaRPr lang="en-US" dirty="0"/>
          </a:p>
          <a:p>
            <a:r>
              <a:rPr lang="en-US" dirty="0" smtClean="0"/>
              <a:t>College: ?, online attend where ever I want, graduate  in 3, 5, or 10 years?</a:t>
            </a:r>
          </a:p>
          <a:p>
            <a:endParaRPr lang="en-US" dirty="0"/>
          </a:p>
        </p:txBody>
      </p:sp>
    </p:spTree>
    <p:extLst>
      <p:ext uri="{BB962C8B-B14F-4D97-AF65-F5344CB8AC3E}">
        <p14:creationId xmlns:p14="http://schemas.microsoft.com/office/powerpoint/2010/main" val="163964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51e24de3-7dfd-4dbd-a8ec-d70c0e765edf"/>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4107</TotalTime>
  <Words>2203</Words>
  <Application>Microsoft Office PowerPoint</Application>
  <PresentationFormat>Widescreen</PresentationFormat>
  <Paragraphs>592</Paragraphs>
  <Slides>45</Slides>
  <Notes>44</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 Narrow</vt:lpstr>
      <vt:lpstr>Calibri</vt:lpstr>
      <vt:lpstr>Comic Sans MS</vt:lpstr>
      <vt:lpstr>Roboto</vt:lpstr>
      <vt:lpstr>Roboto Slab</vt:lpstr>
      <vt:lpstr>Times New Roman</vt:lpstr>
      <vt:lpstr>Trebuchet MS</vt:lpstr>
      <vt:lpstr>Wingdings 3</vt:lpstr>
      <vt:lpstr>Facet</vt:lpstr>
      <vt:lpstr>PowerPoint Presentation</vt:lpstr>
      <vt:lpstr>Classroom Management &amp; Culturally Responsive Practices</vt:lpstr>
      <vt:lpstr>Making the Unseen …… Seen </vt:lpstr>
      <vt:lpstr>WHY DOES IT MATTER?</vt:lpstr>
      <vt:lpstr>WHY DOES IT MATTER?</vt:lpstr>
      <vt:lpstr>WHY DOES IT MATTER?</vt:lpstr>
      <vt:lpstr>WHY DOES IT MATTER?</vt:lpstr>
      <vt:lpstr>How well do you know this generation?</vt:lpstr>
      <vt:lpstr>How well do you know this generation?</vt:lpstr>
      <vt:lpstr>PowerPoint Presentation</vt:lpstr>
      <vt:lpstr>PowerPoint Presentation</vt:lpstr>
      <vt:lpstr>PowerPoint Presentation</vt:lpstr>
      <vt:lpstr>PowerPoint Presentation</vt:lpstr>
      <vt:lpstr>PowerPoint Presentation</vt:lpstr>
      <vt:lpstr>Creating Classroom Climate</vt:lpstr>
      <vt:lpstr>Creating Classroom Climate</vt:lpstr>
      <vt:lpstr>NO SECRETS CLASSROOM</vt:lpstr>
      <vt:lpstr>Think About It…….</vt:lpstr>
      <vt:lpstr>NO SECRETS CLASSROOM  Example Mission Vision &amp; Goals </vt:lpstr>
      <vt:lpstr>NO SECRETS CLASSROOM Expectations</vt:lpstr>
      <vt:lpstr>NO SECRETS CLASSROOM Expectations</vt:lpstr>
      <vt:lpstr>NO SECRETS CLASSROOM Expectations</vt:lpstr>
      <vt:lpstr>NO SECRETS CLASSROOM Expectations</vt:lpstr>
      <vt:lpstr>PowerPoint Presentation</vt:lpstr>
      <vt:lpstr>NO SECRETS CLASSROOM </vt:lpstr>
      <vt:lpstr>NO SECRETS CLASSROOM </vt:lpstr>
      <vt:lpstr>NO SECRETS CLASSROOM </vt:lpstr>
      <vt:lpstr>Creating Classroom Climate</vt:lpstr>
      <vt:lpstr>Relationships</vt:lpstr>
      <vt:lpstr>Creating Classroom Climate</vt:lpstr>
      <vt:lpstr>PowerPoint Presentation</vt:lpstr>
      <vt:lpstr>PowerPoint Presentation</vt:lpstr>
      <vt:lpstr>PowerPoint Presentation</vt:lpstr>
      <vt:lpstr>Creating Classroom Climate</vt:lpstr>
      <vt:lpstr>Creating Classroom Climate</vt:lpstr>
      <vt:lpstr>Creating Classroom Climate Race &amp; Poverty</vt:lpstr>
      <vt:lpstr>Creating Classroom Climate</vt:lpstr>
      <vt:lpstr>Creating Classroom Climate</vt:lpstr>
      <vt:lpstr>Creating Classroom Climate</vt:lpstr>
      <vt:lpstr>Creating Classroom Climate</vt:lpstr>
      <vt:lpstr>Creating Classroom Climate</vt:lpstr>
      <vt:lpstr>Creating Classroom Climate Cultural Competence </vt:lpstr>
      <vt:lpstr>Creating Classroom Climate</vt:lpstr>
      <vt:lpstr>WHY DOES IT MATTER?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 &amp; Culturally Responsive Practices</dc:title>
  <dc:creator>Scarbrough Pearce</dc:creator>
  <cp:lastModifiedBy>Lisa Pearce</cp:lastModifiedBy>
  <cp:revision>88</cp:revision>
  <cp:lastPrinted>2017-11-20T20:15:08Z</cp:lastPrinted>
  <dcterms:created xsi:type="dcterms:W3CDTF">2017-10-09T15:45:09Z</dcterms:created>
  <dcterms:modified xsi:type="dcterms:W3CDTF">2017-11-26T21:03:22Z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