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7" r:id="rId1"/>
  </p:sldMasterIdLst>
  <p:notesMasterIdLst>
    <p:notesMasterId r:id="rId25"/>
  </p:notesMasterIdLst>
  <p:sldIdLst>
    <p:sldId id="256" r:id="rId2"/>
    <p:sldId id="259" r:id="rId3"/>
    <p:sldId id="285" r:id="rId4"/>
    <p:sldId id="286" r:id="rId5"/>
    <p:sldId id="260" r:id="rId6"/>
    <p:sldId id="277" r:id="rId7"/>
    <p:sldId id="261" r:id="rId8"/>
    <p:sldId id="275" r:id="rId9"/>
    <p:sldId id="262" r:id="rId10"/>
    <p:sldId id="263" r:id="rId11"/>
    <p:sldId id="264" r:id="rId12"/>
    <p:sldId id="265" r:id="rId13"/>
    <p:sldId id="276" r:id="rId14"/>
    <p:sldId id="278" r:id="rId15"/>
    <p:sldId id="279" r:id="rId16"/>
    <p:sldId id="280" r:id="rId17"/>
    <p:sldId id="269" r:id="rId18"/>
    <p:sldId id="281" r:id="rId19"/>
    <p:sldId id="288" r:id="rId20"/>
    <p:sldId id="287" r:id="rId21"/>
    <p:sldId id="289" r:id="rId22"/>
    <p:sldId id="273" r:id="rId23"/>
    <p:sldId id="284" r:id="rId24"/>
  </p:sldIdLst>
  <p:sldSz cx="9144000" cy="5143500" type="screen16x9"/>
  <p:notesSz cx="6858000" cy="2819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D489F-FA04-F471-4B52-B82BAAA47BCC}" v="4077" dt="2020-02-13T16:58:01.703"/>
    <p1510:client id="{17FE34BD-2700-55B0-7D24-6D4853CD1036}" v="134" dt="2020-02-18T22:59:48.552"/>
    <p1510:client id="{2361C200-0233-D3E1-22EA-DFD7FE420835}" v="1371" dt="2020-02-17T22:54:43.117"/>
    <p1510:client id="{330B62D6-D88E-0FBC-6773-F95E1A7A73A1}" v="2834" dt="2020-02-20T15:44:25.841"/>
    <p1510:client id="{4CE14FBD-1B3B-444B-B8A3-B0EB9212D2B8}" v="3003" dt="2020-02-15T23:27:37.335"/>
    <p1510:client id="{59613786-935C-4AAE-A974-B0E4BE3FBD25}" v="125" dt="2020-02-19T13:10:05.056"/>
    <p1510:client id="{5A2059B6-1404-C9BF-0EEA-C1F5D8F544B5}" v="385" dt="2020-02-17T20:10:46.968"/>
    <p1510:client id="{7BCD4182-3726-2C48-CFC5-983CC45D44CC}" v="526" dt="2020-02-19T16:00:59.167"/>
    <p1510:client id="{89B0F513-BC45-4A03-5E49-8CF3F3BE186A}" v="503" dt="2020-02-19T22:57:38.042"/>
    <p1510:client id="{DE48B260-784F-63A2-F044-46F03BFC7D34}" v="206" dt="2020-02-18T22:49:59.150"/>
    <p1510:client id="{F14BA1CA-A575-4858-19C6-9B0CA30E8235}" v="386" dt="2020-02-18T22:22:23.928"/>
    <p1510:client id="{F56C50F8-8ABE-B065-B0B6-8BBE58D9DB60}" v="207" dt="2020-02-13T14:15:21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29" autoAdjust="0"/>
  </p:normalViewPr>
  <p:slideViewPr>
    <p:cSldViewPr snapToGrid="0">
      <p:cViewPr varScale="1">
        <p:scale>
          <a:sx n="97" d="100"/>
          <a:sy n="97" d="100"/>
        </p:scale>
        <p:origin x="3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316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8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e2301c2d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e2301c2d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2301c2d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2301c2d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226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e2301c2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e2301c2d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71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e2301c2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e2301c2d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5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2301c2d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2301c2d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lvl="1" indent="0">
              <a:buFont typeface="Arial,Sans-Serif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6130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2301c2d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2301c2d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 typeface="Arial,Sans-Serif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3788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2301c2d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2301c2d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22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e2301c2d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e2301c2d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21751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e2301c2d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e2301c2d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lvl="1" indent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05738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95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2301c2d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2301c2d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7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e2301c2d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e2301c2d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90000"/>
              </a:lnSpc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026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e2301c2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e2301c2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606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b="0" dirty="0"/>
          </a:p>
        </p:txBody>
      </p:sp>
    </p:spTree>
    <p:extLst>
      <p:ext uri="{BB962C8B-B14F-4D97-AF65-F5344CB8AC3E}">
        <p14:creationId xmlns:p14="http://schemas.microsoft.com/office/powerpoint/2010/main" val="88858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2301c2d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2301c2d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6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2301c2d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2301c2d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8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e2301c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e2301c2d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507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e2301c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e2301c2d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39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e2301c2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e2301c2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40761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e2301c2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e2301c2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43781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2301c2d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2301c2d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485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8889" spc="356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812810" indent="0" algn="ctr">
              <a:buNone/>
              <a:defRPr sz="3200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3200"/>
            </a:lvl4pPr>
            <a:lvl5pPr marL="3251241" indent="0" algn="ctr">
              <a:buNone/>
              <a:defRPr sz="3200"/>
            </a:lvl5pPr>
            <a:lvl6pPr marL="4064051" indent="0" algn="ctr">
              <a:buNone/>
              <a:defRPr sz="3200"/>
            </a:lvl6pPr>
            <a:lvl7pPr marL="4876861" indent="0" algn="ctr">
              <a:buNone/>
              <a:defRPr sz="3200"/>
            </a:lvl7pPr>
            <a:lvl8pPr marL="5689671" indent="0" algn="ctr">
              <a:buNone/>
              <a:defRPr sz="3200"/>
            </a:lvl8pPr>
            <a:lvl9pPr marL="6502481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2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7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84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8889" b="0" spc="356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0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089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4089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marL="0" lvl="0" indent="0" algn="l" defTabSz="1625620" rtl="0" eaLnBrk="1" latinLnBrk="0" hangingPunct="1">
              <a:lnSpc>
                <a:spcPct val="90000"/>
              </a:lnSpc>
              <a:spcBef>
                <a:spcPts val="32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3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1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11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2844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1067"/>
              </a:spcBef>
              <a:buNone/>
              <a:defRPr sz="2844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9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8889" spc="356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8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62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annahstate.edu/about-ssu/index.s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usg.edu/assets/research/documents/enrollment_reports/SER_Fall_19_Final.pdf" TargetMode="External"/><Relationship Id="rId5" Type="http://schemas.openxmlformats.org/officeDocument/2006/relationships/hyperlink" Target="http://completegeorgia.org/savannah-state-university-campus-plan-update-2018" TargetMode="External"/><Relationship Id="rId4" Type="http://schemas.openxmlformats.org/officeDocument/2006/relationships/hyperlink" Target="https://www.savannahstate.edu/irp/Enrollment/index.s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oopmansh@savannahstate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savannahstate.libguides.com/satellite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9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61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65199" y="732786"/>
            <a:ext cx="7213600" cy="2220735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" sz="3800" dirty="0">
                <a:solidFill>
                  <a:srgbClr val="FFFFFF"/>
                </a:solidFill>
              </a:rPr>
              <a:t>Stories From the Satellite Library</a:t>
            </a:r>
            <a:r>
              <a:rPr lang="en" sz="3900" dirty="0"/>
              <a:t/>
            </a:r>
            <a:br>
              <a:rPr lang="en" sz="3900" dirty="0"/>
            </a:br>
            <a:r>
              <a:rPr lang="en" sz="2400" dirty="0">
                <a:solidFill>
                  <a:srgbClr val="FFFFFF"/>
                </a:solidFill>
              </a:rPr>
              <a:t>Lessons Learned From Launching A New Academic Branch Library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965199" y="3720102"/>
            <a:ext cx="7213600" cy="999816"/>
          </a:xfrm>
          <a:prstGeom prst="rect">
            <a:avLst/>
          </a:prstGeom>
        </p:spPr>
        <p:txBody>
          <a:bodyPr spcFirstLastPara="1" lIns="91425" tIns="91425" rIns="91425" bIns="91425" anchor="t" anchorCtr="0">
            <a:normAutofit/>
          </a:bodyPr>
          <a:lstStyle/>
          <a:p>
            <a:pPr>
              <a:spcAft>
                <a:spcPts val="0"/>
              </a:spcAft>
            </a:pPr>
            <a:r>
              <a:rPr lang="en-US" sz="1500" dirty="0"/>
              <a:t>Heather Koopmans, Satellite Library Manager</a:t>
            </a:r>
          </a:p>
          <a:p>
            <a:pPr>
              <a:spcAft>
                <a:spcPts val="0"/>
              </a:spcAft>
            </a:pPr>
            <a:r>
              <a:rPr lang="en-US" sz="1500" dirty="0"/>
              <a:t>Savannah State University</a:t>
            </a:r>
          </a:p>
          <a:p>
            <a:pPr>
              <a:spcAft>
                <a:spcPts val="0"/>
              </a:spcAft>
            </a:pPr>
            <a:r>
              <a:rPr lang="en-US" sz="1500" dirty="0"/>
              <a:t>GICOIL Conference: February </a:t>
            </a:r>
            <a:r>
              <a:rPr lang="en-US" sz="1500" dirty="0" smtClean="0"/>
              <a:t>21, </a:t>
            </a:r>
            <a:r>
              <a:rPr lang="en-US" sz="1500" dirty="0"/>
              <a:t>2020</a:t>
            </a:r>
          </a:p>
        </p:txBody>
      </p:sp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5B1AB63-3EBA-43DC-AF95-D6AE8299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081" y="3801436"/>
            <a:ext cx="1256898" cy="78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55011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sz="3900" dirty="0"/>
              <a:t>The Second Year</a:t>
            </a:r>
            <a:br>
              <a:rPr lang="en-US" sz="3900" dirty="0"/>
            </a:br>
            <a:r>
              <a:rPr lang="en-US" sz="3900" dirty="0"/>
              <a:t>oct. 2018 – sept. 2019</a:t>
            </a: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3943863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Instruction </a:t>
            </a:r>
            <a:r>
              <a:rPr lang="en-US" b="1" dirty="0" smtClean="0">
                <a:ea typeface="+mn-lt"/>
                <a:cs typeface="+mn-lt"/>
              </a:rPr>
              <a:t>Highlights</a:t>
            </a:r>
          </a:p>
          <a:p>
            <a:pPr marL="0" indent="0">
              <a:buNone/>
            </a:pPr>
            <a:endParaRPr lang="en-US" b="1" dirty="0">
              <a:ea typeface="+mn-lt"/>
              <a:cs typeface="+mn-lt"/>
            </a:endParaRPr>
          </a:p>
          <a:p>
            <a:pPr marL="342900"/>
            <a:r>
              <a:rPr lang="en-US" dirty="0">
                <a:ea typeface="+mn-lt"/>
                <a:cs typeface="+mn-lt"/>
              </a:rPr>
              <a:t>IL at the Morgan Hall shared lab </a:t>
            </a:r>
            <a:r>
              <a:rPr lang="en-US" dirty="0" smtClean="0">
                <a:ea typeface="+mn-lt"/>
                <a:cs typeface="+mn-lt"/>
              </a:rPr>
              <a:t>(Business, FYE, &amp; others)</a:t>
            </a:r>
            <a:endParaRPr lang="en-US" dirty="0"/>
          </a:p>
          <a:p>
            <a:pPr marL="342900"/>
            <a:r>
              <a:rPr lang="en-US" dirty="0" smtClean="0"/>
              <a:t>Library workshops in the Tiger Academy series – collaboration with Access to Success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991" y="333295"/>
            <a:ext cx="3621151" cy="4495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918024" y="4870056"/>
            <a:ext cx="2793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Flier by SSU Access to Success, 2018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55011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sz="3900" dirty="0"/>
              <a:t>The Second Year </a:t>
            </a:r>
            <a:br>
              <a:rPr lang="en-US" sz="3900" dirty="0"/>
            </a:br>
            <a:r>
              <a:rPr lang="en-US" sz="3900" dirty="0"/>
              <a:t>Oct. 2018 – Sept. 2019 </a:t>
            </a: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3924699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Outreach </a:t>
            </a:r>
            <a:r>
              <a:rPr lang="en-US" b="1" dirty="0" smtClean="0"/>
              <a:t>Highlights</a:t>
            </a:r>
            <a:endParaRPr lang="en-US" b="1" dirty="0"/>
          </a:p>
          <a:p>
            <a:pPr>
              <a:spcBef>
                <a:spcPts val="1600"/>
              </a:spcBef>
            </a:pPr>
            <a:r>
              <a:rPr lang="en-US" i="1" dirty="0"/>
              <a:t>Mobile Librarian</a:t>
            </a:r>
            <a:r>
              <a:rPr lang="en-US" dirty="0"/>
              <a:t> </a:t>
            </a:r>
            <a:r>
              <a:rPr lang="en-US" dirty="0" smtClean="0"/>
              <a:t>– primarily in the residence halls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i="1" dirty="0" smtClean="0"/>
              <a:t>Study Nights at the Satellite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 smtClean="0"/>
              <a:t>Social </a:t>
            </a:r>
            <a:r>
              <a:rPr lang="en-US" dirty="0"/>
              <a:t>media, </a:t>
            </a:r>
            <a:r>
              <a:rPr lang="en-US" dirty="0" smtClean="0"/>
              <a:t>fliers, SSU radio &amp; </a:t>
            </a:r>
            <a:r>
              <a:rPr lang="en-US" dirty="0"/>
              <a:t>other methods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/>
          </a:p>
        </p:txBody>
      </p:sp>
      <p:pic>
        <p:nvPicPr>
          <p:cNvPr id="2" name="Picture 2" descr="A picture containing book, library, sitting, room&#10;&#10;Description generated with very high confidence">
            <a:extLst>
              <a:ext uri="{FF2B5EF4-FFF2-40B4-BE49-F238E27FC236}">
                <a16:creationId xmlns:a16="http://schemas.microsoft.com/office/drawing/2014/main" id="{7B8A10D3-7B6E-4973-A3BB-A401E37D4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296" y="621531"/>
            <a:ext cx="3810719" cy="412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A computer sitting on top of a table&#10;&#10;Description generated with high confidence">
            <a:extLst>
              <a:ext uri="{FF2B5EF4-FFF2-40B4-BE49-F238E27FC236}">
                <a16:creationId xmlns:a16="http://schemas.microsoft.com/office/drawing/2014/main" id="{8C4CE937-191F-4B16-A330-B5F2DDA352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5465281" y="240010"/>
            <a:ext cx="3427275" cy="448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84960AC-1CD6-452A-B5F4-2186E3FD7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56969" y="614032"/>
            <a:ext cx="2910547" cy="39262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dirty="0"/>
              <a:t>The Second Year:</a:t>
            </a:r>
            <a:br>
              <a:rPr lang="en-US" dirty="0"/>
            </a:br>
            <a:r>
              <a:rPr lang="en-US" dirty="0"/>
              <a:t>Oct. 2018</a:t>
            </a:r>
            <a:br>
              <a:rPr lang="en-US" dirty="0"/>
            </a:br>
            <a:r>
              <a:rPr lang="en-US" dirty="0"/>
              <a:t>- Sept. 2019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749497" y="603249"/>
            <a:ext cx="4693291" cy="3937001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b="1" dirty="0"/>
              <a:t>Assessment</a:t>
            </a:r>
          </a:p>
          <a:p>
            <a:pPr>
              <a:spcAft>
                <a:spcPts val="600"/>
              </a:spcAft>
            </a:pPr>
            <a:r>
              <a:rPr lang="en-US" dirty="0"/>
              <a:t>Year-end objectives: Increase interactions with the Satellite Library by 5%; increase activities by 50%</a:t>
            </a:r>
          </a:p>
          <a:p>
            <a:pPr>
              <a:spcAft>
                <a:spcPts val="600"/>
              </a:spcAft>
            </a:pPr>
            <a:r>
              <a:rPr lang="en-US" dirty="0"/>
              <a:t>Short-term objectives: 42 interactions/week; 3 activities/ month</a:t>
            </a:r>
          </a:p>
          <a:p>
            <a:pPr>
              <a:spcAft>
                <a:spcPts val="600"/>
              </a:spcAft>
            </a:pPr>
            <a:r>
              <a:rPr lang="en-US" dirty="0"/>
              <a:t>All objectives were met +++</a:t>
            </a:r>
          </a:p>
          <a:p>
            <a:pPr>
              <a:spcAft>
                <a:spcPts val="600"/>
              </a:spcAft>
            </a:pPr>
            <a:r>
              <a:rPr lang="en-US" dirty="0"/>
              <a:t>Average: 91 interactions/week and 6 activities/ month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84960AC-1CD6-452A-B5F4-2186E3FD7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56969" y="614032"/>
            <a:ext cx="2910547" cy="39262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dirty="0"/>
              <a:t>The Second Year:</a:t>
            </a:r>
            <a:br>
              <a:rPr lang="en-US" dirty="0"/>
            </a:br>
            <a:r>
              <a:rPr lang="en-US" dirty="0"/>
              <a:t>Oct. 2018</a:t>
            </a:r>
            <a:br>
              <a:rPr lang="en-US" dirty="0"/>
            </a:br>
            <a:r>
              <a:rPr lang="en-US" dirty="0"/>
              <a:t>- Sept. 2019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749497" y="603249"/>
            <a:ext cx="4693291" cy="3937001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 fontScale="92500" lnSpcReduction="10000"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b="1" dirty="0"/>
              <a:t>Lessons Learned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Using Satellite-specific </a:t>
            </a:r>
            <a:r>
              <a:rPr lang="en-US" dirty="0"/>
              <a:t>baseline </a:t>
            </a:r>
            <a:r>
              <a:rPr lang="en-US" dirty="0" smtClean="0"/>
              <a:t>data, goals were more achievable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Numbers demonstrated </a:t>
            </a:r>
            <a:r>
              <a:rPr lang="en-US" dirty="0"/>
              <a:t>that there is a demand for Satellite Library services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Greatest reach: </a:t>
            </a:r>
            <a:r>
              <a:rPr lang="en-US" dirty="0"/>
              <a:t>Outreach, instruction (48% of all interactions)</a:t>
            </a:r>
          </a:p>
          <a:p>
            <a:pPr>
              <a:spcAft>
                <a:spcPts val="600"/>
              </a:spcAft>
            </a:pPr>
            <a:r>
              <a:rPr lang="en-US" dirty="0"/>
              <a:t>Spring 2019 survey: 76% had heard of or visited the Tiger's Lair. </a:t>
            </a:r>
            <a:r>
              <a:rPr lang="en-US" dirty="0" smtClean="0"/>
              <a:t>Desire for more </a:t>
            </a:r>
            <a:r>
              <a:rPr lang="en-US" dirty="0"/>
              <a:t>research help.</a:t>
            </a:r>
          </a:p>
          <a:p>
            <a:pPr>
              <a:spcAft>
                <a:spcPts val="600"/>
              </a:spcAft>
            </a:pPr>
            <a:r>
              <a:rPr lang="en-US" dirty="0"/>
              <a:t>Opportunity: </a:t>
            </a:r>
            <a:r>
              <a:rPr lang="en-US" dirty="0" smtClean="0"/>
              <a:t>Consider planning for </a:t>
            </a:r>
            <a:r>
              <a:rPr lang="en-US" dirty="0"/>
              <a:t>reach </a:t>
            </a:r>
            <a:r>
              <a:rPr lang="en-US" dirty="0" smtClean="0"/>
              <a:t>as a % of </a:t>
            </a:r>
            <a:r>
              <a:rPr lang="en-US" dirty="0"/>
              <a:t>the </a:t>
            </a:r>
            <a:r>
              <a:rPr lang="en-US" dirty="0" smtClean="0"/>
              <a:t>FTE, </a:t>
            </a:r>
            <a:r>
              <a:rPr lang="en-US" dirty="0"/>
              <a:t>rather than a fixed target number</a:t>
            </a:r>
          </a:p>
        </p:txBody>
      </p:sp>
    </p:spTree>
    <p:extLst>
      <p:ext uri="{BB962C8B-B14F-4D97-AF65-F5344CB8AC3E}">
        <p14:creationId xmlns:p14="http://schemas.microsoft.com/office/powerpoint/2010/main" val="20715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55011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sz="3900" dirty="0"/>
              <a:t>The Third Year </a:t>
            </a:r>
            <a:br>
              <a:rPr lang="en-US" sz="3900" dirty="0"/>
            </a:br>
            <a:r>
              <a:rPr lang="en-US" sz="3900" dirty="0"/>
              <a:t>Oct. 2019 – Sept. 2020</a:t>
            </a:r>
            <a:endParaRPr lang="en-US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4550113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 lnSpcReduction="10000"/>
          </a:bodyPr>
          <a:lstStyle/>
          <a:p>
            <a:pPr marL="342900"/>
            <a:r>
              <a:rPr lang="en-US" b="1" dirty="0"/>
              <a:t>Priorities</a:t>
            </a:r>
            <a:r>
              <a:rPr lang="en-US" dirty="0"/>
              <a:t>: Maintain high level of visibility; </a:t>
            </a:r>
            <a:r>
              <a:rPr lang="en-US" dirty="0" smtClean="0"/>
              <a:t>deepen the quality of interactions at the Lair; </a:t>
            </a:r>
            <a:r>
              <a:rPr lang="en-US" dirty="0"/>
              <a:t>expand assessment</a:t>
            </a:r>
          </a:p>
          <a:p>
            <a:pPr marL="342900"/>
            <a:r>
              <a:rPr lang="en-US" dirty="0" smtClean="0"/>
              <a:t>Environment: Morgan </a:t>
            </a:r>
            <a:r>
              <a:rPr lang="en-US" dirty="0"/>
              <a:t>Hall re-branded as Learning Commons Center </a:t>
            </a:r>
            <a:r>
              <a:rPr lang="en-US" dirty="0" smtClean="0"/>
              <a:t>(peer tutoring</a:t>
            </a:r>
            <a:r>
              <a:rPr lang="en-US" dirty="0"/>
              <a:t>, professional writing &amp; math help)</a:t>
            </a:r>
          </a:p>
          <a:p>
            <a:pPr marL="342900"/>
            <a:r>
              <a:rPr lang="en-US" dirty="0" smtClean="0"/>
              <a:t>Evolve Tiger's </a:t>
            </a:r>
            <a:r>
              <a:rPr lang="en-US" dirty="0"/>
              <a:t>Lair hours in response to </a:t>
            </a:r>
            <a:r>
              <a:rPr lang="en-US" dirty="0" smtClean="0"/>
              <a:t>changes</a:t>
            </a:r>
            <a:endParaRPr lang="en-US" dirty="0"/>
          </a:p>
          <a:p>
            <a:pPr marL="342900"/>
            <a:endParaRPr lang="en-US" dirty="0"/>
          </a:p>
          <a:p>
            <a:endParaRPr lang="en-US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42D0C1-584F-4367-8E25-95EED27029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1" y="341317"/>
            <a:ext cx="3400964" cy="4460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6178" y="4802181"/>
            <a:ext cx="2861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Flier by SSU Learning Commons Center, 2019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114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74340">
            <a:off x="4439873" y="767023"/>
            <a:ext cx="4473620" cy="335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55011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sz="3900" dirty="0"/>
              <a:t>The Third Year </a:t>
            </a:r>
            <a:br>
              <a:rPr lang="en-US" sz="3900" dirty="0"/>
            </a:br>
            <a:r>
              <a:rPr lang="en-US" sz="3900" dirty="0"/>
              <a:t>Oct. 2019 – Sept. 2020</a:t>
            </a:r>
            <a:endParaRPr lang="en-US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3687472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Instruction highlights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/>
            <a:r>
              <a:rPr lang="en-US" dirty="0" smtClean="0">
                <a:ea typeface="+mn-lt"/>
                <a:cs typeface="+mn-lt"/>
              </a:rPr>
              <a:t>Move instruction into the Lair</a:t>
            </a:r>
          </a:p>
          <a:p>
            <a:pPr marL="342900"/>
            <a:r>
              <a:rPr lang="en-US" dirty="0" smtClean="0">
                <a:ea typeface="+mn-lt"/>
                <a:cs typeface="+mn-lt"/>
              </a:rPr>
              <a:t>Expand workshop offerings – library collaboration</a:t>
            </a:r>
          </a:p>
          <a:p>
            <a:pPr marL="342900"/>
            <a:r>
              <a:rPr lang="en-US" dirty="0" smtClean="0"/>
              <a:t>Increase </a:t>
            </a:r>
            <a:r>
              <a:rPr lang="en-US" dirty="0"/>
              <a:t>awareness and usage of research </a:t>
            </a:r>
            <a:r>
              <a:rPr lang="en-US" dirty="0" smtClean="0"/>
              <a:t>consultation services; </a:t>
            </a:r>
            <a:r>
              <a:rPr lang="en-US" dirty="0"/>
              <a:t>pilot usage of EAB</a:t>
            </a:r>
          </a:p>
          <a:p>
            <a:pPr marL="342900"/>
            <a:endParaRPr lang="en-US" dirty="0"/>
          </a:p>
          <a:p>
            <a:endParaRPr lang="en-US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/>
          </a:p>
        </p:txBody>
      </p:sp>
      <p:pic>
        <p:nvPicPr>
          <p:cNvPr id="4" name="Picture 4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767C9BDE-CB7F-4B2D-8181-DCAFDCAC11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4904404" y="875781"/>
            <a:ext cx="3821501" cy="3799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63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3957047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sz="3900" dirty="0"/>
              <a:t>The Third Year </a:t>
            </a:r>
            <a:br>
              <a:rPr lang="en-US" sz="3900" dirty="0"/>
            </a:br>
            <a:r>
              <a:rPr lang="en-US" sz="3900" dirty="0"/>
              <a:t>Oct. 2019 – Sept. 2020</a:t>
            </a:r>
            <a:endParaRPr lang="en-US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3482595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 marL="0" indent="0">
              <a:buNone/>
            </a:pPr>
            <a:r>
              <a:rPr lang="en-US" b="1" dirty="0"/>
              <a:t>Outreach </a:t>
            </a:r>
            <a:r>
              <a:rPr lang="en-US" b="1" dirty="0" smtClean="0"/>
              <a:t>highlight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42900"/>
            <a:r>
              <a:rPr lang="en-US" i="1" dirty="0"/>
              <a:t>Research Zone</a:t>
            </a:r>
            <a:r>
              <a:rPr lang="en-US" dirty="0"/>
              <a:t> </a:t>
            </a:r>
            <a:r>
              <a:rPr lang="en-US" dirty="0" smtClean="0"/>
              <a:t>events – inspired by “Research Party” reference model </a:t>
            </a:r>
            <a:r>
              <a:rPr lang="en-US" sz="1400" dirty="0" smtClean="0"/>
              <a:t>(</a:t>
            </a:r>
            <a:r>
              <a:rPr lang="en-US" sz="1400" dirty="0" smtClean="0">
                <a:latin typeface="TW Cen MT"/>
                <a:cs typeface="Calibri"/>
              </a:rPr>
              <a:t>Rieman-Murphy</a:t>
            </a:r>
            <a:r>
              <a:rPr lang="en-US" sz="1400" dirty="0">
                <a:latin typeface="TW Cen MT"/>
                <a:cs typeface="Calibri"/>
              </a:rPr>
              <a:t> </a:t>
            </a:r>
            <a:r>
              <a:rPr lang="en-US" sz="1400" dirty="0" smtClean="0">
                <a:latin typeface="TW Cen MT"/>
                <a:cs typeface="Calibri"/>
              </a:rPr>
              <a:t>&amp; </a:t>
            </a:r>
            <a:r>
              <a:rPr lang="en-US" sz="1400" dirty="0">
                <a:latin typeface="TW Cen MT"/>
                <a:cs typeface="Calibri"/>
              </a:rPr>
              <a:t>Hunter</a:t>
            </a:r>
            <a:r>
              <a:rPr lang="en-US" sz="1400" dirty="0" smtClean="0">
                <a:latin typeface="TW Cen MT"/>
                <a:cs typeface="Calibri"/>
              </a:rPr>
              <a:t>, 2019)</a:t>
            </a:r>
            <a:endParaRPr lang="en-US" sz="14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965EB0-B939-4B5F-96EA-8C41B0516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5087427" y="434556"/>
            <a:ext cx="3702888" cy="370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A white refrigerator freezer sitting in a room&#10;&#10;Description generated with high confidence">
            <a:extLst>
              <a:ext uri="{FF2B5EF4-FFF2-40B4-BE49-F238E27FC236}">
                <a16:creationId xmlns:a16="http://schemas.microsoft.com/office/drawing/2014/main" id="{6B420E5B-DF31-4957-8C66-F637DE668C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0000">
            <a:off x="4731903" y="986914"/>
            <a:ext cx="4252821" cy="3189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86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84960AC-1CD6-452A-B5F4-2186E3FD7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467402" y="613102"/>
            <a:ext cx="2800114" cy="392714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dirty="0"/>
              <a:t>The Third Year:</a:t>
            </a:r>
            <a:br>
              <a:rPr lang="en-US" dirty="0"/>
            </a:br>
            <a:r>
              <a:rPr lang="en-US" dirty="0"/>
              <a:t>Oct. 2019</a:t>
            </a:r>
            <a:br>
              <a:rPr lang="en-US" dirty="0"/>
            </a:br>
            <a:r>
              <a:rPr lang="en-US" dirty="0"/>
              <a:t>- Sept. 2020</a:t>
            </a:r>
          </a:p>
          <a:p>
            <a:pPr marL="0" lvl="0" indent="0" algn="r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749497" y="603249"/>
            <a:ext cx="4693291" cy="3937001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b="1" dirty="0"/>
              <a:t>Assessment</a:t>
            </a:r>
          </a:p>
          <a:p>
            <a:pPr>
              <a:spcAft>
                <a:spcPts val="600"/>
              </a:spcAft>
            </a:pPr>
            <a:r>
              <a:rPr lang="en-US" dirty="0"/>
              <a:t>Objective</a:t>
            </a:r>
            <a:r>
              <a:rPr lang="en-US" b="1" dirty="0"/>
              <a:t>:</a:t>
            </a:r>
            <a:r>
              <a:rPr lang="en-US" dirty="0"/>
              <a:t> Reach up to 5% of the FTE per month – counted by interaction</a:t>
            </a:r>
          </a:p>
          <a:p>
            <a:pPr>
              <a:spcAft>
                <a:spcPts val="600"/>
              </a:spcAft>
            </a:pPr>
            <a:r>
              <a:rPr lang="en-US" dirty="0"/>
              <a:t>Objective: Provide 4 activities per month (+ 33% over prior baseline)</a:t>
            </a:r>
          </a:p>
          <a:p>
            <a:pPr>
              <a:spcAft>
                <a:spcPts val="600"/>
              </a:spcAft>
            </a:pPr>
            <a:r>
              <a:rPr lang="en-US" dirty="0"/>
              <a:t>So far, so good</a:t>
            </a:r>
          </a:p>
          <a:p>
            <a:pPr>
              <a:spcAft>
                <a:spcPts val="600"/>
              </a:spcAft>
            </a:pPr>
            <a:r>
              <a:rPr lang="en-US" dirty="0"/>
              <a:t>Q1 2019: Average of 8.4% FTE monthly reach; 9 activities per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84960AC-1CD6-452A-B5F4-2186E3FD7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467402" y="613102"/>
            <a:ext cx="2800114" cy="392714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dirty="0"/>
              <a:t>The Third Year:</a:t>
            </a:r>
            <a:br>
              <a:rPr lang="en-US" dirty="0"/>
            </a:br>
            <a:r>
              <a:rPr lang="en-US" dirty="0"/>
              <a:t>Oct. 2019</a:t>
            </a:r>
            <a:br>
              <a:rPr lang="en-US" dirty="0"/>
            </a:br>
            <a:r>
              <a:rPr lang="en-US" dirty="0"/>
              <a:t>- Sept. 2020</a:t>
            </a:r>
          </a:p>
          <a:p>
            <a:pPr marL="0" lvl="0" indent="0" algn="r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749497" y="603249"/>
            <a:ext cx="4693291" cy="3937001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b="1" dirty="0"/>
              <a:t>Lessons Learned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Uptick in Lair walk-ins – 84 in Q1 2018 vs. 206 Q1 2019</a:t>
            </a:r>
          </a:p>
          <a:p>
            <a:pPr>
              <a:spcAft>
                <a:spcPts val="600"/>
              </a:spcAft>
            </a:pPr>
            <a:r>
              <a:rPr lang="en-US" dirty="0"/>
              <a:t>Uptick in consultations – </a:t>
            </a:r>
            <a:r>
              <a:rPr lang="en-US" dirty="0" smtClean="0"/>
              <a:t>8 in Fall 2018; 21 </a:t>
            </a:r>
            <a:r>
              <a:rPr lang="en-US" dirty="0"/>
              <a:t>in Fall </a:t>
            </a:r>
            <a:r>
              <a:rPr lang="en-US" dirty="0" smtClean="0"/>
              <a:t>2019; </a:t>
            </a:r>
            <a:r>
              <a:rPr lang="en-US" dirty="0"/>
              <a:t>25 </a:t>
            </a:r>
            <a:r>
              <a:rPr lang="en-US" i="1" u="sng" dirty="0"/>
              <a:t>so far</a:t>
            </a:r>
            <a:r>
              <a:rPr lang="en-US" dirty="0"/>
              <a:t> in Spring 2020</a:t>
            </a:r>
          </a:p>
          <a:p>
            <a:pPr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Gather ongoing feedback with simple point-of-service methods 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9932">
            <a:off x="1354975" y="331469"/>
            <a:ext cx="5872942" cy="4404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55">
            <a:off x="2655917" y="604835"/>
            <a:ext cx="5494712" cy="412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8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11879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" sz="3900">
                <a:ea typeface="+mj-lt"/>
                <a:cs typeface="+mj-lt"/>
              </a:rPr>
              <a:t>ABOUT SSU</a:t>
            </a:r>
            <a:endParaRPr lang="en-US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3471812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>
              <a:spcBef>
                <a:spcPts val="1600"/>
              </a:spcBef>
              <a:buFont typeface="Tw Cen MT,Sans-Serif" panose="020B0602020104020603" pitchFamily="34" charset="0"/>
            </a:pPr>
            <a:r>
              <a:rPr lang="en" dirty="0" smtClean="0">
                <a:ea typeface="+mn-lt"/>
                <a:cs typeface="+mn-lt"/>
              </a:rPr>
              <a:t>HBCU; public</a:t>
            </a:r>
            <a:r>
              <a:rPr lang="en" dirty="0">
                <a:ea typeface="+mn-lt"/>
                <a:cs typeface="+mn-lt"/>
              </a:rPr>
              <a:t>, master's degree </a:t>
            </a:r>
            <a:r>
              <a:rPr lang="en" dirty="0" smtClean="0">
                <a:ea typeface="+mn-lt"/>
                <a:cs typeface="+mn-lt"/>
              </a:rPr>
              <a:t>granting </a:t>
            </a:r>
            <a:r>
              <a:rPr lang="en" sz="1400" dirty="0" smtClean="0">
                <a:ea typeface="+mn-lt"/>
                <a:cs typeface="+mn-lt"/>
              </a:rPr>
              <a:t>(“About SSU”, n.d.)</a:t>
            </a:r>
            <a:endParaRPr lang="en" sz="1400" dirty="0"/>
          </a:p>
          <a:p>
            <a:pPr>
              <a:buFont typeface="Tw Cen MT,Sans-Serif" panose="020B0602020104020603" pitchFamily="34" charset="0"/>
            </a:pPr>
            <a:r>
              <a:rPr lang="en" dirty="0">
                <a:ea typeface="+mn-lt"/>
                <a:cs typeface="+mn-lt"/>
              </a:rPr>
              <a:t>Fall 2019 FTE of </a:t>
            </a:r>
            <a:r>
              <a:rPr lang="en" dirty="0" smtClean="0">
                <a:ea typeface="+mn-lt"/>
                <a:cs typeface="+mn-lt"/>
              </a:rPr>
              <a:t>3,449 </a:t>
            </a:r>
            <a:r>
              <a:rPr lang="en" sz="1400" dirty="0" smtClean="0">
                <a:ea typeface="+mn-lt"/>
                <a:cs typeface="+mn-lt"/>
              </a:rPr>
              <a:t>(University System of Georgia, 2019)</a:t>
            </a:r>
            <a:endParaRPr lang="en-US" sz="1400" dirty="0">
              <a:ea typeface="+mn-lt"/>
              <a:cs typeface="+mn-lt"/>
            </a:endParaRPr>
          </a:p>
          <a:p>
            <a:pPr>
              <a:buFont typeface="Tw Cen MT,Sans-Serif" panose="020B0602020104020603" pitchFamily="34" charset="0"/>
            </a:pPr>
            <a:r>
              <a:rPr lang="en" dirty="0">
                <a:ea typeface="+mn-lt"/>
                <a:cs typeface="+mn-lt"/>
              </a:rPr>
              <a:t>Time of transition</a:t>
            </a:r>
            <a:r>
              <a:rPr lang="en" dirty="0" smtClean="0">
                <a:ea typeface="+mn-lt"/>
                <a:cs typeface="+mn-lt"/>
              </a:rPr>
              <a:t>: enrollment, retention </a:t>
            </a:r>
            <a:r>
              <a:rPr lang="en" sz="1400" dirty="0" smtClean="0">
                <a:ea typeface="+mn-lt"/>
                <a:cs typeface="+mn-lt"/>
              </a:rPr>
              <a:t>(“Enrollment”, n.d.)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1044">
            <a:off x="4550084" y="972312"/>
            <a:ext cx="4267201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91">
            <a:extLst>
              <a:ext uri="{FF2B5EF4-FFF2-40B4-BE49-F238E27FC236}">
                <a16:creationId xmlns:a16="http://schemas.microsoft.com/office/drawing/2014/main" id="{0E117F94-4A49-4CCB-AB97-121615AE4F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Future 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BEEC8-5C39-4FEA-98BC-479BEADE0EF2}"/>
              </a:ext>
            </a:extLst>
          </p:cNvPr>
          <p:cNvSpPr txBox="1"/>
          <p:nvPr/>
        </p:nvSpPr>
        <p:spPr>
          <a:xfrm>
            <a:off x="3437627" y="1814782"/>
            <a:ext cx="2398144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W Cen MT"/>
              </a:rPr>
              <a:t>Maintain collaboration with the Learning Commons </a:t>
            </a:r>
            <a:r>
              <a:rPr lang="en-US" sz="1600" b="1" dirty="0" smtClean="0">
                <a:solidFill>
                  <a:schemeClr val="tx1"/>
                </a:solidFill>
                <a:latin typeface="TW Cen MT"/>
              </a:rPr>
              <a:t>Center</a:t>
            </a:r>
            <a:endParaRPr lang="en-US" dirty="0" smtClean="0">
              <a:solidFill>
                <a:schemeClr val="tx1"/>
              </a:solidFill>
              <a:latin typeface="TW Cen MT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chemeClr val="tx1"/>
                </a:solidFill>
                <a:latin typeface="TW Cen MT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TW Cen MT"/>
              </a:rPr>
              <a:t>eferrals</a:t>
            </a:r>
            <a:r>
              <a:rPr lang="en-US" dirty="0">
                <a:solidFill>
                  <a:schemeClr val="tx1"/>
                </a:solidFill>
                <a:latin typeface="TW Cen MT"/>
              </a:rPr>
              <a:t>, cross-training, shared programming</a:t>
            </a:r>
          </a:p>
          <a:p>
            <a:pPr marL="285750" indent="-285750">
              <a:buChar char="•"/>
            </a:pPr>
            <a:r>
              <a:rPr lang="en-US" dirty="0" smtClean="0">
                <a:solidFill>
                  <a:schemeClr val="tx1"/>
                </a:solidFill>
                <a:latin typeface="TW Cen MT"/>
              </a:rPr>
              <a:t>Continue </a:t>
            </a:r>
            <a:r>
              <a:rPr lang="en-US" dirty="0">
                <a:solidFill>
                  <a:schemeClr val="tx1"/>
                </a:solidFill>
                <a:latin typeface="TW Cen MT"/>
              </a:rPr>
              <a:t>to assess space usage. Is a dedicated library space essential?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16B4C-8B35-4D8E-88E4-4C109A5F0CDC}"/>
              </a:ext>
            </a:extLst>
          </p:cNvPr>
          <p:cNvSpPr txBox="1"/>
          <p:nvPr/>
        </p:nvSpPr>
        <p:spPr>
          <a:xfrm>
            <a:off x="569344" y="1814782"/>
            <a:ext cx="239814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W Cen MT"/>
              </a:rPr>
              <a:t>Continue to assess the value of location 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chemeClr val="tx1"/>
                </a:solidFill>
                <a:latin typeface="TW Cen MT"/>
              </a:rPr>
              <a:t>Where do students best respond to </a:t>
            </a:r>
            <a:r>
              <a:rPr lang="en-US" dirty="0" smtClean="0">
                <a:solidFill>
                  <a:schemeClr val="tx1"/>
                </a:solidFill>
                <a:latin typeface="TW Cen MT"/>
              </a:rPr>
              <a:t>an alternative </a:t>
            </a:r>
            <a:r>
              <a:rPr lang="en-US" dirty="0">
                <a:solidFill>
                  <a:schemeClr val="tx1"/>
                </a:solidFill>
                <a:latin typeface="TW Cen MT"/>
              </a:rPr>
              <a:t>library </a:t>
            </a:r>
            <a:r>
              <a:rPr lang="en-US" dirty="0" smtClean="0">
                <a:solidFill>
                  <a:schemeClr val="tx1"/>
                </a:solidFill>
                <a:latin typeface="TW Cen MT"/>
              </a:rPr>
              <a:t>presence?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TW Cen MT"/>
              </a:rPr>
              <a:t>When do students prefer to visit the </a:t>
            </a:r>
            <a:r>
              <a:rPr lang="en-US" dirty="0" smtClean="0">
                <a:solidFill>
                  <a:schemeClr val="tx1"/>
                </a:solidFill>
                <a:latin typeface="TW Cen MT"/>
              </a:rPr>
              <a:t>library building?</a:t>
            </a:r>
            <a:endParaRPr lang="en-US" dirty="0">
              <a:solidFill>
                <a:schemeClr val="tx1"/>
              </a:solidFill>
              <a:latin typeface="TW Cen MT"/>
            </a:endParaRPr>
          </a:p>
          <a:p>
            <a:pPr marL="285750" indent="-285750">
              <a:buChar char="•"/>
            </a:pPr>
            <a:r>
              <a:rPr lang="en-US" dirty="0" smtClean="0">
                <a:solidFill>
                  <a:schemeClr val="tx1"/>
                </a:solidFill>
                <a:latin typeface="TW Cen MT"/>
              </a:rPr>
              <a:t>Target location </a:t>
            </a:r>
            <a:r>
              <a:rPr lang="en-US" dirty="0">
                <a:solidFill>
                  <a:schemeClr val="tx1"/>
                </a:solidFill>
                <a:latin typeface="TW Cen MT"/>
              </a:rPr>
              <a:t>based on academic or social </a:t>
            </a:r>
            <a:r>
              <a:rPr lang="en-US" dirty="0" smtClean="0">
                <a:solidFill>
                  <a:schemeClr val="tx1"/>
                </a:solidFill>
                <a:latin typeface="TW Cen MT"/>
              </a:rPr>
              <a:t>value</a:t>
            </a:r>
            <a:endParaRPr lang="en-US" dirty="0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48A32-6E23-4634-B305-43D4A3167C3C}"/>
              </a:ext>
            </a:extLst>
          </p:cNvPr>
          <p:cNvSpPr txBox="1"/>
          <p:nvPr/>
        </p:nvSpPr>
        <p:spPr>
          <a:xfrm>
            <a:off x="6370607" y="1814782"/>
            <a:ext cx="2398144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W Cen MT"/>
              </a:rPr>
              <a:t>Should the library continue to use learning analytics software?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chemeClr val="tx1"/>
                </a:solidFill>
                <a:latin typeface="TW Cen MT"/>
              </a:rPr>
              <a:t>Assess results of current pilot with using EAB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chemeClr val="tx1"/>
                </a:solidFill>
                <a:latin typeface="TW Cen MT"/>
              </a:rPr>
              <a:t>Is there a relationship between consultation usage and retention (etc.)?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r>
              <a:rPr lang="en-US" dirty="0" smtClean="0">
                <a:solidFill>
                  <a:schemeClr val="tx1"/>
                </a:solidFill>
                <a:latin typeface="TW Cen MT"/>
              </a:rPr>
              <a:t>Assess potential privacy </a:t>
            </a:r>
            <a:r>
              <a:rPr lang="en-US" dirty="0">
                <a:solidFill>
                  <a:schemeClr val="tx1"/>
                </a:solidFill>
                <a:latin typeface="TW Cen MT"/>
              </a:rPr>
              <a:t>risks; </a:t>
            </a:r>
            <a:r>
              <a:rPr lang="en-US" dirty="0" smtClean="0">
                <a:solidFill>
                  <a:schemeClr val="tx1"/>
                </a:solidFill>
                <a:latin typeface="TW Cen MT"/>
              </a:rPr>
              <a:t>what further steps could be taken to protect privacy?</a:t>
            </a:r>
          </a:p>
        </p:txBody>
      </p:sp>
    </p:spTree>
    <p:extLst>
      <p:ext uri="{BB962C8B-B14F-4D97-AF65-F5344CB8AC3E}">
        <p14:creationId xmlns:p14="http://schemas.microsoft.com/office/powerpoint/2010/main" val="20740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240" y="158619"/>
            <a:ext cx="3695933" cy="478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53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686131" y="5829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 dirty="0"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686131" y="1467785"/>
            <a:ext cx="7830859" cy="3101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spcAft>
                <a:spcPts val="1600"/>
              </a:spcAft>
              <a:buNone/>
            </a:pPr>
            <a:r>
              <a:rPr lang="en-US" sz="1200" i="1" dirty="0">
                <a:latin typeface="TW Cen MT"/>
                <a:ea typeface="+mn-lt"/>
                <a:cs typeface="+mn-lt"/>
              </a:rPr>
              <a:t>About SSU.</a:t>
            </a:r>
            <a:r>
              <a:rPr lang="en-US" sz="1200" dirty="0">
                <a:latin typeface="TW Cen MT"/>
                <a:ea typeface="+mn-lt"/>
                <a:cs typeface="+mn-lt"/>
              </a:rPr>
              <a:t> (n.d.). Savannah State University. Retrieved February 1, 2020, from </a:t>
            </a:r>
            <a:r>
              <a:rPr lang="en-US" sz="1200" dirty="0">
                <a:latin typeface="TW Cen MT"/>
                <a:ea typeface="+mn-lt"/>
                <a:cs typeface="+mn-lt"/>
                <a:hlinkClick r:id="rId3"/>
              </a:rPr>
              <a:t>https://www.savannahstate.edu/about-ssu/index.shtml</a:t>
            </a:r>
            <a:r>
              <a:rPr lang="en-US" sz="1200" dirty="0">
                <a:latin typeface="TW Cen MT"/>
                <a:ea typeface="+mn-lt"/>
                <a:cs typeface="+mn-lt"/>
              </a:rPr>
              <a:t> </a:t>
            </a:r>
            <a:endParaRPr lang="en-US" sz="1200" dirty="0">
              <a:latin typeface="TW Cen MT"/>
              <a:cs typeface="Calibri"/>
            </a:endParaRPr>
          </a:p>
          <a:p>
            <a:pPr indent="-457200">
              <a:spcAft>
                <a:spcPts val="1600"/>
              </a:spcAft>
              <a:buNone/>
            </a:pPr>
            <a:r>
              <a:rPr lang="en-US" sz="1200" i="1" dirty="0">
                <a:latin typeface="TW Cen MT"/>
                <a:ea typeface="+mn-lt"/>
                <a:cs typeface="+mn-lt"/>
              </a:rPr>
              <a:t>Enrollment</a:t>
            </a:r>
            <a:r>
              <a:rPr lang="en-US" sz="1200" dirty="0">
                <a:latin typeface="TW Cen MT"/>
                <a:ea typeface="+mn-lt"/>
                <a:cs typeface="+mn-lt"/>
              </a:rPr>
              <a:t>. (n.d.). Savannah State University. Retrieved February 1, 2020, from </a:t>
            </a:r>
            <a:r>
              <a:rPr lang="en-US" sz="1200" dirty="0">
                <a:latin typeface="TW Cen MT"/>
                <a:ea typeface="+mn-lt"/>
                <a:cs typeface="+mn-lt"/>
                <a:hlinkClick r:id="rId4"/>
              </a:rPr>
              <a:t>https://www.savannahstate.edu/irp/Enrollment/index.shtml</a:t>
            </a:r>
            <a:r>
              <a:rPr lang="en-US" sz="1200" dirty="0">
                <a:latin typeface="TW Cen MT"/>
                <a:ea typeface="+mn-lt"/>
                <a:cs typeface="+mn-lt"/>
              </a:rPr>
              <a:t> </a:t>
            </a:r>
            <a:r>
              <a:rPr lang="en-US" sz="1200" dirty="0">
                <a:latin typeface="TW Cen MT"/>
                <a:cs typeface="Calibri"/>
              </a:rPr>
              <a:t> </a:t>
            </a:r>
          </a:p>
          <a:p>
            <a:pPr indent="-457200">
              <a:spcAft>
                <a:spcPts val="1600"/>
              </a:spcAft>
              <a:buNone/>
            </a:pPr>
            <a:r>
              <a:rPr lang="en-US" sz="1200" dirty="0">
                <a:latin typeface="TW Cen MT"/>
                <a:cs typeface="Calibri"/>
              </a:rPr>
              <a:t>Rieman-Murphy, C. &amp; Hunter, J. (2019). Affir​ming the research party reference model. </a:t>
            </a:r>
            <a:r>
              <a:rPr lang="en-US" sz="1200" i="1" dirty="0">
                <a:latin typeface="TW Cen MT"/>
                <a:cs typeface="Calibri"/>
              </a:rPr>
              <a:t>Reference Services Review, 47</a:t>
            </a:r>
            <a:r>
              <a:rPr lang="en-US" sz="1200" dirty="0">
                <a:latin typeface="TW Cen MT"/>
                <a:cs typeface="Calibri"/>
              </a:rPr>
              <a:t>(1), 48-59. DOI: 10.1108/RSR-11-2018-0071 </a:t>
            </a:r>
          </a:p>
          <a:p>
            <a:pPr indent="-457200">
              <a:spcAft>
                <a:spcPts val="1600"/>
              </a:spcAft>
              <a:buNone/>
            </a:pPr>
            <a:r>
              <a:rPr lang="en-US" sz="1200" i="1" dirty="0">
                <a:latin typeface="TW Cen MT"/>
                <a:cs typeface="Calibri"/>
              </a:rPr>
              <a:t>Savannah State University Campus Plan Update </a:t>
            </a:r>
            <a:r>
              <a:rPr lang="en-US" sz="1200" i="1" dirty="0" smtClean="0">
                <a:latin typeface="TW Cen MT"/>
                <a:cs typeface="Calibri"/>
              </a:rPr>
              <a:t>2018 </a:t>
            </a:r>
            <a:r>
              <a:rPr lang="en-US" sz="1200" dirty="0" smtClean="0">
                <a:latin typeface="TW Cen MT"/>
                <a:cs typeface="Calibri"/>
              </a:rPr>
              <a:t>(2018). </a:t>
            </a:r>
            <a:r>
              <a:rPr lang="en-US" sz="1200" dirty="0">
                <a:latin typeface="TW Cen MT"/>
                <a:cs typeface="Calibri"/>
              </a:rPr>
              <a:t>Complete College Georgia. </a:t>
            </a:r>
            <a:r>
              <a:rPr lang="en-US" sz="1200" dirty="0">
                <a:latin typeface="TW Cen MT"/>
                <a:ea typeface="+mn-lt"/>
                <a:cs typeface="+mn-lt"/>
                <a:hlinkClick r:id="rId5"/>
              </a:rPr>
              <a:t>http://completegeorgia.org/savannah-state-university-campus-plan-update-2018</a:t>
            </a:r>
            <a:r>
              <a:rPr lang="en-US" sz="1200" dirty="0">
                <a:latin typeface="TW Cen MT"/>
                <a:ea typeface="+mn-lt"/>
                <a:cs typeface="+mn-lt"/>
              </a:rPr>
              <a:t> </a:t>
            </a:r>
          </a:p>
          <a:p>
            <a:pPr indent="-457200">
              <a:spcAft>
                <a:spcPts val="1600"/>
              </a:spcAft>
              <a:buNone/>
            </a:pPr>
            <a:r>
              <a:rPr lang="en-US" sz="1200" dirty="0">
                <a:latin typeface="TW Cen MT"/>
                <a:cs typeface="Calibri"/>
              </a:rPr>
              <a:t>University System of Georgia Board of Regents Office of Research Policy and Analysis. (2019, November 12). </a:t>
            </a:r>
            <a:r>
              <a:rPr lang="en-US" sz="1200" i="1" dirty="0">
                <a:latin typeface="TW Cen MT"/>
                <a:cs typeface="Calibri"/>
              </a:rPr>
              <a:t>Semester enrollment report: Fall 2019. </a:t>
            </a:r>
            <a:r>
              <a:rPr lang="en-US" sz="1200" dirty="0">
                <a:latin typeface="TW Cen MT"/>
                <a:cs typeface="Calibri"/>
                <a:hlinkClick r:id="rId6"/>
              </a:rPr>
              <a:t>https://www.usg.edu/assets/research/documents/enrollment_reports/SER_Fall_19_Final.pdf</a:t>
            </a:r>
            <a:r>
              <a:rPr lang="en-US" sz="1200" dirty="0">
                <a:latin typeface="TW Cen MT"/>
                <a:cs typeface="Calibri"/>
              </a:rPr>
              <a:t> 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1400" dirty="0">
                <a:latin typeface="TW Cen MT"/>
              </a:rPr>
              <a:t/>
            </a:r>
            <a:br>
              <a:rPr lang="en-US" sz="1400" dirty="0">
                <a:latin typeface="TW Cen MT"/>
              </a:rPr>
            </a:br>
            <a:endParaRPr lang="en-US" sz="1400" dirty="0">
              <a:latin typeface="TW Cen MT"/>
            </a:endParaRPr>
          </a:p>
          <a:p>
            <a:pPr marL="0" indent="0">
              <a:spcAft>
                <a:spcPts val="1600"/>
              </a:spcAft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9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61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65199" y="732786"/>
            <a:ext cx="7213600" cy="2220735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" sz="3800">
                <a:solidFill>
                  <a:srgbClr val="FFFFFF"/>
                </a:solidFill>
              </a:rPr>
              <a:t>Thank you!</a:t>
            </a:r>
            <a:endParaRPr lang="en-US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965199" y="3720102"/>
            <a:ext cx="7213600" cy="999816"/>
          </a:xfrm>
          <a:prstGeom prst="rect">
            <a:avLst/>
          </a:prstGeom>
        </p:spPr>
        <p:txBody>
          <a:bodyPr spcFirstLastPara="1" lIns="91425" tIns="91425" rIns="91425" bIns="91425" anchor="t" anchorCtr="0">
            <a:normAutofit/>
          </a:bodyPr>
          <a:lstStyle/>
          <a:p>
            <a:pPr>
              <a:spcAft>
                <a:spcPts val="0"/>
              </a:spcAft>
            </a:pPr>
            <a:r>
              <a:rPr lang="en-US" sz="1500" dirty="0"/>
              <a:t>Heather Koopmans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sz="1500" dirty="0">
                <a:hlinkClick r:id="rId3"/>
              </a:rPr>
              <a:t>koopmansh@savannahstate.edu</a:t>
            </a:r>
            <a:r>
              <a:rPr lang="en-US" sz="1500" dirty="0"/>
              <a:t> </a:t>
            </a:r>
          </a:p>
          <a:p>
            <a:pPr>
              <a:spcAft>
                <a:spcPts val="0"/>
              </a:spcAft>
            </a:pPr>
            <a:r>
              <a:rPr lang="en-US" sz="1500" dirty="0">
                <a:ea typeface="+mn-lt"/>
                <a:cs typeface="+mn-lt"/>
                <a:hlinkClick r:id="rId4"/>
              </a:rPr>
              <a:t>https://savannahstate.libguides.com/satellitelibrary</a:t>
            </a:r>
            <a:r>
              <a:rPr lang="en-US" sz="1500" dirty="0">
                <a:ea typeface="+mn-lt"/>
                <a:cs typeface="+mn-lt"/>
              </a:rPr>
              <a:t> 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5B1AB63-3EBA-43DC-AF95-D6AE82999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081" y="3801436"/>
            <a:ext cx="1256898" cy="7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11879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900" dirty="0"/>
              <a:t>Why a Satellite Library?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2749350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 marL="342900"/>
            <a:r>
              <a:rPr lang="en-US" dirty="0" smtClean="0"/>
              <a:t>Broad </a:t>
            </a:r>
            <a:r>
              <a:rPr lang="en-US" dirty="0"/>
              <a:t>c</a:t>
            </a:r>
            <a:r>
              <a:rPr lang="en-US" dirty="0" smtClean="0"/>
              <a:t>ommitment </a:t>
            </a:r>
            <a:r>
              <a:rPr lang="en-US" dirty="0"/>
              <a:t>to </a:t>
            </a:r>
            <a:r>
              <a:rPr lang="en-US" dirty="0" smtClean="0"/>
              <a:t>retention</a:t>
            </a:r>
          </a:p>
          <a:p>
            <a:pPr marL="342900"/>
            <a:r>
              <a:rPr lang="en-US" dirty="0"/>
              <a:t>C</a:t>
            </a:r>
            <a:r>
              <a:rPr lang="en-US" dirty="0" smtClean="0"/>
              <a:t>ustomer service</a:t>
            </a:r>
          </a:p>
          <a:p>
            <a:pPr marL="342900"/>
            <a:r>
              <a:rPr lang="en-US" dirty="0" smtClean="0"/>
              <a:t>High-impact practices </a:t>
            </a:r>
            <a:r>
              <a:rPr lang="en-US" sz="1500" dirty="0" smtClean="0"/>
              <a:t>(“SSU Campus Plan Update”, 2018)</a:t>
            </a:r>
            <a:endParaRPr lang="en-US" sz="1500" dirty="0"/>
          </a:p>
          <a:p>
            <a:pPr marL="342900"/>
            <a:r>
              <a:rPr lang="en-US" dirty="0"/>
              <a:t>Envisioning a new student support center – early/mid 2017</a:t>
            </a:r>
          </a:p>
          <a:p>
            <a:pPr marL="342900">
              <a:spcBef>
                <a:spcPts val="1600"/>
              </a:spcBef>
              <a:spcAft>
                <a:spcPts val="1600"/>
              </a:spcAft>
            </a:pPr>
            <a:endParaRPr lang="en-US" dirty="0"/>
          </a:p>
        </p:txBody>
      </p:sp>
      <p:pic>
        <p:nvPicPr>
          <p:cNvPr id="2" name="Picture 2" descr="A large brick building&#10;&#10;Description generated with very high confidence">
            <a:extLst>
              <a:ext uri="{FF2B5EF4-FFF2-40B4-BE49-F238E27FC236}">
                <a16:creationId xmlns:a16="http://schemas.microsoft.com/office/drawing/2014/main" id="{077DF292-01CE-49B2-933D-EF4E9E843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442" y="1138959"/>
            <a:ext cx="4922648" cy="367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A group of palm trees next to a tree&#10;&#10;Description generated with very high confidence">
            <a:extLst>
              <a:ext uri="{FF2B5EF4-FFF2-40B4-BE49-F238E27FC236}">
                <a16:creationId xmlns:a16="http://schemas.microsoft.com/office/drawing/2014/main" id="{346616EF-A338-49B9-BAC9-F474D6FD28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80000">
            <a:off x="4109239" y="537440"/>
            <a:ext cx="4863799" cy="3660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35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11879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900" dirty="0"/>
              <a:t>Why a Satellite Library?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4000179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 lnSpcReduction="10000"/>
          </a:bodyPr>
          <a:lstStyle/>
          <a:p>
            <a:pPr marL="342900"/>
            <a:r>
              <a:rPr lang="en-US" dirty="0"/>
              <a:t>Satellite Library vision – reach students </a:t>
            </a:r>
            <a:r>
              <a:rPr lang="en-US" dirty="0" smtClean="0"/>
              <a:t>beyond </a:t>
            </a:r>
            <a:r>
              <a:rPr lang="en-US" dirty="0"/>
              <a:t>library </a:t>
            </a:r>
            <a:r>
              <a:rPr lang="en-US" dirty="0" smtClean="0"/>
              <a:t>walls</a:t>
            </a:r>
            <a:endParaRPr lang="en-US" dirty="0"/>
          </a:p>
          <a:p>
            <a:pPr marL="342900"/>
            <a:r>
              <a:rPr lang="en-US" dirty="0"/>
              <a:t>Foster academic success through connections with library faculty and staff</a:t>
            </a:r>
          </a:p>
          <a:p>
            <a:pPr marL="342900"/>
            <a:r>
              <a:rPr lang="en-US" dirty="0"/>
              <a:t>Provide a </a:t>
            </a:r>
            <a:r>
              <a:rPr lang="en-US" dirty="0" smtClean="0"/>
              <a:t>new library / </a:t>
            </a:r>
            <a:r>
              <a:rPr lang="en-US" dirty="0"/>
              <a:t>study environment with extended </a:t>
            </a:r>
            <a:r>
              <a:rPr lang="en-US" dirty="0" smtClean="0"/>
              <a:t>hours: the Tiger’s Lair</a:t>
            </a:r>
            <a:endParaRPr lang="en-US" dirty="0"/>
          </a:p>
          <a:p>
            <a:pPr marL="342900"/>
            <a:r>
              <a:rPr lang="en-US" dirty="0"/>
              <a:t>Title III </a:t>
            </a:r>
            <a:r>
              <a:rPr lang="en-US" dirty="0" smtClean="0"/>
              <a:t>grant </a:t>
            </a:r>
            <a:r>
              <a:rPr lang="en-US" dirty="0"/>
              <a:t>funds awarded in October 2017</a:t>
            </a:r>
          </a:p>
          <a:p>
            <a:pPr marL="342900">
              <a:spcBef>
                <a:spcPts val="1600"/>
              </a:spcBef>
              <a:spcAft>
                <a:spcPts val="1600"/>
              </a:spcAft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4" descr="A room filled with furniture and a table&#10;&#10;Description generated with high confidence">
            <a:extLst>
              <a:ext uri="{FF2B5EF4-FFF2-40B4-BE49-F238E27FC236}">
                <a16:creationId xmlns:a16="http://schemas.microsoft.com/office/drawing/2014/main" id="{748C975D-5662-4AAC-84A6-9910985765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12273" y="890586"/>
            <a:ext cx="4619444" cy="3491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1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8E5D618-446F-4FEF-ADA4-A1A137028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20000">
            <a:off x="4811137" y="215851"/>
            <a:ext cx="3088256" cy="414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3881566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900" dirty="0"/>
              <a:t>The First Year </a:t>
            </a:r>
            <a:br>
              <a:rPr lang="en-US" sz="3900" dirty="0"/>
            </a:br>
            <a:r>
              <a:rPr lang="en-US" sz="3900" dirty="0"/>
              <a:t>Oct. 2017 – Sept. 2018</a:t>
            </a: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3363981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Priorities</a:t>
            </a:r>
            <a:r>
              <a:rPr lang="en-US" dirty="0"/>
              <a:t>: Establish Tiger's Lair facility, build awareness, generate </a:t>
            </a:r>
            <a:r>
              <a:rPr lang="en-US" dirty="0" smtClean="0"/>
              <a:t>&amp; measure initial </a:t>
            </a:r>
            <a:r>
              <a:rPr lang="en-US" dirty="0"/>
              <a:t>usage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Space preparation: </a:t>
            </a:r>
            <a:r>
              <a:rPr lang="en-US" dirty="0"/>
              <a:t>order technology and furniture, confirm final layout, </a:t>
            </a:r>
            <a:r>
              <a:rPr lang="en-US" dirty="0" smtClean="0"/>
              <a:t>troubleshooting</a:t>
            </a:r>
            <a:endParaRPr lang="en-US" dirty="0"/>
          </a:p>
        </p:txBody>
      </p:sp>
      <p:pic>
        <p:nvPicPr>
          <p:cNvPr id="2" name="Picture 2" descr="A room filled with furniture and a wood floor&#10;&#10;Description generated with very high confidence">
            <a:extLst>
              <a:ext uri="{FF2B5EF4-FFF2-40B4-BE49-F238E27FC236}">
                <a16:creationId xmlns:a16="http://schemas.microsoft.com/office/drawing/2014/main" id="{38AC488B-07C9-458B-BFEA-6CAFC14CFD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415" y="615709"/>
            <a:ext cx="3996474" cy="4111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A room filled with furniture and a large window&#10;&#10;Description generated with high confidence">
            <a:extLst>
              <a:ext uri="{FF2B5EF4-FFF2-40B4-BE49-F238E27FC236}">
                <a16:creationId xmlns:a16="http://schemas.microsoft.com/office/drawing/2014/main" id="{268CE857-3F87-4C5E-9854-9C91ADA366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20000">
            <a:off x="4785505" y="788237"/>
            <a:ext cx="4748842" cy="356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55011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900" dirty="0"/>
              <a:t>The First Year </a:t>
            </a:r>
            <a:br>
              <a:rPr lang="en-US" sz="3900" dirty="0"/>
            </a:br>
            <a:r>
              <a:rPr lang="en-US" sz="3900" dirty="0"/>
              <a:t>Oct. 2017 – Sept. 2018</a:t>
            </a: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3881566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 lnSpcReduction="10000"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b="1" dirty="0" smtClean="0"/>
              <a:t>Highlights: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Hire Satellite personnel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Promotion – primarily collaborative efforts</a:t>
            </a:r>
            <a:endParaRPr lang="en-US" dirty="0"/>
          </a:p>
          <a:p>
            <a:pPr marL="457200" lvl="0" indent="-34290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US" dirty="0"/>
              <a:t>Plan services, policies, procedures</a:t>
            </a:r>
          </a:p>
          <a:p>
            <a:pPr>
              <a:spcAft>
                <a:spcPts val="600"/>
              </a:spcAft>
            </a:pPr>
            <a:r>
              <a:rPr lang="en-US" dirty="0"/>
              <a:t>Tiger's Lair opened late May 2018; Grand opening in August 2018 (Fall semester)</a:t>
            </a:r>
          </a:p>
        </p:txBody>
      </p:sp>
      <p:pic>
        <p:nvPicPr>
          <p:cNvPr id="2" name="Picture 2" descr="A picture containing building, oven, brick, kitchen&#10;&#10;Description generated with very high confidence">
            <a:extLst>
              <a:ext uri="{FF2B5EF4-FFF2-40B4-BE49-F238E27FC236}">
                <a16:creationId xmlns:a16="http://schemas.microsoft.com/office/drawing/2014/main" id="{B8772404-90CE-4B4B-AACA-E42791E5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042" y="225365"/>
            <a:ext cx="3551927" cy="4703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A box on a table&#10;&#10;Description generated with high confidence">
            <a:extLst>
              <a:ext uri="{FF2B5EF4-FFF2-40B4-BE49-F238E27FC236}">
                <a16:creationId xmlns:a16="http://schemas.microsoft.com/office/drawing/2014/main" id="{FAF56111-1806-445E-A5A3-E0D47593E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4828637" y="1284257"/>
            <a:ext cx="4091077" cy="3081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64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4960AC-1CD6-452A-B5F4-2186E3FD7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518714" y="614032"/>
            <a:ext cx="2748802" cy="39262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dirty="0"/>
              <a:t>The First Year:</a:t>
            </a:r>
            <a:br>
              <a:rPr lang="en-US" dirty="0"/>
            </a:br>
            <a:r>
              <a:rPr lang="en-US" dirty="0"/>
              <a:t>Oct. 2017</a:t>
            </a:r>
            <a:br>
              <a:rPr lang="en-US" dirty="0"/>
            </a:br>
            <a:r>
              <a:rPr lang="en-US" dirty="0"/>
              <a:t>- Sept. 2018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749497" y="614032"/>
            <a:ext cx="4876602" cy="3926218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/>
          </a:bodyPr>
          <a:lstStyle/>
          <a:p>
            <a:pPr indent="-347345">
              <a:spcAft>
                <a:spcPts val="600"/>
              </a:spcAft>
              <a:buNone/>
            </a:pPr>
            <a:r>
              <a:rPr lang="en-US" dirty="0"/>
              <a:t> </a:t>
            </a:r>
            <a:r>
              <a:rPr lang="en-US" b="1" dirty="0"/>
              <a:t>Assessment</a:t>
            </a:r>
          </a:p>
          <a:p>
            <a:pPr indent="-347345">
              <a:spcAft>
                <a:spcPts val="600"/>
              </a:spcAft>
            </a:pPr>
            <a:r>
              <a:rPr lang="en-US" dirty="0"/>
              <a:t>Year-end objectives: Increase overall library usage by 5%</a:t>
            </a:r>
          </a:p>
          <a:p>
            <a:pPr indent="-347345">
              <a:spcAft>
                <a:spcPts val="600"/>
              </a:spcAft>
            </a:pPr>
            <a:r>
              <a:rPr lang="en-US" dirty="0"/>
              <a:t>Short-term objectives: Reach 40 interactions/week and 2 activities/ </a:t>
            </a:r>
            <a:r>
              <a:rPr lang="en-US" dirty="0" smtClean="0"/>
              <a:t>month (Satellite only)</a:t>
            </a:r>
            <a:endParaRPr lang="en-US" dirty="0"/>
          </a:p>
          <a:p>
            <a:pPr indent="-347345">
              <a:spcAft>
                <a:spcPts val="600"/>
              </a:spcAft>
            </a:pPr>
            <a:r>
              <a:rPr lang="en-US" dirty="0"/>
              <a:t>Year-end: </a:t>
            </a:r>
            <a:r>
              <a:rPr lang="en-US" i="1" dirty="0"/>
              <a:t>not met</a:t>
            </a:r>
            <a:r>
              <a:rPr lang="en-US" dirty="0"/>
              <a:t>. Short-term: </a:t>
            </a:r>
            <a:r>
              <a:rPr lang="en-US" i="1" dirty="0"/>
              <a:t>met, and exceeded</a:t>
            </a:r>
          </a:p>
          <a:p>
            <a:pPr indent="-347345">
              <a:spcAft>
                <a:spcPts val="600"/>
              </a:spcAft>
            </a:pPr>
            <a:r>
              <a:rPr lang="en-US" dirty="0"/>
              <a:t>Average reach: 67 interactions/week and 4.7 activities/month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4960AC-1CD6-452A-B5F4-2186E3FD7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518714" y="614032"/>
            <a:ext cx="2748802" cy="392621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dirty="0"/>
              <a:t>The First Year:</a:t>
            </a:r>
            <a:br>
              <a:rPr lang="en-US" dirty="0"/>
            </a:br>
            <a:r>
              <a:rPr lang="en-US" dirty="0"/>
              <a:t>Oct. 2017</a:t>
            </a:r>
            <a:br>
              <a:rPr lang="en-US" dirty="0"/>
            </a:br>
            <a:r>
              <a:rPr lang="en-US" dirty="0"/>
              <a:t>- Sept. 2018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749497" y="862041"/>
            <a:ext cx="4876602" cy="3419417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 lnSpcReduction="10000"/>
          </a:bodyPr>
          <a:lstStyle/>
          <a:p>
            <a:pPr indent="-347345">
              <a:spcAft>
                <a:spcPts val="600"/>
              </a:spcAft>
              <a:buNone/>
            </a:pPr>
            <a:r>
              <a:rPr lang="en-US" dirty="0"/>
              <a:t> </a:t>
            </a:r>
            <a:r>
              <a:rPr lang="en-US" b="1" dirty="0"/>
              <a:t>Lessons Learned</a:t>
            </a:r>
          </a:p>
          <a:p>
            <a:pPr indent="-347345">
              <a:spcAft>
                <a:spcPts val="600"/>
              </a:spcAft>
            </a:pPr>
            <a:r>
              <a:rPr lang="en-US" dirty="0"/>
              <a:t>Difficult to predict </a:t>
            </a:r>
            <a:r>
              <a:rPr lang="en-US" dirty="0" smtClean="0"/>
              <a:t>branch usage </a:t>
            </a:r>
            <a:r>
              <a:rPr lang="en-US" dirty="0"/>
              <a:t>based on main library </a:t>
            </a:r>
            <a:r>
              <a:rPr lang="en-US" dirty="0" smtClean="0"/>
              <a:t>usage</a:t>
            </a:r>
            <a:endParaRPr lang="en-US" dirty="0"/>
          </a:p>
          <a:p>
            <a:pPr indent="-347345">
              <a:spcAft>
                <a:spcPts val="600"/>
              </a:spcAft>
            </a:pPr>
            <a:r>
              <a:rPr lang="en-US" dirty="0"/>
              <a:t>Use initial findings to create a more realistic baseline for future </a:t>
            </a:r>
            <a:r>
              <a:rPr lang="en-US" dirty="0" smtClean="0"/>
              <a:t>goals</a:t>
            </a:r>
          </a:p>
          <a:p>
            <a:pPr indent="-347345">
              <a:spcAft>
                <a:spcPts val="600"/>
              </a:spcAft>
            </a:pPr>
            <a:r>
              <a:rPr lang="en-US" dirty="0" smtClean="0"/>
              <a:t>Acknowledge </a:t>
            </a:r>
            <a:r>
              <a:rPr lang="en-US" dirty="0"/>
              <a:t>factors that impact usage beyond the library's control</a:t>
            </a:r>
          </a:p>
          <a:p>
            <a:pPr indent="-347345">
              <a:spcAft>
                <a:spcPts val="600"/>
              </a:spcAft>
            </a:pPr>
            <a:r>
              <a:rPr lang="en-US" dirty="0" smtClean="0">
                <a:ea typeface="+mn-lt"/>
                <a:cs typeface="+mn-lt"/>
              </a:rPr>
              <a:t>Proactive &amp; varied approach </a:t>
            </a:r>
            <a:r>
              <a:rPr lang="en-US" dirty="0">
                <a:ea typeface="+mn-lt"/>
                <a:cs typeface="+mn-lt"/>
              </a:rPr>
              <a:t>to </a:t>
            </a:r>
            <a:r>
              <a:rPr lang="en-US" dirty="0" smtClean="0">
                <a:ea typeface="+mn-lt"/>
                <a:cs typeface="+mn-lt"/>
              </a:rPr>
              <a:t>programming; the Satellite Library is more than the Tiger’s Lair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550113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900" dirty="0"/>
              <a:t>The Second Year</a:t>
            </a:r>
            <a:br>
              <a:rPr lang="en-US" sz="3900" dirty="0"/>
            </a:br>
            <a:r>
              <a:rPr lang="en-US" sz="3900" dirty="0"/>
              <a:t>Oct. 2018 – Sept. 2019</a:t>
            </a: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4550113" cy="301752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 marL="342900"/>
            <a:r>
              <a:rPr lang="en-US" b="1" dirty="0"/>
              <a:t>Priorities</a:t>
            </a:r>
            <a:r>
              <a:rPr lang="en-US" dirty="0"/>
              <a:t>: Continue to grow awareness; </a:t>
            </a:r>
            <a:r>
              <a:rPr lang="en-US" dirty="0" smtClean="0"/>
              <a:t>track </a:t>
            </a:r>
            <a:r>
              <a:rPr lang="en-US" dirty="0"/>
              <a:t>usage trends; adapt/adjust as needed</a:t>
            </a:r>
          </a:p>
          <a:p>
            <a:pPr marL="342900"/>
            <a:r>
              <a:rPr lang="en-US" b="1" dirty="0" smtClean="0"/>
              <a:t>Environment</a:t>
            </a:r>
            <a:r>
              <a:rPr lang="en-US" dirty="0" smtClean="0"/>
              <a:t>: Morgan </a:t>
            </a:r>
            <a:r>
              <a:rPr lang="en-US" dirty="0"/>
              <a:t>Hall shared with Access to Success </a:t>
            </a:r>
            <a:r>
              <a:rPr lang="en-US" dirty="0" smtClean="0"/>
              <a:t>advising</a:t>
            </a:r>
          </a:p>
          <a:p>
            <a:pPr marL="342900"/>
            <a:r>
              <a:rPr lang="en-US" dirty="0" smtClean="0"/>
              <a:t>Establish </a:t>
            </a:r>
            <a:r>
              <a:rPr lang="en-US" dirty="0"/>
              <a:t>and maintain consistent hours </a:t>
            </a:r>
            <a:endParaRPr lang="en-US" dirty="0" smtClean="0"/>
          </a:p>
          <a:p>
            <a:pPr marL="342900"/>
            <a:r>
              <a:rPr lang="en-US" dirty="0" smtClean="0"/>
              <a:t>Hire Satellite support </a:t>
            </a:r>
            <a:r>
              <a:rPr lang="en-US" dirty="0"/>
              <a:t>staff</a:t>
            </a:r>
          </a:p>
          <a:p>
            <a:pPr marL="342900"/>
            <a:endParaRPr lang="en-US" dirty="0"/>
          </a:p>
        </p:txBody>
      </p:sp>
      <p:pic>
        <p:nvPicPr>
          <p:cNvPr id="2" name="Picture 2" descr="A picture containing outdoor, building, sitting, grass&#10;&#10;Description generated with very high confidence">
            <a:extLst>
              <a:ext uri="{FF2B5EF4-FFF2-40B4-BE49-F238E27FC236}">
                <a16:creationId xmlns:a16="http://schemas.microsoft.com/office/drawing/2014/main" id="{7A90E8B9-9CEC-4959-BEE1-2D1C803BFE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0000">
            <a:off x="4785116" y="778274"/>
            <a:ext cx="4576312" cy="3426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756</Words>
  <Application>Microsoft Office PowerPoint</Application>
  <PresentationFormat>On-screen Show (16:9)</PresentationFormat>
  <Paragraphs>119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Arial,Sans-Serif</vt:lpstr>
      <vt:lpstr>Calibri</vt:lpstr>
      <vt:lpstr>TW Cen MT</vt:lpstr>
      <vt:lpstr>TW Cen MT</vt:lpstr>
      <vt:lpstr>Tw Cen MT Condensed</vt:lpstr>
      <vt:lpstr>Tw Cen MT,Sans-Serif</vt:lpstr>
      <vt:lpstr>Wingdings 3</vt:lpstr>
      <vt:lpstr>Integral</vt:lpstr>
      <vt:lpstr>Stories From the Satellite Library Lessons Learned From Launching A New Academic Branch Library</vt:lpstr>
      <vt:lpstr>ABOUT SSU</vt:lpstr>
      <vt:lpstr>Why a Satellite Library?</vt:lpstr>
      <vt:lpstr>Why a Satellite Library?</vt:lpstr>
      <vt:lpstr>The First Year  Oct. 2017 – Sept. 2018</vt:lpstr>
      <vt:lpstr>The First Year  Oct. 2017 – Sept. 2018</vt:lpstr>
      <vt:lpstr>The First Year: Oct. 2017 - Sept. 2018</vt:lpstr>
      <vt:lpstr>The First Year: Oct. 2017 - Sept. 2018</vt:lpstr>
      <vt:lpstr>The Second Year Oct. 2018 – Sept. 2019</vt:lpstr>
      <vt:lpstr>The Second Year oct. 2018 – sept. 2019</vt:lpstr>
      <vt:lpstr>The Second Year  Oct. 2018 – Sept. 2019 </vt:lpstr>
      <vt:lpstr>The Second Year: Oct. 2018 - Sept. 2019</vt:lpstr>
      <vt:lpstr>The Second Year: Oct. 2018 - Sept. 2019</vt:lpstr>
      <vt:lpstr>The Third Year  Oct. 2019 – Sept. 2020</vt:lpstr>
      <vt:lpstr>The Third Year  Oct. 2019 – Sept. 2020</vt:lpstr>
      <vt:lpstr>The Third Year  Oct. 2019 – Sept. 2020</vt:lpstr>
      <vt:lpstr>The Third Year: Oct. 2019 - Sept. 2020 </vt:lpstr>
      <vt:lpstr>The Third Year: Oct. 2019 - Sept. 2020 </vt:lpstr>
      <vt:lpstr>PowerPoint Presentation</vt:lpstr>
      <vt:lpstr>Future opportunities</vt:lpstr>
      <vt:lpstr>PowerPoint Presentation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Stories From the Satellite</dc:title>
  <dc:creator>Koopmans, Heather</dc:creator>
  <cp:lastModifiedBy>Koopmans, Heather</cp:lastModifiedBy>
  <cp:revision>1789</cp:revision>
  <dcterms:modified xsi:type="dcterms:W3CDTF">2020-02-27T20:41:28Z</dcterms:modified>
</cp:coreProperties>
</file>