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penSans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e780cba3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e780cba3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e780cba3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e780cba3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e780cba3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e780cba3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e780cba3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e780cba3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e780cba3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e780cba3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e780cba34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e780cba34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e780cba3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e780cba3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e780cba34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e780cba3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e780cba34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e780cba3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e780cba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e780cba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e780cba3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e780cba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e780cba3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e780cba3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e780cba3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e780cba3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e780cba3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e780cba3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e780cba3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e780cba3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e780cba3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e780cba3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e780cba3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e780cba3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opinionator.blogs.nytimes.com/2010/08/09/plagiarism-is-not-a-big-moral-deal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ac.colostate.edu/jbw/v5n1/bartholomae.pdf" TargetMode="External"/><Relationship Id="rId4" Type="http://schemas.openxmlformats.org/officeDocument/2006/relationships/hyperlink" Target="http://ro.uow.edu.au/jutlp/vol9/iss3/2" TargetMode="External"/><Relationship Id="rId5" Type="http://schemas.openxmlformats.org/officeDocument/2006/relationships/hyperlink" Target="http://ro.uow.edu.au/jutlp/vol9/iss3/2" TargetMode="External"/><Relationship Id="rId6" Type="http://schemas.openxmlformats.org/officeDocument/2006/relationships/hyperlink" Target="http://ro.uow.edu.au/jutlp/vol2/iss3/3" TargetMode="External"/><Relationship Id="rId7" Type="http://schemas.openxmlformats.org/officeDocument/2006/relationships/hyperlink" Target="https://opinionator.blogs.nytimes.com/2010/08/09/plagiarism-is-not-a-big-moral-deal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oi.org/10.1016/j.jeap.2016.05.006" TargetMode="External"/><Relationship Id="rId4" Type="http://schemas.openxmlformats.org/officeDocument/2006/relationships/hyperlink" Target="https://doi.org/10.1080/03075079.2012.709495" TargetMode="External"/><Relationship Id="rId5" Type="http://schemas.openxmlformats.org/officeDocument/2006/relationships/hyperlink" Target="https://doi.org/10.2307/3588141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i.org/10.1080/03075079.2012.709495" TargetMode="External"/><Relationship Id="rId4" Type="http://schemas.openxmlformats.org/officeDocument/2006/relationships/hyperlink" Target="http://ro.uow.edu.au/jutlp/vol9/iss3/2" TargetMode="External"/><Relationship Id="rId5" Type="http://schemas.openxmlformats.org/officeDocument/2006/relationships/hyperlink" Target="http://ro.uow.edu.au/jutlp/vol9/iss3/2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i.org/10.2307/3588141" TargetMode="External"/><Relationship Id="rId4" Type="http://schemas.openxmlformats.org/officeDocument/2006/relationships/hyperlink" Target="http://ro.uow.edu.au/jutlp/vol2/iss3/3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101000"/>
            <a:ext cx="8520600" cy="404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References and Citations as Expressions of Fairness, Helpfulness, and Decorum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Drew Nathaniel Keane,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Georgia Southern University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Georgia International Conference on Information Literacy, Savannah, 21 February, 2020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49800" y="5045400"/>
            <a:ext cx="8444400" cy="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600"/>
              <a:t>Fairness</a:t>
            </a:r>
            <a:endParaRPr i="1" sz="3600"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9436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Give credit where credit is due.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Does not account for most of academic references.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Focused on what is used not </a:t>
            </a:r>
            <a:r>
              <a:rPr i="1" lang="en" sz="3000"/>
              <a:t>why it is used.</a:t>
            </a:r>
            <a:endParaRPr i="1"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600"/>
              <a:t>Helpfulness</a:t>
            </a:r>
            <a:endParaRPr i="1" sz="3600"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525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Assumes particular audiences and aims.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Assumes shared interests. 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Requires judgement to determine </a:t>
            </a:r>
            <a:r>
              <a:rPr i="1" lang="en" sz="3000"/>
              <a:t>what</a:t>
            </a:r>
            <a:r>
              <a:rPr lang="en" sz="3000"/>
              <a:t> and </a:t>
            </a:r>
            <a:r>
              <a:rPr i="1" lang="en" sz="3000"/>
              <a:t>how much.</a:t>
            </a:r>
            <a:endParaRPr i="1"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600"/>
              <a:t>Decorum</a:t>
            </a:r>
            <a:endParaRPr i="1" sz="3600"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2155475"/>
            <a:ext cx="8520600" cy="24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Conformity to group norms.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600"/>
              <a:t>Decorum</a:t>
            </a:r>
            <a:endParaRPr i="1" sz="3600"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1152475"/>
            <a:ext cx="8520600" cy="35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Strategic not absolute.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 rotWithShape="1">
          <a:blip r:embed="rId3">
            <a:alphaModFix/>
          </a:blip>
          <a:srcRect b="28441" l="0" r="0" t="28036"/>
          <a:stretch/>
        </p:blipFill>
        <p:spPr>
          <a:xfrm>
            <a:off x="1740425" y="2069275"/>
            <a:ext cx="5523324" cy="135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6104400" y="445025"/>
            <a:ext cx="272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600"/>
              <a:t>Decorum </a:t>
            </a:r>
            <a:endParaRPr i="1" sz="3600"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6104400" y="1152475"/>
            <a:ext cx="272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Explicit instruction and acquisition required.</a:t>
            </a:r>
            <a:endParaRPr/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88450"/>
            <a:ext cx="5792699" cy="418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600"/>
              <a:t>Decorum</a:t>
            </a:r>
            <a:endParaRPr i="1" sz="3600"/>
          </a:p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311700" y="1299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Fish, S. (2010, August 9). “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Plagiarism Is Not a Big Moral Deal.” </a:t>
            </a:r>
            <a:r>
              <a:rPr i="1" lang="en" sz="1400">
                <a:solidFill>
                  <a:srgbClr val="000000"/>
                </a:solidFill>
                <a:highlight>
                  <a:srgbClr val="FFFFFF"/>
                </a:highlight>
              </a:rPr>
              <a:t>The New York Times. 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Retrieved from </a:t>
            </a:r>
            <a:r>
              <a:rPr lang="en" sz="1400" u="sng">
                <a:solidFill>
                  <a:srgbClr val="000000"/>
                </a:solidFill>
                <a:hlinkClick r:id="rId3"/>
              </a:rPr>
              <a:t>https://opinionator.blogs.nytimes.com/2010/08/09/plagiarism-is-not-a-big-moral-deal/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“Plagiarism is breach of disciplinary decorum, not a breach of the moral universe.”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Recognizing the role of decorum allows distinction between higher level and lower level ethical concerns. 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3786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express (at least) three ethical values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Fairness</a:t>
            </a:r>
            <a:endParaRPr/>
          </a:p>
          <a:p>
            <a:pPr indent="0" lvl="0" marL="3200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Helpfulness</a:t>
            </a:r>
            <a:endParaRPr/>
          </a:p>
          <a:p>
            <a:pPr indent="0" lvl="0" marL="68580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Decorum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Bartholomae, D. (1986). Inventing the university. </a:t>
            </a:r>
            <a:r>
              <a:rPr i="1" lang="en" sz="1400">
                <a:solidFill>
                  <a:srgbClr val="000000"/>
                </a:solidFill>
              </a:rPr>
              <a:t>Journal of Basic Writing, </a:t>
            </a:r>
            <a:r>
              <a:rPr lang="en" sz="1400">
                <a:solidFill>
                  <a:srgbClr val="000000"/>
                </a:solidFill>
              </a:rPr>
              <a:t>5 (1): 4-23. Retrieved from: </a:t>
            </a:r>
            <a:r>
              <a:rPr lang="en" sz="1400" u="sng">
                <a:solidFill>
                  <a:srgbClr val="000000"/>
                </a:solidFill>
                <a:hlinkClick r:id="rId3"/>
              </a:rPr>
              <a:t>https://wac.colostate.edu/jbw/v5n1/bartholomae.pdf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Berdyaev, N. (1949). </a:t>
            </a:r>
            <a:r>
              <a:rPr i="1" lang="en" sz="1400">
                <a:solidFill>
                  <a:srgbClr val="000000"/>
                </a:solidFill>
              </a:rPr>
              <a:t>The divine and the human. </a:t>
            </a:r>
            <a:r>
              <a:rPr lang="en" sz="1400">
                <a:solidFill>
                  <a:srgbClr val="000000"/>
                </a:solidFill>
              </a:rPr>
              <a:t>R. M. French, Tr. London: Geoffrey Bles Ltd. </a:t>
            </a:r>
            <a:r>
              <a:rPr i="1" lang="en" sz="1400">
                <a:solidFill>
                  <a:srgbClr val="000000"/>
                </a:solidFill>
              </a:rPr>
              <a:t> </a:t>
            </a:r>
            <a:endParaRPr i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East, J., and Donnelly, L. (2012) Taking responsibility for academic integrity: A collaborative teaching and learning design. JUTLP, 9.3. Retrieved from :</a:t>
            </a:r>
            <a:r>
              <a:rPr lang="en" sz="1400">
                <a:solidFill>
                  <a:srgbClr val="000000"/>
                </a:solidFill>
                <a:uFill>
                  <a:noFill/>
                </a:uFill>
                <a:hlinkClick r:id="rId4"/>
              </a:rPr>
              <a:t> </a:t>
            </a:r>
            <a:r>
              <a:rPr lang="en" sz="1400" u="sng">
                <a:solidFill>
                  <a:srgbClr val="000000"/>
                </a:solidFill>
                <a:hlinkClick r:id="rId5"/>
              </a:rPr>
              <a:t>http://ro.uow.edu.au/jutlp/vol9/iss3/2</a:t>
            </a:r>
            <a:endParaRPr sz="1400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Emerson, L.; Rees, M. T.; and MacKay, B. (2005) Scaffolding academic integrity: Creating a learning context for teaching referencing skills. Journal of University Teaching &amp; Learning Practice, 2(3). Available at http://</a:t>
            </a:r>
            <a:r>
              <a:rPr lang="en" sz="1400" u="sng">
                <a:solidFill>
                  <a:srgbClr val="000000"/>
                </a:solidFill>
                <a:hlinkClick r:id="rId6"/>
              </a:rPr>
              <a:t>ro.uow.edu.au/jutlp/vol2/iss3/3</a:t>
            </a:r>
            <a:endParaRPr sz="1400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Fish, S. (2010, August 9). “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Plagiarism is not a big moral deal.” </a:t>
            </a:r>
            <a:r>
              <a:rPr i="1" lang="en" sz="1400">
                <a:solidFill>
                  <a:srgbClr val="000000"/>
                </a:solidFill>
                <a:highlight>
                  <a:srgbClr val="FFFFFF"/>
                </a:highlight>
              </a:rPr>
              <a:t>The New York Times. 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Retrieved from </a:t>
            </a:r>
            <a:r>
              <a:rPr lang="en" sz="1400" u="sng">
                <a:solidFill>
                  <a:srgbClr val="000000"/>
                </a:solidFill>
                <a:hlinkClick r:id="rId7"/>
              </a:rPr>
              <a:t>https://opinionator.blogs.nytimes.com/2010/08/09/plagiarism-is-not-a-big-moral-deal/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65" name="Google Shape;16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Harris, J. (2006). </a:t>
            </a:r>
            <a:r>
              <a:rPr i="1" lang="en" sz="1200">
                <a:solidFill>
                  <a:schemeClr val="dk1"/>
                </a:solidFill>
              </a:rPr>
              <a:t>Rewriting: How to do things with texts</a:t>
            </a:r>
            <a:r>
              <a:rPr lang="en" sz="1200">
                <a:solidFill>
                  <a:schemeClr val="dk1"/>
                </a:solidFill>
              </a:rPr>
              <a:t>. Logan, Utah: Utah State University Press.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Howard, R. M. (2000) Sexuality, textuality: The cultural work of plagiarism. College English 62.4: 473-491.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Lancaster, Z. (2016). Expressing stance in undergraduate writing: Discipline-specific and general qualities. </a:t>
            </a:r>
            <a:r>
              <a:rPr i="1" lang="en" sz="1200">
                <a:solidFill>
                  <a:schemeClr val="dk1"/>
                </a:solidFill>
              </a:rPr>
              <a:t>Journal of English for Academic Purposes</a:t>
            </a:r>
            <a:r>
              <a:rPr lang="en" sz="1200">
                <a:solidFill>
                  <a:schemeClr val="dk1"/>
                </a:solidFill>
              </a:rPr>
              <a:t>, 23: 16-30. DOI: </a:t>
            </a:r>
            <a:r>
              <a:rPr lang="en" sz="1200">
                <a:solidFill>
                  <a:srgbClr val="0C7DBB"/>
                </a:solidFill>
                <a:uFill>
                  <a:noFill/>
                </a:uFill>
                <a:hlinkClick r:id="rId3"/>
              </a:rPr>
              <a:t>10.1016/j.jeap.2016.05.006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Macfarlane, B., Zhang, J., and Pun, A. (2014) Academic integrity: a review of the literature. Studies in Higher Education, 39:2, 339-358, DOI: </a:t>
            </a:r>
            <a:r>
              <a:rPr lang="en" sz="1200" u="sng">
                <a:solidFill>
                  <a:schemeClr val="dk1"/>
                </a:solidFill>
                <a:hlinkClick r:id="rId4"/>
              </a:rPr>
              <a:t>10.1080/03075079.2012.709495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Pennycook, A. (1996), Borrowing others' words: Text, ownership, memory, and plagiarism. TESOL Quarterly, 30: 201-230. doi:</a:t>
            </a:r>
            <a:r>
              <a:rPr lang="en" sz="1200" u="sng">
                <a:solidFill>
                  <a:schemeClr val="dk1"/>
                </a:solidFill>
                <a:hlinkClick r:id="rId5"/>
              </a:rPr>
              <a:t>10.2307/3588141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Versnel, H. (2011) </a:t>
            </a:r>
            <a:r>
              <a:rPr i="1" lang="en" sz="1200">
                <a:solidFill>
                  <a:schemeClr val="dk1"/>
                </a:solidFill>
              </a:rPr>
              <a:t>Coping with the gods: Wayward readings in Greek theology</a:t>
            </a:r>
            <a:r>
              <a:rPr lang="en" sz="1200">
                <a:solidFill>
                  <a:schemeClr val="dk1"/>
                </a:solidFill>
              </a:rPr>
              <a:t>. Leiden: Brill.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6046" y="445025"/>
            <a:ext cx="5682852" cy="41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174" y="445025"/>
            <a:ext cx="7331273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275" y="1152475"/>
            <a:ext cx="7177725" cy="27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88865" l="0" r="0" t="0"/>
          <a:stretch/>
        </p:blipFill>
        <p:spPr>
          <a:xfrm>
            <a:off x="1858200" y="1888825"/>
            <a:ext cx="5293701" cy="57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 b="0" l="0" r="0" t="77566"/>
          <a:stretch/>
        </p:blipFill>
        <p:spPr>
          <a:xfrm>
            <a:off x="1858200" y="2571750"/>
            <a:ext cx="5293701" cy="115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683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3600">
                <a:solidFill>
                  <a:schemeClr val="dk2"/>
                </a:solidFill>
              </a:rPr>
              <a:t>Interest</a:t>
            </a:r>
            <a:endParaRPr i="1" sz="3600"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As curiosity or fascination </a:t>
            </a:r>
            <a:endParaRPr sz="3000"/>
          </a:p>
          <a:p>
            <a:pPr indent="0" lvl="0" marL="13716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As a particular stake or bias</a:t>
            </a:r>
            <a:endParaRPr sz="3000"/>
          </a:p>
          <a:p>
            <a:pPr indent="457200" lvl="0" marL="45720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As value added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 need to talk about this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792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 Macfarlane, B., Zhang, J., and Pun, A. (2014) Academic integrity: a review of the literature,Studies in Higher Education, 39:2, 339-358, DOI: </a:t>
            </a:r>
            <a:r>
              <a:rPr lang="en" sz="1400" u="sng">
                <a:solidFill>
                  <a:srgbClr val="1155CC"/>
                </a:solidFill>
                <a:hlinkClick r:id="rId3"/>
              </a:rPr>
              <a:t>10.1080/03075079.2012.709495</a:t>
            </a:r>
            <a:endParaRPr sz="1400" u="sng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— Much of the literature on academic integrity focuses on misconduct; there is little discussion of what constitutes ethical academic practice.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East, J., and Donnelly, L. (2012) Taking Responsibility for Academic Integrity: A Collaborative Teaching and Learning Design. JUTLP, 9.3. Available at :</a:t>
            </a:r>
            <a:r>
              <a:rPr lang="en" sz="1400">
                <a:solidFill>
                  <a:schemeClr val="dk1"/>
                </a:solidFill>
                <a:uFill>
                  <a:noFill/>
                </a:uFill>
                <a:hlinkClick r:id="rId4"/>
              </a:rPr>
              <a:t> </a:t>
            </a:r>
            <a:r>
              <a:rPr lang="en" sz="1400" u="sng">
                <a:solidFill>
                  <a:srgbClr val="1155CC"/>
                </a:solidFill>
                <a:hlinkClick r:id="rId5"/>
              </a:rPr>
              <a:t>http://ro.uow.edu.au/jutlp/vol9/iss3/2</a:t>
            </a:r>
            <a:endParaRPr sz="1400" u="sng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— Teaching on ethical use of sources tends to be remedial, ad hoc, and focused on avoiding punishment, despite the well-known pedagogical limitations of such approaches.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 need a different approach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Howard, R. M. (2000) Sexuality, Textuality: The Cultural Work of Plagiarism. College English 62.4: 473-491.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— The word plagiarism is itself problematic in a number of ways, masking the number of distinct issues involved; yet, we continue to use it.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Pennycook, A. (1996), Borrowing Others' Words: Text, Ownership, Memory, and Plagiarism. TESOL Quarterly, 30: 201-230. doi:</a:t>
            </a:r>
            <a:r>
              <a:rPr lang="en" sz="1100" u="sng">
                <a:solidFill>
                  <a:srgbClr val="1155CC"/>
                </a:solidFill>
                <a:hlinkClick r:id="rId3"/>
              </a:rPr>
              <a:t>10.2307/3588141</a:t>
            </a:r>
            <a:endParaRPr sz="1100" u="sng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— Though we know concepts of originality, textual ownership, and citation are complex and differ across contexts, media, and cultures, plagiarism is still widely treated as a clear-cut moral matter which can be sufficiently explained by warnings, threats, and fear of severe consequences.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Emerson, L.; Rees, M. T.; and MacKay, B. (2005) Scaffolding Academic Integrity: Creating a Learning Context for Teaching Referencing Skills. Journal of University Teaching &amp; Learning Practice, 2(3). Available at http://</a:t>
            </a:r>
            <a:r>
              <a:rPr lang="en" sz="1100" u="sng">
                <a:solidFill>
                  <a:srgbClr val="1155CC"/>
                </a:solidFill>
                <a:hlinkClick r:id="rId4"/>
              </a:rPr>
              <a:t>ro.uow.edu.au/jutlp/vol2/iss3/3</a:t>
            </a:r>
            <a:endParaRPr sz="1100" u="sng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— Teaching citation is not the same as teaching academic integrity. The former is former is far less effective in absence of the latter.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8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7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75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(Photo: Lightspring/Shutterstock)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088" y="671513"/>
            <a:ext cx="6219825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