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23"/>
  </p:handoutMasterIdLst>
  <p:sldIdLst>
    <p:sldId id="256" r:id="rId2"/>
    <p:sldId id="259" r:id="rId3"/>
    <p:sldId id="278" r:id="rId4"/>
    <p:sldId id="260" r:id="rId5"/>
    <p:sldId id="258" r:id="rId6"/>
    <p:sldId id="261" r:id="rId7"/>
    <p:sldId id="262" r:id="rId8"/>
    <p:sldId id="277" r:id="rId9"/>
    <p:sldId id="265" r:id="rId10"/>
    <p:sldId id="270" r:id="rId11"/>
    <p:sldId id="271" r:id="rId12"/>
    <p:sldId id="264" r:id="rId13"/>
    <p:sldId id="266" r:id="rId14"/>
    <p:sldId id="269" r:id="rId15"/>
    <p:sldId id="272" r:id="rId16"/>
    <p:sldId id="268" r:id="rId17"/>
    <p:sldId id="273" r:id="rId18"/>
    <p:sldId id="274" r:id="rId19"/>
    <p:sldId id="263" r:id="rId20"/>
    <p:sldId id="275" r:id="rId21"/>
    <p:sldId id="26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80" d="100"/>
          <a:sy n="80" d="100"/>
        </p:scale>
        <p:origin x="-600" y="195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C4A6C3-E789-4F43-8245-21FC98EBA355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EEFE79-9D59-4A7E-BEA8-EA317FD7EF84}">
      <dgm:prSet phldrT="[Text]"/>
      <dgm:spPr/>
      <dgm:t>
        <a:bodyPr/>
        <a:lstStyle/>
        <a:p>
          <a:r>
            <a:rPr lang="en-US" dirty="0" smtClean="0"/>
            <a:t>Poverty</a:t>
          </a:r>
          <a:endParaRPr lang="en-US" dirty="0"/>
        </a:p>
      </dgm:t>
    </dgm:pt>
    <dgm:pt modelId="{3B113A43-5469-4881-ABE6-65FDD658D4DC}" type="parTrans" cxnId="{A7DC3B96-7021-4479-A91E-5C4EF425A49F}">
      <dgm:prSet/>
      <dgm:spPr/>
      <dgm:t>
        <a:bodyPr/>
        <a:lstStyle/>
        <a:p>
          <a:endParaRPr lang="en-US"/>
        </a:p>
      </dgm:t>
    </dgm:pt>
    <dgm:pt modelId="{F5BD09FE-33F6-4173-B804-9864EF9A9268}" type="sibTrans" cxnId="{A7DC3B96-7021-4479-A91E-5C4EF425A49F}">
      <dgm:prSet/>
      <dgm:spPr/>
      <dgm:t>
        <a:bodyPr/>
        <a:lstStyle/>
        <a:p>
          <a:endParaRPr lang="en-US"/>
        </a:p>
      </dgm:t>
    </dgm:pt>
    <dgm:pt modelId="{7777348A-5B06-4555-9E5F-F7DBCB49B9A8}">
      <dgm:prSet phldrT="[Text]"/>
      <dgm:spPr/>
      <dgm:t>
        <a:bodyPr/>
        <a:lstStyle/>
        <a:p>
          <a:r>
            <a:rPr lang="en-US" dirty="0" smtClean="0"/>
            <a:t>Higher Risk for MH Issues</a:t>
          </a:r>
          <a:endParaRPr lang="en-US" dirty="0"/>
        </a:p>
      </dgm:t>
    </dgm:pt>
    <dgm:pt modelId="{CF6465D1-628D-4718-A6A8-04259850B92E}" type="parTrans" cxnId="{630F31FE-AC1A-410B-A39F-F8846A077E51}">
      <dgm:prSet/>
      <dgm:spPr/>
      <dgm:t>
        <a:bodyPr/>
        <a:lstStyle/>
        <a:p>
          <a:endParaRPr lang="en-US"/>
        </a:p>
      </dgm:t>
    </dgm:pt>
    <dgm:pt modelId="{F9BE7FC6-6E8E-4DD8-95FF-DB1775D4ECA1}" type="sibTrans" cxnId="{630F31FE-AC1A-410B-A39F-F8846A077E51}">
      <dgm:prSet/>
      <dgm:spPr/>
      <dgm:t>
        <a:bodyPr/>
        <a:lstStyle/>
        <a:p>
          <a:endParaRPr lang="en-US"/>
        </a:p>
      </dgm:t>
    </dgm:pt>
    <dgm:pt modelId="{548A15F3-02EF-4279-BB9F-AB9AC9B5BF3A}">
      <dgm:prSet phldrT="[Text]"/>
      <dgm:spPr/>
      <dgm:t>
        <a:bodyPr/>
        <a:lstStyle/>
        <a:p>
          <a:r>
            <a:rPr lang="en-US" dirty="0" smtClean="0"/>
            <a:t>Lack of HS Education</a:t>
          </a:r>
          <a:endParaRPr lang="en-US" dirty="0"/>
        </a:p>
      </dgm:t>
    </dgm:pt>
    <dgm:pt modelId="{9756CB0E-261A-4762-ABB8-0C5E305DABD5}" type="parTrans" cxnId="{360E383D-1BA9-451B-8C5C-13E49CF0EC27}">
      <dgm:prSet/>
      <dgm:spPr/>
      <dgm:t>
        <a:bodyPr/>
        <a:lstStyle/>
        <a:p>
          <a:endParaRPr lang="en-US"/>
        </a:p>
      </dgm:t>
    </dgm:pt>
    <dgm:pt modelId="{168B7470-53FA-4AFB-9E3B-030E78223728}" type="sibTrans" cxnId="{360E383D-1BA9-451B-8C5C-13E49CF0EC27}">
      <dgm:prSet/>
      <dgm:spPr/>
      <dgm:t>
        <a:bodyPr/>
        <a:lstStyle/>
        <a:p>
          <a:endParaRPr lang="en-US"/>
        </a:p>
      </dgm:t>
    </dgm:pt>
    <dgm:pt modelId="{0B330E76-B6EC-4C90-B7A5-A87596F067B4}" type="pres">
      <dgm:prSet presAssocID="{F1C4A6C3-E789-4F43-8245-21FC98EBA35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C0B796-CA46-4CC3-999F-115ADAC17E2E}" type="pres">
      <dgm:prSet presAssocID="{4DEEFE79-9D59-4A7E-BEA8-EA317FD7EF8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41A62-9271-494A-A69C-17459D59B956}" type="pres">
      <dgm:prSet presAssocID="{F5BD09FE-33F6-4173-B804-9864EF9A9268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7BAA9B3-42DD-4418-B1F7-54F368DB05CA}" type="pres">
      <dgm:prSet presAssocID="{F5BD09FE-33F6-4173-B804-9864EF9A9268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868E0D3-1849-412E-BB1E-BDDEC98D5F5B}" type="pres">
      <dgm:prSet presAssocID="{7777348A-5B06-4555-9E5F-F7DBCB49B9A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E99C7-2D49-42DE-A09C-BFC03CC9C1D9}" type="pres">
      <dgm:prSet presAssocID="{F9BE7FC6-6E8E-4DD8-95FF-DB1775D4ECA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C1B37B6-59FD-4002-BFCB-55B104D26413}" type="pres">
      <dgm:prSet presAssocID="{F9BE7FC6-6E8E-4DD8-95FF-DB1775D4ECA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AEAF534-E08F-4277-BA4E-AFA7DB4512B9}" type="pres">
      <dgm:prSet presAssocID="{548A15F3-02EF-4279-BB9F-AB9AC9B5BF3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02FA6-805F-40CD-89DB-C5DF9A817E82}" type="pres">
      <dgm:prSet presAssocID="{168B7470-53FA-4AFB-9E3B-030E7822372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9F1D2432-9709-4C64-A8EC-8D69E403940F}" type="pres">
      <dgm:prSet presAssocID="{168B7470-53FA-4AFB-9E3B-030E78223728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3FADEAF-E2AA-4A45-9ADB-E03D857092AF}" type="presOf" srcId="{F1C4A6C3-E789-4F43-8245-21FC98EBA355}" destId="{0B330E76-B6EC-4C90-B7A5-A87596F067B4}" srcOrd="0" destOrd="0" presId="urn:microsoft.com/office/officeart/2005/8/layout/cycle7"/>
    <dgm:cxn modelId="{28F6950B-B07B-449A-BA2D-0BFC71616215}" type="presOf" srcId="{F5BD09FE-33F6-4173-B804-9864EF9A9268}" destId="{65241A62-9271-494A-A69C-17459D59B956}" srcOrd="0" destOrd="0" presId="urn:microsoft.com/office/officeart/2005/8/layout/cycle7"/>
    <dgm:cxn modelId="{68BD94B6-E68E-4AB3-B0D4-3E05300C5210}" type="presOf" srcId="{F9BE7FC6-6E8E-4DD8-95FF-DB1775D4ECA1}" destId="{06DE99C7-2D49-42DE-A09C-BFC03CC9C1D9}" srcOrd="0" destOrd="0" presId="urn:microsoft.com/office/officeart/2005/8/layout/cycle7"/>
    <dgm:cxn modelId="{8C1EFB0C-320E-458A-8B36-18954E2DCB91}" type="presOf" srcId="{548A15F3-02EF-4279-BB9F-AB9AC9B5BF3A}" destId="{4AEAF534-E08F-4277-BA4E-AFA7DB4512B9}" srcOrd="0" destOrd="0" presId="urn:microsoft.com/office/officeart/2005/8/layout/cycle7"/>
    <dgm:cxn modelId="{A7DC3B96-7021-4479-A91E-5C4EF425A49F}" srcId="{F1C4A6C3-E789-4F43-8245-21FC98EBA355}" destId="{4DEEFE79-9D59-4A7E-BEA8-EA317FD7EF84}" srcOrd="0" destOrd="0" parTransId="{3B113A43-5469-4881-ABE6-65FDD658D4DC}" sibTransId="{F5BD09FE-33F6-4173-B804-9864EF9A9268}"/>
    <dgm:cxn modelId="{E6D2B04D-B367-4BA9-A034-011AD7567138}" type="presOf" srcId="{168B7470-53FA-4AFB-9E3B-030E78223728}" destId="{9F1D2432-9709-4C64-A8EC-8D69E403940F}" srcOrd="1" destOrd="0" presId="urn:microsoft.com/office/officeart/2005/8/layout/cycle7"/>
    <dgm:cxn modelId="{630F31FE-AC1A-410B-A39F-F8846A077E51}" srcId="{F1C4A6C3-E789-4F43-8245-21FC98EBA355}" destId="{7777348A-5B06-4555-9E5F-F7DBCB49B9A8}" srcOrd="1" destOrd="0" parTransId="{CF6465D1-628D-4718-A6A8-04259850B92E}" sibTransId="{F9BE7FC6-6E8E-4DD8-95FF-DB1775D4ECA1}"/>
    <dgm:cxn modelId="{E3279900-A8C1-4677-BAD9-BEEA442C0EFC}" type="presOf" srcId="{F5BD09FE-33F6-4173-B804-9864EF9A9268}" destId="{37BAA9B3-42DD-4418-B1F7-54F368DB05CA}" srcOrd="1" destOrd="0" presId="urn:microsoft.com/office/officeart/2005/8/layout/cycle7"/>
    <dgm:cxn modelId="{1CD0D457-C78A-4BE3-92E3-DD4E93965F9B}" type="presOf" srcId="{168B7470-53FA-4AFB-9E3B-030E78223728}" destId="{04A02FA6-805F-40CD-89DB-C5DF9A817E82}" srcOrd="0" destOrd="0" presId="urn:microsoft.com/office/officeart/2005/8/layout/cycle7"/>
    <dgm:cxn modelId="{67C9257B-8A1B-4FF3-99FA-79228D11788D}" type="presOf" srcId="{F9BE7FC6-6E8E-4DD8-95FF-DB1775D4ECA1}" destId="{BC1B37B6-59FD-4002-BFCB-55B104D26413}" srcOrd="1" destOrd="0" presId="urn:microsoft.com/office/officeart/2005/8/layout/cycle7"/>
    <dgm:cxn modelId="{4778485E-BDCC-4A8F-97FD-168141149FD2}" type="presOf" srcId="{7777348A-5B06-4555-9E5F-F7DBCB49B9A8}" destId="{2868E0D3-1849-412E-BB1E-BDDEC98D5F5B}" srcOrd="0" destOrd="0" presId="urn:microsoft.com/office/officeart/2005/8/layout/cycle7"/>
    <dgm:cxn modelId="{360E383D-1BA9-451B-8C5C-13E49CF0EC27}" srcId="{F1C4A6C3-E789-4F43-8245-21FC98EBA355}" destId="{548A15F3-02EF-4279-BB9F-AB9AC9B5BF3A}" srcOrd="2" destOrd="0" parTransId="{9756CB0E-261A-4762-ABB8-0C5E305DABD5}" sibTransId="{168B7470-53FA-4AFB-9E3B-030E78223728}"/>
    <dgm:cxn modelId="{D56EF570-9E59-4BAE-8C8B-0D4AB46880B1}" type="presOf" srcId="{4DEEFE79-9D59-4A7E-BEA8-EA317FD7EF84}" destId="{D1C0B796-CA46-4CC3-999F-115ADAC17E2E}" srcOrd="0" destOrd="0" presId="urn:microsoft.com/office/officeart/2005/8/layout/cycle7"/>
    <dgm:cxn modelId="{DC53F06C-3EBB-4517-A344-1A9A22316583}" type="presParOf" srcId="{0B330E76-B6EC-4C90-B7A5-A87596F067B4}" destId="{D1C0B796-CA46-4CC3-999F-115ADAC17E2E}" srcOrd="0" destOrd="0" presId="urn:microsoft.com/office/officeart/2005/8/layout/cycle7"/>
    <dgm:cxn modelId="{863CECFD-C5D2-4A68-A98D-989E9279AC4D}" type="presParOf" srcId="{0B330E76-B6EC-4C90-B7A5-A87596F067B4}" destId="{65241A62-9271-494A-A69C-17459D59B956}" srcOrd="1" destOrd="0" presId="urn:microsoft.com/office/officeart/2005/8/layout/cycle7"/>
    <dgm:cxn modelId="{4C7F58B8-C411-4788-B849-0D10669B9F5E}" type="presParOf" srcId="{65241A62-9271-494A-A69C-17459D59B956}" destId="{37BAA9B3-42DD-4418-B1F7-54F368DB05CA}" srcOrd="0" destOrd="0" presId="urn:microsoft.com/office/officeart/2005/8/layout/cycle7"/>
    <dgm:cxn modelId="{16F5B49B-5493-488F-9F5B-E7AFDBDCA8F3}" type="presParOf" srcId="{0B330E76-B6EC-4C90-B7A5-A87596F067B4}" destId="{2868E0D3-1849-412E-BB1E-BDDEC98D5F5B}" srcOrd="2" destOrd="0" presId="urn:microsoft.com/office/officeart/2005/8/layout/cycle7"/>
    <dgm:cxn modelId="{FD8BE053-65EE-468E-8ABA-6D6074DF0F59}" type="presParOf" srcId="{0B330E76-B6EC-4C90-B7A5-A87596F067B4}" destId="{06DE99C7-2D49-42DE-A09C-BFC03CC9C1D9}" srcOrd="3" destOrd="0" presId="urn:microsoft.com/office/officeart/2005/8/layout/cycle7"/>
    <dgm:cxn modelId="{6FD3DBA8-E91A-45AC-9F35-352798D10266}" type="presParOf" srcId="{06DE99C7-2D49-42DE-A09C-BFC03CC9C1D9}" destId="{BC1B37B6-59FD-4002-BFCB-55B104D26413}" srcOrd="0" destOrd="0" presId="urn:microsoft.com/office/officeart/2005/8/layout/cycle7"/>
    <dgm:cxn modelId="{94C9C4DF-8399-4AE8-87CC-CF4DF0D48323}" type="presParOf" srcId="{0B330E76-B6EC-4C90-B7A5-A87596F067B4}" destId="{4AEAF534-E08F-4277-BA4E-AFA7DB4512B9}" srcOrd="4" destOrd="0" presId="urn:microsoft.com/office/officeart/2005/8/layout/cycle7"/>
    <dgm:cxn modelId="{BDCCA769-D54A-490F-A4E4-7971F9D030A9}" type="presParOf" srcId="{0B330E76-B6EC-4C90-B7A5-A87596F067B4}" destId="{04A02FA6-805F-40CD-89DB-C5DF9A817E82}" srcOrd="5" destOrd="0" presId="urn:microsoft.com/office/officeart/2005/8/layout/cycle7"/>
    <dgm:cxn modelId="{A9DBC28B-83F2-41D6-AAEB-1ACE786E86A4}" type="presParOf" srcId="{04A02FA6-805F-40CD-89DB-C5DF9A817E82}" destId="{9F1D2432-9709-4C64-A8EC-8D69E403940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C0B796-CA46-4CC3-999F-115ADAC17E2E}">
      <dsp:nvSpPr>
        <dsp:cNvPr id="0" name=""/>
        <dsp:cNvSpPr/>
      </dsp:nvSpPr>
      <dsp:spPr>
        <a:xfrm>
          <a:off x="1995785" y="1179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Poverty</a:t>
          </a:r>
          <a:endParaRPr lang="en-US" sz="2300" kern="1200" dirty="0"/>
        </a:p>
      </dsp:txBody>
      <dsp:txXfrm>
        <a:off x="1995785" y="1179"/>
        <a:ext cx="2104429" cy="1052214"/>
      </dsp:txXfrm>
    </dsp:sp>
    <dsp:sp modelId="{65241A62-9271-494A-A69C-17459D59B956}">
      <dsp:nvSpPr>
        <dsp:cNvPr id="0" name=""/>
        <dsp:cNvSpPr/>
      </dsp:nvSpPr>
      <dsp:spPr>
        <a:xfrm rot="3600000">
          <a:off x="3368523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3600000">
        <a:off x="3368523" y="1847862"/>
        <a:ext cx="1096445" cy="368275"/>
      </dsp:txXfrm>
    </dsp:sp>
    <dsp:sp modelId="{2868E0D3-1849-412E-BB1E-BDDEC98D5F5B}">
      <dsp:nvSpPr>
        <dsp:cNvPr id="0" name=""/>
        <dsp:cNvSpPr/>
      </dsp:nvSpPr>
      <dsp:spPr>
        <a:xfrm>
          <a:off x="3733278" y="3010605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Higher Risk for MH Issues</a:t>
          </a:r>
          <a:endParaRPr lang="en-US" sz="2300" kern="1200" dirty="0"/>
        </a:p>
      </dsp:txBody>
      <dsp:txXfrm>
        <a:off x="3733278" y="3010605"/>
        <a:ext cx="2104429" cy="1052214"/>
      </dsp:txXfrm>
    </dsp:sp>
    <dsp:sp modelId="{06DE99C7-2D49-42DE-A09C-BFC03CC9C1D9}">
      <dsp:nvSpPr>
        <dsp:cNvPr id="0" name=""/>
        <dsp:cNvSpPr/>
      </dsp:nvSpPr>
      <dsp:spPr>
        <a:xfrm rot="10800000">
          <a:off x="2499777" y="3352575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2499777" y="3352575"/>
        <a:ext cx="1096445" cy="368275"/>
      </dsp:txXfrm>
    </dsp:sp>
    <dsp:sp modelId="{4AEAF534-E08F-4277-BA4E-AFA7DB4512B9}">
      <dsp:nvSpPr>
        <dsp:cNvPr id="0" name=""/>
        <dsp:cNvSpPr/>
      </dsp:nvSpPr>
      <dsp:spPr>
        <a:xfrm>
          <a:off x="258291" y="3010605"/>
          <a:ext cx="2104429" cy="10522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Lack of HS Education</a:t>
          </a:r>
          <a:endParaRPr lang="en-US" sz="2300" kern="1200" dirty="0"/>
        </a:p>
      </dsp:txBody>
      <dsp:txXfrm>
        <a:off x="258291" y="3010605"/>
        <a:ext cx="2104429" cy="1052214"/>
      </dsp:txXfrm>
    </dsp:sp>
    <dsp:sp modelId="{04A02FA6-805F-40CD-89DB-C5DF9A817E82}">
      <dsp:nvSpPr>
        <dsp:cNvPr id="0" name=""/>
        <dsp:cNvSpPr/>
      </dsp:nvSpPr>
      <dsp:spPr>
        <a:xfrm rot="18000000">
          <a:off x="1631030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8000000">
        <a:off x="1631030" y="1847862"/>
        <a:ext cx="1096445" cy="368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Annual National Youth-at-Risk Conference,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4FCBC-B35D-4C46-AF7A-918BC02148F7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 smtClean="0"/>
          </a:p>
          <a:p>
            <a:r>
              <a:rPr lang="en-US" dirty="0" smtClean="0"/>
              <a:t>Advanced </a:t>
            </a:r>
            <a:r>
              <a:rPr lang="en-US" dirty="0" smtClean="0"/>
              <a:t>Behavioral Counselors</a:t>
            </a:r>
          </a:p>
          <a:p>
            <a:r>
              <a:rPr lang="en-US" dirty="0" smtClean="0"/>
              <a:t>Statesboro, Ga. </a:t>
            </a:r>
            <a:r>
              <a:rPr lang="en-US" dirty="0" smtClean="0"/>
              <a:t>912-225-6447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89377-E46E-4D39-8C72-EB72190108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562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A8282CF-C466-4381-AB3E-AF5DCED63B68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2E43902-B8C0-437F-86EE-4FE291721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mailto:jimmyt.dive@gmail.com" TargetMode="External"/><Relationship Id="rId3" Type="http://schemas.openxmlformats.org/officeDocument/2006/relationships/hyperlink" Target="http://www.radkid.org/" TargetMode="External"/><Relationship Id="rId7" Type="http://schemas.openxmlformats.org/officeDocument/2006/relationships/hyperlink" Target="http://www.nea.org/assets/docs/HE/dropoutguide1108.pdf" TargetMode="External"/><Relationship Id="rId2" Type="http://schemas.openxmlformats.org/officeDocument/2006/relationships/hyperlink" Target="http://www.behavioradvisor.com/streetwis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hoolmentalhealth.orgs/" TargetMode="External"/><Relationship Id="rId5" Type="http://schemas.openxmlformats.org/officeDocument/2006/relationships/hyperlink" Target="https://www.nimh.nih.gov/" TargetMode="External"/><Relationship Id="rId4" Type="http://schemas.openxmlformats.org/officeDocument/2006/relationships/hyperlink" Target="http://www.nofas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2666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Education</a:t>
            </a:r>
            <a:br>
              <a:rPr lang="en-US" dirty="0" smtClean="0"/>
            </a:br>
            <a:r>
              <a:rPr lang="en-US" dirty="0" smtClean="0"/>
              <a:t>From the Street to the Classroom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29</a:t>
            </a:r>
            <a:r>
              <a:rPr lang="en-US" sz="2700" baseline="30000" dirty="0" smtClean="0"/>
              <a:t>th</a:t>
            </a:r>
            <a:r>
              <a:rPr lang="en-US" sz="2700" dirty="0" smtClean="0"/>
              <a:t> Annual National Youth-at-Risk Conference, </a:t>
            </a:r>
            <a:br>
              <a:rPr lang="en-US" sz="2700" dirty="0" smtClean="0"/>
            </a:br>
            <a:r>
              <a:rPr lang="en-US" sz="2700" dirty="0" smtClean="0"/>
              <a:t>Savannah GA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2514600"/>
          </a:xfrm>
        </p:spPr>
        <p:txBody>
          <a:bodyPr/>
          <a:lstStyle/>
          <a:p>
            <a:r>
              <a:rPr lang="en-US" dirty="0" smtClean="0"/>
              <a:t>Jim C. Taylor, BCBA</a:t>
            </a:r>
          </a:p>
          <a:p>
            <a:r>
              <a:rPr lang="en-US" dirty="0" smtClean="0"/>
              <a:t>Advanced Behavioral Counselors</a:t>
            </a:r>
          </a:p>
          <a:p>
            <a:r>
              <a:rPr lang="en-US" dirty="0" smtClean="0"/>
              <a:t>Statesboro, Ga.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Mental Health and the Behavior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1"/>
            <a:ext cx="4040188" cy="6095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Disorder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5025" y="762001"/>
            <a:ext cx="4041775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Implication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447800"/>
            <a:ext cx="3505200" cy="5181599"/>
          </a:xfrm>
        </p:spPr>
        <p:txBody>
          <a:bodyPr>
            <a:normAutofit/>
          </a:bodyPr>
          <a:lstStyle/>
          <a:p>
            <a:r>
              <a:rPr lang="en-US" dirty="0" smtClean="0"/>
              <a:t>Depression	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Fetal Alcohol Syndrome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PTSD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38601" y="1371601"/>
            <a:ext cx="46482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Little interest in school work</a:t>
            </a:r>
          </a:p>
          <a:p>
            <a:r>
              <a:rPr lang="en-US" dirty="0" smtClean="0"/>
              <a:t>Increase in refusal behavior</a:t>
            </a:r>
          </a:p>
          <a:p>
            <a:r>
              <a:rPr lang="en-US" dirty="0" smtClean="0"/>
              <a:t>Excessive absences</a:t>
            </a:r>
          </a:p>
          <a:p>
            <a:endParaRPr lang="en-US" dirty="0" smtClean="0"/>
          </a:p>
          <a:p>
            <a:r>
              <a:rPr lang="en-US" dirty="0" smtClean="0"/>
              <a:t>No boundaries</a:t>
            </a:r>
          </a:p>
          <a:p>
            <a:r>
              <a:rPr lang="en-US" dirty="0" smtClean="0"/>
              <a:t>Impulsive and uninhibited</a:t>
            </a:r>
          </a:p>
          <a:p>
            <a:r>
              <a:rPr lang="en-US" dirty="0" smtClean="0"/>
              <a:t>Lack receptive communication</a:t>
            </a:r>
          </a:p>
          <a:p>
            <a:r>
              <a:rPr lang="en-US" dirty="0" smtClean="0"/>
              <a:t>Low frustration threshold </a:t>
            </a:r>
          </a:p>
          <a:p>
            <a:r>
              <a:rPr lang="en-US" dirty="0" smtClean="0"/>
              <a:t>Short term memory deficits</a:t>
            </a:r>
          </a:p>
          <a:p>
            <a:endParaRPr lang="en-US" dirty="0" smtClean="0"/>
          </a:p>
          <a:p>
            <a:r>
              <a:rPr lang="en-US" dirty="0" smtClean="0"/>
              <a:t>Impulsive, Impatient, </a:t>
            </a:r>
          </a:p>
          <a:p>
            <a:r>
              <a:rPr lang="en-US" dirty="0" smtClean="0"/>
              <a:t>Easily confused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Mental Health and the Behavior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1"/>
            <a:ext cx="4040188" cy="6095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Disorder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5025" y="762001"/>
            <a:ext cx="4041775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Implication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447800"/>
            <a:ext cx="3505200" cy="5181599"/>
          </a:xfrm>
        </p:spPr>
        <p:txBody>
          <a:bodyPr>
            <a:normAutofit/>
          </a:bodyPr>
          <a:lstStyle/>
          <a:p>
            <a:r>
              <a:rPr lang="en-US" dirty="0" smtClean="0"/>
              <a:t>ADHD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Bipolar Disorder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38601" y="1371601"/>
            <a:ext cx="46482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Little ability to concentrate</a:t>
            </a:r>
          </a:p>
          <a:p>
            <a:r>
              <a:rPr lang="en-US" dirty="0" smtClean="0"/>
              <a:t>Memory deficits</a:t>
            </a:r>
          </a:p>
          <a:p>
            <a:r>
              <a:rPr lang="en-US" dirty="0" smtClean="0"/>
              <a:t>Little emotional control</a:t>
            </a:r>
          </a:p>
          <a:p>
            <a:r>
              <a:rPr lang="en-US" dirty="0" smtClean="0"/>
              <a:t>Poor social skills</a:t>
            </a:r>
          </a:p>
          <a:p>
            <a:r>
              <a:rPr lang="en-US" dirty="0" smtClean="0"/>
              <a:t>Inability to concentrate</a:t>
            </a:r>
          </a:p>
          <a:p>
            <a:endParaRPr lang="en-US" dirty="0" smtClean="0"/>
          </a:p>
          <a:p>
            <a:r>
              <a:rPr lang="en-US" dirty="0" smtClean="0"/>
              <a:t>Changes in mood and energy</a:t>
            </a:r>
          </a:p>
          <a:p>
            <a:r>
              <a:rPr lang="en-US" dirty="0" smtClean="0"/>
              <a:t>Impulsive and uninhibited</a:t>
            </a:r>
          </a:p>
          <a:p>
            <a:r>
              <a:rPr lang="en-US" dirty="0" smtClean="0"/>
              <a:t>Difficulty concentrating</a:t>
            </a:r>
          </a:p>
          <a:p>
            <a:r>
              <a:rPr lang="en-US" dirty="0" smtClean="0"/>
              <a:t>Low frustration threshold </a:t>
            </a:r>
          </a:p>
          <a:p>
            <a:r>
              <a:rPr lang="en-US" dirty="0" smtClean="0"/>
              <a:t>Short term memory deficits</a:t>
            </a:r>
          </a:p>
          <a:p>
            <a:r>
              <a:rPr lang="en-US" dirty="0" smtClean="0"/>
              <a:t>Poor social skills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Classroom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Remember, Street Kids will not be going home to study, do home work, or work on projects.</a:t>
            </a:r>
          </a:p>
          <a:p>
            <a:r>
              <a:rPr lang="en-US" dirty="0" smtClean="0"/>
              <a:t>Each student will require a specific method of teaching to assure they learn. </a:t>
            </a:r>
          </a:p>
          <a:p>
            <a:r>
              <a:rPr lang="en-US" dirty="0" smtClean="0"/>
              <a:t>The very behavior that keeps these kids alive on the street is the very behavior that gets them in trouble in school.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 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Know who your street kids are</a:t>
            </a:r>
          </a:p>
          <a:p>
            <a:r>
              <a:rPr lang="en-US" dirty="0" smtClean="0"/>
              <a:t>Have a plan to </a:t>
            </a:r>
            <a:r>
              <a:rPr lang="en-US" u="sng" dirty="0" smtClean="0"/>
              <a:t>reward their desirable behavior</a:t>
            </a:r>
          </a:p>
          <a:p>
            <a:r>
              <a:rPr lang="en-US" u="sng" dirty="0" smtClean="0"/>
              <a:t>Focus on positive behavior</a:t>
            </a:r>
          </a:p>
          <a:p>
            <a:r>
              <a:rPr lang="en-US" dirty="0" smtClean="0"/>
              <a:t>Punishment will NOT work with these kids</a:t>
            </a:r>
          </a:p>
          <a:p>
            <a:r>
              <a:rPr lang="en-US" sz="3500" dirty="0" smtClean="0"/>
              <a:t>Do not </a:t>
            </a:r>
            <a:r>
              <a:rPr lang="en-US" dirty="0" smtClean="0"/>
              <a:t>call them out in front of peers</a:t>
            </a:r>
          </a:p>
          <a:p>
            <a:r>
              <a:rPr lang="en-US" dirty="0" smtClean="0"/>
              <a:t>Make arrangements for home work to be done in school</a:t>
            </a:r>
          </a:p>
          <a:p>
            <a:r>
              <a:rPr lang="en-US" dirty="0" smtClean="0"/>
              <a:t>Are students involved in setting classroom expectations?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 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Before you ‘react’ to a problem behavior ask yourself: Why did this behavior happen? What will the student get from exhibiting this behavior?</a:t>
            </a:r>
          </a:p>
          <a:p>
            <a:r>
              <a:rPr lang="en-US" dirty="0" smtClean="0"/>
              <a:t>Then make sure you do NOT reinforce the problem behavior.</a:t>
            </a:r>
          </a:p>
          <a:p>
            <a:r>
              <a:rPr lang="en-US" dirty="0" smtClean="0"/>
              <a:t>In Elementary School are we TEACHING appropriate social and emotional skills or are we relying on incidental learning??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 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DO NOT set the student up for failure.</a:t>
            </a:r>
          </a:p>
          <a:p>
            <a:r>
              <a:rPr lang="en-US" dirty="0" smtClean="0"/>
              <a:t>NEVER speak down to the student. Always speak as though they CAN do it.</a:t>
            </a:r>
          </a:p>
          <a:p>
            <a:r>
              <a:rPr lang="en-US" dirty="0" smtClean="0"/>
              <a:t>Rely on a Functional Assessment of problem behavior to develop appropriate interventions.</a:t>
            </a:r>
          </a:p>
          <a:p>
            <a:r>
              <a:rPr lang="en-US" dirty="0" smtClean="0"/>
              <a:t>Break assignments and tests into amounts comparable to the students attention.</a:t>
            </a:r>
          </a:p>
          <a:p>
            <a:r>
              <a:rPr lang="en-US" dirty="0" smtClean="0"/>
              <a:t>Establish just a few, clear and realistic expectations (Rules).</a:t>
            </a:r>
          </a:p>
          <a:p>
            <a:r>
              <a:rPr lang="en-US" dirty="0" smtClean="0"/>
              <a:t>Do NOT punish for behavior that is directly the result of a disability/disorder.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Does your discipline method teach appropriate or replacement behavior?</a:t>
            </a:r>
          </a:p>
          <a:p>
            <a:pPr lvl="1"/>
            <a:r>
              <a:rPr lang="en-US" dirty="0" smtClean="0"/>
              <a:t>Will the process teach an alternative to the problem behavior?</a:t>
            </a:r>
          </a:p>
          <a:p>
            <a:r>
              <a:rPr lang="en-US" dirty="0" smtClean="0"/>
              <a:t>Does the discipline reduce problem behavior?</a:t>
            </a:r>
          </a:p>
          <a:p>
            <a:pPr lvl="1"/>
            <a:r>
              <a:rPr lang="en-US" dirty="0" smtClean="0"/>
              <a:t>Are discipline decisions data driven?</a:t>
            </a:r>
          </a:p>
          <a:p>
            <a:pPr lvl="1"/>
            <a:r>
              <a:rPr lang="en-US" dirty="0" smtClean="0"/>
              <a:t>Are we keeping data and does the data indicate progress is being made?</a:t>
            </a:r>
          </a:p>
          <a:p>
            <a:r>
              <a:rPr lang="en-US" dirty="0" smtClean="0"/>
              <a:t>Does the discipline focus on academics?</a:t>
            </a:r>
          </a:p>
          <a:p>
            <a:pPr lvl="1"/>
            <a:r>
              <a:rPr lang="en-US" dirty="0" smtClean="0"/>
              <a:t> Or does the discipline remove the student from the learning environment?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Are students involved in establishing ‘Expectations’?</a:t>
            </a:r>
          </a:p>
          <a:p>
            <a:r>
              <a:rPr lang="en-US" dirty="0" smtClean="0"/>
              <a:t>Are students involved in determining consequences for meeting expectations?</a:t>
            </a:r>
          </a:p>
          <a:p>
            <a:r>
              <a:rPr lang="en-US" dirty="0" smtClean="0"/>
              <a:t>Are students involved in determining consequences for violating expectations?</a:t>
            </a:r>
          </a:p>
          <a:p>
            <a:r>
              <a:rPr lang="en-US" dirty="0" smtClean="0"/>
              <a:t>What other student committees does your school have?</a:t>
            </a:r>
          </a:p>
          <a:p>
            <a:pPr lvl="1"/>
            <a:r>
              <a:rPr lang="en-US" dirty="0" smtClean="0"/>
              <a:t>Bullying, Safety, Homework, Sports, 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Do students know the expectations?</a:t>
            </a:r>
          </a:p>
          <a:p>
            <a:r>
              <a:rPr lang="en-US" dirty="0" smtClean="0"/>
              <a:t>Are these taught?</a:t>
            </a:r>
          </a:p>
          <a:p>
            <a:r>
              <a:rPr lang="en-US" dirty="0" smtClean="0"/>
              <a:t>Is reinforcement applied more frequently than punishment?</a:t>
            </a:r>
          </a:p>
          <a:p>
            <a:r>
              <a:rPr lang="en-US" dirty="0" smtClean="0"/>
              <a:t>Are students greeted upon arrival to class?</a:t>
            </a:r>
          </a:p>
          <a:p>
            <a:r>
              <a:rPr lang="en-US" dirty="0" smtClean="0"/>
              <a:t>Are students involved in decision making?</a:t>
            </a:r>
          </a:p>
          <a:p>
            <a:r>
              <a:rPr lang="en-US" dirty="0" smtClean="0"/>
              <a:t>Are students given responsibilities, in and out of school?</a:t>
            </a:r>
          </a:p>
          <a:p>
            <a:r>
              <a:rPr lang="en-US" dirty="0" smtClean="0"/>
              <a:t>Do students BELIEVE staff care for them?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90600"/>
          </a:xfrm>
        </p:spPr>
        <p:txBody>
          <a:bodyPr/>
          <a:lstStyle/>
          <a:p>
            <a:r>
              <a:rPr lang="en-US" dirty="0" smtClean="0"/>
              <a:t>What Needs to Happen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School</a:t>
            </a:r>
          </a:p>
          <a:p>
            <a:pPr lvl="1"/>
            <a:r>
              <a:rPr lang="en-US" dirty="0" smtClean="0"/>
              <a:t>A look at the rules</a:t>
            </a:r>
          </a:p>
          <a:p>
            <a:pPr lvl="1"/>
            <a:r>
              <a:rPr lang="en-US" dirty="0" smtClean="0"/>
              <a:t>Educational workshops</a:t>
            </a:r>
          </a:p>
          <a:p>
            <a:pPr lvl="1"/>
            <a:r>
              <a:rPr lang="en-US" dirty="0" smtClean="0"/>
              <a:t>Begin in session teaching (a behavior class) in kindergarten </a:t>
            </a:r>
          </a:p>
          <a:p>
            <a:r>
              <a:rPr lang="en-US" dirty="0" smtClean="0"/>
              <a:t>Church</a:t>
            </a:r>
          </a:p>
          <a:p>
            <a:pPr lvl="1"/>
            <a:r>
              <a:rPr lang="en-US" dirty="0" smtClean="0"/>
              <a:t>Who is in our youth groups</a:t>
            </a:r>
          </a:p>
          <a:p>
            <a:pPr lvl="1"/>
            <a:r>
              <a:rPr lang="en-US" dirty="0" smtClean="0"/>
              <a:t>Are we community oriented</a:t>
            </a:r>
          </a:p>
          <a:p>
            <a:r>
              <a:rPr lang="en-US" dirty="0" smtClean="0"/>
              <a:t>Community</a:t>
            </a:r>
          </a:p>
          <a:p>
            <a:pPr lvl="1"/>
            <a:r>
              <a:rPr lang="en-US" dirty="0" smtClean="0"/>
              <a:t>Clubs</a:t>
            </a:r>
          </a:p>
          <a:p>
            <a:pPr lvl="1"/>
            <a:r>
              <a:rPr lang="en-US" dirty="0" smtClean="0"/>
              <a:t>Organizations</a:t>
            </a:r>
          </a:p>
          <a:p>
            <a:r>
              <a:rPr lang="en-US" dirty="0" smtClean="0"/>
              <a:t>Police</a:t>
            </a:r>
          </a:p>
          <a:p>
            <a:pPr lvl="1"/>
            <a:r>
              <a:rPr lang="en-US" dirty="0" smtClean="0"/>
              <a:t>Community relations</a:t>
            </a:r>
          </a:p>
          <a:p>
            <a:r>
              <a:rPr lang="en-US" dirty="0" smtClean="0"/>
              <a:t>Volunteers</a:t>
            </a:r>
          </a:p>
          <a:p>
            <a:pPr lvl="1"/>
            <a:r>
              <a:rPr lang="en-US" dirty="0" smtClean="0"/>
              <a:t>University students</a:t>
            </a:r>
          </a:p>
          <a:p>
            <a:pPr lvl="1"/>
            <a:r>
              <a:rPr lang="en-US" dirty="0" smtClean="0"/>
              <a:t>You and Me</a:t>
            </a:r>
          </a:p>
          <a:p>
            <a:r>
              <a:rPr lang="en-US" sz="3600" dirty="0" smtClean="0"/>
              <a:t>GSU * Collegiate 100 Women </a:t>
            </a:r>
            <a:r>
              <a:rPr lang="en-US" sz="3600" smtClean="0"/>
              <a:t>of America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What’s Missing</a:t>
            </a:r>
            <a:br>
              <a:rPr lang="en-US" dirty="0" smtClean="0"/>
            </a:br>
            <a:r>
              <a:rPr lang="en-US" dirty="0" smtClean="0"/>
              <a:t>‘Someone Get Rid of the Bees’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4102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Are we addressing the ‘</a:t>
            </a:r>
            <a:r>
              <a:rPr lang="en-US" u="sng" dirty="0" smtClean="0"/>
              <a:t>root cause</a:t>
            </a:r>
            <a:r>
              <a:rPr lang="en-US" dirty="0" smtClean="0"/>
              <a:t>’ of problem behavior in the class room?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PREVENTION</a:t>
            </a:r>
          </a:p>
          <a:p>
            <a:pPr lvl="1"/>
            <a:r>
              <a:rPr lang="en-US" dirty="0" smtClean="0"/>
              <a:t>We are not likely to prevent poverty, but can we work towards preventing problem behavior that is the result of that poverty.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 we have programs (in and out of the classroom) to assist those in need?: </a:t>
            </a:r>
          </a:p>
          <a:p>
            <a:pPr lvl="1"/>
            <a:r>
              <a:rPr lang="en-US" dirty="0" smtClean="0"/>
              <a:t>Yes</a:t>
            </a:r>
          </a:p>
          <a:p>
            <a:r>
              <a:rPr lang="en-US" dirty="0" smtClean="0"/>
              <a:t>Are we doing enough?:</a:t>
            </a:r>
          </a:p>
          <a:p>
            <a:pPr lvl="1"/>
            <a:r>
              <a:rPr lang="en-US" dirty="0" smtClean="0"/>
              <a:t>No</a:t>
            </a:r>
          </a:p>
          <a:p>
            <a:r>
              <a:rPr lang="en-US" dirty="0" smtClean="0"/>
              <a:t>Can we do more:  ????  Let’s talk about it:</a:t>
            </a:r>
          </a:p>
        </p:txBody>
      </p:sp>
    </p:spTree>
    <p:extLst>
      <p:ext uri="{BB962C8B-B14F-4D97-AF65-F5344CB8AC3E}">
        <p14:creationId xmlns="" xmlns:p14="http://schemas.microsoft.com/office/powerpoint/2010/main" val="36067078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219200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What is your classroom slogan?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4983163"/>
          </a:xfrm>
        </p:spPr>
        <p:txBody>
          <a:bodyPr>
            <a:normAutofit lnSpcReduction="10000"/>
          </a:bodyPr>
          <a:lstStyle/>
          <a:p>
            <a:r>
              <a:rPr lang="en-US" sz="3900" dirty="0" smtClean="0"/>
              <a:t>MY CLASSROOM IS A SAFE CLASSROOM, YOU ARE SPECIAL TO ME!</a:t>
            </a:r>
          </a:p>
          <a:p>
            <a:pPr lvl="3">
              <a:buNone/>
            </a:pPr>
            <a:r>
              <a:rPr lang="en-US" sz="8000" dirty="0" smtClean="0"/>
              <a:t>OR</a:t>
            </a:r>
          </a:p>
          <a:p>
            <a:r>
              <a:rPr lang="en-US" sz="3900" dirty="0" smtClean="0"/>
              <a:t>THE BEATINGS WILL CONTINUE UNTIL THE MORAL  IMPROVES !</a:t>
            </a:r>
            <a:endParaRPr lang="en-US" sz="6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REFERRENCES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>
                <a:hlinkClick r:id="rId2"/>
              </a:rPr>
              <a:t>www.behavioradvisor.com/streetwise.html</a:t>
            </a:r>
            <a:endParaRPr lang="en-US" sz="3000" dirty="0" smtClean="0"/>
          </a:p>
          <a:p>
            <a:r>
              <a:rPr lang="en-US" sz="3000" dirty="0" err="1" smtClean="0"/>
              <a:t>Boice</a:t>
            </a:r>
            <a:r>
              <a:rPr lang="en-US" sz="3000" dirty="0" smtClean="0"/>
              <a:t>, R. (1998). “Classroom Activities”. </a:t>
            </a:r>
          </a:p>
          <a:p>
            <a:r>
              <a:rPr lang="en-US" sz="3000" dirty="0" smtClean="0"/>
              <a:t>Harvard Educational Review “Tough Fronts”</a:t>
            </a:r>
          </a:p>
          <a:p>
            <a:r>
              <a:rPr lang="en-US" sz="3000" dirty="0" smtClean="0"/>
              <a:t>Lewis, Newcomer, (2006). “The Handbook of Classroom Management”</a:t>
            </a:r>
          </a:p>
          <a:p>
            <a:r>
              <a:rPr lang="en-US" sz="3000" b="1" dirty="0" smtClean="0">
                <a:hlinkClick r:id="rId3"/>
              </a:rPr>
              <a:t>www.RADKID.org</a:t>
            </a:r>
            <a:endParaRPr lang="en-US" sz="3000" b="1" dirty="0" smtClean="0"/>
          </a:p>
          <a:p>
            <a:r>
              <a:rPr lang="en-US" sz="3000" dirty="0" smtClean="0">
                <a:hlinkClick r:id="rId4"/>
              </a:rPr>
              <a:t>www.nofas.org</a:t>
            </a:r>
            <a:endParaRPr lang="en-US" sz="3000" dirty="0" smtClean="0"/>
          </a:p>
          <a:p>
            <a:r>
              <a:rPr lang="en-US" sz="3000" i="1" dirty="0" smtClean="0">
                <a:hlinkClick r:id="rId5"/>
              </a:rPr>
              <a:t>https://www.</a:t>
            </a:r>
            <a:r>
              <a:rPr lang="en-US" sz="3000" b="1" i="1" dirty="0" smtClean="0">
                <a:hlinkClick r:id="rId5"/>
              </a:rPr>
              <a:t>nimh</a:t>
            </a:r>
            <a:r>
              <a:rPr lang="en-US" sz="3000" i="1" dirty="0" smtClean="0">
                <a:hlinkClick r:id="rId5"/>
              </a:rPr>
              <a:t>.nih.gov</a:t>
            </a:r>
            <a:endParaRPr lang="en-US" sz="3000" i="1" dirty="0" smtClean="0"/>
          </a:p>
          <a:p>
            <a:r>
              <a:rPr lang="en-US" sz="3000" i="1" dirty="0" smtClean="0">
                <a:hlinkClick r:id="rId6"/>
              </a:rPr>
              <a:t>http://www.schoolmentalhealth.orgs/</a:t>
            </a:r>
            <a:endParaRPr lang="en-US" sz="3000" i="1" dirty="0" smtClean="0"/>
          </a:p>
          <a:p>
            <a:r>
              <a:rPr lang="en-US" sz="3000" i="1" dirty="0" smtClean="0">
                <a:hlinkClick r:id="rId7"/>
              </a:rPr>
              <a:t>http://www.nea.org/assets/docs/HE/dropoutguide1108.pdf</a:t>
            </a:r>
            <a:endParaRPr lang="en-US" sz="3000" i="1" dirty="0" smtClean="0"/>
          </a:p>
          <a:p>
            <a:r>
              <a:rPr lang="en-US" sz="3000" i="1" dirty="0" smtClean="0"/>
              <a:t>“Reduction of School Violence”, B. Johns, V. Carr</a:t>
            </a:r>
          </a:p>
          <a:p>
            <a:r>
              <a:rPr lang="en-US" i="1" dirty="0" smtClean="0"/>
              <a:t>Jim Taylor: </a:t>
            </a:r>
            <a:r>
              <a:rPr lang="en-US" i="1" dirty="0" smtClean="0">
                <a:hlinkClick r:id="rId8"/>
              </a:rPr>
              <a:t>jimmyt.dive@gmail.com</a:t>
            </a:r>
            <a:endParaRPr lang="en-US" i="1" dirty="0" smtClean="0"/>
          </a:p>
          <a:p>
            <a:r>
              <a:rPr lang="en-US" i="1" dirty="0" smtClean="0"/>
              <a:t>Deuteronomy  15 : 11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989896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715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 in 5 students are likely to have a MH </a:t>
            </a:r>
            <a:r>
              <a:rPr lang="en-US" dirty="0" err="1" smtClean="0"/>
              <a:t>Dx</a:t>
            </a:r>
            <a:r>
              <a:rPr lang="en-US" dirty="0" smtClean="0"/>
              <a:t>.</a:t>
            </a:r>
          </a:p>
          <a:p>
            <a:r>
              <a:rPr lang="en-US" dirty="0" smtClean="0"/>
              <a:t>75% to 80% of children with MH issues do NOT receive services.</a:t>
            </a:r>
          </a:p>
          <a:p>
            <a:r>
              <a:rPr lang="en-US" dirty="0" smtClean="0"/>
              <a:t>Approximately 50% of students age 14 and older who are living with a mental illness drop out of high school. On the street, closer to 75%.</a:t>
            </a:r>
          </a:p>
          <a:p>
            <a:r>
              <a:rPr lang="en-US" dirty="0" smtClean="0"/>
              <a:t>Over 75% of crimes are committed by high school drop outs</a:t>
            </a:r>
          </a:p>
          <a:p>
            <a:r>
              <a:rPr lang="en-US" dirty="0" smtClean="0"/>
              <a:t>75% of all problem behaviors in school are exhibited by 10% of the students.</a:t>
            </a:r>
          </a:p>
          <a:p>
            <a:r>
              <a:rPr lang="en-US" dirty="0" smtClean="0"/>
              <a:t>70% of those students have some MH </a:t>
            </a:r>
            <a:r>
              <a:rPr lang="en-US" dirty="0" err="1" smtClean="0"/>
              <a:t>Dx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(</a:t>
            </a:r>
            <a:r>
              <a:rPr lang="en-US" sz="1900" dirty="0" smtClean="0"/>
              <a:t>2001, Children’s Mental Health Conference, Miami Florida)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ON THE STREET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Kids ‘on the street’ are likely to have (3xs) the rate of MH issues than kids in the ‘general population’</a:t>
            </a:r>
          </a:p>
          <a:p>
            <a:r>
              <a:rPr lang="en-US" dirty="0" smtClean="0"/>
              <a:t>Kids on the street are (5xs) more likely to be incarcerated than their rural counterparts.</a:t>
            </a:r>
          </a:p>
          <a:p>
            <a:r>
              <a:rPr lang="en-US" dirty="0" smtClean="0"/>
              <a:t>20% of OSS is the result of ‘insubordination’</a:t>
            </a:r>
          </a:p>
          <a:p>
            <a:r>
              <a:rPr lang="en-US" dirty="0" smtClean="0"/>
              <a:t>20% of OSS is for fighting</a:t>
            </a:r>
          </a:p>
          <a:p>
            <a:r>
              <a:rPr lang="en-US" dirty="0" smtClean="0"/>
              <a:t>Less than 5% of OSS is for weapons or drugs</a:t>
            </a:r>
          </a:p>
          <a:p>
            <a:r>
              <a:rPr lang="en-US" dirty="0" smtClean="0"/>
              <a:t>Higher the poverty rate in the school the higher the rate of OSS.  ?????? WHAT??????</a:t>
            </a:r>
          </a:p>
          <a:p>
            <a:r>
              <a:rPr lang="en-US" sz="3900" dirty="0" smtClean="0"/>
              <a:t>I can find NO literature NO research that indicates that OSS is an effective intervention for problem behavior.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On the Street</a:t>
            </a:r>
            <a:br>
              <a:rPr lang="en-US" dirty="0" smtClean="0"/>
            </a:br>
            <a:r>
              <a:rPr lang="en-US" dirty="0" smtClean="0"/>
              <a:t>Environmentally Beaten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Autofit/>
          </a:bodyPr>
          <a:lstStyle/>
          <a:p>
            <a:r>
              <a:rPr lang="en-US" dirty="0" smtClean="0"/>
              <a:t>Poverty</a:t>
            </a:r>
          </a:p>
          <a:p>
            <a:r>
              <a:rPr lang="en-US" dirty="0" smtClean="0"/>
              <a:t>Hunger</a:t>
            </a:r>
          </a:p>
          <a:p>
            <a:r>
              <a:rPr lang="en-US" dirty="0" smtClean="0"/>
              <a:t>No Hugs</a:t>
            </a:r>
          </a:p>
          <a:p>
            <a:r>
              <a:rPr lang="en-US" dirty="0" smtClean="0"/>
              <a:t>Sexual Abuse</a:t>
            </a:r>
          </a:p>
          <a:p>
            <a:r>
              <a:rPr lang="en-US" dirty="0" smtClean="0"/>
              <a:t>Physical Abuse</a:t>
            </a:r>
          </a:p>
          <a:p>
            <a:r>
              <a:rPr lang="en-US" dirty="0" smtClean="0"/>
              <a:t>Unsanitary Conditions</a:t>
            </a:r>
          </a:p>
          <a:p>
            <a:r>
              <a:rPr lang="en-US" dirty="0" smtClean="0"/>
              <a:t>Lack of Sleeping areas</a:t>
            </a:r>
          </a:p>
          <a:p>
            <a:r>
              <a:rPr lang="en-US" dirty="0" smtClean="0"/>
              <a:t>Fear of Being Beat Up</a:t>
            </a:r>
          </a:p>
          <a:p>
            <a:r>
              <a:rPr lang="en-US" dirty="0" smtClean="0"/>
              <a:t>Changing Schools/Homes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87583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Environmentally Beaten Down</a:t>
            </a:r>
            <a:br>
              <a:rPr lang="en-US" dirty="0" smtClean="0"/>
            </a:br>
            <a:r>
              <a:rPr lang="en-US" dirty="0" smtClean="0"/>
              <a:t>“Toxic Stress”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 love</a:t>
            </a:r>
          </a:p>
          <a:p>
            <a:r>
              <a:rPr lang="en-US" dirty="0" smtClean="0"/>
              <a:t>Being Preyed upon</a:t>
            </a:r>
          </a:p>
          <a:p>
            <a:r>
              <a:rPr lang="en-US" dirty="0" smtClean="0"/>
              <a:t>No way to Study</a:t>
            </a:r>
          </a:p>
          <a:p>
            <a:r>
              <a:rPr lang="en-US" dirty="0" smtClean="0"/>
              <a:t>Mom on drugs</a:t>
            </a:r>
          </a:p>
          <a:p>
            <a:r>
              <a:rPr lang="en-US" dirty="0" smtClean="0"/>
              <a:t>Mom on alcohol</a:t>
            </a:r>
          </a:p>
          <a:p>
            <a:r>
              <a:rPr lang="en-US" dirty="0" smtClean="0"/>
              <a:t>No paternal figure</a:t>
            </a:r>
          </a:p>
          <a:p>
            <a:r>
              <a:rPr lang="en-US" dirty="0" smtClean="0"/>
              <a:t>Many </a:t>
            </a:r>
            <a:r>
              <a:rPr lang="en-US" dirty="0" err="1" smtClean="0"/>
              <a:t>Many</a:t>
            </a:r>
            <a:r>
              <a:rPr lang="en-US" dirty="0" smtClean="0"/>
              <a:t> Paternal Figures</a:t>
            </a:r>
          </a:p>
          <a:p>
            <a:r>
              <a:rPr lang="en-US" dirty="0" smtClean="0"/>
              <a:t>No Hugs (the wrong hugs)</a:t>
            </a:r>
          </a:p>
          <a:p>
            <a:r>
              <a:rPr lang="en-US" dirty="0" smtClean="0"/>
              <a:t>Gang pressure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339299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jtaylor\AppData\Local\Microsoft\Windows\Temporary Internet Files\Content.IE5\LLA0AOVM\I ain't got no 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629400" cy="6629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of the Street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/>
          <a:lstStyle/>
          <a:p>
            <a:r>
              <a:rPr lang="en-US" dirty="0" smtClean="0"/>
              <a:t>NEVER appear weak or vulnerable</a:t>
            </a:r>
          </a:p>
          <a:p>
            <a:r>
              <a:rPr lang="en-US" dirty="0" smtClean="0"/>
              <a:t>You are either prey or predator</a:t>
            </a:r>
          </a:p>
          <a:p>
            <a:r>
              <a:rPr lang="en-US" dirty="0" smtClean="0"/>
              <a:t>Always hang with a group (or gang)</a:t>
            </a:r>
          </a:p>
          <a:p>
            <a:r>
              <a:rPr lang="en-US" dirty="0" smtClean="0"/>
              <a:t>Strike first when ever possible</a:t>
            </a:r>
          </a:p>
          <a:p>
            <a:r>
              <a:rPr lang="en-US" dirty="0" smtClean="0"/>
              <a:t>Never let anybody get away with anything</a:t>
            </a:r>
          </a:p>
          <a:p>
            <a:r>
              <a:rPr lang="en-US" dirty="0" smtClean="0"/>
              <a:t>School will not keep you safe</a:t>
            </a:r>
          </a:p>
          <a:p>
            <a:pPr lvl="1"/>
            <a:r>
              <a:rPr lang="en-US" dirty="0" smtClean="0"/>
              <a:t>(on the street)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9109</TotalTime>
  <Words>1093</Words>
  <Application>Microsoft Office PowerPoint</Application>
  <PresentationFormat>On-screen Show (4:3)</PresentationFormat>
  <Paragraphs>193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Technic</vt:lpstr>
      <vt:lpstr>Education From the Street to the Classroom  29th Annual National Youth-at-Risk Conference,  Savannah GA</vt:lpstr>
      <vt:lpstr>What’s Missing ‘Someone Get Rid of the Bees’</vt:lpstr>
      <vt:lpstr>Slide 3</vt:lpstr>
      <vt:lpstr>Statistics</vt:lpstr>
      <vt:lpstr>ON THE STREET</vt:lpstr>
      <vt:lpstr>On the Street Environmentally Beaten Up</vt:lpstr>
      <vt:lpstr>Environmentally Beaten Down “Toxic Stress”</vt:lpstr>
      <vt:lpstr>Slide 8</vt:lpstr>
      <vt:lpstr>Code of the Street </vt:lpstr>
      <vt:lpstr>Mental Health and the Behavior</vt:lpstr>
      <vt:lpstr>Mental Health and the Behavior</vt:lpstr>
      <vt:lpstr>In The Classroom </vt:lpstr>
      <vt:lpstr>In the Class Room</vt:lpstr>
      <vt:lpstr>In the Class Room</vt:lpstr>
      <vt:lpstr>In the Class Room</vt:lpstr>
      <vt:lpstr>Discipline</vt:lpstr>
      <vt:lpstr>In the School</vt:lpstr>
      <vt:lpstr>In the School</vt:lpstr>
      <vt:lpstr>What Needs to Happen</vt:lpstr>
      <vt:lpstr>What is your classroom slogan?</vt:lpstr>
      <vt:lpstr>REFERRENCES</vt:lpstr>
    </vt:vector>
  </TitlesOfParts>
  <Company>PinelandCSB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Bridging the Gap  Between School and the Street</dc:title>
  <dc:creator>jtaylor</dc:creator>
  <cp:lastModifiedBy>jtaylor</cp:lastModifiedBy>
  <cp:revision>235</cp:revision>
  <dcterms:created xsi:type="dcterms:W3CDTF">2016-01-05T14:20:26Z</dcterms:created>
  <dcterms:modified xsi:type="dcterms:W3CDTF">2018-01-26T16:29:03Z</dcterms:modified>
</cp:coreProperties>
</file>