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24"/>
  </p:notesMasterIdLst>
  <p:sldIdLst>
    <p:sldId id="256" r:id="rId5"/>
    <p:sldId id="257" r:id="rId6"/>
    <p:sldId id="262" r:id="rId7"/>
    <p:sldId id="263" r:id="rId8"/>
    <p:sldId id="268" r:id="rId9"/>
    <p:sldId id="267" r:id="rId10"/>
    <p:sldId id="266" r:id="rId11"/>
    <p:sldId id="265" r:id="rId12"/>
    <p:sldId id="264" r:id="rId13"/>
    <p:sldId id="259" r:id="rId14"/>
    <p:sldId id="260" r:id="rId15"/>
    <p:sldId id="273" r:id="rId16"/>
    <p:sldId id="272" r:id="rId17"/>
    <p:sldId id="269" r:id="rId18"/>
    <p:sldId id="274" r:id="rId19"/>
    <p:sldId id="261" r:id="rId20"/>
    <p:sldId id="275" r:id="rId21"/>
    <p:sldId id="270" r:id="rId22"/>
    <p:sldId id="27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9" autoAdjust="0"/>
    <p:restoredTop sz="94660"/>
  </p:normalViewPr>
  <p:slideViewPr>
    <p:cSldViewPr snapToGrid="0">
      <p:cViewPr varScale="1">
        <p:scale>
          <a:sx n="83" d="100"/>
          <a:sy n="83" d="100"/>
        </p:scale>
        <p:origin x="3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274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C:\Users\Brian%20J%20Mizeski\Desktop\data%20grag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>
                <a:solidFill>
                  <a:srgbClr val="002060"/>
                </a:solidFill>
              </a:rPr>
              <a:t>BESS</a:t>
            </a:r>
          </a:p>
        </c:rich>
      </c:tx>
      <c:layout>
        <c:manualLayout>
          <c:xMode val="edge"/>
          <c:yMode val="edge"/>
          <c:x val="0.42929035733971582"/>
          <c:y val="8.8228710633690189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227537182852145"/>
          <c:y val="0.17171296296296296"/>
          <c:w val="0.78565719791355193"/>
          <c:h val="0.684044635887553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F53-401F-B8E8-193B52239959}"/>
              </c:ext>
            </c:extLst>
          </c:dPt>
          <c:dPt>
            <c:idx val="1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F53-401F-B8E8-193B52239959}"/>
              </c:ext>
            </c:extLst>
          </c:dPt>
          <c:dLbls>
            <c:dLbl>
              <c:idx val="0"/>
              <c:layout>
                <c:manualLayout>
                  <c:x val="-4.7155913602197541E-3"/>
                  <c:y val="-3.6075486962262197E-2"/>
                </c:manualLayout>
              </c:layout>
              <c:tx>
                <c:rich>
                  <a:bodyPr/>
                  <a:lstStyle/>
                  <a:p>
                    <a:fld id="{D50198CC-2C5A-49E0-BF0D-7207F8DBB10C}" type="VALUE">
                      <a:rPr lang="en-US" smtClean="0">
                        <a:solidFill>
                          <a:srgbClr val="002060"/>
                        </a:solidFill>
                      </a:rPr>
                      <a:pPr/>
                      <a:t>[VALUE]</a:t>
                    </a:fld>
                    <a:r>
                      <a:rPr lang="en-US" dirty="0">
                        <a:solidFill>
                          <a:srgbClr val="002060"/>
                        </a:solidFill>
                      </a:rPr>
                      <a:t> ± 7.34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F53-401F-B8E8-193B52239959}"/>
                </c:ext>
              </c:extLst>
            </c:dLbl>
            <c:dLbl>
              <c:idx val="1"/>
              <c:layout>
                <c:manualLayout>
                  <c:x val="-1.0517439612118476E-2"/>
                  <c:y val="-1.08226460886786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600" b="0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364A6F7-A738-4B18-B1D8-E4AC6A02FB0C}" type="VALUE">
                      <a:rPr lang="en-US" smtClean="0">
                        <a:solidFill>
                          <a:srgbClr val="002060"/>
                        </a:solidFill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600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</a:defRPr>
                      </a:pPr>
                      <a:t>[VALUE]</a:t>
                    </a:fld>
                    <a:r>
                      <a:rPr lang="en-US" dirty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sz="1600" b="0" i="0" u="none" strike="noStrike" kern="1200" baseline="0" dirty="0">
                        <a:solidFill>
                          <a:srgbClr val="002060"/>
                        </a:solidFill>
                      </a:rPr>
                      <a:t>± </a:t>
                    </a:r>
                    <a:r>
                      <a:rPr lang="en-US" dirty="0">
                        <a:solidFill>
                          <a:srgbClr val="002060"/>
                        </a:solidFill>
                      </a:rPr>
                      <a:t>8.04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0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051255321981136"/>
                      <c:h val="0.151733498163274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F53-401F-B8E8-193B522399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stdErr"/>
            <c:noEndCap val="0"/>
            <c:spPr>
              <a:noFill/>
              <a:ln w="444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Sheet1!$A$37:$B$37</c:f>
              <c:numCache>
                <c:formatCode>General</c:formatCode>
                <c:ptCount val="2"/>
                <c:pt idx="0">
                  <c:v>15.5</c:v>
                </c:pt>
                <c:pt idx="1">
                  <c:v>16.62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F53-401F-B8E8-193B5223995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47"/>
        <c:overlap val="-27"/>
        <c:axId val="330374040"/>
        <c:axId val="330371088"/>
      </c:barChart>
      <c:catAx>
        <c:axId val="330374040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>
                    <a:solidFill>
                      <a:srgbClr val="002060"/>
                    </a:solidFill>
                  </a:rPr>
                  <a:t>Baseline</a:t>
                </a:r>
              </a:p>
            </c:rich>
          </c:tx>
          <c:layout>
            <c:manualLayout>
              <c:xMode val="edge"/>
              <c:yMode val="edge"/>
              <c:x val="0.23909069288931523"/>
              <c:y val="0.866580066560693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out"/>
        <c:minorTickMark val="none"/>
        <c:tickLblPos val="nextTo"/>
        <c:crossAx val="330371088"/>
        <c:crosses val="autoZero"/>
        <c:auto val="1"/>
        <c:lblAlgn val="ctr"/>
        <c:lblOffset val="100"/>
        <c:noMultiLvlLbl val="0"/>
      </c:catAx>
      <c:valAx>
        <c:axId val="330371088"/>
        <c:scaling>
          <c:orientation val="minMax"/>
          <c:max val="3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>
                    <a:solidFill>
                      <a:srgbClr val="002060"/>
                    </a:solidFill>
                  </a:rPr>
                  <a:t>Composite</a:t>
                </a:r>
                <a:r>
                  <a:rPr lang="en-US" sz="2000" baseline="0">
                    <a:solidFill>
                      <a:srgbClr val="002060"/>
                    </a:solidFill>
                  </a:rPr>
                  <a:t> Score</a:t>
                </a:r>
                <a:endParaRPr lang="en-US" sz="2000">
                  <a:solidFill>
                    <a:srgbClr val="00206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374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 w="15875">
      <a:solidFill>
        <a:srgbClr val="00206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en-US" sz="2800" b="1">
                <a:solidFill>
                  <a:srgbClr val="002060"/>
                </a:solidFill>
              </a:rPr>
              <a:t>SAC</a:t>
            </a:r>
          </a:p>
        </c:rich>
      </c:tx>
      <c:layout>
        <c:manualLayout>
          <c:xMode val="edge"/>
          <c:yMode val="edge"/>
          <c:x val="0.4406424937532339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25-42D5-BA23-991C0A7FEB91}"/>
              </c:ext>
            </c:extLst>
          </c:dPt>
          <c:dLbls>
            <c:dLbl>
              <c:idx val="0"/>
              <c:layout>
                <c:manualLayout>
                  <c:x val="-5.8945820268763152E-3"/>
                  <c:y val="1.443019478490487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600" b="0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1119631-5D6A-4170-9FC7-85CDD3A96B43}" type="VALUE">
                      <a:rPr lang="en-US" smtClean="0">
                        <a:solidFill>
                          <a:srgbClr val="002060"/>
                        </a:solidFill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600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</a:defRPr>
                      </a:pPr>
                      <a:t>[VALUE]</a:t>
                    </a:fld>
                    <a:r>
                      <a:rPr lang="en-US" dirty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sz="1600" b="0" i="0" u="none" strike="noStrike" kern="1200" baseline="0" dirty="0">
                        <a:solidFill>
                          <a:srgbClr val="002060"/>
                        </a:solidFill>
                      </a:rPr>
                      <a:t>± 1.59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0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999716507558774"/>
                      <c:h val="0.151733498163274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325-42D5-BA23-991C0A7FEB91}"/>
                </c:ext>
              </c:extLst>
            </c:dLbl>
            <c:dLbl>
              <c:idx val="1"/>
              <c:layout>
                <c:manualLayout>
                  <c:x val="2.357888506711456E-3"/>
                  <c:y val="-7.2150973924524396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600" b="0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BF7068C-8AF8-4702-BE7D-41DF3A49F959}" type="VALUE">
                      <a:rPr lang="en-US" smtClean="0">
                        <a:solidFill>
                          <a:srgbClr val="002060"/>
                        </a:solidFill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600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</a:defRPr>
                      </a:pPr>
                      <a:t>[VALUE]</a:t>
                    </a:fld>
                    <a:r>
                      <a:rPr lang="en-US" baseline="0" dirty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sz="1600" b="0" i="0" u="none" strike="noStrike" kern="1200" baseline="0" dirty="0">
                        <a:solidFill>
                          <a:srgbClr val="002060"/>
                        </a:solidFill>
                      </a:rPr>
                      <a:t>± 2.24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marL="0" marR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0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162690129766015"/>
                      <c:h val="0.1245686564806913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325-42D5-BA23-991C0A7FEB9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stdErr"/>
            <c:noEndCap val="0"/>
            <c:spPr>
              <a:noFill/>
              <a:ln w="349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Sheet1!$C$37:$D$37</c:f>
              <c:numCache>
                <c:formatCode>General</c:formatCode>
                <c:ptCount val="2"/>
                <c:pt idx="0">
                  <c:v>26.79</c:v>
                </c:pt>
                <c:pt idx="1">
                  <c:v>27.24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25-42D5-BA23-991C0A7FEB9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47"/>
        <c:overlap val="-27"/>
        <c:axId val="330377976"/>
        <c:axId val="330373384"/>
      </c:barChart>
      <c:catAx>
        <c:axId val="330377976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>
                    <a:solidFill>
                      <a:srgbClr val="002060"/>
                    </a:solidFill>
                  </a:rPr>
                  <a:t>Baseline</a:t>
                </a:r>
              </a:p>
            </c:rich>
          </c:tx>
          <c:layout>
            <c:manualLayout>
              <c:xMode val="edge"/>
              <c:yMode val="edge"/>
              <c:x val="0.2762727594582417"/>
              <c:y val="0.865023423501219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crossAx val="330373384"/>
        <c:crosses val="autoZero"/>
        <c:auto val="1"/>
        <c:lblAlgn val="ctr"/>
        <c:lblOffset val="100"/>
        <c:noMultiLvlLbl val="0"/>
      </c:catAx>
      <c:valAx>
        <c:axId val="330373384"/>
        <c:scaling>
          <c:orientation val="minMax"/>
          <c:max val="30"/>
          <c:min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>
                    <a:solidFill>
                      <a:srgbClr val="002060"/>
                    </a:solidFill>
                  </a:rPr>
                  <a:t>Total</a:t>
                </a:r>
                <a:r>
                  <a:rPr lang="en-US" sz="2000" baseline="0">
                    <a:solidFill>
                      <a:srgbClr val="002060"/>
                    </a:solidFill>
                  </a:rPr>
                  <a:t> Score</a:t>
                </a:r>
                <a:endParaRPr lang="en-US" sz="2000">
                  <a:solidFill>
                    <a:srgbClr val="00206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0377976"/>
        <c:crosses val="autoZero"/>
        <c:crossBetween val="between"/>
      </c:valAx>
      <c:spPr>
        <a:solidFill>
          <a:sysClr val="window" lastClr="FFFFFF"/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 w="15875">
      <a:solidFill>
        <a:srgbClr val="00206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0.59138</cdr:x>
      <cdr:y>0.86418</cdr:y>
    </cdr:from>
    <cdr:to>
      <cdr:x>0.88243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85382" y="3042256"/>
          <a:ext cx="1567716" cy="4781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>
              <a:solidFill>
                <a:srgbClr val="002060"/>
              </a:solidFill>
            </a:rPr>
            <a:t>Re-Baseline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0.64504</cdr:x>
      <cdr:y>0.85864</cdr:y>
    </cdr:from>
    <cdr:to>
      <cdr:x>0.95113</cdr:x>
      <cdr:y>0.94129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74461" y="3022755"/>
          <a:ext cx="1648690" cy="290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>
              <a:solidFill>
                <a:srgbClr val="002060"/>
              </a:solidFill>
            </a:rPr>
            <a:t>Re-Baseline</a:t>
          </a:r>
          <a:endParaRPr lang="en-US" sz="2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DA35-7CA7-44C3-A989-9A80CC8BC046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7FBA3-5506-475B-904E-8375EB3D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12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0000"/>
                </a:solidFill>
              </a:rPr>
              <a:t>in athletes who had experienced a concussion during the previous athletic season.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7FBA3-5506-475B-904E-8375EB3DAE1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46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7FBA3-5506-475B-904E-8375EB3DAE1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202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1B6F1B5-015A-4485-83DB-7684BBD33AD7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EB96160-82BA-479C-95D3-5DEB720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56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1B6F1B5-015A-4485-83DB-7684BBD33AD7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EB96160-82BA-479C-95D3-5DEB720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2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1B6F1B5-015A-4485-83DB-7684BBD33AD7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EB96160-82BA-479C-95D3-5DEB720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06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426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00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78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99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75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83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11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7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1B6F1B5-015A-4485-83DB-7684BBD33AD7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EB96160-82BA-479C-95D3-5DEB720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94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3893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703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1959A20-3274-C944-9DDD-46468942E18A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8AD8936-24F5-014F-9975-317412EF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553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75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944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439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858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595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916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3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1B6F1B5-015A-4485-83DB-7684BBD33AD7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EB96160-82BA-479C-95D3-5DEB720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596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3696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5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30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38CD87C-2F1A-3A42-9C55-AABF38BC052E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703586C-9286-474B-94CD-19DE67A06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665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703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63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942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823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710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95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1B6F1B5-015A-4485-83DB-7684BBD33AD7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EB96160-82BA-479C-95D3-5DEB720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482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597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586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7045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459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85006ED-28A4-F34C-8061-A73C25939C72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874C4FD-91A8-2442-A17D-29597A84D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52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1B6F1B5-015A-4485-83DB-7684BBD33AD7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EB96160-82BA-479C-95D3-5DEB720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73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1B6F1B5-015A-4485-83DB-7684BBD33AD7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EB96160-82BA-479C-95D3-5DEB720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652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1B6F1B5-015A-4485-83DB-7684BBD33AD7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EB96160-82BA-479C-95D3-5DEB720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96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1B6F1B5-015A-4485-83DB-7684BBD33AD7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EB96160-82BA-479C-95D3-5DEB720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35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1B6F1B5-015A-4485-83DB-7684BBD33AD7}" type="datetimeFigureOut">
              <a:rPr lang="en-US" smtClean="0"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EB96160-82BA-479C-95D3-5DEB720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27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b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5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d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993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a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01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c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08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65655"/>
            <a:ext cx="10363200" cy="14700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Postural and Cognitive Changes Observed During Re-Baseline Assessments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5567" y="4440195"/>
            <a:ext cx="10420865" cy="224863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B.J. Mizeski</a:t>
            </a:r>
            <a:r>
              <a:rPr lang="en-US" sz="2400" baseline="30000" dirty="0"/>
              <a:t>1</a:t>
            </a:r>
            <a:r>
              <a:rPr lang="en-US" sz="2400" dirty="0"/>
              <a:t>, M.E. Mormile</a:t>
            </a:r>
            <a:r>
              <a:rPr lang="en-US" sz="2400" baseline="30000" dirty="0"/>
              <a:t>1</a:t>
            </a:r>
            <a:r>
              <a:rPr lang="en-US" sz="2400" dirty="0"/>
              <a:t>, B. Szekely</a:t>
            </a:r>
            <a:r>
              <a:rPr lang="en-US" sz="2400" baseline="30000" dirty="0"/>
              <a:t>1</a:t>
            </a:r>
            <a:r>
              <a:rPr lang="en-US" sz="2400" dirty="0"/>
              <a:t>, K. Grimes</a:t>
            </a:r>
            <a:r>
              <a:rPr lang="en-US" sz="2400" baseline="30000" dirty="0"/>
              <a:t>1</a:t>
            </a:r>
            <a:r>
              <a:rPr lang="en-US" sz="2400" dirty="0"/>
              <a:t>, B.A. Munkasy</a:t>
            </a:r>
            <a:r>
              <a:rPr lang="en-US" sz="2400" baseline="30000" dirty="0"/>
              <a:t>1</a:t>
            </a:r>
            <a:r>
              <a:rPr lang="en-US" sz="2400" dirty="0"/>
              <a:t>, N.G. Murray</a:t>
            </a:r>
            <a:r>
              <a:rPr lang="en-US" sz="2400" baseline="30000" dirty="0"/>
              <a:t>1</a:t>
            </a:r>
            <a:r>
              <a:rPr lang="en-US" sz="2400" dirty="0"/>
              <a:t>.</a:t>
            </a:r>
            <a:r>
              <a:rPr lang="en-US" sz="2400" baseline="300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baseline="30000" dirty="0"/>
              <a:t>1</a:t>
            </a:r>
            <a:r>
              <a:rPr lang="en-US" sz="2400" dirty="0"/>
              <a:t>School of Health and Kinesiology, Georgia Southern University, Statesboro, GA. 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8688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Purpose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0200" y="1600201"/>
            <a:ext cx="9024257" cy="4525963"/>
          </a:xfrm>
        </p:spPr>
        <p:txBody>
          <a:bodyPr/>
          <a:lstStyle/>
          <a:p>
            <a:r>
              <a:rPr lang="en-US" dirty="0"/>
              <a:t>Assess changes following full recovery from concussion on two standard clinical measures of concussion, the BESS and the SAC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Deficits will be present following re-baseline exams</a:t>
            </a:r>
          </a:p>
        </p:txBody>
      </p:sp>
    </p:spTree>
    <p:extLst>
      <p:ext uri="{BB962C8B-B14F-4D97-AF65-F5344CB8AC3E}">
        <p14:creationId xmlns:p14="http://schemas.microsoft.com/office/powerpoint/2010/main" val="71922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Methods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17638"/>
            <a:ext cx="5384800" cy="4525963"/>
          </a:xfrm>
        </p:spPr>
        <p:txBody>
          <a:bodyPr/>
          <a:lstStyle/>
          <a:p>
            <a:r>
              <a:rPr lang="en-US" dirty="0"/>
              <a:t>2 Testing time points</a:t>
            </a:r>
          </a:p>
          <a:p>
            <a:pPr lvl="1"/>
            <a:r>
              <a:rPr lang="en-US" dirty="0"/>
              <a:t>Preseason (PRE)</a:t>
            </a:r>
          </a:p>
          <a:p>
            <a:pPr lvl="2"/>
            <a:r>
              <a:rPr lang="en-US" dirty="0"/>
              <a:t>Initial Assessment</a:t>
            </a:r>
          </a:p>
          <a:p>
            <a:pPr lvl="1"/>
            <a:r>
              <a:rPr lang="en-US" dirty="0"/>
              <a:t>Post Season (POST)</a:t>
            </a:r>
          </a:p>
          <a:p>
            <a:pPr lvl="2"/>
            <a:r>
              <a:rPr lang="en-US" dirty="0"/>
              <a:t>Re-Baseline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70714" y="1417638"/>
            <a:ext cx="6596743" cy="4525963"/>
          </a:xfrm>
        </p:spPr>
        <p:txBody>
          <a:bodyPr/>
          <a:lstStyle/>
          <a:p>
            <a:r>
              <a:rPr lang="en-US" dirty="0"/>
              <a:t>Pre &amp; Post included SAC &amp; BESS</a:t>
            </a:r>
          </a:p>
          <a:p>
            <a:r>
              <a:rPr lang="en-US" dirty="0"/>
              <a:t>34 Division I Athletes &amp; Cheerleaders over 2 athletic years</a:t>
            </a:r>
          </a:p>
          <a:p>
            <a:pPr lvl="1"/>
            <a:r>
              <a:rPr lang="en-US" dirty="0"/>
              <a:t>13 male, 21 female</a:t>
            </a:r>
          </a:p>
          <a:p>
            <a:r>
              <a:rPr lang="en-US" dirty="0"/>
              <a:t>Diagnosed concussion, confirmed by team physician, &amp; returned to play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10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0587"/>
              </p:ext>
            </p:extLst>
          </p:nvPr>
        </p:nvGraphicFramePr>
        <p:xfrm>
          <a:off x="1620981" y="594975"/>
          <a:ext cx="8963892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1946">
                  <a:extLst>
                    <a:ext uri="{9D8B030D-6E8A-4147-A177-3AD203B41FA5}">
                      <a16:colId xmlns:a16="http://schemas.microsoft.com/office/drawing/2014/main" val="4220589128"/>
                    </a:ext>
                  </a:extLst>
                </a:gridCol>
                <a:gridCol w="4481946">
                  <a:extLst>
                    <a:ext uri="{9D8B030D-6E8A-4147-A177-3AD203B41FA5}">
                      <a16:colId xmlns:a16="http://schemas.microsoft.com/office/drawing/2014/main" val="12955255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Participants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352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Football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76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Cheer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204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Women</a:t>
                      </a:r>
                      <a:r>
                        <a:rPr lang="en-US" sz="2800" baseline="0" dirty="0"/>
                        <a:t>’s </a:t>
                      </a:r>
                      <a:r>
                        <a:rPr lang="en-US" sz="2800" dirty="0"/>
                        <a:t>Soccer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616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Men’s Soccer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498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Women’s Basketball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564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Men’s Basketball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771894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Women’s Track &amp;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2846499"/>
                  </a:ext>
                </a:extLst>
              </a:tr>
              <a:tr h="24214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Women’s </a:t>
                      </a:r>
                      <a:r>
                        <a:rPr lang="en-US" sz="2800" baseline="0" dirty="0"/>
                        <a:t>Volleyball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132476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Women’s </a:t>
                      </a:r>
                      <a:r>
                        <a:rPr lang="en-US" sz="2800" baseline="0" dirty="0"/>
                        <a:t>Swim &amp; Dive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0445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32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Standardized Assessment of Concussion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237" y="997527"/>
            <a:ext cx="5264727" cy="58604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6020" y="2008909"/>
            <a:ext cx="3241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Cognitive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30/30 max score</a:t>
            </a:r>
          </a:p>
        </p:txBody>
      </p:sp>
    </p:spTree>
    <p:extLst>
      <p:ext uri="{BB962C8B-B14F-4D97-AF65-F5344CB8AC3E}">
        <p14:creationId xmlns:p14="http://schemas.microsoft.com/office/powerpoint/2010/main" val="282276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Balance Error Scoring System </a:t>
            </a:r>
            <a:br>
              <a:rPr lang="en-US" dirty="0">
                <a:solidFill>
                  <a:srgbClr val="002060"/>
                </a:solidFill>
              </a:rPr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945" y="1238003"/>
            <a:ext cx="7647709" cy="53584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0436" y="1690255"/>
            <a:ext cx="277090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6 Trials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3 stances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Stable &amp; Unstable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Airex</a:t>
            </a:r>
            <a:r>
              <a:rPr lang="en-US" sz="2400" dirty="0"/>
              <a:t> Pad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20 seconds each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Composite score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60/60 max</a:t>
            </a:r>
          </a:p>
        </p:txBody>
      </p:sp>
    </p:spTree>
    <p:extLst>
      <p:ext uri="{BB962C8B-B14F-4D97-AF65-F5344CB8AC3E}">
        <p14:creationId xmlns:p14="http://schemas.microsoft.com/office/powerpoint/2010/main" val="6185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Analysis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367975" y="1417638"/>
            <a:ext cx="5214425" cy="4525963"/>
          </a:xfrm>
        </p:spPr>
        <p:txBody>
          <a:bodyPr/>
          <a:lstStyle/>
          <a:p>
            <a:r>
              <a:rPr lang="en-US" dirty="0"/>
              <a:t>Independent samples t - test</a:t>
            </a:r>
          </a:p>
          <a:p>
            <a:r>
              <a:rPr lang="en-US" dirty="0"/>
              <a:t>SPSS – Version 23</a:t>
            </a:r>
          </a:p>
          <a:p>
            <a:r>
              <a:rPr lang="en-US" i="1" dirty="0"/>
              <a:t>p=0.05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285462"/>
              </p:ext>
            </p:extLst>
          </p:nvPr>
        </p:nvGraphicFramePr>
        <p:xfrm>
          <a:off x="609600" y="1455579"/>
          <a:ext cx="5495778" cy="2159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7889">
                  <a:extLst>
                    <a:ext uri="{9D8B030D-6E8A-4147-A177-3AD203B41FA5}">
                      <a16:colId xmlns:a16="http://schemas.microsoft.com/office/drawing/2014/main" val="307322289"/>
                    </a:ext>
                  </a:extLst>
                </a:gridCol>
                <a:gridCol w="2747889">
                  <a:extLst>
                    <a:ext uri="{9D8B030D-6E8A-4147-A177-3AD203B41FA5}">
                      <a16:colId xmlns:a16="http://schemas.microsoft.com/office/drawing/2014/main" val="4003194136"/>
                    </a:ext>
                  </a:extLst>
                </a:gridCol>
              </a:tblGrid>
              <a:tr h="539955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Variables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437229"/>
                  </a:ext>
                </a:extLst>
              </a:tr>
              <a:tr h="53995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Independent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396693"/>
                  </a:ext>
                </a:extLst>
              </a:tr>
              <a:tr h="53995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830588"/>
                  </a:ext>
                </a:extLst>
              </a:tr>
              <a:tr h="539955"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432118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92405" y="5864553"/>
            <a:ext cx="3628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Perpetua" panose="02020502060401020303" pitchFamily="18" charset="0"/>
              </a:rPr>
              <a:t>(Except this presentation)a</a:t>
            </a:r>
          </a:p>
        </p:txBody>
      </p:sp>
    </p:spTree>
    <p:extLst>
      <p:ext uri="{BB962C8B-B14F-4D97-AF65-F5344CB8AC3E}">
        <p14:creationId xmlns:p14="http://schemas.microsoft.com/office/powerpoint/2010/main" val="117733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Results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4294967295"/>
          </p:nvPr>
        </p:nvSpPr>
        <p:spPr>
          <a:xfrm>
            <a:off x="6385957" y="5196791"/>
            <a:ext cx="5386387" cy="497427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sz="2800" i="1" dirty="0">
                <a:solidFill>
                  <a:srgbClr val="002060"/>
                </a:solidFill>
              </a:rPr>
              <a:t>p </a:t>
            </a:r>
            <a:r>
              <a:rPr lang="en-US" sz="2800" dirty="0">
                <a:solidFill>
                  <a:srgbClr val="002060"/>
                </a:solidFill>
              </a:rPr>
              <a:t>=0.728 </a:t>
            </a:r>
          </a:p>
          <a:p>
            <a:pPr marL="0" indent="0" algn="ctr">
              <a:buNone/>
            </a:pPr>
            <a:endParaRPr lang="en-US" u="sng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04933" y="5183894"/>
            <a:ext cx="1595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rgbClr val="002060"/>
                </a:solidFill>
              </a:rPr>
              <a:t>p =</a:t>
            </a:r>
            <a:r>
              <a:rPr lang="en-US" sz="2800" dirty="0">
                <a:solidFill>
                  <a:srgbClr val="002060"/>
                </a:solidFill>
              </a:rPr>
              <a:t> 0.353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6632996"/>
              </p:ext>
            </p:extLst>
          </p:nvPr>
        </p:nvGraphicFramePr>
        <p:xfrm>
          <a:off x="6385956" y="1557885"/>
          <a:ext cx="5386387" cy="352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5847656"/>
              </p:ext>
            </p:extLst>
          </p:nvPr>
        </p:nvGraphicFramePr>
        <p:xfrm>
          <a:off x="709613" y="1557885"/>
          <a:ext cx="5386387" cy="352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097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17638"/>
            <a:ext cx="10972800" cy="4525963"/>
          </a:xfrm>
        </p:spPr>
        <p:txBody>
          <a:bodyPr/>
          <a:lstStyle/>
          <a:p>
            <a:r>
              <a:rPr lang="en-US" dirty="0"/>
              <a:t>Participants </a:t>
            </a:r>
          </a:p>
          <a:p>
            <a:r>
              <a:rPr lang="en-US" dirty="0"/>
              <a:t>Subjective</a:t>
            </a:r>
          </a:p>
          <a:p>
            <a:r>
              <a:rPr lang="en-US" dirty="0"/>
              <a:t>Sensitivity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725" y="1417638"/>
            <a:ext cx="4410075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93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35705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Conclusions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6914"/>
            <a:ext cx="10972800" cy="4365171"/>
          </a:xfrm>
        </p:spPr>
        <p:txBody>
          <a:bodyPr/>
          <a:lstStyle/>
          <a:p>
            <a:r>
              <a:rPr lang="en-US" dirty="0"/>
              <a:t>Effects of a single known concussion during an athletic season does not appear to influence clinical assessments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Further research should include more sensitive and objective assessments to determine potential differences</a:t>
            </a:r>
          </a:p>
        </p:txBody>
      </p:sp>
    </p:spTree>
    <p:extLst>
      <p:ext uri="{BB962C8B-B14F-4D97-AF65-F5344CB8AC3E}">
        <p14:creationId xmlns:p14="http://schemas.microsoft.com/office/powerpoint/2010/main" val="279484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1200" dirty="0" err="1"/>
              <a:t>McCrory</a:t>
            </a:r>
            <a:r>
              <a:rPr lang="en-US" sz="1200" dirty="0"/>
              <a:t> P, </a:t>
            </a:r>
            <a:r>
              <a:rPr lang="en-US" sz="1200" dirty="0" err="1"/>
              <a:t>Meeuwisse</a:t>
            </a:r>
            <a:r>
              <a:rPr lang="en-US" sz="1200" dirty="0"/>
              <a:t> WH, </a:t>
            </a:r>
            <a:r>
              <a:rPr lang="en-US" sz="1200" dirty="0" err="1"/>
              <a:t>Aubry</a:t>
            </a:r>
            <a:r>
              <a:rPr lang="en-US" sz="1200" dirty="0"/>
              <a:t> M, et al. Consensus statement on concussion in sport: The 4th international conference on concussion in sport, Zurich, November 2012. </a:t>
            </a:r>
            <a:r>
              <a:rPr lang="en-US" sz="1200" i="1" dirty="0"/>
              <a:t>J </a:t>
            </a:r>
            <a:r>
              <a:rPr lang="en-US" sz="1200" i="1" dirty="0" err="1"/>
              <a:t>Athl</a:t>
            </a:r>
            <a:r>
              <a:rPr lang="en-US" sz="1200" i="1" dirty="0"/>
              <a:t> Train. </a:t>
            </a:r>
            <a:r>
              <a:rPr lang="en-US" sz="1200" dirty="0"/>
              <a:t>2013;48(4):554-575 22p.</a:t>
            </a:r>
          </a:p>
          <a:p>
            <a:pPr>
              <a:buFont typeface="+mj-lt"/>
              <a:buAutoNum type="arabicPeriod"/>
            </a:pPr>
            <a:r>
              <a:rPr lang="en-US" sz="1200" dirty="0" err="1"/>
              <a:t>Langlois</a:t>
            </a:r>
            <a:r>
              <a:rPr lang="en-US" sz="1200" dirty="0"/>
              <a:t> JA, Rutland-Brown W, Wald MM. The epidemiology and impact of traumatic brain injury: A brief overview. </a:t>
            </a:r>
            <a:r>
              <a:rPr lang="en-US" sz="1200" i="1" dirty="0"/>
              <a:t>J Head Trauma </a:t>
            </a:r>
            <a:r>
              <a:rPr lang="en-US" sz="1200" i="1" dirty="0" err="1"/>
              <a:t>Rehabil</a:t>
            </a:r>
            <a:r>
              <a:rPr lang="en-US" sz="1200" dirty="0"/>
              <a:t>. 2006;21(5):375-378 4p. 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Guskiewicz KM, Weaver NL, Padua DA, Jr GW. Epidemiology of concussion in collegiate and high school football players. </a:t>
            </a:r>
            <a:r>
              <a:rPr lang="en-US" sz="1200" i="1" dirty="0"/>
              <a:t>Am J Sports Med</a:t>
            </a:r>
            <a:r>
              <a:rPr lang="en-US" sz="1200" dirty="0"/>
              <a:t>. 2000;28(5):643-650 8p.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Murray N, Salvatore A, Powell D, Reed-Jones R. Reliability and validity evidence of multiple balance assessments in athletes with a concussion. </a:t>
            </a:r>
            <a:r>
              <a:rPr lang="en-US" sz="1200" i="1" dirty="0"/>
              <a:t>J </a:t>
            </a:r>
            <a:r>
              <a:rPr lang="en-US" sz="1200" i="1" dirty="0" err="1"/>
              <a:t>Athl</a:t>
            </a:r>
            <a:r>
              <a:rPr lang="en-US" sz="1200" i="1" dirty="0"/>
              <a:t> Train</a:t>
            </a:r>
            <a:r>
              <a:rPr lang="en-US" sz="1200" dirty="0"/>
              <a:t>. 2014;49(4):540-549. 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Guskiewicz KM. Balance assessment in the management of sport-related concussion. </a:t>
            </a:r>
            <a:r>
              <a:rPr lang="en-US" sz="1200" i="1" dirty="0" err="1"/>
              <a:t>Clin</a:t>
            </a:r>
            <a:r>
              <a:rPr lang="en-US" sz="1200" i="1" dirty="0"/>
              <a:t> Sports Med</a:t>
            </a:r>
            <a:r>
              <a:rPr lang="en-US" sz="1200" dirty="0"/>
              <a:t>. 2011;30:89-102.</a:t>
            </a:r>
          </a:p>
          <a:p>
            <a:pPr>
              <a:buFont typeface="+mj-lt"/>
              <a:buAutoNum type="arabicPeriod"/>
            </a:pPr>
            <a:r>
              <a:rPr lang="en-US" sz="1200" dirty="0" err="1"/>
              <a:t>Broglio</a:t>
            </a:r>
            <a:r>
              <a:rPr lang="en-US" sz="1200" dirty="0"/>
              <a:t> SP, Cantu RC, </a:t>
            </a:r>
            <a:r>
              <a:rPr lang="en-US" sz="1200" dirty="0" err="1"/>
              <a:t>Gioia</a:t>
            </a:r>
            <a:r>
              <a:rPr lang="en-US" sz="1200" dirty="0"/>
              <a:t> GA, et al. National athletic trainers' association position statement: Management of sport concussion. </a:t>
            </a:r>
            <a:r>
              <a:rPr lang="en-US" sz="1200" i="1" dirty="0"/>
              <a:t>J </a:t>
            </a:r>
            <a:r>
              <a:rPr lang="en-US" sz="1200" i="1" dirty="0" err="1"/>
              <a:t>Athl</a:t>
            </a:r>
            <a:r>
              <a:rPr lang="en-US" sz="1200" i="1" dirty="0"/>
              <a:t> Train</a:t>
            </a:r>
            <a:r>
              <a:rPr lang="en-US" sz="1200" dirty="0"/>
              <a:t>. 2014;49(2):245-265 21p. doi: 10.4085/1062-6050 49.1.07.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Kelly KC, Jordan EM, Joyner AB, Burdette GT, Buckley TA. National collegiate athletic association division I athletic trainers' concussion-management practice patterns. </a:t>
            </a:r>
            <a:r>
              <a:rPr lang="en-US" sz="1200" i="1" dirty="0"/>
              <a:t>J </a:t>
            </a:r>
            <a:r>
              <a:rPr lang="en-US" sz="1200" i="1" dirty="0" err="1"/>
              <a:t>Athl</a:t>
            </a:r>
            <a:r>
              <a:rPr lang="en-US" sz="1200" i="1" dirty="0"/>
              <a:t> Train. </a:t>
            </a:r>
            <a:r>
              <a:rPr lang="en-US" sz="1200" dirty="0"/>
              <a:t>2014;49(5):665-673.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Leitch H, Ayers E, Andrews A. LITERATURE REVIEW: A review of concussion management in the young adult; the importance of baseline testing and caregiver education. </a:t>
            </a:r>
            <a:r>
              <a:rPr lang="en-US" sz="1200" i="1" dirty="0"/>
              <a:t>J Natl Med Assoc</a:t>
            </a:r>
            <a:r>
              <a:rPr lang="en-US" sz="1200" dirty="0"/>
              <a:t>. 2015;107:60-65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Lynall RC, Schmidt JD, </a:t>
            </a:r>
            <a:r>
              <a:rPr lang="en-US" sz="1200" dirty="0" err="1"/>
              <a:t>Mihalik</a:t>
            </a:r>
            <a:r>
              <a:rPr lang="en-US" sz="1200" dirty="0"/>
              <a:t> JP, Guskiewicz KM. The clinical utility of a concussion </a:t>
            </a:r>
            <a:r>
              <a:rPr lang="en-US" sz="1200" dirty="0" err="1"/>
              <a:t>rebaseline</a:t>
            </a:r>
            <a:r>
              <a:rPr lang="en-US" sz="1200" dirty="0"/>
              <a:t> protocol after concussion recovery. </a:t>
            </a:r>
            <a:r>
              <a:rPr lang="en-US" sz="1200" i="1" dirty="0" err="1"/>
              <a:t>Clin</a:t>
            </a:r>
            <a:r>
              <a:rPr lang="en-US" sz="1200" i="1" dirty="0"/>
              <a:t> J Sport Med</a:t>
            </a:r>
            <a:r>
              <a:rPr lang="en-US" sz="1200" dirty="0"/>
              <a:t>. 2015. 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Burk JM, </a:t>
            </a:r>
            <a:r>
              <a:rPr lang="en-US" sz="1200" dirty="0" err="1"/>
              <a:t>Munkasy</a:t>
            </a:r>
            <a:r>
              <a:rPr lang="en-US" sz="1200" dirty="0"/>
              <a:t> BA, Joyner AB, Buckley TA. Balance error scoring system performance changes after a competitive athletic season. </a:t>
            </a:r>
            <a:r>
              <a:rPr lang="en-US" sz="1200" i="1" dirty="0" err="1"/>
              <a:t>Clin</a:t>
            </a:r>
            <a:r>
              <a:rPr lang="en-US" sz="1200" i="1" dirty="0"/>
              <a:t> J Sport Med</a:t>
            </a:r>
            <a:r>
              <a:rPr lang="en-US" sz="1200" dirty="0"/>
              <a:t>. 2013;23(4):312-317 </a:t>
            </a:r>
          </a:p>
          <a:p>
            <a:pPr>
              <a:buFont typeface="+mj-lt"/>
              <a:buAutoNum type="arabicPeriod"/>
            </a:pPr>
            <a:r>
              <a:rPr lang="en-US" sz="1200" dirty="0" err="1"/>
              <a:t>Valovich</a:t>
            </a:r>
            <a:r>
              <a:rPr lang="en-US" sz="1200" dirty="0"/>
              <a:t> TC, Perrin DH, </a:t>
            </a:r>
            <a:r>
              <a:rPr lang="en-US" sz="1200" dirty="0" err="1"/>
              <a:t>Gansneder</a:t>
            </a:r>
            <a:r>
              <a:rPr lang="en-US" sz="1200" dirty="0"/>
              <a:t> BM. Repeat administration elicits a practice effect with the balance error scoring system but not with the standardized assessment of concussion in high school athletes. </a:t>
            </a:r>
            <a:r>
              <a:rPr lang="en-US" sz="1200" i="1" dirty="0"/>
              <a:t>J </a:t>
            </a:r>
            <a:r>
              <a:rPr lang="en-US" sz="1200" i="1" dirty="0" err="1"/>
              <a:t>Athl</a:t>
            </a:r>
            <a:r>
              <a:rPr lang="en-US" sz="1200" i="1" dirty="0"/>
              <a:t> Train</a:t>
            </a:r>
            <a:r>
              <a:rPr lang="en-US" sz="1200" dirty="0"/>
              <a:t>. 2003;38(1):51</a:t>
            </a:r>
          </a:p>
          <a:p>
            <a:pPr>
              <a:buFont typeface="+mj-lt"/>
              <a:buAutoNum type="arabicPeriod"/>
            </a:pPr>
            <a:endParaRPr lang="en-US" sz="1200" dirty="0"/>
          </a:p>
          <a:p>
            <a:pPr>
              <a:buFont typeface="+mj-lt"/>
              <a:buAutoNum type="arabicPeriod"/>
            </a:pP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45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1"/>
            <a:ext cx="10972800" cy="1143000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Introduction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Concussion : “complex pathophysiological process affecting the brain by traumatic biomechanical forces”</a:t>
            </a:r>
            <a:r>
              <a:rPr lang="en-US" baseline="30000" dirty="0"/>
              <a:t>1</a:t>
            </a:r>
            <a:endParaRPr lang="en-US" dirty="0"/>
          </a:p>
          <a:p>
            <a:endParaRPr lang="en-US" dirty="0"/>
          </a:p>
          <a:p>
            <a:r>
              <a:rPr lang="en-US" dirty="0"/>
              <a:t>Mechanisms: Direct blow to head, neck, or any part of the body that causes a force to travel to the head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94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Epidemiology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57,000,000 people hospitalized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  <a:p>
            <a:r>
              <a:rPr lang="en-US" dirty="0"/>
              <a:t>1.6 – 3.8 million concussions occur annually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  <a:p>
            <a:r>
              <a:rPr lang="en-US" dirty="0"/>
              <a:t>2.5 concussions for every 1000 athlete exposures (NCAA)</a:t>
            </a:r>
            <a:r>
              <a:rPr lang="en-US" baseline="30000" dirty="0"/>
              <a:t>3</a:t>
            </a:r>
            <a:r>
              <a:rPr lang="en-US" dirty="0"/>
              <a:t> </a:t>
            </a:r>
          </a:p>
          <a:p>
            <a:r>
              <a:rPr lang="en-US" dirty="0"/>
              <a:t>55% of NCAA concussions occur in football</a:t>
            </a:r>
            <a:r>
              <a:rPr lang="en-US" baseline="30000" dirty="0"/>
              <a:t>3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10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Signs &amp; Symptoms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1284515"/>
            <a:ext cx="5384800" cy="4841650"/>
          </a:xfrm>
        </p:spPr>
        <p:txBody>
          <a:bodyPr/>
          <a:lstStyle/>
          <a:p>
            <a:r>
              <a:rPr lang="en-US" dirty="0"/>
              <a:t>Brief loss of consciousness</a:t>
            </a:r>
          </a:p>
          <a:p>
            <a:r>
              <a:rPr lang="en-US" dirty="0"/>
              <a:t>Lightheadedness </a:t>
            </a:r>
          </a:p>
          <a:p>
            <a:r>
              <a:rPr lang="en-US" dirty="0"/>
              <a:t>Blurred vison </a:t>
            </a:r>
          </a:p>
          <a:p>
            <a:r>
              <a:rPr lang="en-US" dirty="0"/>
              <a:t>Difficulty concentrating</a:t>
            </a:r>
          </a:p>
          <a:p>
            <a:r>
              <a:rPr lang="en-US" dirty="0"/>
              <a:t>Fatigue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97600" y="1284515"/>
            <a:ext cx="5384800" cy="4841649"/>
          </a:xfrm>
        </p:spPr>
        <p:txBody>
          <a:bodyPr/>
          <a:lstStyle/>
          <a:p>
            <a:r>
              <a:rPr lang="en-US" dirty="0"/>
              <a:t>Headache</a:t>
            </a:r>
            <a:r>
              <a:rPr lang="en-US" baseline="30000" dirty="0"/>
              <a:t>3</a:t>
            </a:r>
            <a:endParaRPr lang="en-US" dirty="0"/>
          </a:p>
          <a:p>
            <a:pPr lvl="1"/>
            <a:r>
              <a:rPr lang="en-US" sz="2800" dirty="0"/>
              <a:t>86% of cases</a:t>
            </a:r>
          </a:p>
          <a:p>
            <a:r>
              <a:rPr lang="en-US" dirty="0"/>
              <a:t>Dizziness</a:t>
            </a:r>
            <a:r>
              <a:rPr lang="en-US" baseline="30000" dirty="0"/>
              <a:t>3</a:t>
            </a:r>
            <a:endParaRPr lang="en-US" dirty="0"/>
          </a:p>
          <a:p>
            <a:pPr lvl="1"/>
            <a:r>
              <a:rPr lang="en-US" sz="2800" dirty="0"/>
              <a:t>67% of cases</a:t>
            </a:r>
          </a:p>
          <a:p>
            <a:r>
              <a:rPr lang="en-US" dirty="0"/>
              <a:t>Confusion</a:t>
            </a:r>
            <a:r>
              <a:rPr lang="en-US" baseline="30000" dirty="0"/>
              <a:t>3</a:t>
            </a:r>
            <a:r>
              <a:rPr lang="en-US" dirty="0"/>
              <a:t> </a:t>
            </a:r>
          </a:p>
          <a:p>
            <a:pPr lvl="1"/>
            <a:r>
              <a:rPr lang="en-US" sz="2800" dirty="0"/>
              <a:t>59% of cases</a:t>
            </a:r>
          </a:p>
          <a:p>
            <a:r>
              <a:rPr lang="en-US" dirty="0"/>
              <a:t>Balance disturbances</a:t>
            </a:r>
            <a:r>
              <a:rPr lang="en-US" baseline="30000" dirty="0"/>
              <a:t>4</a:t>
            </a:r>
            <a:r>
              <a:rPr lang="en-US" dirty="0"/>
              <a:t>  </a:t>
            </a:r>
          </a:p>
          <a:p>
            <a:pPr lvl="1"/>
            <a:r>
              <a:rPr lang="en-US" sz="2800" dirty="0"/>
              <a:t>30% of cases</a:t>
            </a:r>
          </a:p>
        </p:txBody>
      </p:sp>
    </p:spTree>
    <p:extLst>
      <p:ext uri="{BB962C8B-B14F-4D97-AF65-F5344CB8AC3E}">
        <p14:creationId xmlns:p14="http://schemas.microsoft.com/office/powerpoint/2010/main" val="148689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Balance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 of maintaining a</a:t>
            </a:r>
            <a:r>
              <a:rPr lang="en-US" dirty="0" smtClean="0"/>
              <a:t> </a:t>
            </a:r>
            <a:r>
              <a:rPr lang="en-US" dirty="0"/>
              <a:t>position within the body’s base of support</a:t>
            </a:r>
            <a:r>
              <a:rPr lang="en-US" baseline="30000" dirty="0"/>
              <a:t>5</a:t>
            </a:r>
            <a:r>
              <a:rPr lang="en-US" dirty="0"/>
              <a:t> </a:t>
            </a:r>
          </a:p>
          <a:p>
            <a:r>
              <a:rPr lang="en-US" dirty="0"/>
              <a:t>Balance disturbance is characterized as the inability to stand with an upright posture without deviating outside the limits of the base of support.</a:t>
            </a:r>
          </a:p>
          <a:p>
            <a:pPr lvl="1"/>
            <a:r>
              <a:rPr lang="en-US" dirty="0"/>
              <a:t>Greater</a:t>
            </a:r>
            <a:r>
              <a:rPr lang="en-US" baseline="30000" dirty="0"/>
              <a:t> </a:t>
            </a:r>
            <a:r>
              <a:rPr lang="en-US" dirty="0"/>
              <a:t>risk for additional injury</a:t>
            </a:r>
          </a:p>
        </p:txBody>
      </p:sp>
    </p:spTree>
    <p:extLst>
      <p:ext uri="{BB962C8B-B14F-4D97-AF65-F5344CB8AC3E}">
        <p14:creationId xmlns:p14="http://schemas.microsoft.com/office/powerpoint/2010/main" val="219248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Baseline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assessment</a:t>
            </a:r>
          </a:p>
          <a:p>
            <a:r>
              <a:rPr lang="en-US" dirty="0"/>
              <a:t>Provides vital information</a:t>
            </a:r>
          </a:p>
          <a:p>
            <a:r>
              <a:rPr lang="en-US" dirty="0"/>
              <a:t>Should include Neurocognitive and Postural Assessments</a:t>
            </a:r>
            <a:r>
              <a:rPr lang="en-US" baseline="30000" dirty="0"/>
              <a:t>6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78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Diagnosis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18260"/>
            <a:ext cx="10972800" cy="4841650"/>
          </a:xfrm>
        </p:spPr>
        <p:txBody>
          <a:bodyPr/>
          <a:lstStyle/>
          <a:p>
            <a:r>
              <a:rPr lang="en-US" sz="2800" dirty="0"/>
              <a:t>Multi-faceted approach to evaluation is most commonly used</a:t>
            </a:r>
            <a:r>
              <a:rPr lang="en-US" sz="2800" baseline="30000" dirty="0"/>
              <a:t>10</a:t>
            </a:r>
            <a:endParaRPr lang="en-US" sz="2800" dirty="0"/>
          </a:p>
          <a:p>
            <a:pPr lvl="1"/>
            <a:r>
              <a:rPr lang="en-US" dirty="0"/>
              <a:t>Evaluate different pathways responsible for executive and motor function </a:t>
            </a:r>
          </a:p>
          <a:p>
            <a:r>
              <a:rPr lang="en-US" sz="2800" dirty="0"/>
              <a:t>Majority of athletic trainers use at-least 3 concussion assessments to evaluate concussions</a:t>
            </a:r>
            <a:r>
              <a:rPr lang="en-US" sz="2800" baseline="30000" dirty="0"/>
              <a:t>7</a:t>
            </a:r>
            <a:endParaRPr lang="en-US" sz="2800" dirty="0"/>
          </a:p>
          <a:p>
            <a:pPr lvl="1"/>
            <a:r>
              <a:rPr lang="en-US" sz="2400" dirty="0"/>
              <a:t>Standardized Assessment of Concussion (SAC)</a:t>
            </a:r>
          </a:p>
          <a:p>
            <a:pPr lvl="1"/>
            <a:r>
              <a:rPr lang="en-US" sz="2400" dirty="0"/>
              <a:t>Balance Error Scoring System (BESS) </a:t>
            </a:r>
          </a:p>
          <a:p>
            <a:pPr lvl="1"/>
            <a:r>
              <a:rPr lang="en-US" sz="2400" dirty="0"/>
              <a:t>Immediate Post Concussion Assessment and Cognitive Testing (IMPACT) </a:t>
            </a:r>
          </a:p>
          <a:p>
            <a:r>
              <a:rPr lang="en-US" sz="2800" dirty="0"/>
              <a:t>Application of these assessments rely on comparing scores to baseline evaluations</a:t>
            </a: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2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Return to Participation (RTP)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Athlete should not participate in physical or extensive mental activity</a:t>
            </a:r>
            <a:r>
              <a:rPr lang="en-US" baseline="30000" dirty="0"/>
              <a:t>6</a:t>
            </a:r>
            <a:endParaRPr lang="en-US" dirty="0"/>
          </a:p>
          <a:p>
            <a:r>
              <a:rPr lang="en-US" dirty="0"/>
              <a:t>Recommended athletes return to or perform better on baseline assessments before starting a return to participation protocol</a:t>
            </a:r>
            <a:r>
              <a:rPr lang="en-US" baseline="30000" dirty="0"/>
              <a:t>6</a:t>
            </a:r>
            <a:endParaRPr lang="en-US" dirty="0"/>
          </a:p>
          <a:p>
            <a:r>
              <a:rPr lang="en-US" dirty="0"/>
              <a:t>Protocol should be progressive starting with light aerobic activity culminating with full return to unrestricted activity</a:t>
            </a:r>
            <a:r>
              <a:rPr lang="en-US" baseline="30000" dirty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35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Re-Baseline Evaluation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30087"/>
            <a:ext cx="11222182" cy="4896078"/>
          </a:xfrm>
        </p:spPr>
        <p:txBody>
          <a:bodyPr/>
          <a:lstStyle/>
          <a:p>
            <a:r>
              <a:rPr lang="en-US" sz="2800" dirty="0"/>
              <a:t>Recommended all athletes who sustain a concussion are administered re-baseline assessments</a:t>
            </a:r>
            <a:r>
              <a:rPr lang="en-US" sz="2800" baseline="30000" dirty="0"/>
              <a:t>6</a:t>
            </a:r>
            <a:endParaRPr lang="en-US" sz="2800" dirty="0"/>
          </a:p>
          <a:p>
            <a:r>
              <a:rPr lang="en-US" sz="2800" dirty="0"/>
              <a:t>Initial baseline assessments may be influenced by a number of factors</a:t>
            </a:r>
            <a:r>
              <a:rPr lang="en-US" sz="2800" baseline="30000" dirty="0"/>
              <a:t>9-11</a:t>
            </a:r>
            <a:endParaRPr lang="en-US" sz="2800" dirty="0"/>
          </a:p>
          <a:p>
            <a:pPr lvl="1"/>
            <a:r>
              <a:rPr lang="en-US" sz="2000" dirty="0"/>
              <a:t>Performance improvements</a:t>
            </a:r>
          </a:p>
          <a:p>
            <a:pPr lvl="1"/>
            <a:r>
              <a:rPr lang="en-US" sz="2000" dirty="0"/>
              <a:t>Practice effects</a:t>
            </a:r>
          </a:p>
          <a:p>
            <a:pPr lvl="1"/>
            <a:r>
              <a:rPr lang="en-US" sz="2000" dirty="0"/>
              <a:t>Testing setting </a:t>
            </a:r>
          </a:p>
          <a:p>
            <a:pPr lvl="1"/>
            <a:r>
              <a:rPr lang="en-US" sz="2000" dirty="0"/>
              <a:t>Fatigue </a:t>
            </a:r>
          </a:p>
          <a:p>
            <a:r>
              <a:rPr lang="en-US" sz="2800" dirty="0"/>
              <a:t>Limited literature exists – </a:t>
            </a:r>
            <a:r>
              <a:rPr lang="en-US" sz="2800" dirty="0" err="1"/>
              <a:t>Lynall</a:t>
            </a:r>
            <a:r>
              <a:rPr lang="en-US" sz="2800" dirty="0"/>
              <a:t> et. al 2015</a:t>
            </a:r>
            <a:r>
              <a:rPr lang="en-US" sz="2800" baseline="30000" dirty="0"/>
              <a:t>9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88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SU" id="{9AA5EB86-7005-4F86-93AB-DFAEE241CE50}" vid="{9F7143A5-2E75-44EB-8110-7668BCC2287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GSU</Template>
  <TotalTime>2117</TotalTime>
  <Words>968</Words>
  <Application>Microsoft Office PowerPoint</Application>
  <PresentationFormat>Widescreen</PresentationFormat>
  <Paragraphs>149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Perpetua</vt:lpstr>
      <vt:lpstr>GSU</vt:lpstr>
      <vt:lpstr>Custom Design</vt:lpstr>
      <vt:lpstr>1_Custom Design</vt:lpstr>
      <vt:lpstr>2_Custom Design</vt:lpstr>
      <vt:lpstr>Postural and Cognitive Changes Observed During Re-Baseline Assessments  </vt:lpstr>
      <vt:lpstr>Introduction</vt:lpstr>
      <vt:lpstr>Epidemiology</vt:lpstr>
      <vt:lpstr>Signs &amp; Symptoms </vt:lpstr>
      <vt:lpstr>Balance</vt:lpstr>
      <vt:lpstr>Baseline Evaluation</vt:lpstr>
      <vt:lpstr>Diagnosis</vt:lpstr>
      <vt:lpstr>Return to Participation (RTP)</vt:lpstr>
      <vt:lpstr>Re-Baseline Evaluation </vt:lpstr>
      <vt:lpstr>Purpose</vt:lpstr>
      <vt:lpstr>Methods </vt:lpstr>
      <vt:lpstr>PowerPoint Presentation</vt:lpstr>
      <vt:lpstr>Standardized Assessment of Concussion</vt:lpstr>
      <vt:lpstr>Balance Error Scoring System  </vt:lpstr>
      <vt:lpstr>Analysis</vt:lpstr>
      <vt:lpstr>Results </vt:lpstr>
      <vt:lpstr>Discussion</vt:lpstr>
      <vt:lpstr>Conclusions 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CLINICAL MEASURES OF CONCUSSION FOLLOWING RE-BASELINE ASSESSMENTS</dc:title>
  <dc:creator>Brian M</dc:creator>
  <cp:lastModifiedBy>Brian M</cp:lastModifiedBy>
  <cp:revision>52</cp:revision>
  <dcterms:created xsi:type="dcterms:W3CDTF">2017-01-29T14:05:16Z</dcterms:created>
  <dcterms:modified xsi:type="dcterms:W3CDTF">2017-04-07T21:13:46Z</dcterms:modified>
</cp:coreProperties>
</file>