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69" r:id="rId3"/>
    <p:sldId id="270" r:id="rId4"/>
    <p:sldId id="268" r:id="rId5"/>
    <p:sldId id="262" r:id="rId6"/>
    <p:sldId id="258" r:id="rId7"/>
    <p:sldId id="257" r:id="rId8"/>
    <p:sldId id="259" r:id="rId9"/>
    <p:sldId id="261" r:id="rId10"/>
    <p:sldId id="267" r:id="rId11"/>
    <p:sldId id="263" r:id="rId12"/>
    <p:sldId id="264" r:id="rId13"/>
    <p:sldId id="265" r:id="rId14"/>
    <p:sldId id="260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92"/>
    <p:restoredTop sz="94646"/>
  </p:normalViewPr>
  <p:slideViewPr>
    <p:cSldViewPr snapToGrid="0" snapToObjects="1">
      <p:cViewPr varScale="1">
        <p:scale>
          <a:sx n="89" d="100"/>
          <a:sy n="89" d="100"/>
        </p:scale>
        <p:origin x="960" y="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0282C-9597-C947-A545-B2E8311B79F8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A7F64-D9FE-124C-BF21-B8B796C68A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651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038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727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910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772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53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86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014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233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6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475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010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EE3BB-66B6-E241-9644-91B0B2AC043E}" type="datetimeFigureOut">
              <a:rPr lang="en-US" smtClean="0"/>
              <a:t>7/15/19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C9DF5-61C6-3141-AC91-73BE74D353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65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cintosh HD:Users:000330160:Desktop:Folders:Domino Effect Program:Screen Shot 2015-10-07 at 11.00.07 AM.png"/>
          <p:cNvPicPr/>
          <p:nvPr/>
        </p:nvPicPr>
        <p:blipFill>
          <a:blip r:embed="rId2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65437"/>
            <a:ext cx="7772400" cy="1470025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Chalkduster"/>
                <a:cs typeface="Chalkduster"/>
              </a:rPr>
              <a:t>The Domino Effect Program</a:t>
            </a:r>
          </a:p>
        </p:txBody>
      </p:sp>
    </p:spTree>
    <p:extLst>
      <p:ext uri="{BB962C8B-B14F-4D97-AF65-F5344CB8AC3E}">
        <p14:creationId xmlns:p14="http://schemas.microsoft.com/office/powerpoint/2010/main" val="1962251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717465-1EA9-8241-ADBD-892853675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103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cintosh HD:Users:000330160:Desktop:Folders:Domino Effect Program:Screen Shot 2015-10-07 at 11.00.07 AM.png"/>
          <p:cNvPicPr/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779462" y="295833"/>
            <a:ext cx="7583488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164575"/>
              </a:buClr>
              <a:buSzPct val="25000"/>
              <a:buFont typeface="Calibri"/>
              <a:buNone/>
            </a:pPr>
            <a:r>
              <a:rPr lang="en-US" b="1" u="sng" dirty="0"/>
              <a:t>Key Insights 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779462" y="1780490"/>
            <a:ext cx="7583488" cy="40072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  <a:buClr>
                <a:schemeClr val="accent1"/>
              </a:buClr>
              <a:buSzPct val="90000"/>
              <a:buNone/>
            </a:pPr>
            <a:r>
              <a:rPr lang="en-US" sz="2800" b="1" dirty="0">
                <a:solidFill>
                  <a:srgbClr val="164575"/>
                </a:solidFill>
                <a:latin typeface="Calibri"/>
                <a:ea typeface="Calibri"/>
                <a:cs typeface="Calibri"/>
                <a:sym typeface="Calibri"/>
              </a:rPr>
              <a:t>Issues</a:t>
            </a:r>
            <a:r>
              <a:rPr lang="en-US" sz="2800" b="1" i="0" u="none" strike="noStrike" cap="none" dirty="0">
                <a:solidFill>
                  <a:srgbClr val="164575"/>
                </a:solidFill>
                <a:latin typeface="Calibri"/>
                <a:ea typeface="Calibri"/>
                <a:cs typeface="Calibri"/>
                <a:sym typeface="Calibri"/>
              </a:rPr>
              <a:t> inmates had at school:</a:t>
            </a:r>
          </a:p>
          <a:p>
            <a:pPr marL="800100" lvl="1" indent="-457200">
              <a:spcBef>
                <a:spcPts val="600"/>
              </a:spcBef>
              <a:buClr>
                <a:schemeClr val="accent1"/>
              </a:buClr>
              <a:buSzPct val="90000"/>
            </a:pPr>
            <a:r>
              <a:rPr lang="en-US" b="0" i="0" u="none" strike="noStrike" cap="none" dirty="0">
                <a:solidFill>
                  <a:srgbClr val="164575"/>
                </a:solidFill>
                <a:latin typeface="Calibri"/>
                <a:ea typeface="Calibri"/>
                <a:cs typeface="Calibri"/>
                <a:sym typeface="Calibri"/>
              </a:rPr>
              <a:t>No accountability at home</a:t>
            </a:r>
          </a:p>
          <a:p>
            <a:pPr marL="800100" lvl="1" indent="-457200">
              <a:spcBef>
                <a:spcPts val="600"/>
              </a:spcBef>
              <a:buClr>
                <a:schemeClr val="accent1"/>
              </a:buClr>
              <a:buSzPct val="90000"/>
            </a:pPr>
            <a:r>
              <a:rPr lang="en-US" b="0" i="0" u="none" strike="noStrike" cap="none" dirty="0">
                <a:solidFill>
                  <a:srgbClr val="164575"/>
                </a:solidFill>
                <a:latin typeface="Calibri"/>
                <a:ea typeface="Calibri"/>
                <a:cs typeface="Calibri"/>
                <a:sym typeface="Calibri"/>
              </a:rPr>
              <a:t>Lack of trust between student and teacher</a:t>
            </a:r>
          </a:p>
          <a:p>
            <a:pPr marL="800100" lvl="1" indent="-457200">
              <a:spcBef>
                <a:spcPts val="600"/>
              </a:spcBef>
              <a:buClr>
                <a:schemeClr val="accent1"/>
              </a:buClr>
              <a:buSzPct val="90000"/>
            </a:pPr>
            <a:r>
              <a:rPr lang="en-US" b="0" i="0" u="none" strike="noStrike" cap="none" dirty="0">
                <a:solidFill>
                  <a:srgbClr val="164575"/>
                </a:solidFill>
                <a:latin typeface="Calibri"/>
                <a:ea typeface="Calibri"/>
                <a:cs typeface="Calibri"/>
                <a:sym typeface="Calibri"/>
              </a:rPr>
              <a:t>Poor family communication</a:t>
            </a:r>
          </a:p>
          <a:p>
            <a:pPr marL="800100" lvl="1" indent="-457200">
              <a:spcBef>
                <a:spcPts val="600"/>
              </a:spcBef>
              <a:buClr>
                <a:schemeClr val="accent1"/>
              </a:buClr>
              <a:buSzPct val="90000"/>
            </a:pPr>
            <a:r>
              <a:rPr lang="en-US" dirty="0">
                <a:solidFill>
                  <a:srgbClr val="164575"/>
                </a:solidFill>
                <a:latin typeface="Calibri"/>
                <a:ea typeface="Calibri"/>
                <a:cs typeface="Calibri"/>
                <a:sym typeface="Calibri"/>
              </a:rPr>
              <a:t>Physical and mental abuse</a:t>
            </a:r>
            <a:endParaRPr lang="en-US" b="0" i="0" u="none" strike="noStrike" cap="none" dirty="0">
              <a:solidFill>
                <a:srgbClr val="16457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lvl="1" indent="-457200">
              <a:spcBef>
                <a:spcPts val="600"/>
              </a:spcBef>
              <a:buClr>
                <a:schemeClr val="accent1"/>
              </a:buClr>
              <a:buSzPct val="90000"/>
            </a:pPr>
            <a:r>
              <a:rPr lang="en-US" b="0" i="0" u="none" strike="noStrike" cap="none" dirty="0">
                <a:solidFill>
                  <a:srgbClr val="164575"/>
                </a:solidFill>
                <a:latin typeface="Calibri"/>
                <a:ea typeface="Calibri"/>
                <a:cs typeface="Calibri"/>
                <a:sym typeface="Calibri"/>
              </a:rPr>
              <a:t>More self-esteem building needed</a:t>
            </a:r>
          </a:p>
          <a:p>
            <a:pPr marL="800100" lvl="1" indent="-457200">
              <a:spcBef>
                <a:spcPts val="600"/>
              </a:spcBef>
              <a:buClr>
                <a:schemeClr val="accent1"/>
              </a:buClr>
              <a:buSzPct val="90000"/>
            </a:pPr>
            <a:r>
              <a:rPr lang="en-US" b="0" i="0" u="none" strike="noStrike" cap="none" dirty="0">
                <a:solidFill>
                  <a:srgbClr val="164575"/>
                </a:solidFill>
                <a:latin typeface="Calibri"/>
                <a:ea typeface="Calibri"/>
                <a:cs typeface="Calibri"/>
                <a:sym typeface="Calibri"/>
              </a:rPr>
              <a:t>Life &amp; coping skills not taught</a:t>
            </a:r>
          </a:p>
          <a:p>
            <a:pPr marL="800100" lvl="1" indent="-457200">
              <a:spcBef>
                <a:spcPts val="600"/>
              </a:spcBef>
              <a:buClr>
                <a:schemeClr val="accent1"/>
              </a:buClr>
              <a:buSzPct val="90000"/>
            </a:pPr>
            <a:r>
              <a:rPr lang="en-US" b="0" i="0" u="none" strike="noStrike" cap="none" dirty="0">
                <a:solidFill>
                  <a:srgbClr val="164575"/>
                </a:solidFill>
                <a:latin typeface="Calibri"/>
                <a:ea typeface="Calibri"/>
                <a:cs typeface="Calibri"/>
                <a:sym typeface="Calibri"/>
              </a:rPr>
              <a:t>Simple day to day needs not met</a:t>
            </a:r>
          </a:p>
          <a:p>
            <a:pPr marL="800100" lvl="1" indent="-457200">
              <a:spcBef>
                <a:spcPts val="600"/>
              </a:spcBef>
              <a:buClr>
                <a:schemeClr val="accent1"/>
              </a:buClr>
              <a:buSzPct val="90000"/>
            </a:pPr>
            <a:r>
              <a:rPr lang="en-US" dirty="0">
                <a:solidFill>
                  <a:srgbClr val="164575"/>
                </a:solidFill>
                <a:latin typeface="Calibri"/>
                <a:ea typeface="Calibri"/>
                <a:cs typeface="Calibri"/>
                <a:sym typeface="Calibri"/>
              </a:rPr>
              <a:t>Some credit prison for saving their life</a:t>
            </a:r>
            <a:endParaRPr lang="en-US" b="0" i="0" u="none" strike="noStrike" cap="none" dirty="0">
              <a:solidFill>
                <a:srgbClr val="16457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85800" marR="0" lvl="1" indent="-342900" algn="l" rtl="0">
              <a:spcBef>
                <a:spcPts val="600"/>
              </a:spcBef>
              <a:buClr>
                <a:schemeClr val="accent1"/>
              </a:buClr>
              <a:buSzPct val="90000"/>
              <a:buFont typeface="Noto Sans Symbols"/>
              <a:buNone/>
            </a:pPr>
            <a:endParaRPr sz="2000" b="0" i="0" u="none" strike="noStrike" cap="none" dirty="0">
              <a:solidFill>
                <a:srgbClr val="16457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4984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pring-2017-rating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550" y="338666"/>
            <a:ext cx="4914900" cy="55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263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intosh HD:Users:000330160:Desktop:Folders:Domino Effect Program:Screen Shot 2015-10-07 at 11.00.07 AM.png"/>
          <p:cNvPicPr/>
          <p:nvPr/>
        </p:nvPicPr>
        <p:blipFill>
          <a:blip r:embed="rId2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23333" y="575733"/>
            <a:ext cx="8432800" cy="569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Gabriola"/>
                <a:cs typeface="Gabriola"/>
              </a:rPr>
              <a:t>“This is a great program that all educators and staff working with at-risk students or in leadership positions should attend.”</a:t>
            </a:r>
          </a:p>
          <a:p>
            <a:pPr algn="ctr"/>
            <a:endParaRPr lang="en-US" sz="2800" b="1" dirty="0">
              <a:latin typeface="Gabriola"/>
              <a:cs typeface="Gabriola"/>
            </a:endParaRPr>
          </a:p>
          <a:p>
            <a:pPr algn="ctr"/>
            <a:r>
              <a:rPr lang="en-US" sz="2800" b="1" dirty="0">
                <a:latin typeface="Gabriola"/>
                <a:cs typeface="Gabriola"/>
              </a:rPr>
              <a:t>“This was the best training I’ve ever attended. It has changed my whole approach and mindset.  We are making changes and getting others involved in the training.”</a:t>
            </a:r>
          </a:p>
          <a:p>
            <a:pPr algn="ctr"/>
            <a:endParaRPr lang="en-US" sz="2800" b="1" dirty="0">
              <a:solidFill>
                <a:srgbClr val="FF0000"/>
              </a:solidFill>
              <a:latin typeface="Gabriola"/>
              <a:cs typeface="Gabriola"/>
            </a:endParaRP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Gabriola"/>
                <a:cs typeface="Gabriola"/>
              </a:rPr>
              <a:t>“This was the most effective class I have taken. It will impact me for the rest of my life.”</a:t>
            </a:r>
          </a:p>
          <a:p>
            <a:pPr algn="ctr"/>
            <a:endParaRPr lang="en-US" sz="2800" b="1" dirty="0">
              <a:latin typeface="Gabriola"/>
              <a:cs typeface="Gabriola"/>
            </a:endParaRPr>
          </a:p>
          <a:p>
            <a:pPr algn="ctr"/>
            <a:r>
              <a:rPr lang="en-US" sz="2800" b="1" dirty="0">
                <a:latin typeface="Gabriola"/>
                <a:cs typeface="Gabriola"/>
              </a:rPr>
              <a:t>“Fantastic, worthwhile and most powerful educational experience I’ve had so far in my career. Thank you for putting this together…exceptional experience!”</a:t>
            </a:r>
          </a:p>
        </p:txBody>
      </p:sp>
    </p:spTree>
    <p:extLst>
      <p:ext uri="{BB962C8B-B14F-4D97-AF65-F5344CB8AC3E}">
        <p14:creationId xmlns:p14="http://schemas.microsoft.com/office/powerpoint/2010/main" val="1108608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333" y="991872"/>
            <a:ext cx="2884172" cy="2284426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838" y="257153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/>
              <a:t>Next Programs…</a:t>
            </a:r>
            <a:br>
              <a:rPr lang="en-US" b="1" dirty="0"/>
            </a:br>
            <a:br>
              <a:rPr lang="en-US" b="1" dirty="0"/>
            </a:br>
            <a:br>
              <a:rPr lang="en-US" b="1" dirty="0"/>
            </a:br>
            <a:r>
              <a:rPr lang="en-US" dirty="0"/>
              <a:t>April 22-Fort Madison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852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cintosh HD:Users:000330160:Desktop:Folders:Domino Effect Program:Screen Shot 2015-10-07 at 11.00.07 AM.png"/>
          <p:cNvPicPr/>
          <p:nvPr/>
        </p:nvPicPr>
        <p:blipFill>
          <a:blip r:embed="rId2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Testimonials…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457200" y="1892588"/>
            <a:ext cx="8229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3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www.thedominoeffectprogram.weebly.com   </a:t>
            </a:r>
          </a:p>
        </p:txBody>
      </p:sp>
      <p:pic>
        <p:nvPicPr>
          <p:cNvPr id="7" name="Picture 6" descr="Screen Shot 2018-02-05 at 1.46.4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428999"/>
            <a:ext cx="5169746" cy="18203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6288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alerie_reflection_743 2">
            <a:hlinkClick r:id="" action="ppaction://media"/>
            <a:extLst>
              <a:ext uri="{FF2B5EF4-FFF2-40B4-BE49-F238E27FC236}">
                <a16:creationId xmlns:a16="http://schemas.microsoft.com/office/drawing/2014/main" id="{62B2B598-32D9-554C-8681-15CBA9ABA7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63" y="4763"/>
            <a:ext cx="9144000" cy="647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8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7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lissa_reflection_812 2">
            <a:hlinkClick r:id="" action="ppaction://media"/>
            <a:extLst>
              <a:ext uri="{FF2B5EF4-FFF2-40B4-BE49-F238E27FC236}">
                <a16:creationId xmlns:a16="http://schemas.microsoft.com/office/drawing/2014/main" id="{180CF6F7-B976-9F49-89BF-9868615E13A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50" y="4763"/>
            <a:ext cx="9144000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5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4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cintosh HD:Users:000330160:Desktop:Folders:Domino Effect Program:Screen Shot 2015-10-07 at 11.00.07 AM.png"/>
          <p:cNvPicPr/>
          <p:nvPr/>
        </p:nvPicPr>
        <p:blipFill>
          <a:blip r:embed="rId2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65437"/>
            <a:ext cx="7772400" cy="1470025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Chalkduster"/>
                <a:cs typeface="Chalkduster"/>
              </a:rPr>
              <a:t>The Domino Effect Program</a:t>
            </a:r>
          </a:p>
        </p:txBody>
      </p:sp>
    </p:spTree>
    <p:extLst>
      <p:ext uri="{BB962C8B-B14F-4D97-AF65-F5344CB8AC3E}">
        <p14:creationId xmlns:p14="http://schemas.microsoft.com/office/powerpoint/2010/main" val="3959308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acintosh HD:Users:000330160:Desktop:Folders:Domino Effect Program:Screen Shot 2015-10-07 at 11.00.07 AM.png"/>
          <p:cNvPicPr/>
          <p:nvPr/>
        </p:nvPicPr>
        <p:blipFill>
          <a:blip r:embed="rId2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Did you know?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70867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High school dropouts in Iowa are 12% more likely to be unemployed</a:t>
            </a:r>
          </a:p>
          <a:p>
            <a:pPr>
              <a:lnSpc>
                <a:spcPct val="150000"/>
              </a:lnSpc>
            </a:pPr>
            <a:r>
              <a:rPr lang="en-US" b="1" dirty="0"/>
              <a:t>Twice as likely to be homeless</a:t>
            </a:r>
          </a:p>
          <a:p>
            <a:pPr>
              <a:lnSpc>
                <a:spcPct val="150000"/>
              </a:lnSpc>
            </a:pPr>
            <a:r>
              <a:rPr lang="en-US" b="1" dirty="0"/>
              <a:t>63 times more likely to be incarcerated</a:t>
            </a:r>
          </a:p>
          <a:p>
            <a:pPr>
              <a:lnSpc>
                <a:spcPct val="150000"/>
              </a:lnSpc>
            </a:pPr>
            <a:r>
              <a:rPr lang="en-US" b="1" dirty="0"/>
              <a:t>Cost tax payers $32,500/year in prison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21200" y="61468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 Iowa Dept. of Education (2015)  </a:t>
            </a:r>
          </a:p>
        </p:txBody>
      </p:sp>
    </p:spTree>
    <p:extLst>
      <p:ext uri="{BB962C8B-B14F-4D97-AF65-F5344CB8AC3E}">
        <p14:creationId xmlns:p14="http://schemas.microsoft.com/office/powerpoint/2010/main" val="2183323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cintosh HD:Users:000330160:Desktop:Folders:Domino Effect Program:Screen Shot 2015-10-07 at 11.00.07 AM.png"/>
          <p:cNvPicPr/>
          <p:nvPr/>
        </p:nvPicPr>
        <p:blipFill>
          <a:blip r:embed="rId2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At a glance…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3066" y="1794933"/>
            <a:ext cx="6316133" cy="39703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3600" dirty="0"/>
              <a:t>A program designed to provide interventions, understanding and inspiration to those who work with at-risk youth so that the behaviors and choices they make now do not lead to prison later.</a:t>
            </a:r>
          </a:p>
        </p:txBody>
      </p:sp>
    </p:spTree>
    <p:extLst>
      <p:ext uri="{BB962C8B-B14F-4D97-AF65-F5344CB8AC3E}">
        <p14:creationId xmlns:p14="http://schemas.microsoft.com/office/powerpoint/2010/main" val="4209916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Program Partners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88467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Sheryl Dahm</a:t>
            </a:r>
            <a:r>
              <a:rPr lang="en-US" dirty="0"/>
              <a:t>-Women’s Prison Warden</a:t>
            </a:r>
          </a:p>
          <a:p>
            <a:r>
              <a:rPr lang="en-US" b="1" dirty="0"/>
              <a:t>Patti Wachtendorf</a:t>
            </a:r>
            <a:r>
              <a:rPr lang="en-US" dirty="0"/>
              <a:t>-Men’s Prison Warden</a:t>
            </a:r>
          </a:p>
          <a:p>
            <a:r>
              <a:rPr lang="en-US" b="1" dirty="0"/>
              <a:t>Jay Nelson</a:t>
            </a:r>
            <a:r>
              <a:rPr lang="en-US" dirty="0"/>
              <a:t>-Mount Pleasant </a:t>
            </a:r>
            <a:r>
              <a:rPr lang="en-US"/>
              <a:t>Prison Warden</a:t>
            </a:r>
            <a:endParaRPr lang="en-US" b="1" dirty="0"/>
          </a:p>
          <a:p>
            <a:r>
              <a:rPr lang="en-US" b="1" dirty="0"/>
              <a:t>Joe Nelson</a:t>
            </a:r>
            <a:r>
              <a:rPr lang="en-US" dirty="0"/>
              <a:t>-Johnston Schools</a:t>
            </a:r>
          </a:p>
          <a:p>
            <a:r>
              <a:rPr lang="en-US" b="1" dirty="0"/>
              <a:t>Dr. Trent Grundmeyer</a:t>
            </a:r>
            <a:r>
              <a:rPr lang="en-US" dirty="0"/>
              <a:t>-Drake University</a:t>
            </a:r>
          </a:p>
          <a:p>
            <a:r>
              <a:rPr lang="en-US" b="1" dirty="0"/>
              <a:t>Dr. Jerome Greenfield</a:t>
            </a:r>
            <a:r>
              <a:rPr lang="en-US" dirty="0"/>
              <a:t>-Iowa Dept. of Corrections Health Services Administrator</a:t>
            </a:r>
          </a:p>
          <a:p>
            <a:r>
              <a:rPr lang="en-US" b="1" dirty="0"/>
              <a:t>Jamie Ross</a:t>
            </a:r>
            <a:r>
              <a:rPr lang="en-US" dirty="0"/>
              <a:t>-Victims Presenter</a:t>
            </a:r>
          </a:p>
          <a:p>
            <a:r>
              <a:rPr lang="en-US" b="1" dirty="0"/>
              <a:t>Dr. David Ford</a:t>
            </a:r>
            <a:r>
              <a:rPr lang="en-US" dirty="0"/>
              <a:t>-Post-Secondary College Readiness Lead for Mississippi Bend AEA</a:t>
            </a:r>
          </a:p>
        </p:txBody>
      </p:sp>
    </p:spTree>
    <p:extLst>
      <p:ext uri="{BB962C8B-B14F-4D97-AF65-F5344CB8AC3E}">
        <p14:creationId xmlns:p14="http://schemas.microsoft.com/office/powerpoint/2010/main" val="2682134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Mitchellville Program</a:t>
            </a:r>
          </a:p>
        </p:txBody>
      </p:sp>
      <p:pic>
        <p:nvPicPr>
          <p:cNvPr id="6" name="Picture 5" descr="Screen Shot 2018-02-03 at 6.45.1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53231"/>
            <a:ext cx="8348133" cy="297596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5217" y="5727468"/>
            <a:ext cx="7833595" cy="58477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License renewal or graduate credit available!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220C9B-4267-354D-82BD-23A694DF7C95}"/>
              </a:ext>
            </a:extLst>
          </p:cNvPr>
          <p:cNvSpPr txBox="1"/>
          <p:nvPr/>
        </p:nvSpPr>
        <p:spPr>
          <a:xfrm>
            <a:off x="3664860" y="1232972"/>
            <a:ext cx="1814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October 24, 2018</a:t>
            </a:r>
          </a:p>
        </p:txBody>
      </p:sp>
      <p:sp>
        <p:nvSpPr>
          <p:cNvPr id="5" name="5-Point Star 4">
            <a:extLst>
              <a:ext uri="{FF2B5EF4-FFF2-40B4-BE49-F238E27FC236}">
                <a16:creationId xmlns:a16="http://schemas.microsoft.com/office/drawing/2014/main" id="{8F6F2D14-462C-5E41-94A2-787E1DFBDDD6}"/>
              </a:ext>
            </a:extLst>
          </p:cNvPr>
          <p:cNvSpPr/>
          <p:nvPr/>
        </p:nvSpPr>
        <p:spPr>
          <a:xfrm rot="449078">
            <a:off x="6369872" y="1210823"/>
            <a:ext cx="2644229" cy="216740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Intervention</a:t>
            </a:r>
            <a:r>
              <a:rPr lang="en-US" b="1" dirty="0"/>
              <a:t> Theme</a:t>
            </a:r>
          </a:p>
        </p:txBody>
      </p:sp>
    </p:spTree>
    <p:extLst>
      <p:ext uri="{BB962C8B-B14F-4D97-AF65-F5344CB8AC3E}">
        <p14:creationId xmlns:p14="http://schemas.microsoft.com/office/powerpoint/2010/main" val="1383722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Fort Madison Program</a:t>
            </a:r>
          </a:p>
        </p:txBody>
      </p:sp>
      <p:pic>
        <p:nvPicPr>
          <p:cNvPr id="4" name="Picture 3" descr="Screen Shot 2018-02-03 at 6.45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67" y="2065437"/>
            <a:ext cx="7687733" cy="324563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5217" y="5727468"/>
            <a:ext cx="7833595" cy="58477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License renewal or graduate credit available!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724341-453B-5749-AED7-AFB8C2A30F6B}"/>
              </a:ext>
            </a:extLst>
          </p:cNvPr>
          <p:cNvSpPr txBox="1"/>
          <p:nvPr/>
        </p:nvSpPr>
        <p:spPr>
          <a:xfrm>
            <a:off x="3817627" y="1303239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April 22, 2020</a:t>
            </a:r>
          </a:p>
        </p:txBody>
      </p:sp>
      <p:sp>
        <p:nvSpPr>
          <p:cNvPr id="7" name="5-Point Star 6">
            <a:extLst>
              <a:ext uri="{FF2B5EF4-FFF2-40B4-BE49-F238E27FC236}">
                <a16:creationId xmlns:a16="http://schemas.microsoft.com/office/drawing/2014/main" id="{E186E9F5-8F0B-5D40-B3FF-77B3C858ABBE}"/>
              </a:ext>
            </a:extLst>
          </p:cNvPr>
          <p:cNvSpPr/>
          <p:nvPr/>
        </p:nvSpPr>
        <p:spPr>
          <a:xfrm rot="449078">
            <a:off x="6369872" y="1210823"/>
            <a:ext cx="2644229" cy="2167407"/>
          </a:xfrm>
          <a:prstGeom prst="star5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Life Readiness</a:t>
            </a:r>
            <a:r>
              <a:rPr lang="en-US" b="1" dirty="0"/>
              <a:t> Theme</a:t>
            </a:r>
          </a:p>
        </p:txBody>
      </p:sp>
    </p:spTree>
    <p:extLst>
      <p:ext uri="{BB962C8B-B14F-4D97-AF65-F5344CB8AC3E}">
        <p14:creationId xmlns:p14="http://schemas.microsoft.com/office/powerpoint/2010/main" val="638308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338</Words>
  <Application>Microsoft Macintosh PowerPoint</Application>
  <PresentationFormat>On-screen Show (4:3)</PresentationFormat>
  <Paragraphs>47</Paragraphs>
  <Slides>15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Chalkduster</vt:lpstr>
      <vt:lpstr>Gabriola</vt:lpstr>
      <vt:lpstr>Noto Sans Symbols</vt:lpstr>
      <vt:lpstr>Office Theme</vt:lpstr>
      <vt:lpstr>The Domino Effect Program</vt:lpstr>
      <vt:lpstr>PowerPoint Presentation</vt:lpstr>
      <vt:lpstr>PowerPoint Presentation</vt:lpstr>
      <vt:lpstr>The Domino Effect Program</vt:lpstr>
      <vt:lpstr>Did you know?</vt:lpstr>
      <vt:lpstr>At a glance…</vt:lpstr>
      <vt:lpstr>Program Partners</vt:lpstr>
      <vt:lpstr>Mitchellville Program</vt:lpstr>
      <vt:lpstr>Fort Madison Program</vt:lpstr>
      <vt:lpstr>PowerPoint Presentation</vt:lpstr>
      <vt:lpstr>Key Insights </vt:lpstr>
      <vt:lpstr>PowerPoint Presentation</vt:lpstr>
      <vt:lpstr>PowerPoint Presentation</vt:lpstr>
      <vt:lpstr>Next Programs…   April 22-Fort Madison  </vt:lpstr>
      <vt:lpstr>Testimonials…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Trenton Grundmeyer</dc:creator>
  <cp:lastModifiedBy>Trent Grundmeyer</cp:lastModifiedBy>
  <cp:revision>20</cp:revision>
  <dcterms:created xsi:type="dcterms:W3CDTF">2018-02-04T00:38:01Z</dcterms:created>
  <dcterms:modified xsi:type="dcterms:W3CDTF">2019-07-15T19:58:40Z</dcterms:modified>
</cp:coreProperties>
</file>