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31"/>
  </p:notesMasterIdLst>
  <p:handoutMasterIdLst>
    <p:handoutMasterId r:id="rId32"/>
  </p:handoutMasterIdLst>
  <p:sldIdLst>
    <p:sldId id="256" r:id="rId2"/>
    <p:sldId id="257" r:id="rId3"/>
    <p:sldId id="258" r:id="rId4"/>
    <p:sldId id="281" r:id="rId5"/>
    <p:sldId id="259" r:id="rId6"/>
    <p:sldId id="290" r:id="rId7"/>
    <p:sldId id="260" r:id="rId8"/>
    <p:sldId id="263" r:id="rId9"/>
    <p:sldId id="280" r:id="rId10"/>
    <p:sldId id="266" r:id="rId11"/>
    <p:sldId id="282" r:id="rId12"/>
    <p:sldId id="291" r:id="rId13"/>
    <p:sldId id="278" r:id="rId14"/>
    <p:sldId id="269" r:id="rId15"/>
    <p:sldId id="270" r:id="rId16"/>
    <p:sldId id="292" r:id="rId17"/>
    <p:sldId id="289" r:id="rId18"/>
    <p:sldId id="286" r:id="rId19"/>
    <p:sldId id="287" r:id="rId20"/>
    <p:sldId id="283" r:id="rId21"/>
    <p:sldId id="271" r:id="rId22"/>
    <p:sldId id="294" r:id="rId23"/>
    <p:sldId id="293" r:id="rId24"/>
    <p:sldId id="296" r:id="rId25"/>
    <p:sldId id="272" r:id="rId26"/>
    <p:sldId id="288" r:id="rId27"/>
    <p:sldId id="273" r:id="rId28"/>
    <p:sldId id="274" r:id="rId29"/>
    <p:sldId id="275"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ulia Gabo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clrMode="gray"/>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743" autoAdjust="0"/>
  </p:normalViewPr>
  <p:slideViewPr>
    <p:cSldViewPr snapToGrid="0" snapToObjects="1">
      <p:cViewPr varScale="1">
        <p:scale>
          <a:sx n="61" d="100"/>
          <a:sy n="61" d="100"/>
        </p:scale>
        <p:origin x="2008" y="52"/>
      </p:cViewPr>
      <p:guideLst>
        <p:guide orient="horz" pos="2160"/>
        <p:guide pos="2880"/>
      </p:guideLst>
    </p:cSldViewPr>
  </p:slideViewPr>
  <p:notesTextViewPr>
    <p:cViewPr>
      <p:scale>
        <a:sx n="100" d="100"/>
        <a:sy n="100" d="100"/>
      </p:scale>
      <p:origin x="0" y="0"/>
    </p:cViewPr>
  </p:notesTextViewPr>
  <p:notesViewPr>
    <p:cSldViewPr snapToGrid="0" snapToObjects="1">
      <p:cViewPr varScale="1">
        <p:scale>
          <a:sx n="51" d="100"/>
          <a:sy n="51" d="100"/>
        </p:scale>
        <p:origin x="2692" y="6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4" Type="http://schemas.openxmlformats.org/officeDocument/2006/relationships/image" Target="../media/image16.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4" Type="http://schemas.openxmlformats.org/officeDocument/2006/relationships/image" Target="../media/image16.svg"/></Relationships>
</file>

<file path=ppt/diagrams/colors1.xml><?xml version="1.0" encoding="utf-8"?>
<dgm:colorsDef xmlns:dgm="http://schemas.openxmlformats.org/drawingml/2006/diagram" xmlns:a="http://schemas.openxmlformats.org/drawingml/2006/main" uniqueId="urn:microsoft.com/office/officeart/2018/5/colors/Iconchunking_neutralicontext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dgm:fillClrLst>
    <dgm:linClrLst meth="repeat">
      <a:schemeClr val="lt1">
        <a:alpha val="0"/>
      </a:schemeClr>
    </dgm:linClrLst>
    <dgm:effectClrLst/>
    <dgm:txLinClrLst/>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889D5D-432F-4B4D-B18F-694741F560C2}" type="doc">
      <dgm:prSet loTypeId="urn:microsoft.com/office/officeart/2018/2/layout/IconVerticalSolidList" loCatId="icon" qsTypeId="urn:microsoft.com/office/officeart/2005/8/quickstyle/simple4" qsCatId="simple" csTypeId="urn:microsoft.com/office/officeart/2018/5/colors/Iconchunking_neutralicontext_accent6_2" csCatId="accent6" phldr="1"/>
      <dgm:spPr/>
      <dgm:t>
        <a:bodyPr/>
        <a:lstStyle/>
        <a:p>
          <a:endParaRPr lang="en-US"/>
        </a:p>
      </dgm:t>
    </dgm:pt>
    <dgm:pt modelId="{4B80F713-0253-4D74-8137-AECEEC253929}">
      <dgm:prSet custT="1"/>
      <dgm:spPr/>
      <dgm:t>
        <a:bodyPr/>
        <a:lstStyle/>
        <a:p>
          <a:pPr algn="ctr">
            <a:lnSpc>
              <a:spcPct val="100000"/>
            </a:lnSpc>
          </a:pPr>
          <a:r>
            <a:rPr lang="en-US" sz="2400" b="1" i="0" dirty="0"/>
            <a:t>A holistic approach to creating a well-rounded student</a:t>
          </a:r>
          <a:r>
            <a:rPr lang="en-US" sz="1500" b="0" i="0" dirty="0"/>
            <a:t>.</a:t>
          </a:r>
          <a:endParaRPr lang="en-US" sz="1500" dirty="0"/>
        </a:p>
      </dgm:t>
    </dgm:pt>
    <dgm:pt modelId="{A68C9C4F-1C5C-4177-AF70-CC227ED1F75F}" type="parTrans" cxnId="{8D4057B5-2563-4AA0-A389-AE09D3551F66}">
      <dgm:prSet/>
      <dgm:spPr/>
      <dgm:t>
        <a:bodyPr/>
        <a:lstStyle/>
        <a:p>
          <a:endParaRPr lang="en-US"/>
        </a:p>
      </dgm:t>
    </dgm:pt>
    <dgm:pt modelId="{2BB9F639-3DE9-4330-A61E-09CFB1AACBC8}" type="sibTrans" cxnId="{8D4057B5-2563-4AA0-A389-AE09D3551F66}">
      <dgm:prSet/>
      <dgm:spPr/>
      <dgm:t>
        <a:bodyPr/>
        <a:lstStyle/>
        <a:p>
          <a:endParaRPr lang="en-US"/>
        </a:p>
      </dgm:t>
    </dgm:pt>
    <dgm:pt modelId="{1EBF095C-A0FE-4848-8489-7D56F681826A}">
      <dgm:prSet custT="1"/>
      <dgm:spPr/>
      <dgm:t>
        <a:bodyPr/>
        <a:lstStyle/>
        <a:p>
          <a:pPr algn="ctr">
            <a:lnSpc>
              <a:spcPct val="100000"/>
            </a:lnSpc>
          </a:pPr>
          <a:r>
            <a:rPr lang="en-US" sz="2000" b="1" dirty="0"/>
            <a:t>Building RESILIENCE AND GRIT through 5 strategies will: </a:t>
          </a:r>
          <a:r>
            <a:rPr lang="en-US" sz="2000" b="1" i="0" dirty="0"/>
            <a:t>increase their awareness, connection, and commitment to the mental, physical, emotional, and spiritual aspects of their own development and growth.</a:t>
          </a:r>
          <a:endParaRPr lang="en-US" sz="2000" b="1" dirty="0"/>
        </a:p>
      </dgm:t>
    </dgm:pt>
    <dgm:pt modelId="{423E441C-2E8A-4D19-AFCB-49F36CAF3315}" type="parTrans" cxnId="{1697BA3D-002D-4E27-B5A1-8ACFCDD2260D}">
      <dgm:prSet/>
      <dgm:spPr/>
      <dgm:t>
        <a:bodyPr/>
        <a:lstStyle/>
        <a:p>
          <a:endParaRPr lang="en-US"/>
        </a:p>
      </dgm:t>
    </dgm:pt>
    <dgm:pt modelId="{852E3EAD-6A4F-41E3-BEFA-6D131A7535C0}" type="sibTrans" cxnId="{1697BA3D-002D-4E27-B5A1-8ACFCDD2260D}">
      <dgm:prSet/>
      <dgm:spPr/>
      <dgm:t>
        <a:bodyPr/>
        <a:lstStyle/>
        <a:p>
          <a:endParaRPr lang="en-US"/>
        </a:p>
      </dgm:t>
    </dgm:pt>
    <dgm:pt modelId="{BC24A0A1-D347-4C2F-BF15-3370C38A300C}" type="pres">
      <dgm:prSet presAssocID="{6A889D5D-432F-4B4D-B18F-694741F560C2}" presName="root" presStyleCnt="0">
        <dgm:presLayoutVars>
          <dgm:dir/>
          <dgm:resizeHandles val="exact"/>
        </dgm:presLayoutVars>
      </dgm:prSet>
      <dgm:spPr/>
    </dgm:pt>
    <dgm:pt modelId="{C72C7DF7-40CC-4F45-8681-8179D8E61FFD}" type="pres">
      <dgm:prSet presAssocID="{4B80F713-0253-4D74-8137-AECEEC253929}" presName="compNode" presStyleCnt="0"/>
      <dgm:spPr/>
    </dgm:pt>
    <dgm:pt modelId="{D143BEB3-CB82-47C0-9176-E40F8F6360D1}" type="pres">
      <dgm:prSet presAssocID="{4B80F713-0253-4D74-8137-AECEEC253929}" presName="bgRect" presStyleLbl="bgShp" presStyleIdx="0" presStyleCnt="2"/>
      <dgm:spPr/>
    </dgm:pt>
    <dgm:pt modelId="{9D0120DC-56FB-40A3-A023-A46369819A1B}" type="pres">
      <dgm:prSet presAssocID="{4B80F713-0253-4D74-8137-AECEEC253929}"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8258A24F-FCD4-41F8-9097-6BE5EBC246F1}" type="pres">
      <dgm:prSet presAssocID="{4B80F713-0253-4D74-8137-AECEEC253929}" presName="spaceRect" presStyleCnt="0"/>
      <dgm:spPr/>
    </dgm:pt>
    <dgm:pt modelId="{C3BBAB4C-FC3C-4229-BCA9-2A0937E9DA7D}" type="pres">
      <dgm:prSet presAssocID="{4B80F713-0253-4D74-8137-AECEEC253929}" presName="parTx" presStyleLbl="revTx" presStyleIdx="0" presStyleCnt="2">
        <dgm:presLayoutVars>
          <dgm:chMax val="0"/>
          <dgm:chPref val="0"/>
        </dgm:presLayoutVars>
      </dgm:prSet>
      <dgm:spPr/>
    </dgm:pt>
    <dgm:pt modelId="{6798CF62-A1BD-417A-91E5-354084A5A70F}" type="pres">
      <dgm:prSet presAssocID="{2BB9F639-3DE9-4330-A61E-09CFB1AACBC8}" presName="sibTrans" presStyleCnt="0"/>
      <dgm:spPr/>
    </dgm:pt>
    <dgm:pt modelId="{95408E1B-55E6-4DAB-91F8-B32630EE4A25}" type="pres">
      <dgm:prSet presAssocID="{1EBF095C-A0FE-4848-8489-7D56F681826A}" presName="compNode" presStyleCnt="0"/>
      <dgm:spPr/>
    </dgm:pt>
    <dgm:pt modelId="{D0E8837E-2300-4BA4-BD8D-6EFC9AFF2536}" type="pres">
      <dgm:prSet presAssocID="{1EBF095C-A0FE-4848-8489-7D56F681826A}" presName="bgRect" presStyleLbl="bgShp" presStyleIdx="1" presStyleCnt="2"/>
      <dgm:spPr/>
    </dgm:pt>
    <dgm:pt modelId="{04A9DD1A-E431-4222-BEC8-A83887A54EDC}" type="pres">
      <dgm:prSet presAssocID="{1EBF095C-A0FE-4848-8489-7D56F681826A}"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andshake"/>
        </a:ext>
      </dgm:extLst>
    </dgm:pt>
    <dgm:pt modelId="{9C48E8BF-495F-410E-AF78-A9C5FD1AD8FD}" type="pres">
      <dgm:prSet presAssocID="{1EBF095C-A0FE-4848-8489-7D56F681826A}" presName="spaceRect" presStyleCnt="0"/>
      <dgm:spPr/>
    </dgm:pt>
    <dgm:pt modelId="{4C6B4B38-3790-4F46-9B96-7655B72C3193}" type="pres">
      <dgm:prSet presAssocID="{1EBF095C-A0FE-4848-8489-7D56F681826A}" presName="parTx" presStyleLbl="revTx" presStyleIdx="1" presStyleCnt="2" custScaleY="154988">
        <dgm:presLayoutVars>
          <dgm:chMax val="0"/>
          <dgm:chPref val="0"/>
        </dgm:presLayoutVars>
      </dgm:prSet>
      <dgm:spPr/>
    </dgm:pt>
  </dgm:ptLst>
  <dgm:cxnLst>
    <dgm:cxn modelId="{1697BA3D-002D-4E27-B5A1-8ACFCDD2260D}" srcId="{6A889D5D-432F-4B4D-B18F-694741F560C2}" destId="{1EBF095C-A0FE-4848-8489-7D56F681826A}" srcOrd="1" destOrd="0" parTransId="{423E441C-2E8A-4D19-AFCB-49F36CAF3315}" sibTransId="{852E3EAD-6A4F-41E3-BEFA-6D131A7535C0}"/>
    <dgm:cxn modelId="{E0436E77-A89B-47D5-A149-697F04D8F36E}" type="presOf" srcId="{6A889D5D-432F-4B4D-B18F-694741F560C2}" destId="{BC24A0A1-D347-4C2F-BF15-3370C38A300C}" srcOrd="0" destOrd="0" presId="urn:microsoft.com/office/officeart/2018/2/layout/IconVerticalSolidList"/>
    <dgm:cxn modelId="{ED51C080-8BA6-4F8F-9177-2865B3895904}" type="presOf" srcId="{1EBF095C-A0FE-4848-8489-7D56F681826A}" destId="{4C6B4B38-3790-4F46-9B96-7655B72C3193}" srcOrd="0" destOrd="0" presId="urn:microsoft.com/office/officeart/2018/2/layout/IconVerticalSolidList"/>
    <dgm:cxn modelId="{8D4057B5-2563-4AA0-A389-AE09D3551F66}" srcId="{6A889D5D-432F-4B4D-B18F-694741F560C2}" destId="{4B80F713-0253-4D74-8137-AECEEC253929}" srcOrd="0" destOrd="0" parTransId="{A68C9C4F-1C5C-4177-AF70-CC227ED1F75F}" sibTransId="{2BB9F639-3DE9-4330-A61E-09CFB1AACBC8}"/>
    <dgm:cxn modelId="{85D76BCA-3AA7-4084-B663-A24D4A4CB4E0}" type="presOf" srcId="{4B80F713-0253-4D74-8137-AECEEC253929}" destId="{C3BBAB4C-FC3C-4229-BCA9-2A0937E9DA7D}" srcOrd="0" destOrd="0" presId="urn:microsoft.com/office/officeart/2018/2/layout/IconVerticalSolidList"/>
    <dgm:cxn modelId="{D00A6A4D-DC50-4AFF-AB89-31CC71F21338}" type="presParOf" srcId="{BC24A0A1-D347-4C2F-BF15-3370C38A300C}" destId="{C72C7DF7-40CC-4F45-8681-8179D8E61FFD}" srcOrd="0" destOrd="0" presId="urn:microsoft.com/office/officeart/2018/2/layout/IconVerticalSolidList"/>
    <dgm:cxn modelId="{01FEDE5A-247B-45D4-BCA4-DDD0C01E28AB}" type="presParOf" srcId="{C72C7DF7-40CC-4F45-8681-8179D8E61FFD}" destId="{D143BEB3-CB82-47C0-9176-E40F8F6360D1}" srcOrd="0" destOrd="0" presId="urn:microsoft.com/office/officeart/2018/2/layout/IconVerticalSolidList"/>
    <dgm:cxn modelId="{3CC41F75-E36C-4CCC-96B4-F4DCF466378D}" type="presParOf" srcId="{C72C7DF7-40CC-4F45-8681-8179D8E61FFD}" destId="{9D0120DC-56FB-40A3-A023-A46369819A1B}" srcOrd="1" destOrd="0" presId="urn:microsoft.com/office/officeart/2018/2/layout/IconVerticalSolidList"/>
    <dgm:cxn modelId="{F2216881-6E4F-43F6-A868-27AEF9C33206}" type="presParOf" srcId="{C72C7DF7-40CC-4F45-8681-8179D8E61FFD}" destId="{8258A24F-FCD4-41F8-9097-6BE5EBC246F1}" srcOrd="2" destOrd="0" presId="urn:microsoft.com/office/officeart/2018/2/layout/IconVerticalSolidList"/>
    <dgm:cxn modelId="{250C5D6F-AF2B-4142-A487-96AF2F6D24F8}" type="presParOf" srcId="{C72C7DF7-40CC-4F45-8681-8179D8E61FFD}" destId="{C3BBAB4C-FC3C-4229-BCA9-2A0937E9DA7D}" srcOrd="3" destOrd="0" presId="urn:microsoft.com/office/officeart/2018/2/layout/IconVerticalSolidList"/>
    <dgm:cxn modelId="{CB1EF4A2-B991-45E3-8EF2-771D394AFD05}" type="presParOf" srcId="{BC24A0A1-D347-4C2F-BF15-3370C38A300C}" destId="{6798CF62-A1BD-417A-91E5-354084A5A70F}" srcOrd="1" destOrd="0" presId="urn:microsoft.com/office/officeart/2018/2/layout/IconVerticalSolidList"/>
    <dgm:cxn modelId="{D4984592-2D69-4D6A-9E91-54AEDC95B8EC}" type="presParOf" srcId="{BC24A0A1-D347-4C2F-BF15-3370C38A300C}" destId="{95408E1B-55E6-4DAB-91F8-B32630EE4A25}" srcOrd="2" destOrd="0" presId="urn:microsoft.com/office/officeart/2018/2/layout/IconVerticalSolidList"/>
    <dgm:cxn modelId="{CD42063A-0751-4442-B554-9A457FDDD630}" type="presParOf" srcId="{95408E1B-55E6-4DAB-91F8-B32630EE4A25}" destId="{D0E8837E-2300-4BA4-BD8D-6EFC9AFF2536}" srcOrd="0" destOrd="0" presId="urn:microsoft.com/office/officeart/2018/2/layout/IconVerticalSolidList"/>
    <dgm:cxn modelId="{1DAE8317-3F72-42FD-93AD-658CC7C159B0}" type="presParOf" srcId="{95408E1B-55E6-4DAB-91F8-B32630EE4A25}" destId="{04A9DD1A-E431-4222-BEC8-A83887A54EDC}" srcOrd="1" destOrd="0" presId="urn:microsoft.com/office/officeart/2018/2/layout/IconVerticalSolidList"/>
    <dgm:cxn modelId="{889D3217-F3CE-4FD2-A04F-EE1CDE6FF570}" type="presParOf" srcId="{95408E1B-55E6-4DAB-91F8-B32630EE4A25}" destId="{9C48E8BF-495F-410E-AF78-A9C5FD1AD8FD}" srcOrd="2" destOrd="0" presId="urn:microsoft.com/office/officeart/2018/2/layout/IconVerticalSolidList"/>
    <dgm:cxn modelId="{DFED321C-0DDC-4E01-912F-939B0DFD554D}" type="presParOf" srcId="{95408E1B-55E6-4DAB-91F8-B32630EE4A25}" destId="{4C6B4B38-3790-4F46-9B96-7655B72C3193}"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EBA7098-A0A0-4B70-9167-7229E5EC160E}" type="doc">
      <dgm:prSet loTypeId="urn:microsoft.com/office/officeart/2009/3/layout/HorizontalOrganizationChart" loCatId="hierarchy" qsTypeId="urn:microsoft.com/office/officeart/2005/8/quickstyle/simple3" qsCatId="simple" csTypeId="urn:microsoft.com/office/officeart/2005/8/colors/colorful2" csCatId="colorful" phldr="1"/>
      <dgm:spPr/>
      <dgm:t>
        <a:bodyPr/>
        <a:lstStyle/>
        <a:p>
          <a:endParaRPr lang="en-US"/>
        </a:p>
      </dgm:t>
    </dgm:pt>
    <dgm:pt modelId="{E7390BF8-FC6F-4883-9BED-D8501A983A67}">
      <dgm:prSet/>
      <dgm:spPr/>
      <dgm:t>
        <a:bodyPr/>
        <a:lstStyle/>
        <a:p>
          <a:r>
            <a:rPr lang="en-US" dirty="0"/>
            <a:t>“I like the way you used examples in every paragraph to reinforce your essay theme,” vs.  “Great job on the essay,” or worse, “You’re such a good writer!”</a:t>
          </a:r>
        </a:p>
      </dgm:t>
    </dgm:pt>
    <dgm:pt modelId="{95F45772-4A8A-43C2-B28D-3F4DEBFAAB75}" type="parTrans" cxnId="{2BBB5ED4-25A8-4B01-A4FE-BAEB55906C65}">
      <dgm:prSet/>
      <dgm:spPr/>
      <dgm:t>
        <a:bodyPr/>
        <a:lstStyle/>
        <a:p>
          <a:endParaRPr lang="en-US"/>
        </a:p>
      </dgm:t>
    </dgm:pt>
    <dgm:pt modelId="{96D97E49-B120-405E-8239-C8B023B58FD9}" type="sibTrans" cxnId="{2BBB5ED4-25A8-4B01-A4FE-BAEB55906C65}">
      <dgm:prSet/>
      <dgm:spPr/>
      <dgm:t>
        <a:bodyPr/>
        <a:lstStyle/>
        <a:p>
          <a:endParaRPr lang="en-US"/>
        </a:p>
      </dgm:t>
    </dgm:pt>
    <dgm:pt modelId="{C01BF0E5-0C92-4B38-8844-92EBF7FB26DF}">
      <dgm:prSet/>
      <dgm:spPr/>
      <dgm:t>
        <a:bodyPr/>
        <a:lstStyle/>
        <a:p>
          <a:r>
            <a:rPr lang="en-US" dirty="0"/>
            <a:t>“I appreciated the way you worked with the group today, you’re a strong team player.” vs. “ Great job today, good teamwork!”</a:t>
          </a:r>
        </a:p>
      </dgm:t>
    </dgm:pt>
    <dgm:pt modelId="{2C24474B-1299-42A7-8131-C4ABEC25E92D}" type="parTrans" cxnId="{BDD4F960-771C-4865-A9FB-DCFDF0A844EF}">
      <dgm:prSet/>
      <dgm:spPr/>
      <dgm:t>
        <a:bodyPr/>
        <a:lstStyle/>
        <a:p>
          <a:endParaRPr lang="en-US"/>
        </a:p>
      </dgm:t>
    </dgm:pt>
    <dgm:pt modelId="{616A19EC-315A-409C-A4CF-399287180185}" type="sibTrans" cxnId="{BDD4F960-771C-4865-A9FB-DCFDF0A844EF}">
      <dgm:prSet/>
      <dgm:spPr/>
      <dgm:t>
        <a:bodyPr/>
        <a:lstStyle/>
        <a:p>
          <a:endParaRPr lang="en-US"/>
        </a:p>
      </dgm:t>
    </dgm:pt>
    <dgm:pt modelId="{8CC3E477-ABFC-4172-9490-56A4A9AA5FEC}">
      <dgm:prSet/>
      <dgm:spPr/>
      <dgm:t>
        <a:bodyPr/>
        <a:lstStyle/>
        <a:p>
          <a:r>
            <a:rPr lang="en-US" dirty="0"/>
            <a:t>“You must be very smart at working out these problems.” vs. “That’s a really good high score. </a:t>
          </a:r>
        </a:p>
      </dgm:t>
    </dgm:pt>
    <dgm:pt modelId="{554FCE6A-876B-4A1F-87DB-C48D5447CD0F}" type="parTrans" cxnId="{64241428-0409-44ED-ADA1-C2F3B50CBC3E}">
      <dgm:prSet/>
      <dgm:spPr/>
      <dgm:t>
        <a:bodyPr/>
        <a:lstStyle/>
        <a:p>
          <a:endParaRPr lang="en-US"/>
        </a:p>
      </dgm:t>
    </dgm:pt>
    <dgm:pt modelId="{A7846D88-F78B-44A5-9F45-F81BAF32C74F}" type="sibTrans" cxnId="{64241428-0409-44ED-ADA1-C2F3B50CBC3E}">
      <dgm:prSet/>
      <dgm:spPr/>
      <dgm:t>
        <a:bodyPr/>
        <a:lstStyle/>
        <a:p>
          <a:endParaRPr lang="en-US"/>
        </a:p>
      </dgm:t>
    </dgm:pt>
    <dgm:pt modelId="{7EBFEB9F-C8CA-4373-9D26-F744180F4075}" type="pres">
      <dgm:prSet presAssocID="{4EBA7098-A0A0-4B70-9167-7229E5EC160E}" presName="hierChild1" presStyleCnt="0">
        <dgm:presLayoutVars>
          <dgm:orgChart val="1"/>
          <dgm:chPref val="1"/>
          <dgm:dir/>
          <dgm:animOne val="branch"/>
          <dgm:animLvl val="lvl"/>
          <dgm:resizeHandles/>
        </dgm:presLayoutVars>
      </dgm:prSet>
      <dgm:spPr/>
    </dgm:pt>
    <dgm:pt modelId="{FB946070-F2C9-4606-98E8-4F5502F5FF10}" type="pres">
      <dgm:prSet presAssocID="{E7390BF8-FC6F-4883-9BED-D8501A983A67}" presName="hierRoot1" presStyleCnt="0">
        <dgm:presLayoutVars>
          <dgm:hierBranch val="init"/>
        </dgm:presLayoutVars>
      </dgm:prSet>
      <dgm:spPr/>
    </dgm:pt>
    <dgm:pt modelId="{8AC79483-6F83-4902-A1A1-B854B2C77B82}" type="pres">
      <dgm:prSet presAssocID="{E7390BF8-FC6F-4883-9BED-D8501A983A67}" presName="rootComposite1" presStyleCnt="0"/>
      <dgm:spPr/>
    </dgm:pt>
    <dgm:pt modelId="{65550158-D905-44E3-AA6C-BB2038049B39}" type="pres">
      <dgm:prSet presAssocID="{E7390BF8-FC6F-4883-9BED-D8501A983A67}" presName="rootText1" presStyleLbl="node0" presStyleIdx="0" presStyleCnt="3" custScaleX="211406" custScaleY="107139">
        <dgm:presLayoutVars>
          <dgm:chPref val="3"/>
        </dgm:presLayoutVars>
      </dgm:prSet>
      <dgm:spPr/>
    </dgm:pt>
    <dgm:pt modelId="{E45F06B6-075A-4802-B938-D7CF22D2D523}" type="pres">
      <dgm:prSet presAssocID="{E7390BF8-FC6F-4883-9BED-D8501A983A67}" presName="rootConnector1" presStyleLbl="node1" presStyleIdx="0" presStyleCnt="0"/>
      <dgm:spPr/>
    </dgm:pt>
    <dgm:pt modelId="{491BAB73-9DFE-468F-808A-5FD03352A978}" type="pres">
      <dgm:prSet presAssocID="{E7390BF8-FC6F-4883-9BED-D8501A983A67}" presName="hierChild2" presStyleCnt="0"/>
      <dgm:spPr/>
    </dgm:pt>
    <dgm:pt modelId="{17F068AF-DA8E-4B5C-925E-215E62F0C0CF}" type="pres">
      <dgm:prSet presAssocID="{E7390BF8-FC6F-4883-9BED-D8501A983A67}" presName="hierChild3" presStyleCnt="0"/>
      <dgm:spPr/>
    </dgm:pt>
    <dgm:pt modelId="{6B9B81DE-D7F8-46F7-9EBD-B73A75F89B40}" type="pres">
      <dgm:prSet presAssocID="{C01BF0E5-0C92-4B38-8844-92EBF7FB26DF}" presName="hierRoot1" presStyleCnt="0">
        <dgm:presLayoutVars>
          <dgm:hierBranch val="init"/>
        </dgm:presLayoutVars>
      </dgm:prSet>
      <dgm:spPr/>
    </dgm:pt>
    <dgm:pt modelId="{5E7ADD82-0B64-4A27-9337-BFE120087E41}" type="pres">
      <dgm:prSet presAssocID="{C01BF0E5-0C92-4B38-8844-92EBF7FB26DF}" presName="rootComposite1" presStyleCnt="0"/>
      <dgm:spPr/>
    </dgm:pt>
    <dgm:pt modelId="{8FE9A6AC-37A4-4D54-8BF0-5B95436E3FDE}" type="pres">
      <dgm:prSet presAssocID="{C01BF0E5-0C92-4B38-8844-92EBF7FB26DF}" presName="rootText1" presStyleLbl="node0" presStyleIdx="1" presStyleCnt="3" custScaleX="211406">
        <dgm:presLayoutVars>
          <dgm:chPref val="3"/>
        </dgm:presLayoutVars>
      </dgm:prSet>
      <dgm:spPr/>
    </dgm:pt>
    <dgm:pt modelId="{3927F41A-954D-4707-9C87-9507B0E3122F}" type="pres">
      <dgm:prSet presAssocID="{C01BF0E5-0C92-4B38-8844-92EBF7FB26DF}" presName="rootConnector1" presStyleLbl="node1" presStyleIdx="0" presStyleCnt="0"/>
      <dgm:spPr/>
    </dgm:pt>
    <dgm:pt modelId="{BD7A0FDC-2432-481E-B655-516F54D76F10}" type="pres">
      <dgm:prSet presAssocID="{C01BF0E5-0C92-4B38-8844-92EBF7FB26DF}" presName="hierChild2" presStyleCnt="0"/>
      <dgm:spPr/>
    </dgm:pt>
    <dgm:pt modelId="{9597BFC1-9F54-48D7-8D5D-1715136B9E6A}" type="pres">
      <dgm:prSet presAssocID="{C01BF0E5-0C92-4B38-8844-92EBF7FB26DF}" presName="hierChild3" presStyleCnt="0"/>
      <dgm:spPr/>
    </dgm:pt>
    <dgm:pt modelId="{AA0C2AEB-E85E-4155-941E-5B6EB97DE874}" type="pres">
      <dgm:prSet presAssocID="{8CC3E477-ABFC-4172-9490-56A4A9AA5FEC}" presName="hierRoot1" presStyleCnt="0">
        <dgm:presLayoutVars>
          <dgm:hierBranch val="init"/>
        </dgm:presLayoutVars>
      </dgm:prSet>
      <dgm:spPr/>
    </dgm:pt>
    <dgm:pt modelId="{7922EABC-AE50-4C59-B70B-36CB2377F6AF}" type="pres">
      <dgm:prSet presAssocID="{8CC3E477-ABFC-4172-9490-56A4A9AA5FEC}" presName="rootComposite1" presStyleCnt="0"/>
      <dgm:spPr/>
    </dgm:pt>
    <dgm:pt modelId="{D20E3C99-CC31-4D8A-8E2D-3081F1346C3C}" type="pres">
      <dgm:prSet presAssocID="{8CC3E477-ABFC-4172-9490-56A4A9AA5FEC}" presName="rootText1" presStyleLbl="node0" presStyleIdx="2" presStyleCnt="3" custScaleX="211406">
        <dgm:presLayoutVars>
          <dgm:chPref val="3"/>
        </dgm:presLayoutVars>
      </dgm:prSet>
      <dgm:spPr/>
    </dgm:pt>
    <dgm:pt modelId="{DC0107F4-5F78-47A5-BDA8-A189D7ABDEC8}" type="pres">
      <dgm:prSet presAssocID="{8CC3E477-ABFC-4172-9490-56A4A9AA5FEC}" presName="rootConnector1" presStyleLbl="node1" presStyleIdx="0" presStyleCnt="0"/>
      <dgm:spPr/>
    </dgm:pt>
    <dgm:pt modelId="{3055ABF3-3A7B-479E-AEE3-C4C3CCD06D44}" type="pres">
      <dgm:prSet presAssocID="{8CC3E477-ABFC-4172-9490-56A4A9AA5FEC}" presName="hierChild2" presStyleCnt="0"/>
      <dgm:spPr/>
    </dgm:pt>
    <dgm:pt modelId="{9BC3407E-5660-4B68-8129-3B4A1925379C}" type="pres">
      <dgm:prSet presAssocID="{8CC3E477-ABFC-4172-9490-56A4A9AA5FEC}" presName="hierChild3" presStyleCnt="0"/>
      <dgm:spPr/>
    </dgm:pt>
  </dgm:ptLst>
  <dgm:cxnLst>
    <dgm:cxn modelId="{1A389D0D-78D6-4931-BE27-7A100F9311FC}" type="presOf" srcId="{C01BF0E5-0C92-4B38-8844-92EBF7FB26DF}" destId="{3927F41A-954D-4707-9C87-9507B0E3122F}" srcOrd="1" destOrd="0" presId="urn:microsoft.com/office/officeart/2009/3/layout/HorizontalOrganizationChart"/>
    <dgm:cxn modelId="{A1A3D115-374B-4789-B506-C76E0C639977}" type="presOf" srcId="{E7390BF8-FC6F-4883-9BED-D8501A983A67}" destId="{65550158-D905-44E3-AA6C-BB2038049B39}" srcOrd="0" destOrd="0" presId="urn:microsoft.com/office/officeart/2009/3/layout/HorizontalOrganizationChart"/>
    <dgm:cxn modelId="{64241428-0409-44ED-ADA1-C2F3B50CBC3E}" srcId="{4EBA7098-A0A0-4B70-9167-7229E5EC160E}" destId="{8CC3E477-ABFC-4172-9490-56A4A9AA5FEC}" srcOrd="2" destOrd="0" parTransId="{554FCE6A-876B-4A1F-87DB-C48D5447CD0F}" sibTransId="{A7846D88-F78B-44A5-9F45-F81BAF32C74F}"/>
    <dgm:cxn modelId="{BDD4F960-771C-4865-A9FB-DCFDF0A844EF}" srcId="{4EBA7098-A0A0-4B70-9167-7229E5EC160E}" destId="{C01BF0E5-0C92-4B38-8844-92EBF7FB26DF}" srcOrd="1" destOrd="0" parTransId="{2C24474B-1299-42A7-8131-C4ABEC25E92D}" sibTransId="{616A19EC-315A-409C-A4CF-399287180185}"/>
    <dgm:cxn modelId="{6903F34C-7D76-475E-9D91-36713EEA18E9}" type="presOf" srcId="{E7390BF8-FC6F-4883-9BED-D8501A983A67}" destId="{E45F06B6-075A-4802-B938-D7CF22D2D523}" srcOrd="1" destOrd="0" presId="urn:microsoft.com/office/officeart/2009/3/layout/HorizontalOrganizationChart"/>
    <dgm:cxn modelId="{31B9A589-523E-45CE-AEFC-F7DE5047390D}" type="presOf" srcId="{4EBA7098-A0A0-4B70-9167-7229E5EC160E}" destId="{7EBFEB9F-C8CA-4373-9D26-F744180F4075}" srcOrd="0" destOrd="0" presId="urn:microsoft.com/office/officeart/2009/3/layout/HorizontalOrganizationChart"/>
    <dgm:cxn modelId="{ADB2DBA0-6A17-4946-97F3-34AB9F0ADCF9}" type="presOf" srcId="{8CC3E477-ABFC-4172-9490-56A4A9AA5FEC}" destId="{D20E3C99-CC31-4D8A-8E2D-3081F1346C3C}" srcOrd="0" destOrd="0" presId="urn:microsoft.com/office/officeart/2009/3/layout/HorizontalOrganizationChart"/>
    <dgm:cxn modelId="{928F40D4-4BBE-45C5-AC88-B55DBB63259B}" type="presOf" srcId="{C01BF0E5-0C92-4B38-8844-92EBF7FB26DF}" destId="{8FE9A6AC-37A4-4D54-8BF0-5B95436E3FDE}" srcOrd="0" destOrd="0" presId="urn:microsoft.com/office/officeart/2009/3/layout/HorizontalOrganizationChart"/>
    <dgm:cxn modelId="{2BBB5ED4-25A8-4B01-A4FE-BAEB55906C65}" srcId="{4EBA7098-A0A0-4B70-9167-7229E5EC160E}" destId="{E7390BF8-FC6F-4883-9BED-D8501A983A67}" srcOrd="0" destOrd="0" parTransId="{95F45772-4A8A-43C2-B28D-3F4DEBFAAB75}" sibTransId="{96D97E49-B120-405E-8239-C8B023B58FD9}"/>
    <dgm:cxn modelId="{B26E9CFA-FC1E-4C6E-8E79-E1C60F13E616}" type="presOf" srcId="{8CC3E477-ABFC-4172-9490-56A4A9AA5FEC}" destId="{DC0107F4-5F78-47A5-BDA8-A189D7ABDEC8}" srcOrd="1" destOrd="0" presId="urn:microsoft.com/office/officeart/2009/3/layout/HorizontalOrganizationChart"/>
    <dgm:cxn modelId="{9252478D-435A-4533-81E4-B004F8719AA2}" type="presParOf" srcId="{7EBFEB9F-C8CA-4373-9D26-F744180F4075}" destId="{FB946070-F2C9-4606-98E8-4F5502F5FF10}" srcOrd="0" destOrd="0" presId="urn:microsoft.com/office/officeart/2009/3/layout/HorizontalOrganizationChart"/>
    <dgm:cxn modelId="{20A221FF-4443-48D4-B6D4-5DFD8AEE178C}" type="presParOf" srcId="{FB946070-F2C9-4606-98E8-4F5502F5FF10}" destId="{8AC79483-6F83-4902-A1A1-B854B2C77B82}" srcOrd="0" destOrd="0" presId="urn:microsoft.com/office/officeart/2009/3/layout/HorizontalOrganizationChart"/>
    <dgm:cxn modelId="{05052C9E-8E29-4E54-9B25-3772D225CFBA}" type="presParOf" srcId="{8AC79483-6F83-4902-A1A1-B854B2C77B82}" destId="{65550158-D905-44E3-AA6C-BB2038049B39}" srcOrd="0" destOrd="0" presId="urn:microsoft.com/office/officeart/2009/3/layout/HorizontalOrganizationChart"/>
    <dgm:cxn modelId="{594A18AA-5E61-4FC6-BD32-3A34EAFE250E}" type="presParOf" srcId="{8AC79483-6F83-4902-A1A1-B854B2C77B82}" destId="{E45F06B6-075A-4802-B938-D7CF22D2D523}" srcOrd="1" destOrd="0" presId="urn:microsoft.com/office/officeart/2009/3/layout/HorizontalOrganizationChart"/>
    <dgm:cxn modelId="{4D8E4D47-C279-4D0F-902A-33B18CD5E825}" type="presParOf" srcId="{FB946070-F2C9-4606-98E8-4F5502F5FF10}" destId="{491BAB73-9DFE-468F-808A-5FD03352A978}" srcOrd="1" destOrd="0" presId="urn:microsoft.com/office/officeart/2009/3/layout/HorizontalOrganizationChart"/>
    <dgm:cxn modelId="{EE205F85-6D30-44B5-ABF4-4258A2F719F7}" type="presParOf" srcId="{FB946070-F2C9-4606-98E8-4F5502F5FF10}" destId="{17F068AF-DA8E-4B5C-925E-215E62F0C0CF}" srcOrd="2" destOrd="0" presId="urn:microsoft.com/office/officeart/2009/3/layout/HorizontalOrganizationChart"/>
    <dgm:cxn modelId="{BE9982FD-8422-4FE5-A9E8-97EAC7077FFC}" type="presParOf" srcId="{7EBFEB9F-C8CA-4373-9D26-F744180F4075}" destId="{6B9B81DE-D7F8-46F7-9EBD-B73A75F89B40}" srcOrd="1" destOrd="0" presId="urn:microsoft.com/office/officeart/2009/3/layout/HorizontalOrganizationChart"/>
    <dgm:cxn modelId="{33E46B1F-9780-41A7-AE0C-FEDABEEDF43F}" type="presParOf" srcId="{6B9B81DE-D7F8-46F7-9EBD-B73A75F89B40}" destId="{5E7ADD82-0B64-4A27-9337-BFE120087E41}" srcOrd="0" destOrd="0" presId="urn:microsoft.com/office/officeart/2009/3/layout/HorizontalOrganizationChart"/>
    <dgm:cxn modelId="{37E10741-2234-45CE-8B28-EA1A60BEE33A}" type="presParOf" srcId="{5E7ADD82-0B64-4A27-9337-BFE120087E41}" destId="{8FE9A6AC-37A4-4D54-8BF0-5B95436E3FDE}" srcOrd="0" destOrd="0" presId="urn:microsoft.com/office/officeart/2009/3/layout/HorizontalOrganizationChart"/>
    <dgm:cxn modelId="{8AE0FDAB-7A19-460C-B15A-95FDED9B5B07}" type="presParOf" srcId="{5E7ADD82-0B64-4A27-9337-BFE120087E41}" destId="{3927F41A-954D-4707-9C87-9507B0E3122F}" srcOrd="1" destOrd="0" presId="urn:microsoft.com/office/officeart/2009/3/layout/HorizontalOrganizationChart"/>
    <dgm:cxn modelId="{6EE964A4-C1CD-4715-B8D6-8F3213C8E5AC}" type="presParOf" srcId="{6B9B81DE-D7F8-46F7-9EBD-B73A75F89B40}" destId="{BD7A0FDC-2432-481E-B655-516F54D76F10}" srcOrd="1" destOrd="0" presId="urn:microsoft.com/office/officeart/2009/3/layout/HorizontalOrganizationChart"/>
    <dgm:cxn modelId="{38F50943-3178-4D1D-9AA0-31C054324221}" type="presParOf" srcId="{6B9B81DE-D7F8-46F7-9EBD-B73A75F89B40}" destId="{9597BFC1-9F54-48D7-8D5D-1715136B9E6A}" srcOrd="2" destOrd="0" presId="urn:microsoft.com/office/officeart/2009/3/layout/HorizontalOrganizationChart"/>
    <dgm:cxn modelId="{FD2C4EC9-1C98-4A49-AA90-C04356CE0DE1}" type="presParOf" srcId="{7EBFEB9F-C8CA-4373-9D26-F744180F4075}" destId="{AA0C2AEB-E85E-4155-941E-5B6EB97DE874}" srcOrd="2" destOrd="0" presId="urn:microsoft.com/office/officeart/2009/3/layout/HorizontalOrganizationChart"/>
    <dgm:cxn modelId="{F0A39F66-E1E2-4FAE-9FD0-77F7FB1B6F2A}" type="presParOf" srcId="{AA0C2AEB-E85E-4155-941E-5B6EB97DE874}" destId="{7922EABC-AE50-4C59-B70B-36CB2377F6AF}" srcOrd="0" destOrd="0" presId="urn:microsoft.com/office/officeart/2009/3/layout/HorizontalOrganizationChart"/>
    <dgm:cxn modelId="{C05EA761-4B34-4DC8-A410-335BE3C7677E}" type="presParOf" srcId="{7922EABC-AE50-4C59-B70B-36CB2377F6AF}" destId="{D20E3C99-CC31-4D8A-8E2D-3081F1346C3C}" srcOrd="0" destOrd="0" presId="urn:microsoft.com/office/officeart/2009/3/layout/HorizontalOrganizationChart"/>
    <dgm:cxn modelId="{6742258F-4EF3-49EE-B5F4-F0A6E7AEBF1A}" type="presParOf" srcId="{7922EABC-AE50-4C59-B70B-36CB2377F6AF}" destId="{DC0107F4-5F78-47A5-BDA8-A189D7ABDEC8}" srcOrd="1" destOrd="0" presId="urn:microsoft.com/office/officeart/2009/3/layout/HorizontalOrganizationChart"/>
    <dgm:cxn modelId="{EB12D8A3-8701-494B-9E30-1A0D86C8A5B0}" type="presParOf" srcId="{AA0C2AEB-E85E-4155-941E-5B6EB97DE874}" destId="{3055ABF3-3A7B-479E-AEE3-C4C3CCD06D44}" srcOrd="1" destOrd="0" presId="urn:microsoft.com/office/officeart/2009/3/layout/HorizontalOrganizationChart"/>
    <dgm:cxn modelId="{10CA32F4-0D37-49C1-827D-6C983ED85CCE}" type="presParOf" srcId="{AA0C2AEB-E85E-4155-941E-5B6EB97DE874}" destId="{9BC3407E-5660-4B68-8129-3B4A1925379C}"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B29DC5-EBAF-4005-8FCC-848459FEED8E}" type="doc">
      <dgm:prSet loTypeId="urn:microsoft.com/office/officeart/2008/layout/LinedList" loCatId="list" qsTypeId="urn:microsoft.com/office/officeart/2005/8/quickstyle/simple2" qsCatId="simple" csTypeId="urn:microsoft.com/office/officeart/2005/8/colors/colorful2" csCatId="colorful"/>
      <dgm:spPr/>
      <dgm:t>
        <a:bodyPr/>
        <a:lstStyle/>
        <a:p>
          <a:endParaRPr lang="en-US"/>
        </a:p>
      </dgm:t>
    </dgm:pt>
    <dgm:pt modelId="{C0FD4A77-E7D4-4E0F-9613-A678DDECDB19}">
      <dgm:prSet/>
      <dgm:spPr/>
      <dgm:t>
        <a:bodyPr/>
        <a:lstStyle/>
        <a:p>
          <a:r>
            <a:rPr lang="en-US" dirty="0"/>
            <a:t>Now colleges are offering courses on mindfulness for teachers (self-care) and for teachers who teach kids. </a:t>
          </a:r>
        </a:p>
      </dgm:t>
    </dgm:pt>
    <dgm:pt modelId="{A080EEB8-B1E1-44D4-B6A0-785A6D18DCFD}" type="parTrans" cxnId="{35F30D4F-5B9D-4EB0-8AA5-3638398E8B15}">
      <dgm:prSet/>
      <dgm:spPr/>
      <dgm:t>
        <a:bodyPr/>
        <a:lstStyle/>
        <a:p>
          <a:endParaRPr lang="en-US"/>
        </a:p>
      </dgm:t>
    </dgm:pt>
    <dgm:pt modelId="{E5565C2A-4CD8-4992-B20F-00194ADB041E}" type="sibTrans" cxnId="{35F30D4F-5B9D-4EB0-8AA5-3638398E8B15}">
      <dgm:prSet/>
      <dgm:spPr/>
      <dgm:t>
        <a:bodyPr/>
        <a:lstStyle/>
        <a:p>
          <a:endParaRPr lang="en-US"/>
        </a:p>
      </dgm:t>
    </dgm:pt>
    <dgm:pt modelId="{203D2187-83F4-492D-A6D9-B2B4A914F866}">
      <dgm:prSet/>
      <dgm:spPr/>
      <dgm:t>
        <a:bodyPr/>
        <a:lstStyle/>
        <a:p>
          <a:r>
            <a:rPr lang="en-US" b="0" i="0" dirty="0"/>
            <a:t>You will see a growing trend, development, and focus on Mindfulness.</a:t>
          </a:r>
          <a:endParaRPr lang="en-US" dirty="0"/>
        </a:p>
      </dgm:t>
    </dgm:pt>
    <dgm:pt modelId="{9EEDCCD3-048F-44E0-B0C1-849BC737A60B}" type="parTrans" cxnId="{3BD71D6E-6B4E-44F5-B036-925EC2BF1927}">
      <dgm:prSet/>
      <dgm:spPr/>
      <dgm:t>
        <a:bodyPr/>
        <a:lstStyle/>
        <a:p>
          <a:endParaRPr lang="en-US"/>
        </a:p>
      </dgm:t>
    </dgm:pt>
    <dgm:pt modelId="{3A6BF5A7-3EDC-4743-983B-14C1EAE4FD94}" type="sibTrans" cxnId="{3BD71D6E-6B4E-44F5-B036-925EC2BF1927}">
      <dgm:prSet/>
      <dgm:spPr/>
      <dgm:t>
        <a:bodyPr/>
        <a:lstStyle/>
        <a:p>
          <a:endParaRPr lang="en-US"/>
        </a:p>
      </dgm:t>
    </dgm:pt>
    <dgm:pt modelId="{AE816F09-7BCF-429F-8DEC-3D698572167F}">
      <dgm:prSet/>
      <dgm:spPr/>
      <dgm:t>
        <a:bodyPr/>
        <a:lstStyle/>
        <a:p>
          <a:r>
            <a:rPr lang="en-US" b="0" i="0" dirty="0"/>
            <a:t>You are preparing your kids/students to be ahead of the game!</a:t>
          </a:r>
          <a:endParaRPr lang="en-US" dirty="0"/>
        </a:p>
      </dgm:t>
    </dgm:pt>
    <dgm:pt modelId="{2C62A63E-A7A8-4490-8502-D1E6A8711B85}" type="parTrans" cxnId="{E45F3BBC-5ACB-45FE-962B-C1C605B54577}">
      <dgm:prSet/>
      <dgm:spPr/>
      <dgm:t>
        <a:bodyPr/>
        <a:lstStyle/>
        <a:p>
          <a:endParaRPr lang="en-US"/>
        </a:p>
      </dgm:t>
    </dgm:pt>
    <dgm:pt modelId="{AE53AAA4-75B8-43D0-AF7D-D19018FE8A5A}" type="sibTrans" cxnId="{E45F3BBC-5ACB-45FE-962B-C1C605B54577}">
      <dgm:prSet/>
      <dgm:spPr/>
      <dgm:t>
        <a:bodyPr/>
        <a:lstStyle/>
        <a:p>
          <a:endParaRPr lang="en-US"/>
        </a:p>
      </dgm:t>
    </dgm:pt>
    <dgm:pt modelId="{5491B24F-CC75-436A-8B37-70D6E80FC722}" type="pres">
      <dgm:prSet presAssocID="{09B29DC5-EBAF-4005-8FCC-848459FEED8E}" presName="vert0" presStyleCnt="0">
        <dgm:presLayoutVars>
          <dgm:dir/>
          <dgm:animOne val="branch"/>
          <dgm:animLvl val="lvl"/>
        </dgm:presLayoutVars>
      </dgm:prSet>
      <dgm:spPr/>
    </dgm:pt>
    <dgm:pt modelId="{7813B1A3-769C-4B57-B3DA-1E9010EF0DD7}" type="pres">
      <dgm:prSet presAssocID="{C0FD4A77-E7D4-4E0F-9613-A678DDECDB19}" presName="thickLine" presStyleLbl="alignNode1" presStyleIdx="0" presStyleCnt="3"/>
      <dgm:spPr/>
    </dgm:pt>
    <dgm:pt modelId="{12F33CF6-4850-4EFD-8280-D8527FF29603}" type="pres">
      <dgm:prSet presAssocID="{C0FD4A77-E7D4-4E0F-9613-A678DDECDB19}" presName="horz1" presStyleCnt="0"/>
      <dgm:spPr/>
    </dgm:pt>
    <dgm:pt modelId="{C0FD5A3B-CDEC-4630-929A-4CB3C544C2CE}" type="pres">
      <dgm:prSet presAssocID="{C0FD4A77-E7D4-4E0F-9613-A678DDECDB19}" presName="tx1" presStyleLbl="revTx" presStyleIdx="0" presStyleCnt="3"/>
      <dgm:spPr/>
    </dgm:pt>
    <dgm:pt modelId="{3AB6D1F1-D1CA-4B13-9441-3CBDF31BA3F1}" type="pres">
      <dgm:prSet presAssocID="{C0FD4A77-E7D4-4E0F-9613-A678DDECDB19}" presName="vert1" presStyleCnt="0"/>
      <dgm:spPr/>
    </dgm:pt>
    <dgm:pt modelId="{7A4C3BC8-6233-4636-9424-11F2F23D79C2}" type="pres">
      <dgm:prSet presAssocID="{203D2187-83F4-492D-A6D9-B2B4A914F866}" presName="thickLine" presStyleLbl="alignNode1" presStyleIdx="1" presStyleCnt="3"/>
      <dgm:spPr/>
    </dgm:pt>
    <dgm:pt modelId="{8EA0E4A7-AED5-4B0D-B6C5-49F7684004D0}" type="pres">
      <dgm:prSet presAssocID="{203D2187-83F4-492D-A6D9-B2B4A914F866}" presName="horz1" presStyleCnt="0"/>
      <dgm:spPr/>
    </dgm:pt>
    <dgm:pt modelId="{C0B30BD9-414D-4A29-B18E-FB12E0629DE9}" type="pres">
      <dgm:prSet presAssocID="{203D2187-83F4-492D-A6D9-B2B4A914F866}" presName="tx1" presStyleLbl="revTx" presStyleIdx="1" presStyleCnt="3"/>
      <dgm:spPr/>
    </dgm:pt>
    <dgm:pt modelId="{868CC467-A65B-4942-B3BA-9055B3CC9B10}" type="pres">
      <dgm:prSet presAssocID="{203D2187-83F4-492D-A6D9-B2B4A914F866}" presName="vert1" presStyleCnt="0"/>
      <dgm:spPr/>
    </dgm:pt>
    <dgm:pt modelId="{A545A243-3564-4C3C-AE0C-DE3A02474F0C}" type="pres">
      <dgm:prSet presAssocID="{AE816F09-7BCF-429F-8DEC-3D698572167F}" presName="thickLine" presStyleLbl="alignNode1" presStyleIdx="2" presStyleCnt="3"/>
      <dgm:spPr/>
    </dgm:pt>
    <dgm:pt modelId="{5DEC822F-B2ED-41A9-BCFA-4BC1F66E68AA}" type="pres">
      <dgm:prSet presAssocID="{AE816F09-7BCF-429F-8DEC-3D698572167F}" presName="horz1" presStyleCnt="0"/>
      <dgm:spPr/>
    </dgm:pt>
    <dgm:pt modelId="{9BF9B016-F0B1-4255-896B-04E7E87E7372}" type="pres">
      <dgm:prSet presAssocID="{AE816F09-7BCF-429F-8DEC-3D698572167F}" presName="tx1" presStyleLbl="revTx" presStyleIdx="2" presStyleCnt="3"/>
      <dgm:spPr/>
    </dgm:pt>
    <dgm:pt modelId="{EC8C3B3D-1F84-45C4-8E00-8AE9055C22F5}" type="pres">
      <dgm:prSet presAssocID="{AE816F09-7BCF-429F-8DEC-3D698572167F}" presName="vert1" presStyleCnt="0"/>
      <dgm:spPr/>
    </dgm:pt>
  </dgm:ptLst>
  <dgm:cxnLst>
    <dgm:cxn modelId="{D7DC1F22-835C-442D-9EA9-6FDDCEADA835}" type="presOf" srcId="{09B29DC5-EBAF-4005-8FCC-848459FEED8E}" destId="{5491B24F-CC75-436A-8B37-70D6E80FC722}" srcOrd="0" destOrd="0" presId="urn:microsoft.com/office/officeart/2008/layout/LinedList"/>
    <dgm:cxn modelId="{D6AEE25D-EF92-4DDF-A7AB-0876F58A8BF2}" type="presOf" srcId="{203D2187-83F4-492D-A6D9-B2B4A914F866}" destId="{C0B30BD9-414D-4A29-B18E-FB12E0629DE9}" srcOrd="0" destOrd="0" presId="urn:microsoft.com/office/officeart/2008/layout/LinedList"/>
    <dgm:cxn modelId="{3BD71D6E-6B4E-44F5-B036-925EC2BF1927}" srcId="{09B29DC5-EBAF-4005-8FCC-848459FEED8E}" destId="{203D2187-83F4-492D-A6D9-B2B4A914F866}" srcOrd="1" destOrd="0" parTransId="{9EEDCCD3-048F-44E0-B0C1-849BC737A60B}" sibTransId="{3A6BF5A7-3EDC-4743-983B-14C1EAE4FD94}"/>
    <dgm:cxn modelId="{35F30D4F-5B9D-4EB0-8AA5-3638398E8B15}" srcId="{09B29DC5-EBAF-4005-8FCC-848459FEED8E}" destId="{C0FD4A77-E7D4-4E0F-9613-A678DDECDB19}" srcOrd="0" destOrd="0" parTransId="{A080EEB8-B1E1-44D4-B6A0-785A6D18DCFD}" sibTransId="{E5565C2A-4CD8-4992-B20F-00194ADB041E}"/>
    <dgm:cxn modelId="{A2B58C71-61DB-4704-8B2B-9273199D238E}" type="presOf" srcId="{C0FD4A77-E7D4-4E0F-9613-A678DDECDB19}" destId="{C0FD5A3B-CDEC-4630-929A-4CB3C544C2CE}" srcOrd="0" destOrd="0" presId="urn:microsoft.com/office/officeart/2008/layout/LinedList"/>
    <dgm:cxn modelId="{E45F3BBC-5ACB-45FE-962B-C1C605B54577}" srcId="{09B29DC5-EBAF-4005-8FCC-848459FEED8E}" destId="{AE816F09-7BCF-429F-8DEC-3D698572167F}" srcOrd="2" destOrd="0" parTransId="{2C62A63E-A7A8-4490-8502-D1E6A8711B85}" sibTransId="{AE53AAA4-75B8-43D0-AF7D-D19018FE8A5A}"/>
    <dgm:cxn modelId="{7EB778D6-F92F-4E59-B44A-1C00AB17A002}" type="presOf" srcId="{AE816F09-7BCF-429F-8DEC-3D698572167F}" destId="{9BF9B016-F0B1-4255-896B-04E7E87E7372}" srcOrd="0" destOrd="0" presId="urn:microsoft.com/office/officeart/2008/layout/LinedList"/>
    <dgm:cxn modelId="{2FB15170-A8A9-44C9-A5D8-260002A278A5}" type="presParOf" srcId="{5491B24F-CC75-436A-8B37-70D6E80FC722}" destId="{7813B1A3-769C-4B57-B3DA-1E9010EF0DD7}" srcOrd="0" destOrd="0" presId="urn:microsoft.com/office/officeart/2008/layout/LinedList"/>
    <dgm:cxn modelId="{B16BD1BC-B84E-40AB-A5EF-94AE71D11FE4}" type="presParOf" srcId="{5491B24F-CC75-436A-8B37-70D6E80FC722}" destId="{12F33CF6-4850-4EFD-8280-D8527FF29603}" srcOrd="1" destOrd="0" presId="urn:microsoft.com/office/officeart/2008/layout/LinedList"/>
    <dgm:cxn modelId="{2E06CCC7-6AA1-425C-AFC9-6639BE91B636}" type="presParOf" srcId="{12F33CF6-4850-4EFD-8280-D8527FF29603}" destId="{C0FD5A3B-CDEC-4630-929A-4CB3C544C2CE}" srcOrd="0" destOrd="0" presId="urn:microsoft.com/office/officeart/2008/layout/LinedList"/>
    <dgm:cxn modelId="{4110C7F5-9558-4924-A3D0-B0C46388079C}" type="presParOf" srcId="{12F33CF6-4850-4EFD-8280-D8527FF29603}" destId="{3AB6D1F1-D1CA-4B13-9441-3CBDF31BA3F1}" srcOrd="1" destOrd="0" presId="urn:microsoft.com/office/officeart/2008/layout/LinedList"/>
    <dgm:cxn modelId="{B0ED0511-DE34-46CC-92B6-593EB5083584}" type="presParOf" srcId="{5491B24F-CC75-436A-8B37-70D6E80FC722}" destId="{7A4C3BC8-6233-4636-9424-11F2F23D79C2}" srcOrd="2" destOrd="0" presId="urn:microsoft.com/office/officeart/2008/layout/LinedList"/>
    <dgm:cxn modelId="{8567EB42-2D14-4D35-B082-AB61AF054F7B}" type="presParOf" srcId="{5491B24F-CC75-436A-8B37-70D6E80FC722}" destId="{8EA0E4A7-AED5-4B0D-B6C5-49F7684004D0}" srcOrd="3" destOrd="0" presId="urn:microsoft.com/office/officeart/2008/layout/LinedList"/>
    <dgm:cxn modelId="{8CC2AE71-3652-48F0-BAED-C81B45B03B13}" type="presParOf" srcId="{8EA0E4A7-AED5-4B0D-B6C5-49F7684004D0}" destId="{C0B30BD9-414D-4A29-B18E-FB12E0629DE9}" srcOrd="0" destOrd="0" presId="urn:microsoft.com/office/officeart/2008/layout/LinedList"/>
    <dgm:cxn modelId="{1AD36F18-D314-4961-916D-15CDAC0A3C2D}" type="presParOf" srcId="{8EA0E4A7-AED5-4B0D-B6C5-49F7684004D0}" destId="{868CC467-A65B-4942-B3BA-9055B3CC9B10}" srcOrd="1" destOrd="0" presId="urn:microsoft.com/office/officeart/2008/layout/LinedList"/>
    <dgm:cxn modelId="{3BD3CB2A-BF92-499D-B486-9B959B62395E}" type="presParOf" srcId="{5491B24F-CC75-436A-8B37-70D6E80FC722}" destId="{A545A243-3564-4C3C-AE0C-DE3A02474F0C}" srcOrd="4" destOrd="0" presId="urn:microsoft.com/office/officeart/2008/layout/LinedList"/>
    <dgm:cxn modelId="{F7AAAAA7-4214-41CC-824D-7EB04F79C5B8}" type="presParOf" srcId="{5491B24F-CC75-436A-8B37-70D6E80FC722}" destId="{5DEC822F-B2ED-41A9-BCFA-4BC1F66E68AA}" srcOrd="5" destOrd="0" presId="urn:microsoft.com/office/officeart/2008/layout/LinedList"/>
    <dgm:cxn modelId="{EAF4AE30-6392-4049-8627-50BE894285D2}" type="presParOf" srcId="{5DEC822F-B2ED-41A9-BCFA-4BC1F66E68AA}" destId="{9BF9B016-F0B1-4255-896B-04E7E87E7372}" srcOrd="0" destOrd="0" presId="urn:microsoft.com/office/officeart/2008/layout/LinedList"/>
    <dgm:cxn modelId="{976BB4C7-18F7-4293-AB35-9B18A378E20F}" type="presParOf" srcId="{5DEC822F-B2ED-41A9-BCFA-4BC1F66E68AA}" destId="{EC8C3B3D-1F84-45C4-8E00-8AE9055C22F5}"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43BEB3-CB82-47C0-9176-E40F8F6360D1}">
      <dsp:nvSpPr>
        <dsp:cNvPr id="0" name=""/>
        <dsp:cNvSpPr/>
      </dsp:nvSpPr>
      <dsp:spPr>
        <a:xfrm>
          <a:off x="0" y="205238"/>
          <a:ext cx="8662788" cy="1508292"/>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9D0120DC-56FB-40A3-A023-A46369819A1B}">
      <dsp:nvSpPr>
        <dsp:cNvPr id="0" name=""/>
        <dsp:cNvSpPr/>
      </dsp:nvSpPr>
      <dsp:spPr>
        <a:xfrm>
          <a:off x="456258" y="544604"/>
          <a:ext cx="829561" cy="82956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C3BBAB4C-FC3C-4229-BCA9-2A0937E9DA7D}">
      <dsp:nvSpPr>
        <dsp:cNvPr id="0" name=""/>
        <dsp:cNvSpPr/>
      </dsp:nvSpPr>
      <dsp:spPr>
        <a:xfrm>
          <a:off x="1742078" y="205238"/>
          <a:ext cx="6919898" cy="15082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628" tIns="159628" rIns="159628" bIns="159628" numCol="1" spcCol="1270" anchor="ctr" anchorCtr="0">
          <a:noAutofit/>
        </a:bodyPr>
        <a:lstStyle/>
        <a:p>
          <a:pPr marL="0" lvl="0" indent="0" algn="ctr" defTabSz="1066800">
            <a:lnSpc>
              <a:spcPct val="100000"/>
            </a:lnSpc>
            <a:spcBef>
              <a:spcPct val="0"/>
            </a:spcBef>
            <a:spcAft>
              <a:spcPct val="35000"/>
            </a:spcAft>
            <a:buNone/>
          </a:pPr>
          <a:r>
            <a:rPr lang="en-US" sz="2400" b="1" i="0" kern="1200" dirty="0"/>
            <a:t>A holistic approach to creating a well-rounded student</a:t>
          </a:r>
          <a:r>
            <a:rPr lang="en-US" sz="1500" b="0" i="0" kern="1200" dirty="0"/>
            <a:t>.</a:t>
          </a:r>
          <a:endParaRPr lang="en-US" sz="1500" kern="1200" dirty="0"/>
        </a:p>
      </dsp:txBody>
      <dsp:txXfrm>
        <a:off x="1742078" y="205238"/>
        <a:ext cx="6919898" cy="1508292"/>
      </dsp:txXfrm>
    </dsp:sp>
    <dsp:sp modelId="{D0E8837E-2300-4BA4-BD8D-6EFC9AFF2536}">
      <dsp:nvSpPr>
        <dsp:cNvPr id="0" name=""/>
        <dsp:cNvSpPr/>
      </dsp:nvSpPr>
      <dsp:spPr>
        <a:xfrm>
          <a:off x="0" y="2472973"/>
          <a:ext cx="8662788" cy="1508292"/>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04A9DD1A-E431-4222-BEC8-A83887A54EDC}">
      <dsp:nvSpPr>
        <dsp:cNvPr id="0" name=""/>
        <dsp:cNvSpPr/>
      </dsp:nvSpPr>
      <dsp:spPr>
        <a:xfrm>
          <a:off x="456258" y="2812339"/>
          <a:ext cx="829561" cy="82956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4C6B4B38-3790-4F46-9B96-7655B72C3193}">
      <dsp:nvSpPr>
        <dsp:cNvPr id="0" name=""/>
        <dsp:cNvSpPr/>
      </dsp:nvSpPr>
      <dsp:spPr>
        <a:xfrm>
          <a:off x="1742078" y="2058283"/>
          <a:ext cx="6919898" cy="23376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628" tIns="159628" rIns="159628" bIns="159628" numCol="1" spcCol="1270" anchor="ctr" anchorCtr="0">
          <a:noAutofit/>
        </a:bodyPr>
        <a:lstStyle/>
        <a:p>
          <a:pPr marL="0" lvl="0" indent="0" algn="ctr" defTabSz="889000">
            <a:lnSpc>
              <a:spcPct val="100000"/>
            </a:lnSpc>
            <a:spcBef>
              <a:spcPct val="0"/>
            </a:spcBef>
            <a:spcAft>
              <a:spcPct val="35000"/>
            </a:spcAft>
            <a:buNone/>
          </a:pPr>
          <a:r>
            <a:rPr lang="en-US" sz="2000" b="1" kern="1200" dirty="0"/>
            <a:t>Building RESILIENCE AND GRIT through 5 strategies will: </a:t>
          </a:r>
          <a:r>
            <a:rPr lang="en-US" sz="2000" b="1" i="0" kern="1200" dirty="0"/>
            <a:t>increase their awareness, connection, and commitment to the mental, physical, emotional, and spiritual aspects of their own development and growth.</a:t>
          </a:r>
          <a:endParaRPr lang="en-US" sz="2000" b="1" kern="1200" dirty="0"/>
        </a:p>
      </dsp:txBody>
      <dsp:txXfrm>
        <a:off x="1742078" y="2058283"/>
        <a:ext cx="6919898" cy="23376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550158-D905-44E3-AA6C-BB2038049B39}">
      <dsp:nvSpPr>
        <dsp:cNvPr id="0" name=""/>
        <dsp:cNvSpPr/>
      </dsp:nvSpPr>
      <dsp:spPr>
        <a:xfrm>
          <a:off x="71242" y="1976"/>
          <a:ext cx="7744214" cy="1197036"/>
        </a:xfrm>
        <a:prstGeom prst="rect">
          <a:avLst/>
        </a:prstGeom>
        <a:gradFill rotWithShape="0">
          <a:gsLst>
            <a:gs pos="0">
              <a:schemeClr val="accent1">
                <a:hueOff val="0"/>
                <a:satOff val="0"/>
                <a:lumOff val="0"/>
                <a:alphaOff val="0"/>
                <a:tint val="60000"/>
                <a:satMod val="100000"/>
                <a:lumMod val="110000"/>
              </a:schemeClr>
            </a:gs>
            <a:gs pos="100000">
              <a:schemeClr val="accent1">
                <a:hueOff val="0"/>
                <a:satOff val="0"/>
                <a:lumOff val="0"/>
                <a:alphaOff val="0"/>
                <a:tint val="70000"/>
                <a:satMod val="100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“I like the way you used examples in every paragraph to reinforce your essay theme,” vs.  “Great job on the essay,” or worse, “You’re such a good writer!”</a:t>
          </a:r>
        </a:p>
      </dsp:txBody>
      <dsp:txXfrm>
        <a:off x="71242" y="1976"/>
        <a:ext cx="7744214" cy="1197036"/>
      </dsp:txXfrm>
    </dsp:sp>
    <dsp:sp modelId="{8FE9A6AC-37A4-4D54-8BF0-5B95436E3FDE}">
      <dsp:nvSpPr>
        <dsp:cNvPr id="0" name=""/>
        <dsp:cNvSpPr/>
      </dsp:nvSpPr>
      <dsp:spPr>
        <a:xfrm>
          <a:off x="71242" y="1656912"/>
          <a:ext cx="7744214" cy="1117274"/>
        </a:xfrm>
        <a:prstGeom prst="rect">
          <a:avLst/>
        </a:prstGeom>
        <a:gradFill rotWithShape="0">
          <a:gsLst>
            <a:gs pos="0">
              <a:schemeClr val="accent1">
                <a:hueOff val="0"/>
                <a:satOff val="0"/>
                <a:lumOff val="0"/>
                <a:alphaOff val="0"/>
                <a:tint val="60000"/>
                <a:satMod val="100000"/>
                <a:lumMod val="110000"/>
              </a:schemeClr>
            </a:gs>
            <a:gs pos="100000">
              <a:schemeClr val="accent1">
                <a:hueOff val="0"/>
                <a:satOff val="0"/>
                <a:lumOff val="0"/>
                <a:alphaOff val="0"/>
                <a:tint val="70000"/>
                <a:satMod val="100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“I appreciated the way you worked with the group today, you’re a strong team player.” vs. “ Great job today, good teamwork!”</a:t>
          </a:r>
        </a:p>
      </dsp:txBody>
      <dsp:txXfrm>
        <a:off x="71242" y="1656912"/>
        <a:ext cx="7744214" cy="1117274"/>
      </dsp:txXfrm>
    </dsp:sp>
    <dsp:sp modelId="{D20E3C99-CC31-4D8A-8E2D-3081F1346C3C}">
      <dsp:nvSpPr>
        <dsp:cNvPr id="0" name=""/>
        <dsp:cNvSpPr/>
      </dsp:nvSpPr>
      <dsp:spPr>
        <a:xfrm>
          <a:off x="71242" y="3232086"/>
          <a:ext cx="7744214" cy="1117274"/>
        </a:xfrm>
        <a:prstGeom prst="rect">
          <a:avLst/>
        </a:prstGeom>
        <a:gradFill rotWithShape="0">
          <a:gsLst>
            <a:gs pos="0">
              <a:schemeClr val="accent1">
                <a:hueOff val="0"/>
                <a:satOff val="0"/>
                <a:lumOff val="0"/>
                <a:alphaOff val="0"/>
                <a:tint val="60000"/>
                <a:satMod val="100000"/>
                <a:lumMod val="110000"/>
              </a:schemeClr>
            </a:gs>
            <a:gs pos="100000">
              <a:schemeClr val="accent1">
                <a:hueOff val="0"/>
                <a:satOff val="0"/>
                <a:lumOff val="0"/>
                <a:alphaOff val="0"/>
                <a:tint val="70000"/>
                <a:satMod val="100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“You must be very smart at working out these problems.” vs. “That’s a really good high score. </a:t>
          </a:r>
        </a:p>
      </dsp:txBody>
      <dsp:txXfrm>
        <a:off x="71242" y="3232086"/>
        <a:ext cx="7744214" cy="111727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13B1A3-769C-4B57-B3DA-1E9010EF0DD7}">
      <dsp:nvSpPr>
        <dsp:cNvPr id="0" name=""/>
        <dsp:cNvSpPr/>
      </dsp:nvSpPr>
      <dsp:spPr>
        <a:xfrm>
          <a:off x="0" y="2720"/>
          <a:ext cx="4701779"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sp>
    <dsp:sp modelId="{C0FD5A3B-CDEC-4630-929A-4CB3C544C2CE}">
      <dsp:nvSpPr>
        <dsp:cNvPr id="0" name=""/>
        <dsp:cNvSpPr/>
      </dsp:nvSpPr>
      <dsp:spPr>
        <a:xfrm>
          <a:off x="0" y="2720"/>
          <a:ext cx="4701779" cy="18555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Now colleges are offering courses on mindfulness for teachers (self-care) and for teachers who teach kids. </a:t>
          </a:r>
        </a:p>
      </dsp:txBody>
      <dsp:txXfrm>
        <a:off x="0" y="2720"/>
        <a:ext cx="4701779" cy="1855561"/>
      </dsp:txXfrm>
    </dsp:sp>
    <dsp:sp modelId="{7A4C3BC8-6233-4636-9424-11F2F23D79C2}">
      <dsp:nvSpPr>
        <dsp:cNvPr id="0" name=""/>
        <dsp:cNvSpPr/>
      </dsp:nvSpPr>
      <dsp:spPr>
        <a:xfrm>
          <a:off x="0" y="1858281"/>
          <a:ext cx="4701779" cy="0"/>
        </a:xfrm>
        <a:prstGeom prst="line">
          <a:avLst/>
        </a:prstGeom>
        <a:solidFill>
          <a:schemeClr val="accent2">
            <a:hueOff val="2771159"/>
            <a:satOff val="-477"/>
            <a:lumOff val="-4902"/>
            <a:alphaOff val="0"/>
          </a:schemeClr>
        </a:solidFill>
        <a:ln w="12700" cap="flat" cmpd="sng" algn="ctr">
          <a:solidFill>
            <a:schemeClr val="accent2">
              <a:hueOff val="2771159"/>
              <a:satOff val="-477"/>
              <a:lumOff val="-4902"/>
              <a:alphaOff val="0"/>
            </a:schemeClr>
          </a:solidFill>
          <a:prstDash val="solid"/>
        </a:ln>
        <a:effectLst/>
      </dsp:spPr>
      <dsp:style>
        <a:lnRef idx="2">
          <a:scrgbClr r="0" g="0" b="0"/>
        </a:lnRef>
        <a:fillRef idx="1">
          <a:scrgbClr r="0" g="0" b="0"/>
        </a:fillRef>
        <a:effectRef idx="1">
          <a:scrgbClr r="0" g="0" b="0"/>
        </a:effectRef>
        <a:fontRef idx="minor">
          <a:schemeClr val="lt1"/>
        </a:fontRef>
      </dsp:style>
    </dsp:sp>
    <dsp:sp modelId="{C0B30BD9-414D-4A29-B18E-FB12E0629DE9}">
      <dsp:nvSpPr>
        <dsp:cNvPr id="0" name=""/>
        <dsp:cNvSpPr/>
      </dsp:nvSpPr>
      <dsp:spPr>
        <a:xfrm>
          <a:off x="0" y="1858281"/>
          <a:ext cx="4701779" cy="18555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0" i="0" kern="1200" dirty="0"/>
            <a:t>You will see a growing trend, development, and focus on Mindfulness.</a:t>
          </a:r>
          <a:endParaRPr lang="en-US" sz="2800" kern="1200" dirty="0"/>
        </a:p>
      </dsp:txBody>
      <dsp:txXfrm>
        <a:off x="0" y="1858281"/>
        <a:ext cx="4701779" cy="1855561"/>
      </dsp:txXfrm>
    </dsp:sp>
    <dsp:sp modelId="{A545A243-3564-4C3C-AE0C-DE3A02474F0C}">
      <dsp:nvSpPr>
        <dsp:cNvPr id="0" name=""/>
        <dsp:cNvSpPr/>
      </dsp:nvSpPr>
      <dsp:spPr>
        <a:xfrm>
          <a:off x="0" y="3713843"/>
          <a:ext cx="4701779" cy="0"/>
        </a:xfrm>
        <a:prstGeom prst="line">
          <a:avLst/>
        </a:prstGeom>
        <a:solidFill>
          <a:schemeClr val="accent2">
            <a:hueOff val="5542319"/>
            <a:satOff val="-953"/>
            <a:lumOff val="-9804"/>
            <a:alphaOff val="0"/>
          </a:schemeClr>
        </a:solidFill>
        <a:ln w="12700" cap="flat" cmpd="sng" algn="ctr">
          <a:solidFill>
            <a:schemeClr val="accent2">
              <a:hueOff val="5542319"/>
              <a:satOff val="-953"/>
              <a:lumOff val="-9804"/>
              <a:alphaOff val="0"/>
            </a:schemeClr>
          </a:solidFill>
          <a:prstDash val="solid"/>
        </a:ln>
        <a:effectLst/>
      </dsp:spPr>
      <dsp:style>
        <a:lnRef idx="2">
          <a:scrgbClr r="0" g="0" b="0"/>
        </a:lnRef>
        <a:fillRef idx="1">
          <a:scrgbClr r="0" g="0" b="0"/>
        </a:fillRef>
        <a:effectRef idx="1">
          <a:scrgbClr r="0" g="0" b="0"/>
        </a:effectRef>
        <a:fontRef idx="minor">
          <a:schemeClr val="lt1"/>
        </a:fontRef>
      </dsp:style>
    </dsp:sp>
    <dsp:sp modelId="{9BF9B016-F0B1-4255-896B-04E7E87E7372}">
      <dsp:nvSpPr>
        <dsp:cNvPr id="0" name=""/>
        <dsp:cNvSpPr/>
      </dsp:nvSpPr>
      <dsp:spPr>
        <a:xfrm>
          <a:off x="0" y="3713843"/>
          <a:ext cx="4701779" cy="18555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0" i="0" kern="1200" dirty="0"/>
            <a:t>You are preparing your kids/students to be ahead of the game!</a:t>
          </a:r>
          <a:endParaRPr lang="en-US" sz="2800" kern="1200" dirty="0"/>
        </a:p>
      </dsp:txBody>
      <dsp:txXfrm>
        <a:off x="0" y="3713843"/>
        <a:ext cx="4701779" cy="1855561"/>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279F52-679F-47A3-8B96-9723BE6A43B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89189E2-E154-4A41-81D7-6E7FFDAA7C2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4F60C5-FFA3-48D2-8DC8-68A09965F2E5}" type="datetimeFigureOut">
              <a:rPr lang="en-US" smtClean="0"/>
              <a:t>6/12/2019</a:t>
            </a:fld>
            <a:endParaRPr lang="en-US" dirty="0"/>
          </a:p>
        </p:txBody>
      </p:sp>
      <p:sp>
        <p:nvSpPr>
          <p:cNvPr id="4" name="Footer Placeholder 3">
            <a:extLst>
              <a:ext uri="{FF2B5EF4-FFF2-40B4-BE49-F238E27FC236}">
                <a16:creationId xmlns:a16="http://schemas.microsoft.com/office/drawing/2014/main" id="{45DE229D-E558-474F-809B-705C10F6512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5F4C017-4397-43E4-881E-3232621D4C2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FBEEF2B-D93A-479F-A931-7997C375CE65}" type="slidenum">
              <a:rPr lang="en-US" smtClean="0"/>
              <a:t>‹#›</a:t>
            </a:fld>
            <a:endParaRPr lang="en-US" dirty="0"/>
          </a:p>
        </p:txBody>
      </p:sp>
    </p:spTree>
    <p:extLst>
      <p:ext uri="{BB962C8B-B14F-4D97-AF65-F5344CB8AC3E}">
        <p14:creationId xmlns:p14="http://schemas.microsoft.com/office/powerpoint/2010/main" val="40262785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dirty="0"/>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600"/>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lvl="0" indent="0">
              <a:spcBef>
                <a:spcPts val="0"/>
              </a:spcBef>
              <a:buClr>
                <a:schemeClr val="dk1"/>
              </a:buClr>
              <a:buSzPct val="25000"/>
              <a:buFont typeface="Arial"/>
              <a:buNone/>
            </a:pPr>
            <a:r>
              <a:rPr lang="en-US" sz="1200" dirty="0">
                <a:latin typeface="Noto Sans Symbols"/>
                <a:ea typeface="Noto Sans Symbols"/>
                <a:cs typeface="Noto Sans Symbols"/>
                <a:sym typeface="Noto Sans Symbols"/>
              </a:rPr>
              <a:t>Welcome! Why did you choose this session? (get a feel for the room)</a:t>
            </a:r>
          </a:p>
          <a:p>
            <a:pPr marL="0" lvl="0" indent="0">
              <a:spcBef>
                <a:spcPts val="0"/>
              </a:spcBef>
              <a:buClr>
                <a:schemeClr val="dk1"/>
              </a:buClr>
              <a:buSzPct val="25000"/>
              <a:buFont typeface="Arial"/>
              <a:buNone/>
            </a:pPr>
            <a:endParaRPr lang="en-US" sz="1200" dirty="0">
              <a:latin typeface="Noto Sans Symbols"/>
              <a:ea typeface="Noto Sans Symbols"/>
              <a:cs typeface="Noto Sans Symbols"/>
              <a:sym typeface="Noto Sans Symbols"/>
            </a:endParaRPr>
          </a:p>
          <a:p>
            <a:pPr marL="0" lvl="0" indent="0">
              <a:spcBef>
                <a:spcPts val="0"/>
              </a:spcBef>
              <a:buClr>
                <a:schemeClr val="dk1"/>
              </a:buClr>
              <a:buSzPct val="25000"/>
              <a:buFont typeface="Arial"/>
              <a:buNone/>
            </a:pPr>
            <a:r>
              <a:rPr lang="en-US" sz="1200" dirty="0">
                <a:latin typeface="Noto Sans Symbols"/>
                <a:ea typeface="Noto Sans Symbols"/>
                <a:cs typeface="Noto Sans Symbols"/>
                <a:sym typeface="Noto Sans Symbols"/>
              </a:rPr>
              <a:t>Who am I? (Who are you)</a:t>
            </a:r>
          </a:p>
          <a:p>
            <a:pPr marL="342900" lvl="0" indent="-342900">
              <a:spcBef>
                <a:spcPts val="0"/>
              </a:spcBef>
              <a:buClr>
                <a:schemeClr val="dk1"/>
              </a:buClr>
              <a:buSzPct val="25000"/>
              <a:buFont typeface="Arial"/>
              <a:buAutoNum type="arabicParenR"/>
            </a:pPr>
            <a:endParaRPr lang="en-US" sz="1200" dirty="0">
              <a:latin typeface="Noto Sans Symbols"/>
              <a:ea typeface="Noto Sans Symbols"/>
              <a:cs typeface="Noto Sans Symbols"/>
              <a:sym typeface="Noto Sans Symbols"/>
            </a:endParaRPr>
          </a:p>
          <a:p>
            <a:pPr marL="0" lvl="0" indent="0">
              <a:spcBef>
                <a:spcPts val="0"/>
              </a:spcBef>
              <a:buClr>
                <a:schemeClr val="dk1"/>
              </a:buClr>
              <a:buSzPct val="25000"/>
              <a:buFont typeface="Arial" panose="020B0604020202020204" pitchFamily="34" charset="0"/>
              <a:buNone/>
            </a:pPr>
            <a:r>
              <a:rPr lang="en-US" sz="1200" dirty="0">
                <a:latin typeface="Noto Sans Symbols"/>
                <a:ea typeface="Noto Sans Symbols"/>
                <a:cs typeface="Noto Sans Symbols"/>
                <a:sym typeface="Noto Sans Symbols"/>
              </a:rPr>
              <a:t>WHY DO WE DO WHAT WE DO (history) </a:t>
            </a:r>
            <a:endParaRPr lang="en-US" sz="1200" dirty="0"/>
          </a:p>
          <a:p>
            <a:pPr lvl="0">
              <a:spcBef>
                <a:spcPts val="0"/>
              </a:spcBef>
              <a:buClr>
                <a:schemeClr val="dk1"/>
              </a:buClr>
              <a:buSzPct val="25000"/>
              <a:buFont typeface="Arial"/>
              <a:buNone/>
            </a:pPr>
            <a:endParaRPr lang="en-US" sz="1200" dirty="0"/>
          </a:p>
          <a:p>
            <a:pPr lvl="0">
              <a:spcBef>
                <a:spcPts val="0"/>
              </a:spcBef>
              <a:buClr>
                <a:schemeClr val="dk1"/>
              </a:buClr>
              <a:buSzPct val="25000"/>
              <a:buFont typeface="Arial"/>
              <a:buNone/>
            </a:pPr>
            <a:r>
              <a:rPr lang="en-US" sz="1200" dirty="0"/>
              <a:t>My WHY is……(</a:t>
            </a:r>
            <a:r>
              <a:rPr lang="en-US" sz="1200" b="1" dirty="0"/>
              <a:t>GO AROUND THE ROOM) </a:t>
            </a:r>
          </a:p>
          <a:p>
            <a:pPr lvl="0">
              <a:spcBef>
                <a:spcPts val="0"/>
              </a:spcBef>
              <a:buClr>
                <a:schemeClr val="dk1"/>
              </a:buClr>
              <a:buSzPct val="25000"/>
              <a:buFont typeface="Arial"/>
              <a:buNone/>
            </a:pPr>
            <a:endParaRPr lang="en-US" sz="1200" dirty="0"/>
          </a:p>
          <a:p>
            <a:pPr lvl="0">
              <a:spcBef>
                <a:spcPts val="0"/>
              </a:spcBef>
              <a:buNone/>
            </a:pPr>
            <a:endParaRPr lang="en-US" dirty="0"/>
          </a:p>
        </p:txBody>
      </p:sp>
      <p:sp>
        <p:nvSpPr>
          <p:cNvPr id="86" name="Shape 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US" sz="1800" dirty="0"/>
              <a:t>(3 min) </a:t>
            </a:r>
            <a:endParaRPr sz="1800" dirty="0"/>
          </a:p>
          <a:p>
            <a:pPr marL="342900" lvl="0" indent="-254000" rtl="0">
              <a:spcBef>
                <a:spcPts val="0"/>
              </a:spcBef>
              <a:buClr>
                <a:schemeClr val="dk1"/>
              </a:buClr>
              <a:buSzPct val="100000"/>
              <a:buChar char="•"/>
            </a:pPr>
            <a:endParaRPr lang="en-US" sz="1800" dirty="0"/>
          </a:p>
          <a:p>
            <a:pPr marL="342900" lvl="0" indent="-254000" rtl="0">
              <a:spcBef>
                <a:spcPts val="360"/>
              </a:spcBef>
              <a:buClr>
                <a:schemeClr val="dk1"/>
              </a:buClr>
              <a:buSzPct val="100000"/>
              <a:buFont typeface="Noto Sans Symbols"/>
              <a:buChar char="•"/>
            </a:pPr>
            <a:r>
              <a:rPr lang="en-US" sz="1800" dirty="0"/>
              <a:t>The union collated numerous examples of challenging behavior, ranging from violent assault to defamatory campaigns on social media.</a:t>
            </a:r>
          </a:p>
          <a:p>
            <a:pPr marL="342900" lvl="0" indent="-254000" rtl="0">
              <a:spcBef>
                <a:spcPts val="360"/>
              </a:spcBef>
              <a:buClr>
                <a:schemeClr val="dk1"/>
              </a:buClr>
              <a:buSzPct val="100000"/>
              <a:buFont typeface="Noto Sans Symbols"/>
              <a:buChar char="•"/>
            </a:pPr>
            <a:r>
              <a:rPr lang="en-US" sz="1800" dirty="0"/>
              <a:t>Suggested reasons for the deteriorating behavior include a lack of boundaries at home, attention-seeking, an absence of positive role models at home, low self-esteem, family breakdown, and inability to self-regulate.</a:t>
            </a:r>
          </a:p>
          <a:p>
            <a:pPr marL="342900" lvl="0" indent="-254000" rtl="0">
              <a:spcBef>
                <a:spcPts val="360"/>
              </a:spcBef>
              <a:buClr>
                <a:schemeClr val="dk1"/>
              </a:buClr>
              <a:buSzPct val="100000"/>
              <a:buFont typeface="Noto Sans Symbols"/>
              <a:buChar char="•"/>
            </a:pPr>
            <a:r>
              <a:rPr lang="en-US" sz="1800" dirty="0"/>
              <a:t>WE NEED TOOLS - </a:t>
            </a:r>
          </a:p>
          <a:p>
            <a:pPr marL="800100" lvl="1" indent="-254000" rtl="0">
              <a:spcBef>
                <a:spcPts val="360"/>
              </a:spcBef>
              <a:buClr>
                <a:schemeClr val="dk1"/>
              </a:buClr>
              <a:buSzPct val="100000"/>
              <a:buFont typeface="Noto Sans Symbols"/>
              <a:buChar char="•"/>
            </a:pPr>
            <a:r>
              <a:rPr lang="en-US" sz="1800" dirty="0"/>
              <a:t>Suicide is up </a:t>
            </a:r>
          </a:p>
          <a:p>
            <a:pPr marL="800100" lvl="1" indent="-254000" rtl="0">
              <a:spcBef>
                <a:spcPts val="360"/>
              </a:spcBef>
              <a:buClr>
                <a:schemeClr val="dk1"/>
              </a:buClr>
              <a:buSzPct val="100000"/>
              <a:buFont typeface="Noto Sans Symbols"/>
              <a:buChar char="•"/>
            </a:pPr>
            <a:r>
              <a:rPr lang="en-US" sz="1800" dirty="0"/>
              <a:t>School shootings</a:t>
            </a:r>
          </a:p>
          <a:p>
            <a:pPr marL="800100" lvl="1" indent="-254000" rtl="0">
              <a:spcBef>
                <a:spcPts val="360"/>
              </a:spcBef>
              <a:buClr>
                <a:schemeClr val="dk1"/>
              </a:buClr>
              <a:buSzPct val="100000"/>
              <a:buFont typeface="Noto Sans Symbols"/>
              <a:buChar char="•"/>
            </a:pPr>
            <a:r>
              <a:rPr lang="en-US" sz="1800" dirty="0"/>
              <a:t>Less parenting whether rich or poor</a:t>
            </a:r>
          </a:p>
          <a:p>
            <a:pPr marL="800100" lvl="1" indent="-254000" rtl="0">
              <a:spcBef>
                <a:spcPts val="360"/>
              </a:spcBef>
              <a:buClr>
                <a:schemeClr val="dk1"/>
              </a:buClr>
              <a:buSzPct val="100000"/>
              <a:buFont typeface="Noto Sans Symbols"/>
              <a:buChar char="•"/>
            </a:pPr>
            <a:endParaRPr lang="en-US" sz="1800" dirty="0"/>
          </a:p>
        </p:txBody>
      </p:sp>
      <p:sp>
        <p:nvSpPr>
          <p:cNvPr id="159" name="Shape 1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lnSpc>
                <a:spcPct val="200000"/>
              </a:lnSpc>
            </a:pPr>
            <a:r>
              <a:rPr lang="en-US" dirty="0"/>
              <a:t>Educators can google activities in these topics and create lessons focused on</a:t>
            </a:r>
          </a:p>
          <a:p>
            <a:pPr marL="1485900" lvl="2" indent="-571500">
              <a:lnSpc>
                <a:spcPct val="200000"/>
              </a:lnSpc>
              <a:buFont typeface="Arial" panose="020B0604020202020204" pitchFamily="34" charset="0"/>
              <a:buChar char="•"/>
            </a:pPr>
            <a:r>
              <a:rPr lang="en-US" sz="4000" dirty="0"/>
              <a:t>tolerance</a:t>
            </a:r>
          </a:p>
          <a:p>
            <a:pPr marL="1485900" lvl="2" indent="-571500">
              <a:lnSpc>
                <a:spcPct val="200000"/>
              </a:lnSpc>
              <a:buFont typeface="Arial" panose="020B0604020202020204" pitchFamily="34" charset="0"/>
              <a:buChar char="•"/>
            </a:pPr>
            <a:r>
              <a:rPr lang="en-US" sz="4000" dirty="0"/>
              <a:t>empathy</a:t>
            </a:r>
          </a:p>
          <a:p>
            <a:pPr marL="1485900" lvl="2" indent="-571500">
              <a:lnSpc>
                <a:spcPct val="200000"/>
              </a:lnSpc>
              <a:buFont typeface="Arial" panose="020B0604020202020204" pitchFamily="34" charset="0"/>
              <a:buChar char="•"/>
            </a:pPr>
            <a:r>
              <a:rPr lang="en-US" sz="4000" dirty="0"/>
              <a:t>cultural diversity </a:t>
            </a:r>
          </a:p>
          <a:p>
            <a:r>
              <a:rPr lang="en-US" dirty="0"/>
              <a:t>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6520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students can create posters around the topics in the Circle of Life Wheel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57358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 QUICK PAIR SHARE </a:t>
            </a:r>
            <a:br>
              <a:rPr lang="en-US" dirty="0"/>
            </a:br>
            <a:endParaRPr lang="en-US" dirty="0"/>
          </a:p>
          <a:p>
            <a:r>
              <a:rPr lang="en-US" dirty="0"/>
              <a:t> What are the consequences of poor social media etiquette? Or too much usage on digital devices? </a:t>
            </a:r>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5009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2" name="Shape 1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r>
              <a:rPr lang="en-US" sz="1200" b="0" i="0" u="none" strike="noStrike" kern="1200" cap="none" dirty="0">
                <a:solidFill>
                  <a:schemeClr val="dk1"/>
                </a:solidFill>
                <a:effectLst/>
                <a:latin typeface="Calibri"/>
                <a:ea typeface="Calibri"/>
                <a:cs typeface="Calibri"/>
                <a:sym typeface="Calibri"/>
              </a:rPr>
              <a:t>PLAY IT SAFE IN THE DIGITAL WORLD /TEAM GUIDLEINES</a:t>
            </a:r>
          </a:p>
          <a:p>
            <a:endParaRPr lang="en-US" sz="1100" b="0" i="0" u="none" strike="noStrike" kern="1200" cap="none" dirty="0">
              <a:solidFill>
                <a:schemeClr val="dk1"/>
              </a:solidFill>
              <a:effectLst/>
              <a:latin typeface="Calibri"/>
              <a:ea typeface="Calibri"/>
              <a:cs typeface="Calibri"/>
              <a:sym typeface="Calibri"/>
            </a:endParaRPr>
          </a:p>
          <a:p>
            <a:pPr lvl="0"/>
            <a:r>
              <a:rPr lang="en-US" sz="1200" b="0" i="0" u="none" strike="noStrike" kern="1200" cap="none" dirty="0">
                <a:solidFill>
                  <a:schemeClr val="dk1"/>
                </a:solidFill>
                <a:effectLst/>
                <a:latin typeface="Calibri"/>
                <a:ea typeface="Calibri"/>
                <a:cs typeface="Calibri"/>
                <a:sym typeface="Calibri"/>
              </a:rPr>
              <a:t>Ask, what are some ways you can improve your own SM and digital behaviors</a:t>
            </a:r>
            <a:endParaRPr lang="en-US" sz="1100" b="0" i="0" u="none" strike="noStrike" kern="1200" cap="none" dirty="0">
              <a:solidFill>
                <a:schemeClr val="dk1"/>
              </a:solidFill>
              <a:effectLst/>
              <a:latin typeface="Calibri"/>
              <a:ea typeface="Calibri"/>
              <a:cs typeface="Calibri"/>
              <a:sym typeface="Calibri"/>
            </a:endParaRPr>
          </a:p>
          <a:p>
            <a:pPr lvl="0"/>
            <a:r>
              <a:rPr lang="en-US" sz="1200" b="0" i="0" u="none" strike="noStrike" kern="1200" cap="none" dirty="0">
                <a:solidFill>
                  <a:schemeClr val="dk1"/>
                </a:solidFill>
                <a:effectLst/>
                <a:latin typeface="Calibri"/>
                <a:ea typeface="Calibri"/>
                <a:cs typeface="Calibri"/>
                <a:sym typeface="Calibri"/>
              </a:rPr>
              <a:t>Share w Group</a:t>
            </a:r>
            <a:endParaRPr lang="en-US" sz="1100" b="0" i="0" u="none" strike="noStrike" kern="1200" cap="none" dirty="0">
              <a:solidFill>
                <a:schemeClr val="dk1"/>
              </a:solidFill>
              <a:effectLst/>
              <a:latin typeface="Calibri"/>
              <a:ea typeface="Calibri"/>
              <a:cs typeface="Calibri"/>
              <a:sym typeface="Calibri"/>
            </a:endParaRPr>
          </a:p>
          <a:p>
            <a:pPr lvl="0"/>
            <a:r>
              <a:rPr lang="en-US" sz="1200" b="0" i="0" u="none" strike="noStrike" kern="1200" cap="none" dirty="0">
                <a:solidFill>
                  <a:schemeClr val="dk1"/>
                </a:solidFill>
                <a:effectLst/>
                <a:latin typeface="Calibri"/>
                <a:ea typeface="Calibri"/>
                <a:cs typeface="Calibri"/>
                <a:sym typeface="Calibri"/>
              </a:rPr>
              <a:t>Create a list of 3 on poster paper</a:t>
            </a:r>
            <a:endParaRPr lang="en-US" sz="1100" b="0" i="0" u="none" strike="noStrike" kern="1200" cap="none" dirty="0">
              <a:solidFill>
                <a:schemeClr val="dk1"/>
              </a:solidFill>
              <a:effectLst/>
              <a:latin typeface="Calibri"/>
              <a:ea typeface="Calibri"/>
              <a:cs typeface="Calibri"/>
              <a:sym typeface="Calibri"/>
            </a:endParaRPr>
          </a:p>
          <a:p>
            <a:pPr lvl="0"/>
            <a:r>
              <a:rPr lang="en-US" sz="1200" b="0" i="0" u="none" strike="noStrike" kern="1200" cap="none" dirty="0">
                <a:solidFill>
                  <a:schemeClr val="dk1"/>
                </a:solidFill>
                <a:effectLst/>
                <a:latin typeface="Calibri"/>
                <a:ea typeface="Calibri"/>
                <a:cs typeface="Calibri"/>
                <a:sym typeface="Calibri"/>
              </a:rPr>
              <a:t>Share with larger group</a:t>
            </a:r>
            <a:endParaRPr lang="en-US" sz="1100" b="0" i="0" u="none" strike="noStrike" kern="1200" cap="none" dirty="0">
              <a:solidFill>
                <a:schemeClr val="dk1"/>
              </a:solidFill>
              <a:effectLst/>
              <a:latin typeface="Calibri"/>
              <a:ea typeface="Calibri"/>
              <a:cs typeface="Calibri"/>
              <a:sym typeface="Calibri"/>
            </a:endParaRPr>
          </a:p>
          <a:p>
            <a:pPr lvl="1"/>
            <a:r>
              <a:rPr lang="en-US" sz="1200" b="0" i="0" u="none" strike="noStrike" kern="1200" cap="none" dirty="0">
                <a:solidFill>
                  <a:schemeClr val="dk1"/>
                </a:solidFill>
                <a:effectLst/>
                <a:latin typeface="Calibri"/>
                <a:ea typeface="Calibri"/>
                <a:cs typeface="Calibri"/>
                <a:sym typeface="Calibri"/>
              </a:rPr>
              <a:t>Discuss: “FAD” Facebook Addiction Depression/Disorder </a:t>
            </a:r>
            <a:endParaRPr lang="en-US" sz="1100" b="0" i="0" u="none" strike="noStrike" kern="1200" cap="none" dirty="0">
              <a:solidFill>
                <a:schemeClr val="dk1"/>
              </a:solidFill>
              <a:effectLst/>
              <a:latin typeface="Calibri"/>
              <a:ea typeface="Calibri"/>
              <a:cs typeface="Calibri"/>
              <a:sym typeface="Calibri"/>
            </a:endParaRPr>
          </a:p>
          <a:p>
            <a:pPr lvl="1"/>
            <a:r>
              <a:rPr lang="en-US" sz="1200" b="0" i="0" u="none" strike="noStrike" kern="1200" cap="none" dirty="0">
                <a:solidFill>
                  <a:schemeClr val="dk1"/>
                </a:solidFill>
                <a:effectLst/>
                <a:latin typeface="Calibri"/>
                <a:ea typeface="Calibri"/>
                <a:cs typeface="Calibri"/>
                <a:sym typeface="Calibri"/>
              </a:rPr>
              <a:t>Parents and Kids have to understand the ramifications of poor behavior.</a:t>
            </a:r>
            <a:endParaRPr lang="en-US" sz="1100" b="0" i="0" u="none" strike="noStrike" kern="1200" cap="none" dirty="0">
              <a:solidFill>
                <a:schemeClr val="dk1"/>
              </a:solidFill>
              <a:effectLst/>
              <a:latin typeface="Calibri"/>
              <a:ea typeface="Calibri"/>
              <a:cs typeface="Calibri"/>
              <a:sym typeface="Calibri"/>
            </a:endParaRPr>
          </a:p>
          <a:p>
            <a:r>
              <a:rPr lang="en-US" sz="1200" b="0" i="0" u="none" strike="noStrike" kern="1200" cap="none" dirty="0">
                <a:solidFill>
                  <a:schemeClr val="dk1"/>
                </a:solidFill>
                <a:effectLst/>
                <a:latin typeface="Calibri"/>
                <a:ea typeface="Calibri"/>
                <a:cs typeface="Calibri"/>
                <a:sym typeface="Calibri"/>
              </a:rPr>
              <a:t>We believe… this is an epidemic. </a:t>
            </a:r>
            <a:endParaRPr lang="en-US" sz="1100" b="0" i="0" u="none" strike="noStrike" kern="1200" cap="none" dirty="0">
              <a:solidFill>
                <a:schemeClr val="dk1"/>
              </a:solidFill>
              <a:effectLst/>
              <a:latin typeface="Calibri"/>
              <a:ea typeface="Calibri"/>
              <a:cs typeface="Calibri"/>
              <a:sym typeface="Calibri"/>
            </a:endParaRPr>
          </a:p>
          <a:p>
            <a:pPr lvl="0">
              <a:spcBef>
                <a:spcPts val="0"/>
              </a:spcBef>
              <a:buNone/>
            </a:pPr>
            <a:endParaRPr lang="en-US" b="1" dirty="0"/>
          </a:p>
          <a:p>
            <a:pPr lvl="0">
              <a:spcBef>
                <a:spcPts val="0"/>
              </a:spcBef>
              <a:buNone/>
            </a:pPr>
            <a:r>
              <a:rPr lang="en-US" b="1" dirty="0"/>
              <a:t>----</a:t>
            </a:r>
          </a:p>
          <a:p>
            <a:pPr lvl="0">
              <a:spcBef>
                <a:spcPts val="0"/>
              </a:spcBef>
              <a:buNone/>
            </a:pPr>
            <a:endParaRPr lang="en-US" b="1" dirty="0"/>
          </a:p>
          <a:p>
            <a:pPr lvl="0">
              <a:spcBef>
                <a:spcPts val="0"/>
              </a:spcBef>
              <a:buNone/>
            </a:pPr>
            <a:endParaRPr lang="en-US" b="1" dirty="0"/>
          </a:p>
          <a:p>
            <a:pPr lvl="0">
              <a:spcBef>
                <a:spcPts val="0"/>
              </a:spcBef>
              <a:buNone/>
            </a:pPr>
            <a:r>
              <a:rPr lang="en-US" b="1" dirty="0"/>
              <a:t>FULL ACTIVITY</a:t>
            </a:r>
          </a:p>
          <a:p>
            <a:pPr lvl="0">
              <a:spcBef>
                <a:spcPts val="0"/>
              </a:spcBef>
              <a:buNone/>
            </a:pPr>
            <a:endParaRPr lang="en-US" dirty="0"/>
          </a:p>
          <a:p>
            <a:pPr lvl="0">
              <a:spcBef>
                <a:spcPts val="0"/>
              </a:spcBef>
              <a:buNone/>
            </a:pPr>
            <a:r>
              <a:rPr lang="en-US" dirty="0"/>
              <a:t>PLAY IT SAFE IN THE DIGITAL WORLD       </a:t>
            </a:r>
          </a:p>
          <a:p>
            <a:pPr lvl="0">
              <a:spcBef>
                <a:spcPts val="0"/>
              </a:spcBef>
              <a:buNone/>
            </a:pPr>
            <a:r>
              <a:rPr lang="en-US" dirty="0"/>
              <a:t>                        </a:t>
            </a:r>
          </a:p>
          <a:p>
            <a:pPr lvl="0">
              <a:spcBef>
                <a:spcPts val="0"/>
              </a:spcBef>
              <a:buNone/>
            </a:pPr>
            <a:r>
              <a:rPr lang="en-US" dirty="0"/>
              <a:t>OBJECTIVE: Students create social media boundaries and expectations for themselves.</a:t>
            </a:r>
          </a:p>
          <a:p>
            <a:pPr lvl="0">
              <a:spcBef>
                <a:spcPts val="0"/>
              </a:spcBef>
              <a:buNone/>
            </a:pPr>
            <a:endParaRPr lang="en-US" dirty="0"/>
          </a:p>
          <a:p>
            <a:pPr lvl="0">
              <a:spcBef>
                <a:spcPts val="0"/>
              </a:spcBef>
              <a:buNone/>
            </a:pPr>
            <a:r>
              <a:rPr lang="en-US" dirty="0"/>
              <a:t>MATERIALS: pens/pencils, paper, markers, chart paper</a:t>
            </a:r>
          </a:p>
          <a:p>
            <a:pPr lvl="0">
              <a:spcBef>
                <a:spcPts val="0"/>
              </a:spcBef>
              <a:buNone/>
            </a:pPr>
            <a:endParaRPr lang="en-US" dirty="0"/>
          </a:p>
          <a:p>
            <a:pPr lvl="0">
              <a:spcBef>
                <a:spcPts val="0"/>
              </a:spcBef>
              <a:buNone/>
            </a:pPr>
            <a:r>
              <a:rPr lang="en-US" dirty="0"/>
              <a:t>TEACHER CONTENT: Rising issues with internet addiction and social media abuse are causing youth to become complacent, insecure, delusional and unfocused.  Social media messages and digital communications are often confusing and can cause impressionable minds to make poor decisions. This activity asks students to explore guidelines and boundaries with respect to social media platforms. The goal is for students to find balance and learn how to regulate their own use of time spent on social media. This lesson may be broken up into two days if needed. </a:t>
            </a:r>
          </a:p>
          <a:p>
            <a:pPr lvl="0">
              <a:spcBef>
                <a:spcPts val="0"/>
              </a:spcBef>
              <a:buNone/>
            </a:pPr>
            <a:endParaRPr lang="en-US" dirty="0"/>
          </a:p>
          <a:p>
            <a:pPr marL="228600" lvl="0" indent="-228600">
              <a:spcBef>
                <a:spcPts val="0"/>
              </a:spcBef>
              <a:buAutoNum type="arabicPeriod"/>
            </a:pPr>
            <a:r>
              <a:rPr lang="en-US" dirty="0"/>
              <a:t>Ask if they think social media is out of control? Why or why not? </a:t>
            </a:r>
          </a:p>
          <a:p>
            <a:pPr marL="0" lvl="0" indent="0">
              <a:spcBef>
                <a:spcPts val="0"/>
              </a:spcBef>
              <a:buNone/>
            </a:pPr>
            <a:endParaRPr lang="en-US" dirty="0"/>
          </a:p>
          <a:p>
            <a:pPr lvl="0">
              <a:spcBef>
                <a:spcPts val="0"/>
              </a:spcBef>
              <a:buNone/>
            </a:pPr>
            <a:r>
              <a:rPr lang="en-US" dirty="0"/>
              <a:t>2. Ask about and discuss different types of posts on Snapchat, Instagram, Facebook, or Twitter and any others:</a:t>
            </a:r>
          </a:p>
          <a:p>
            <a:pPr lvl="0">
              <a:spcBef>
                <a:spcPts val="0"/>
              </a:spcBef>
              <a:buNone/>
            </a:pPr>
            <a:endParaRPr lang="en-US" dirty="0"/>
          </a:p>
          <a:p>
            <a:pPr marL="171450" lvl="0" indent="-171450">
              <a:spcBef>
                <a:spcPts val="0"/>
              </a:spcBef>
              <a:buFont typeface="Arial" panose="020B0604020202020204" pitchFamily="34" charset="0"/>
              <a:buChar char="•"/>
            </a:pPr>
            <a:r>
              <a:rPr lang="en-US" dirty="0"/>
              <a:t>Sex-driven posts </a:t>
            </a:r>
          </a:p>
          <a:p>
            <a:pPr marL="171450" lvl="0" indent="-171450">
              <a:spcBef>
                <a:spcPts val="0"/>
              </a:spcBef>
              <a:buFont typeface="Arial" panose="020B0604020202020204" pitchFamily="34" charset="0"/>
              <a:buChar char="•"/>
            </a:pPr>
            <a:r>
              <a:rPr lang="en-US" dirty="0"/>
              <a:t>Shocking items to attract more likes and views</a:t>
            </a:r>
          </a:p>
          <a:p>
            <a:pPr marL="171450" lvl="0" indent="-171450">
              <a:spcBef>
                <a:spcPts val="0"/>
              </a:spcBef>
              <a:buFont typeface="Arial" panose="020B0604020202020204" pitchFamily="34" charset="0"/>
              <a:buChar char="•"/>
            </a:pPr>
            <a:r>
              <a:rPr lang="en-US" dirty="0"/>
              <a:t>Distasteful photos</a:t>
            </a:r>
          </a:p>
          <a:p>
            <a:pPr marL="171450" lvl="0" indent="-171450">
              <a:spcBef>
                <a:spcPts val="0"/>
              </a:spcBef>
              <a:buFont typeface="Arial" panose="020B0604020202020204" pitchFamily="34" charset="0"/>
              <a:buChar char="•"/>
            </a:pPr>
            <a:r>
              <a:rPr lang="en-US" dirty="0"/>
              <a:t>Inappropriate language</a:t>
            </a:r>
          </a:p>
          <a:p>
            <a:pPr marL="171450" lvl="0" indent="-171450">
              <a:spcBef>
                <a:spcPts val="0"/>
              </a:spcBef>
              <a:buFont typeface="Arial" panose="020B0604020202020204" pitchFamily="34" charset="0"/>
              <a:buChar char="•"/>
            </a:pPr>
            <a:r>
              <a:rPr lang="en-US" dirty="0"/>
              <a:t>Posts containing violence </a:t>
            </a:r>
          </a:p>
          <a:p>
            <a:pPr marL="171450" lvl="0" indent="-171450">
              <a:spcBef>
                <a:spcPts val="0"/>
              </a:spcBef>
              <a:buFont typeface="Arial" panose="020B0604020202020204" pitchFamily="34" charset="0"/>
              <a:buChar char="•"/>
            </a:pPr>
            <a:r>
              <a:rPr lang="en-US" dirty="0"/>
              <a:t>Questions to ask: What is attractive about these posts?  Why are they popular? Can they be harmful, how? </a:t>
            </a:r>
          </a:p>
          <a:p>
            <a:pPr lvl="0">
              <a:spcBef>
                <a:spcPts val="0"/>
              </a:spcBef>
              <a:buNone/>
            </a:pPr>
            <a:endParaRPr lang="en-US" dirty="0"/>
          </a:p>
          <a:p>
            <a:pPr lvl="0">
              <a:spcBef>
                <a:spcPts val="0"/>
              </a:spcBef>
              <a:buNone/>
            </a:pPr>
            <a:r>
              <a:rPr lang="en-US" dirty="0"/>
              <a:t>3.  Break them into small groups and ask each to create three positive guidelines that apply to their own social media etiquette. (this should be familiar to them if they have already created group guidelines). Have them write on paper and be prepared to present. </a:t>
            </a:r>
          </a:p>
          <a:p>
            <a:pPr lvl="0">
              <a:spcBef>
                <a:spcPts val="0"/>
              </a:spcBef>
              <a:buNone/>
            </a:pPr>
            <a:endParaRPr lang="en-US" dirty="0"/>
          </a:p>
          <a:p>
            <a:pPr lvl="0">
              <a:spcBef>
                <a:spcPts val="0"/>
              </a:spcBef>
              <a:buNone/>
            </a:pPr>
            <a:r>
              <a:rPr lang="en-US" dirty="0"/>
              <a:t>4. Ask them to collaborate in identifying 10-12 agreed-upon guidelines. </a:t>
            </a:r>
          </a:p>
          <a:p>
            <a:pPr lvl="0">
              <a:spcBef>
                <a:spcPts val="0"/>
              </a:spcBef>
              <a:buNone/>
            </a:pPr>
            <a:endParaRPr lang="en-US" dirty="0"/>
          </a:p>
          <a:p>
            <a:pPr lvl="0">
              <a:spcBef>
                <a:spcPts val="0"/>
              </a:spcBef>
              <a:buNone/>
            </a:pPr>
            <a:r>
              <a:rPr lang="en-US" dirty="0"/>
              <a:t>Have them write the guidelines on chart paper and post it on the wall. </a:t>
            </a:r>
          </a:p>
          <a:p>
            <a:pPr lvl="0">
              <a:spcBef>
                <a:spcPts val="0"/>
              </a:spcBef>
              <a:buNone/>
            </a:pPr>
            <a:endParaRPr lang="en-US" dirty="0"/>
          </a:p>
          <a:p>
            <a:pPr lvl="0">
              <a:spcBef>
                <a:spcPts val="0"/>
              </a:spcBef>
              <a:buNone/>
            </a:pPr>
            <a:r>
              <a:rPr lang="en-US" dirty="0"/>
              <a:t>Ask each student how they plan to practice these guidelines. </a:t>
            </a:r>
          </a:p>
          <a:p>
            <a:pPr lvl="0">
              <a:spcBef>
                <a:spcPts val="0"/>
              </a:spcBef>
              <a:buNone/>
            </a:pPr>
            <a:endParaRPr lang="en-US" dirty="0"/>
          </a:p>
          <a:p>
            <a:pPr lvl="0">
              <a:spcBef>
                <a:spcPts val="0"/>
              </a:spcBef>
              <a:buNone/>
            </a:pPr>
            <a:r>
              <a:rPr lang="en-US" dirty="0"/>
              <a:t>REFLECTION: Ask students what the consequences are for poor social media etiquette. Do they have any stories to share?</a:t>
            </a:r>
          </a:p>
          <a:p>
            <a:pPr lvl="0">
              <a:spcBef>
                <a:spcPts val="0"/>
              </a:spcBef>
              <a:buNone/>
            </a:pPr>
            <a:endParaRPr lang="en-US" dirty="0"/>
          </a:p>
          <a:p>
            <a:pPr lvl="0">
              <a:spcBef>
                <a:spcPts val="0"/>
              </a:spcBef>
              <a:buNone/>
            </a:pPr>
            <a:r>
              <a:rPr lang="en-US" dirty="0"/>
              <a:t>EXTENDED ACTIVITY: Have students take a copy of their lists home and share it with their parents, family, or guardians. Urge students to work with their parents on creating and adopting a comparable list of guidelines for the home. </a:t>
            </a:r>
          </a:p>
          <a:p>
            <a:pPr lvl="0">
              <a:spcBef>
                <a:spcPts val="0"/>
              </a:spcBef>
              <a:buNone/>
            </a:pPr>
            <a:endParaRPr lang="en-US" dirty="0"/>
          </a:p>
        </p:txBody>
      </p:sp>
      <p:sp>
        <p:nvSpPr>
          <p:cNvPr id="183" name="Shape 1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Shape 19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US" b="1" dirty="0"/>
              <a:t>ACTIVITY </a:t>
            </a:r>
          </a:p>
          <a:p>
            <a:pPr lvl="0">
              <a:spcBef>
                <a:spcPts val="0"/>
              </a:spcBef>
              <a:buNone/>
            </a:pPr>
            <a:endParaRPr lang="en-US" dirty="0"/>
          </a:p>
          <a:p>
            <a:pPr lvl="0">
              <a:spcBef>
                <a:spcPts val="0"/>
              </a:spcBef>
              <a:buNone/>
            </a:pPr>
            <a:r>
              <a:rPr lang="en-US" dirty="0"/>
              <a:t>Have small groups create their own activity or action project using one of the four focuses</a:t>
            </a:r>
          </a:p>
          <a:p>
            <a:pPr lvl="0">
              <a:spcBef>
                <a:spcPts val="0"/>
              </a:spcBef>
              <a:buNone/>
            </a:pPr>
            <a:endParaRPr lang="en-US" dirty="0"/>
          </a:p>
          <a:p>
            <a:pPr lvl="0">
              <a:spcBef>
                <a:spcPts val="0"/>
              </a:spcBef>
              <a:buNone/>
            </a:pPr>
            <a:r>
              <a:rPr lang="en-US" dirty="0"/>
              <a:t>Groups present</a:t>
            </a:r>
          </a:p>
        </p:txBody>
      </p:sp>
      <p:sp>
        <p:nvSpPr>
          <p:cNvPr id="191" name="Shape 191"/>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activity based learning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75419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Resources (tell them that if they sign in, we can send PP and all docs digitally)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6173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TRAINING ONLY</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40960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TRAINING ONLY</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0993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lvl="0" indent="0">
              <a:spcBef>
                <a:spcPts val="0"/>
              </a:spcBef>
              <a:buClr>
                <a:schemeClr val="dk1"/>
              </a:buClr>
              <a:buSzPct val="25000"/>
              <a:buFont typeface="Arial"/>
              <a:buNone/>
            </a:pPr>
            <a:endParaRPr lang="en-US" sz="1800" b="1" dirty="0">
              <a:latin typeface="Noto Sans Symbols"/>
              <a:ea typeface="Noto Sans Symbols"/>
              <a:cs typeface="Noto Sans Symbols"/>
              <a:sym typeface="Noto Sans Symbols"/>
            </a:endParaRPr>
          </a:p>
          <a:p>
            <a:pPr lvl="0"/>
            <a:r>
              <a:rPr lang="en-US" sz="1200" b="0" i="0" u="none" strike="noStrike" kern="1200" cap="none" dirty="0">
                <a:solidFill>
                  <a:schemeClr val="dk1"/>
                </a:solidFill>
                <a:effectLst/>
                <a:latin typeface="Calibri"/>
                <a:ea typeface="Calibri"/>
                <a:cs typeface="Calibri"/>
                <a:sym typeface="Calibri"/>
              </a:rPr>
              <a:t>GROUP/TABLE SHARE</a:t>
            </a:r>
          </a:p>
          <a:p>
            <a:pPr lvl="0"/>
            <a:endParaRPr lang="en-US" sz="1200" b="0" i="0" u="none" strike="noStrike" kern="1200" cap="none" dirty="0">
              <a:solidFill>
                <a:schemeClr val="dk1"/>
              </a:solidFill>
              <a:effectLst/>
              <a:latin typeface="Calibri"/>
              <a:ea typeface="Calibri"/>
              <a:cs typeface="Calibri"/>
              <a:sym typeface="Calibri"/>
            </a:endParaRPr>
          </a:p>
          <a:p>
            <a:pPr lvl="0"/>
            <a:r>
              <a:rPr lang="en-US" sz="1050" b="0" i="0" u="none" strike="noStrike" cap="none" dirty="0">
                <a:solidFill>
                  <a:srgbClr val="FFFFFF"/>
                </a:solidFill>
                <a:sym typeface="Calibri"/>
              </a:rPr>
              <a:t> Q: </a:t>
            </a:r>
            <a:r>
              <a:rPr lang="en-US" sz="1200" b="0" i="0" u="none" strike="noStrike" cap="none" dirty="0">
                <a:solidFill>
                  <a:srgbClr val="FFFFFF"/>
                </a:solidFill>
                <a:sym typeface="Calibri"/>
              </a:rPr>
              <a:t>What are your biggest challenges with student behavior and what strategies are you currently using</a:t>
            </a:r>
            <a:r>
              <a:rPr lang="en-US" sz="1050" b="0" i="0" u="none" strike="noStrike" cap="none" dirty="0">
                <a:solidFill>
                  <a:srgbClr val="FFFFFF"/>
                </a:solidFill>
                <a:sym typeface="Calibri"/>
              </a:rPr>
              <a:t>? </a:t>
            </a:r>
            <a:endParaRPr lang="en-US" sz="1200" b="0" i="0" u="none" strike="noStrike" kern="1200" cap="none" dirty="0">
              <a:solidFill>
                <a:schemeClr val="dk1"/>
              </a:solidFill>
              <a:effectLst/>
              <a:latin typeface="Calibri"/>
              <a:ea typeface="Calibri"/>
              <a:cs typeface="Calibri"/>
              <a:sym typeface="Calibri"/>
            </a:endParaRPr>
          </a:p>
          <a:p>
            <a:pPr lvl="0"/>
            <a:endParaRPr lang="en-US" sz="1100" b="0" i="0" u="none" strike="noStrike" kern="1200" cap="none" dirty="0">
              <a:solidFill>
                <a:schemeClr val="dk1"/>
              </a:solidFill>
              <a:effectLst/>
              <a:latin typeface="Calibri"/>
              <a:ea typeface="Calibri"/>
              <a:cs typeface="Calibri"/>
              <a:sym typeface="Calibri"/>
            </a:endParaRPr>
          </a:p>
          <a:p>
            <a:r>
              <a:rPr lang="en-US" sz="1200" b="0" i="0" u="none" strike="noStrike" kern="1200" cap="none" dirty="0">
                <a:solidFill>
                  <a:schemeClr val="dk1"/>
                </a:solidFill>
                <a:effectLst/>
                <a:latin typeface="Calibri"/>
                <a:ea typeface="Calibri"/>
                <a:cs typeface="Calibri"/>
                <a:sym typeface="Calibri"/>
              </a:rPr>
              <a:t>Points to share for discussion: </a:t>
            </a:r>
            <a:endParaRPr lang="en-US" sz="1100" b="0" i="0" u="none" strike="noStrike" kern="1200" cap="none" dirty="0">
              <a:solidFill>
                <a:schemeClr val="dk1"/>
              </a:solidFill>
              <a:effectLst/>
              <a:latin typeface="Calibri"/>
              <a:ea typeface="Calibri"/>
              <a:cs typeface="Calibri"/>
              <a:sym typeface="Calibri"/>
            </a:endParaRPr>
          </a:p>
          <a:p>
            <a:pPr marL="1085850" lvl="2" indent="-171450">
              <a:buFont typeface="Arial" panose="020B0604020202020204" pitchFamily="34" charset="0"/>
              <a:buChar char="•"/>
            </a:pPr>
            <a:r>
              <a:rPr lang="en-US" sz="1200" b="0" i="0" u="none" strike="noStrike" kern="1200" cap="none" dirty="0">
                <a:solidFill>
                  <a:schemeClr val="dk1"/>
                </a:solidFill>
                <a:effectLst/>
                <a:latin typeface="Calibri"/>
                <a:ea typeface="Calibri"/>
                <a:cs typeface="Calibri"/>
                <a:sym typeface="Calibri"/>
              </a:rPr>
              <a:t>Upper ELE/Middle school/high school age kids are in development, hormones raging, and beginning to make their first grown up decisions. </a:t>
            </a:r>
            <a:endParaRPr lang="en-US" sz="1100" b="0" i="0" u="none" strike="noStrike" kern="1200" cap="none" dirty="0">
              <a:solidFill>
                <a:schemeClr val="dk1"/>
              </a:solidFill>
              <a:effectLst/>
              <a:latin typeface="Calibri"/>
              <a:ea typeface="Calibri"/>
              <a:cs typeface="Calibri"/>
              <a:sym typeface="Calibri"/>
            </a:endParaRPr>
          </a:p>
          <a:p>
            <a:pPr marL="1085850" lvl="2" indent="-171450">
              <a:buFont typeface="Arial" panose="020B0604020202020204" pitchFamily="34" charset="0"/>
              <a:buChar char="•"/>
            </a:pPr>
            <a:r>
              <a:rPr lang="en-US" sz="1200" b="0" i="0" u="none" strike="noStrike" kern="1200" cap="none" dirty="0">
                <a:solidFill>
                  <a:schemeClr val="dk1"/>
                </a:solidFill>
                <a:effectLst/>
                <a:latin typeface="Calibri"/>
                <a:ea typeface="Calibri"/>
                <a:cs typeface="Calibri"/>
                <a:sym typeface="Calibri"/>
              </a:rPr>
              <a:t>External circumstances prevent them from their ability to have choices</a:t>
            </a:r>
            <a:endParaRPr lang="en-US" sz="1100" b="0" i="0" u="none" strike="noStrike" kern="1200" cap="none" dirty="0">
              <a:solidFill>
                <a:schemeClr val="dk1"/>
              </a:solidFill>
              <a:effectLst/>
              <a:latin typeface="Calibri"/>
              <a:ea typeface="Calibri"/>
              <a:cs typeface="Calibri"/>
              <a:sym typeface="Calibri"/>
            </a:endParaRPr>
          </a:p>
          <a:p>
            <a:pPr marL="1085850" lvl="2" indent="-171450">
              <a:buFont typeface="Arial" panose="020B0604020202020204" pitchFamily="34" charset="0"/>
              <a:buChar char="•"/>
            </a:pPr>
            <a:r>
              <a:rPr lang="en-US" sz="1200" b="0" i="0" u="none" strike="noStrike" kern="1200" cap="none" dirty="0">
                <a:solidFill>
                  <a:schemeClr val="dk1"/>
                </a:solidFill>
                <a:effectLst/>
                <a:latin typeface="Calibri"/>
                <a:ea typeface="Calibri"/>
                <a:cs typeface="Calibri"/>
                <a:sym typeface="Calibri"/>
              </a:rPr>
              <a:t>Lack of foundational SEL skills prevent them from making good decisions </a:t>
            </a:r>
          </a:p>
          <a:p>
            <a:pPr marL="1085850" lvl="2" indent="-171450">
              <a:buFont typeface="Arial" panose="020B0604020202020204" pitchFamily="34" charset="0"/>
              <a:buChar char="•"/>
            </a:pPr>
            <a:endParaRPr lang="en-US" sz="1100" b="0" i="0" u="none" strike="noStrike" kern="1200" cap="none" dirty="0">
              <a:solidFill>
                <a:schemeClr val="dk1"/>
              </a:solidFill>
              <a:effectLst/>
              <a:latin typeface="Calibri"/>
              <a:ea typeface="Calibri"/>
              <a:cs typeface="Calibri"/>
              <a:sym typeface="Calibri"/>
            </a:endParaRPr>
          </a:p>
          <a:p>
            <a:r>
              <a:rPr lang="en-US" sz="1200" b="0" i="0" u="none" strike="noStrike" kern="1200" cap="none" dirty="0">
                <a:solidFill>
                  <a:schemeClr val="dk1"/>
                </a:solidFill>
                <a:effectLst/>
                <a:latin typeface="Calibri"/>
                <a:ea typeface="Calibri"/>
                <a:cs typeface="Calibri"/>
                <a:sym typeface="Calibri"/>
              </a:rPr>
              <a:t>Ask ‘What is SEL and how are you using it?’  </a:t>
            </a:r>
            <a:endParaRPr lang="en-US" sz="1100" b="0" i="0" u="none" strike="noStrike" kern="1200" cap="none" dirty="0">
              <a:solidFill>
                <a:schemeClr val="dk1"/>
              </a:solidFill>
              <a:effectLst/>
              <a:latin typeface="Calibri"/>
              <a:ea typeface="Calibri"/>
              <a:cs typeface="Calibri"/>
              <a:sym typeface="Calibri"/>
            </a:endParaRPr>
          </a:p>
          <a:p>
            <a:pPr lvl="0">
              <a:spcBef>
                <a:spcPts val="0"/>
              </a:spcBef>
              <a:buClr>
                <a:schemeClr val="dk1"/>
              </a:buClr>
              <a:buSzPct val="25000"/>
              <a:buFont typeface="Arial"/>
              <a:buNone/>
            </a:pPr>
            <a:endParaRPr lang="en-US" sz="1800" dirty="0"/>
          </a:p>
        </p:txBody>
      </p:sp>
      <p:sp>
        <p:nvSpPr>
          <p:cNvPr id="93" name="Shape 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Speaks</a:t>
            </a:r>
            <a:r>
              <a:rPr lang="en-US" dirty="0"/>
              <a:t> for itself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1124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lang="en-US" b="1" dirty="0"/>
          </a:p>
          <a:p>
            <a:pPr lvl="0">
              <a:spcBef>
                <a:spcPts val="0"/>
              </a:spcBef>
              <a:buNone/>
            </a:pPr>
            <a:endParaRPr lang="en-US" dirty="0"/>
          </a:p>
          <a:p>
            <a:pPr lvl="0">
              <a:spcBef>
                <a:spcPts val="0"/>
              </a:spcBef>
              <a:buNone/>
            </a:pPr>
            <a:r>
              <a:rPr lang="en-US" dirty="0"/>
              <a:t>SHARE: How resilience and grit and mindfulness are 21</a:t>
            </a:r>
            <a:r>
              <a:rPr lang="en-US" baseline="30000" dirty="0"/>
              <a:t>st</a:t>
            </a:r>
            <a:r>
              <a:rPr lang="en-US" dirty="0"/>
              <a:t> century skills</a:t>
            </a:r>
          </a:p>
          <a:p>
            <a:pPr lvl="0">
              <a:spcBef>
                <a:spcPts val="0"/>
              </a:spcBef>
              <a:buNone/>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cap="none" dirty="0">
                <a:solidFill>
                  <a:schemeClr val="dk1"/>
                </a:solidFill>
                <a:effectLst/>
                <a:latin typeface="Calibri"/>
                <a:ea typeface="Calibri"/>
                <a:cs typeface="Calibri"/>
                <a:sym typeface="Calibri"/>
              </a:rPr>
              <a:t>Master of Learning…  where the practical application and relevance comes in. Have students put any of these mindful activities into practice and go out to a larger community and give back by sharing the content they learn. This helps them understand how they can impact change, how relevant the workers to the real world, and that they’re putting in the ideology and activities into practice in real time.</a:t>
            </a:r>
          </a:p>
          <a:p>
            <a:pPr lvl="0">
              <a:spcBef>
                <a:spcPts val="0"/>
              </a:spcBef>
              <a:buNone/>
            </a:pPr>
            <a:endParaRPr lang="en-US" dirty="0"/>
          </a:p>
        </p:txBody>
      </p:sp>
      <p:sp>
        <p:nvSpPr>
          <p:cNvPr id="198" name="Shape 1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IMPORTANT RESOURCE</a:t>
            </a:r>
          </a:p>
          <a:p>
            <a:pPr lvl="0"/>
            <a:endParaRPr lang="en-US" sz="1200" b="0" i="0" u="none" strike="noStrike" kern="1200"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r>
              <a:rPr lang="en-US" sz="1200" b="0" i="0" u="none" strike="noStrike" kern="1200" cap="none" dirty="0">
                <a:solidFill>
                  <a:schemeClr val="dk1"/>
                </a:solidFill>
                <a:effectLst/>
                <a:latin typeface="Calibri"/>
                <a:ea typeface="Calibri"/>
                <a:cs typeface="Calibri"/>
                <a:sym typeface="Calibri"/>
              </a:rPr>
              <a:t>Share that no matter what activities they implement, that if they align w CASEL, it can be more effective </a:t>
            </a:r>
            <a:endParaRPr lang="en-US" sz="1100" b="0" i="0" u="none" strike="noStrike" kern="1200"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r>
              <a:rPr lang="en-US" sz="1200" b="0" i="0" u="none" strike="noStrike" kern="1200" cap="none" dirty="0">
                <a:solidFill>
                  <a:schemeClr val="dk1"/>
                </a:solidFill>
                <a:effectLst/>
                <a:latin typeface="Calibri"/>
                <a:ea typeface="Calibri"/>
                <a:cs typeface="Calibri"/>
                <a:sym typeface="Calibri"/>
              </a:rPr>
              <a:t>EXPLAIN A WHOLE CHILD APPROACH: mind, body, community, social and digital, then: Mastery of learning </a:t>
            </a:r>
            <a:endParaRPr lang="en-US" sz="1100" b="0" i="0" u="none" strike="noStrike" kern="1200" cap="none" dirty="0">
              <a:solidFill>
                <a:schemeClr val="dk1"/>
              </a:solidFill>
              <a:effectLst/>
              <a:latin typeface="Calibri"/>
              <a:ea typeface="Calibri"/>
              <a:cs typeface="Calibri"/>
              <a:sym typeface="Calibri"/>
            </a:endParaRPr>
          </a:p>
          <a:p>
            <a:pPr lvl="1"/>
            <a:r>
              <a:rPr lang="en-US" sz="1200" b="0" i="0" u="none" strike="noStrike" kern="1200" cap="none" dirty="0">
                <a:solidFill>
                  <a:schemeClr val="dk1"/>
                </a:solidFill>
                <a:effectLst/>
                <a:latin typeface="Calibri"/>
                <a:ea typeface="Calibri"/>
                <a:cs typeface="Calibri"/>
                <a:sym typeface="Calibri"/>
              </a:rPr>
              <a:t>Mastery of learning-- takes the ‘kumbaya’ out of SEL and Mindfulness </a:t>
            </a:r>
            <a:endParaRPr lang="en-US" sz="1100" b="0" i="0" u="none" strike="noStrike" kern="1200" cap="none" dirty="0">
              <a:solidFill>
                <a:schemeClr val="dk1"/>
              </a:solidFill>
              <a:effectLst/>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52346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lvl="0" indent="0" rtl="0">
              <a:lnSpc>
                <a:spcPct val="90000"/>
              </a:lnSpc>
              <a:spcBef>
                <a:spcPts val="0"/>
              </a:spcBef>
              <a:buClr>
                <a:schemeClr val="dk1"/>
              </a:buClr>
              <a:buSzPct val="100000"/>
              <a:buNone/>
            </a:pPr>
            <a:r>
              <a:rPr lang="en-US" sz="1800" b="1" dirty="0"/>
              <a:t>(If you have time, have participants read aloud). </a:t>
            </a:r>
          </a:p>
          <a:p>
            <a:pPr marL="0" lvl="0" indent="0" rtl="0">
              <a:lnSpc>
                <a:spcPct val="90000"/>
              </a:lnSpc>
              <a:spcBef>
                <a:spcPts val="0"/>
              </a:spcBef>
              <a:buClr>
                <a:schemeClr val="dk1"/>
              </a:buClr>
              <a:buSzPct val="100000"/>
              <a:buNone/>
            </a:pPr>
            <a:endParaRPr lang="en-US" sz="1800" dirty="0"/>
          </a:p>
          <a:p>
            <a:pPr marL="342900" lvl="0" indent="-342900" rtl="0">
              <a:lnSpc>
                <a:spcPct val="90000"/>
              </a:lnSpc>
              <a:spcBef>
                <a:spcPts val="0"/>
              </a:spcBef>
              <a:buClr>
                <a:schemeClr val="dk1"/>
              </a:buClr>
              <a:buSzPct val="100000"/>
              <a:buChar char="•"/>
            </a:pPr>
            <a:r>
              <a:rPr lang="en-US" sz="1800" dirty="0"/>
              <a:t>When participating in a holistically designed program, students become:</a:t>
            </a:r>
          </a:p>
          <a:p>
            <a:pPr marL="742950" lvl="1" indent="-196850" rtl="0">
              <a:lnSpc>
                <a:spcPct val="90000"/>
              </a:lnSpc>
              <a:spcBef>
                <a:spcPts val="280"/>
              </a:spcBef>
              <a:buClr>
                <a:schemeClr val="dk1"/>
              </a:buClr>
              <a:buChar char="–"/>
            </a:pPr>
            <a:r>
              <a:rPr lang="en-US" sz="1400" dirty="0"/>
              <a:t>More secure</a:t>
            </a:r>
          </a:p>
          <a:p>
            <a:pPr marL="742950" lvl="1" indent="-196850" rtl="0">
              <a:lnSpc>
                <a:spcPct val="90000"/>
              </a:lnSpc>
              <a:spcBef>
                <a:spcPts val="280"/>
              </a:spcBef>
              <a:buClr>
                <a:schemeClr val="dk1"/>
              </a:buClr>
              <a:buChar char="–"/>
            </a:pPr>
            <a:r>
              <a:rPr lang="en-US" sz="1400" dirty="0"/>
              <a:t>More self-aware</a:t>
            </a:r>
          </a:p>
          <a:p>
            <a:pPr marL="742950" lvl="1" indent="-196850" rtl="0">
              <a:lnSpc>
                <a:spcPct val="90000"/>
              </a:lnSpc>
              <a:spcBef>
                <a:spcPts val="280"/>
              </a:spcBef>
              <a:buClr>
                <a:schemeClr val="dk1"/>
              </a:buClr>
              <a:buChar char="–"/>
            </a:pPr>
            <a:r>
              <a:rPr lang="en-US" sz="1400" dirty="0"/>
              <a:t>More empathetic</a:t>
            </a:r>
          </a:p>
          <a:p>
            <a:pPr marL="742950" lvl="1" indent="-196850" rtl="0">
              <a:lnSpc>
                <a:spcPct val="90000"/>
              </a:lnSpc>
              <a:spcBef>
                <a:spcPts val="280"/>
              </a:spcBef>
              <a:buClr>
                <a:schemeClr val="dk1"/>
              </a:buClr>
              <a:buChar char="–"/>
            </a:pPr>
            <a:r>
              <a:rPr lang="en-US" sz="1400" dirty="0"/>
              <a:t>Positive contributors to their communities</a:t>
            </a:r>
          </a:p>
          <a:p>
            <a:pPr marL="342900" lvl="0" indent="-342900" rtl="0">
              <a:lnSpc>
                <a:spcPct val="90000"/>
              </a:lnSpc>
              <a:spcBef>
                <a:spcPts val="360"/>
              </a:spcBef>
              <a:buClr>
                <a:schemeClr val="dk1"/>
              </a:buClr>
              <a:buSzPct val="100000"/>
              <a:buChar char="•"/>
            </a:pPr>
            <a:r>
              <a:rPr lang="en-US" sz="1800" dirty="0"/>
              <a:t>This proven specialized approach to educational communities improves :</a:t>
            </a:r>
          </a:p>
          <a:p>
            <a:pPr marL="742950" lvl="1" indent="-196850" rtl="0">
              <a:lnSpc>
                <a:spcPct val="90000"/>
              </a:lnSpc>
              <a:spcBef>
                <a:spcPts val="280"/>
              </a:spcBef>
              <a:buClr>
                <a:schemeClr val="dk1"/>
              </a:buClr>
              <a:buChar char="–"/>
            </a:pPr>
            <a:r>
              <a:rPr lang="en-US" sz="1400" dirty="0"/>
              <a:t>Mindfulness</a:t>
            </a:r>
          </a:p>
          <a:p>
            <a:pPr marL="742950" lvl="1" indent="-196850" rtl="0">
              <a:lnSpc>
                <a:spcPct val="90000"/>
              </a:lnSpc>
              <a:spcBef>
                <a:spcPts val="280"/>
              </a:spcBef>
              <a:buClr>
                <a:schemeClr val="dk1"/>
              </a:buClr>
              <a:buChar char="–"/>
            </a:pPr>
            <a:r>
              <a:rPr lang="en-US" sz="1400" dirty="0"/>
              <a:t>Concentration</a:t>
            </a:r>
          </a:p>
          <a:p>
            <a:pPr marL="742950" lvl="1" indent="-196850" rtl="0">
              <a:lnSpc>
                <a:spcPct val="90000"/>
              </a:lnSpc>
              <a:spcBef>
                <a:spcPts val="280"/>
              </a:spcBef>
              <a:buClr>
                <a:schemeClr val="dk1"/>
              </a:buClr>
              <a:buChar char="–"/>
            </a:pPr>
            <a:r>
              <a:rPr lang="en-US" sz="1400" dirty="0"/>
              <a:t>Focus</a:t>
            </a:r>
          </a:p>
          <a:p>
            <a:pPr marL="742950" lvl="1" indent="-196850" rtl="0">
              <a:lnSpc>
                <a:spcPct val="90000"/>
              </a:lnSpc>
              <a:spcBef>
                <a:spcPts val="280"/>
              </a:spcBef>
              <a:buClr>
                <a:schemeClr val="dk1"/>
              </a:buClr>
              <a:buChar char="–"/>
            </a:pPr>
            <a:r>
              <a:rPr lang="en-US" sz="1400" dirty="0"/>
              <a:t>It reduces academic stress, increases awareness around healthy food choices and physical activity.</a:t>
            </a:r>
          </a:p>
          <a:p>
            <a:pPr marL="742950" lvl="1" indent="-196850" rtl="0">
              <a:lnSpc>
                <a:spcPct val="90000"/>
              </a:lnSpc>
              <a:spcBef>
                <a:spcPts val="280"/>
              </a:spcBef>
              <a:buClr>
                <a:schemeClr val="dk1"/>
              </a:buClr>
              <a:buChar char="–"/>
            </a:pPr>
            <a:r>
              <a:rPr lang="en-US" sz="1400" dirty="0"/>
              <a:t>Decreases bullying issues, opens student driven dialogue, and improves student-teacher relationships.</a:t>
            </a:r>
          </a:p>
        </p:txBody>
      </p:sp>
      <p:sp>
        <p:nvSpPr>
          <p:cNvPr id="205" name="Shape 2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IN SCHOOL COMMUNITES ONLY</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0911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lang="en-US" b="1" dirty="0"/>
          </a:p>
          <a:p>
            <a:pPr lvl="0">
              <a:spcBef>
                <a:spcPts val="0"/>
              </a:spcBef>
              <a:buNone/>
            </a:pPr>
            <a:endParaRPr lang="en-US" b="1" dirty="0"/>
          </a:p>
          <a:p>
            <a:pPr lvl="0">
              <a:spcBef>
                <a:spcPts val="0"/>
              </a:spcBef>
              <a:buNone/>
            </a:pPr>
            <a:r>
              <a:rPr lang="en-US" b="1" dirty="0"/>
              <a:t>If you have time</a:t>
            </a:r>
            <a:endParaRPr b="1" dirty="0"/>
          </a:p>
        </p:txBody>
      </p:sp>
      <p:sp>
        <p:nvSpPr>
          <p:cNvPr id="212" name="Shape 2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lang="en-US" sz="2400" dirty="0"/>
          </a:p>
          <a:p>
            <a:pPr lvl="0" rtl="0">
              <a:spcBef>
                <a:spcPts val="0"/>
              </a:spcBef>
              <a:buNone/>
            </a:pPr>
            <a:endParaRPr lang="en-US" sz="2400" dirty="0"/>
          </a:p>
          <a:p>
            <a:pPr lvl="0" rtl="0">
              <a:spcBef>
                <a:spcPts val="0"/>
              </a:spcBef>
              <a:buNone/>
            </a:pPr>
            <a:r>
              <a:rPr lang="en-US" sz="2400" dirty="0"/>
              <a:t>THEIR REFLECTION: Ask participants to share one thing they liked, learned or surprised them.</a:t>
            </a:r>
          </a:p>
          <a:p>
            <a:pPr lvl="0" rtl="0">
              <a:spcBef>
                <a:spcPts val="0"/>
              </a:spcBef>
              <a:buNone/>
            </a:pPr>
            <a:endParaRPr lang="en-US" sz="2400" dirty="0"/>
          </a:p>
          <a:p>
            <a:pPr lvl="0" rtl="0">
              <a:spcBef>
                <a:spcPts val="0"/>
              </a:spcBef>
              <a:buNone/>
            </a:pPr>
            <a:r>
              <a:rPr lang="en-US" sz="2400" dirty="0"/>
              <a:t>YOUR REFLECTION: </a:t>
            </a:r>
          </a:p>
          <a:p>
            <a:pPr lvl="0" rtl="0">
              <a:spcBef>
                <a:spcPts val="0"/>
              </a:spcBef>
              <a:buNone/>
            </a:pPr>
            <a:endParaRPr lang="en-US" sz="2400" dirty="0"/>
          </a:p>
          <a:p>
            <a:pPr marL="342900" lvl="0" indent="-342900" rtl="0">
              <a:spcBef>
                <a:spcPts val="0"/>
              </a:spcBef>
              <a:buClr>
                <a:schemeClr val="dk1"/>
              </a:buClr>
              <a:buSzPct val="100000"/>
              <a:buChar char="•"/>
            </a:pPr>
            <a:r>
              <a:rPr lang="en-US" sz="2400" dirty="0"/>
              <a:t>You are powerful beyond measure or even comprehension. You are a vital driving force for our youth. They need to see themselves in you. Live it!, Model it!. Take care of yourself in this same very way. Holistically, building your own personal Mind, Body, and Spirit. This can be your responsibility and accountability factor. Your choice to live congruently and with purpose, aligned. Don’t be the disconnect. Be the connector</a:t>
            </a:r>
          </a:p>
        </p:txBody>
      </p:sp>
      <p:sp>
        <p:nvSpPr>
          <p:cNvPr id="219" name="Shape 2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6" name="Shape 22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US" dirty="0"/>
              <a:t>FOLLOW US! </a:t>
            </a:r>
            <a:endParaRPr dirty="0"/>
          </a:p>
        </p:txBody>
      </p:sp>
      <p:sp>
        <p:nvSpPr>
          <p:cNvPr id="227" name="Shape 227"/>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400"/>
              </a:spcBef>
              <a:buClr>
                <a:schemeClr val="dk1"/>
              </a:buClr>
              <a:buSzPct val="39285"/>
              <a:buFont typeface="Arial"/>
              <a:buNone/>
            </a:pPr>
            <a:endParaRPr lang="en-US" sz="2800" b="1" dirty="0"/>
          </a:p>
          <a:p>
            <a:pPr lvl="0" rtl="0">
              <a:spcBef>
                <a:spcPts val="400"/>
              </a:spcBef>
              <a:buClr>
                <a:schemeClr val="dk1"/>
              </a:buClr>
              <a:buSzPct val="39285"/>
              <a:buFont typeface="Arial"/>
              <a:buNone/>
            </a:pPr>
            <a:r>
              <a:rPr lang="en-US" sz="2800" dirty="0"/>
              <a:t>Agenda review, what we will do today… </a:t>
            </a:r>
          </a:p>
          <a:p>
            <a:pPr lvl="0" rtl="0">
              <a:spcBef>
                <a:spcPts val="400"/>
              </a:spcBef>
              <a:buClr>
                <a:schemeClr val="dk1"/>
              </a:buClr>
              <a:buSzPct val="39285"/>
              <a:buFont typeface="Arial"/>
              <a:buNone/>
            </a:pPr>
            <a:endParaRPr lang="en-US" sz="2800" dirty="0"/>
          </a:p>
          <a:p>
            <a:pPr lvl="0" rtl="0">
              <a:spcBef>
                <a:spcPts val="400"/>
              </a:spcBef>
              <a:buClr>
                <a:schemeClr val="dk1"/>
              </a:buClr>
              <a:buSzPct val="39285"/>
              <a:buFont typeface="Arial"/>
              <a:buNone/>
            </a:pPr>
            <a:r>
              <a:rPr lang="en-US" sz="2800" dirty="0"/>
              <a:t>SHOW SLIDE: </a:t>
            </a:r>
          </a:p>
          <a:p>
            <a:pPr lvl="0" rtl="0">
              <a:spcBef>
                <a:spcPts val="400"/>
              </a:spcBef>
              <a:buClr>
                <a:schemeClr val="dk1"/>
              </a:buClr>
              <a:buSzPct val="39285"/>
              <a:buFont typeface="Arial"/>
              <a:buNone/>
            </a:pPr>
            <a:endParaRPr lang="en-US" sz="2800" dirty="0"/>
          </a:p>
          <a:p>
            <a:pPr lvl="0" rtl="0">
              <a:spcBef>
                <a:spcPts val="400"/>
              </a:spcBef>
              <a:buClr>
                <a:schemeClr val="dk1"/>
              </a:buClr>
              <a:buSzPct val="39285"/>
              <a:buFont typeface="Arial"/>
              <a:buNone/>
            </a:pPr>
            <a:r>
              <a:rPr lang="en-US" sz="2800" dirty="0"/>
              <a:t>Ask-- How are you currently using these concepts?  (this will give you a feel for the room)</a:t>
            </a:r>
          </a:p>
          <a:p>
            <a:pPr lvl="0" rtl="0">
              <a:spcBef>
                <a:spcPts val="400"/>
              </a:spcBef>
              <a:buClr>
                <a:schemeClr val="dk1"/>
              </a:buClr>
              <a:buSzPct val="39285"/>
              <a:buFont typeface="Arial"/>
              <a:buNone/>
            </a:pPr>
            <a:endParaRPr lang="en-US" sz="2800" dirty="0"/>
          </a:p>
          <a:p>
            <a:pPr lvl="0" rtl="0">
              <a:spcBef>
                <a:spcPts val="400"/>
              </a:spcBef>
              <a:buClr>
                <a:schemeClr val="dk1"/>
              </a:buClr>
              <a:buSzPct val="39285"/>
              <a:buFont typeface="Arial"/>
              <a:buNone/>
            </a:pPr>
            <a:r>
              <a:rPr lang="en-US" sz="2800" dirty="0"/>
              <a:t>“Today we will introduce a variety of solutions that will help students: reduce anxiety and depression levels, increase academic achievement, increase attendance, and help students learn how to self-regulate in order to improve their social skills. Lastly, these concepts and activities will help students build their personal resiliency and grit in order to become positive and productive contributors to their personal and professional lives. “</a:t>
            </a:r>
          </a:p>
          <a:p>
            <a:pPr lvl="0" rtl="0">
              <a:spcBef>
                <a:spcPts val="400"/>
              </a:spcBef>
              <a:buClr>
                <a:schemeClr val="dk1"/>
              </a:buClr>
              <a:buSzPct val="39285"/>
              <a:buFont typeface="Arial"/>
              <a:buNone/>
            </a:pPr>
            <a:endParaRPr lang="en-US" sz="2800" dirty="0"/>
          </a:p>
          <a:p>
            <a:pPr lvl="0" rtl="0">
              <a:spcBef>
                <a:spcPts val="400"/>
              </a:spcBef>
              <a:buClr>
                <a:schemeClr val="dk1"/>
              </a:buClr>
              <a:buSzPct val="39285"/>
              <a:buFont typeface="Arial"/>
              <a:buNone/>
            </a:pPr>
            <a:r>
              <a:rPr lang="en-US" sz="2800" dirty="0"/>
              <a:t>THIS IS PART OF THE SOLUTION</a:t>
            </a:r>
          </a:p>
          <a:p>
            <a:pPr lvl="0" rtl="0">
              <a:spcBef>
                <a:spcPts val="400"/>
              </a:spcBef>
              <a:buClr>
                <a:schemeClr val="dk1"/>
              </a:buClr>
              <a:buSzPct val="39285"/>
              <a:buFont typeface="Arial"/>
              <a:buNone/>
            </a:pPr>
            <a:endParaRPr lang="en-US" sz="2800" dirty="0"/>
          </a:p>
          <a:p>
            <a:pPr lvl="0" rtl="0">
              <a:spcBef>
                <a:spcPts val="400"/>
              </a:spcBef>
              <a:buClr>
                <a:schemeClr val="dk1"/>
              </a:buClr>
              <a:buSzPct val="39285"/>
              <a:buFont typeface="Arial"/>
              <a:buNone/>
            </a:pPr>
            <a:r>
              <a:rPr lang="en-US" sz="2800" dirty="0"/>
              <a:t>-explain the 5 strategies </a:t>
            </a:r>
          </a:p>
          <a:p>
            <a:pPr lvl="0" rtl="0">
              <a:spcBef>
                <a:spcPts val="400"/>
              </a:spcBef>
              <a:buClr>
                <a:schemeClr val="dk1"/>
              </a:buClr>
              <a:buSzPct val="39285"/>
              <a:buFont typeface="Arial"/>
              <a:buNone/>
            </a:pPr>
            <a:endParaRPr lang="en-US" sz="2800" dirty="0"/>
          </a:p>
          <a:p>
            <a:pPr lvl="0" rtl="0">
              <a:spcBef>
                <a:spcPts val="400"/>
              </a:spcBef>
              <a:buClr>
                <a:schemeClr val="dk1"/>
              </a:buClr>
              <a:buSzPct val="39285"/>
              <a:buFont typeface="Arial"/>
              <a:buNone/>
            </a:pPr>
            <a:r>
              <a:rPr lang="en-US" sz="2800" dirty="0"/>
              <a:t>RESEARCH SAYS w MINDFULNESS:  Students will build necessary life-skills in the following areas:</a:t>
            </a:r>
          </a:p>
          <a:p>
            <a:pPr marL="457200" lvl="0" indent="-457200" rtl="0">
              <a:spcBef>
                <a:spcPts val="400"/>
              </a:spcBef>
              <a:buClr>
                <a:schemeClr val="dk1"/>
              </a:buClr>
              <a:buSzPct val="39285"/>
              <a:buFont typeface="Arial" panose="020B0604020202020204" pitchFamily="34" charset="0"/>
              <a:buChar char="•"/>
            </a:pPr>
            <a:r>
              <a:rPr lang="en-US" sz="2800" dirty="0"/>
              <a:t>Managing Stress</a:t>
            </a:r>
          </a:p>
          <a:p>
            <a:pPr marL="457200" lvl="0" indent="-457200" rtl="0">
              <a:spcBef>
                <a:spcPts val="400"/>
              </a:spcBef>
              <a:buClr>
                <a:schemeClr val="dk1"/>
              </a:buClr>
              <a:buSzPct val="39285"/>
              <a:buFont typeface="Arial" panose="020B0604020202020204" pitchFamily="34" charset="0"/>
              <a:buChar char="•"/>
            </a:pPr>
            <a:r>
              <a:rPr lang="en-US" sz="2800" dirty="0"/>
              <a:t>Increased Productivity</a:t>
            </a:r>
          </a:p>
          <a:p>
            <a:pPr marL="457200" lvl="0" indent="-457200" rtl="0">
              <a:spcBef>
                <a:spcPts val="400"/>
              </a:spcBef>
              <a:buClr>
                <a:schemeClr val="dk1"/>
              </a:buClr>
              <a:buSzPct val="39285"/>
              <a:buFont typeface="Arial" panose="020B0604020202020204" pitchFamily="34" charset="0"/>
              <a:buChar char="•"/>
            </a:pPr>
            <a:r>
              <a:rPr lang="en-US" sz="2800" dirty="0"/>
              <a:t>Improved attention span in expanded learning time, academic classes, sports, and arts.</a:t>
            </a:r>
          </a:p>
          <a:p>
            <a:pPr marL="457200" lvl="0" indent="-457200" rtl="0">
              <a:spcBef>
                <a:spcPts val="400"/>
              </a:spcBef>
              <a:buClr>
                <a:schemeClr val="dk1"/>
              </a:buClr>
              <a:buSzPct val="39285"/>
              <a:buFont typeface="Arial" panose="020B0604020202020204" pitchFamily="34" charset="0"/>
              <a:buChar char="•"/>
            </a:pPr>
            <a:r>
              <a:rPr lang="en-US" sz="2800" dirty="0"/>
              <a:t>Develop a stronger sense of self, groundedness, and  self worth.</a:t>
            </a:r>
          </a:p>
          <a:p>
            <a:pPr marL="457200" lvl="0" indent="-457200" rtl="0">
              <a:spcBef>
                <a:spcPts val="400"/>
              </a:spcBef>
              <a:buClr>
                <a:schemeClr val="dk1"/>
              </a:buClr>
              <a:buSzPct val="39285"/>
              <a:buFont typeface="Arial" panose="020B0604020202020204" pitchFamily="34" charset="0"/>
              <a:buChar char="•"/>
            </a:pPr>
            <a:r>
              <a:rPr lang="en-US" sz="2800" dirty="0"/>
              <a:t>Which can, as an added bonus result in increased school and program attendance (which can lead to increased retention and funding opportunities</a:t>
            </a:r>
          </a:p>
          <a:p>
            <a:pPr marL="457200" lvl="0" indent="-457200" rtl="0">
              <a:spcBef>
                <a:spcPts val="400"/>
              </a:spcBef>
              <a:buClr>
                <a:schemeClr val="dk1"/>
              </a:buClr>
              <a:buSzPct val="39285"/>
              <a:buFont typeface="Arial" panose="020B0604020202020204" pitchFamily="34" charset="0"/>
              <a:buChar char="•"/>
            </a:pPr>
            <a:endParaRPr lang="en-US" sz="2800" dirty="0"/>
          </a:p>
          <a:p>
            <a:pPr lvl="0" rtl="0">
              <a:spcBef>
                <a:spcPts val="400"/>
              </a:spcBef>
              <a:buClr>
                <a:schemeClr val="dk1"/>
              </a:buClr>
              <a:buSzPct val="39285"/>
              <a:buFont typeface="Arial"/>
              <a:buNone/>
            </a:pPr>
            <a:endParaRPr lang="en-US" sz="2800" dirty="0"/>
          </a:p>
        </p:txBody>
      </p:sp>
      <p:sp>
        <p:nvSpPr>
          <p:cNvPr id="100" name="Shape 1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cap="none" dirty="0">
                <a:solidFill>
                  <a:schemeClr val="dk1"/>
                </a:solidFill>
                <a:effectLst/>
                <a:latin typeface="Calibri"/>
                <a:ea typeface="Calibri"/>
                <a:cs typeface="Calibri"/>
                <a:sym typeface="Calibri"/>
              </a:rPr>
              <a:t>SLIDE 4:</a:t>
            </a:r>
            <a:r>
              <a:rPr lang="en-US" sz="1200" b="0" i="0" u="none" strike="noStrike" kern="1200" cap="none" dirty="0">
                <a:solidFill>
                  <a:schemeClr val="dk1"/>
                </a:solidFill>
                <a:effectLst/>
                <a:latin typeface="Calibri"/>
                <a:ea typeface="Calibri"/>
                <a:cs typeface="Calibri"/>
                <a:sym typeface="Calibri"/>
              </a:rPr>
              <a:t> </a:t>
            </a:r>
          </a:p>
          <a:p>
            <a:endParaRPr lang="en-US" sz="1200" b="0" i="0" u="none" strike="noStrike" kern="1200" cap="none" dirty="0">
              <a:solidFill>
                <a:schemeClr val="dk1"/>
              </a:solidFill>
              <a:effectLst/>
              <a:latin typeface="Calibri"/>
              <a:ea typeface="Calibri"/>
              <a:cs typeface="Calibri"/>
              <a:sym typeface="Calibri"/>
            </a:endParaRPr>
          </a:p>
          <a:p>
            <a:r>
              <a:rPr lang="en-US" sz="1200" b="0" i="0" u="none" strike="noStrike" kern="1200" cap="none" dirty="0">
                <a:solidFill>
                  <a:schemeClr val="dk1"/>
                </a:solidFill>
                <a:effectLst/>
                <a:latin typeface="Calibri"/>
                <a:ea typeface="Calibri"/>
                <a:cs typeface="Calibri"/>
                <a:sym typeface="Calibri"/>
              </a:rPr>
              <a:t>ACTIVITY: CIRCLE OF LIFE in pairs (10 min)</a:t>
            </a:r>
          </a:p>
          <a:p>
            <a:pPr lvl="0"/>
            <a:r>
              <a:rPr lang="en-US" sz="1200" b="0" i="0" u="none" strike="noStrike" kern="1200" cap="none" dirty="0">
                <a:solidFill>
                  <a:schemeClr val="dk1"/>
                </a:solidFill>
                <a:effectLst/>
                <a:latin typeface="Calibri"/>
                <a:ea typeface="Calibri"/>
                <a:cs typeface="Calibri"/>
                <a:sym typeface="Calibri"/>
              </a:rPr>
              <a:t>Discuss with the group at their table: </a:t>
            </a:r>
          </a:p>
          <a:p>
            <a:pPr lvl="0"/>
            <a:r>
              <a:rPr lang="en-US" sz="1200" b="0" i="0" u="none" strike="noStrike" kern="1200" cap="none" dirty="0">
                <a:solidFill>
                  <a:schemeClr val="dk1"/>
                </a:solidFill>
                <a:effectLst/>
                <a:latin typeface="Calibri"/>
                <a:ea typeface="Calibri"/>
                <a:cs typeface="Calibri"/>
                <a:sym typeface="Calibri"/>
              </a:rPr>
              <a:t>What did you see /observe?</a:t>
            </a:r>
          </a:p>
          <a:p>
            <a:pPr lvl="0"/>
            <a:r>
              <a:rPr lang="en-US" sz="1200" b="0" i="0" u="none" strike="noStrike" kern="1200" cap="none" dirty="0">
                <a:solidFill>
                  <a:schemeClr val="dk1"/>
                </a:solidFill>
                <a:effectLst/>
                <a:latin typeface="Calibri"/>
                <a:ea typeface="Calibri"/>
                <a:cs typeface="Calibri"/>
                <a:sym typeface="Calibri"/>
              </a:rPr>
              <a:t>What part of the wheel resonates with you personally? </a:t>
            </a:r>
          </a:p>
          <a:p>
            <a:pPr lvl="0"/>
            <a:r>
              <a:rPr lang="en-US" sz="1200" b="0" i="0" u="none" strike="noStrike" kern="1200" cap="none" dirty="0">
                <a:solidFill>
                  <a:schemeClr val="dk1"/>
                </a:solidFill>
                <a:effectLst/>
                <a:latin typeface="Calibri"/>
                <a:ea typeface="Calibri"/>
                <a:cs typeface="Calibri"/>
                <a:sym typeface="Calibri"/>
              </a:rPr>
              <a:t>How can you apply any of these concepts to yourself? </a:t>
            </a:r>
          </a:p>
          <a:p>
            <a:pPr lvl="0"/>
            <a:r>
              <a:rPr lang="en-US" sz="1200" b="0" i="0" u="none" strike="noStrike" kern="1200" cap="none" dirty="0">
                <a:solidFill>
                  <a:schemeClr val="dk1"/>
                </a:solidFill>
                <a:effectLst/>
                <a:latin typeface="Calibri"/>
                <a:ea typeface="Calibri"/>
                <a:cs typeface="Calibri"/>
                <a:sym typeface="Calibri"/>
              </a:rPr>
              <a:t>How can you apply any of these concepts with your students?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5926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lang="en-US" sz="1800" dirty="0"/>
          </a:p>
          <a:p>
            <a:pPr lvl="0">
              <a:spcBef>
                <a:spcPts val="0"/>
              </a:spcBef>
              <a:buNone/>
            </a:pPr>
            <a:endParaRPr lang="en-US" sz="1800" b="1" dirty="0"/>
          </a:p>
          <a:p>
            <a:pPr lvl="0">
              <a:spcBef>
                <a:spcPts val="0"/>
              </a:spcBef>
              <a:buNone/>
            </a:pPr>
            <a:r>
              <a:rPr lang="en-US" sz="1800" b="1" dirty="0"/>
              <a:t>ACTIVITY “I am grateful for</a:t>
            </a:r>
            <a:r>
              <a:rPr lang="en-US" sz="1800" dirty="0"/>
              <a:t>…”</a:t>
            </a:r>
          </a:p>
          <a:p>
            <a:pPr lvl="0">
              <a:spcBef>
                <a:spcPts val="0"/>
              </a:spcBef>
              <a:buNone/>
            </a:pPr>
            <a:endParaRPr lang="en-US" sz="1800" dirty="0"/>
          </a:p>
          <a:p>
            <a:pPr lvl="0">
              <a:spcBef>
                <a:spcPts val="0"/>
              </a:spcBef>
              <a:buNone/>
            </a:pPr>
            <a:r>
              <a:rPr lang="en-US" sz="1800" dirty="0"/>
              <a:t>Following the share: </a:t>
            </a:r>
          </a:p>
          <a:p>
            <a:pPr lvl="0">
              <a:spcBef>
                <a:spcPts val="0"/>
              </a:spcBef>
              <a:buNone/>
            </a:pPr>
            <a:endParaRPr lang="en-US" sz="1800" dirty="0"/>
          </a:p>
          <a:p>
            <a:pPr lvl="0">
              <a:spcBef>
                <a:spcPts val="0"/>
              </a:spcBef>
              <a:buNone/>
            </a:pPr>
            <a:endParaRPr lang="en-US" sz="1800" dirty="0"/>
          </a:p>
          <a:p>
            <a:pPr lvl="0"/>
            <a:r>
              <a:rPr lang="en-US" sz="1200" b="0" i="0" u="none" strike="noStrike" kern="1200" cap="none" dirty="0">
                <a:solidFill>
                  <a:schemeClr val="dk1"/>
                </a:solidFill>
                <a:effectLst/>
                <a:latin typeface="Calibri"/>
                <a:ea typeface="Calibri"/>
                <a:cs typeface="Calibri"/>
                <a:sym typeface="Calibri"/>
              </a:rPr>
              <a:t>Take 3 minutes to write out 3-5 things you are grateful for</a:t>
            </a:r>
          </a:p>
          <a:p>
            <a:pPr lvl="0"/>
            <a:r>
              <a:rPr lang="en-US" sz="1200" b="0" i="0" u="none" strike="noStrike" kern="1200" cap="none" dirty="0">
                <a:solidFill>
                  <a:schemeClr val="dk1"/>
                </a:solidFill>
                <a:effectLst/>
                <a:latin typeface="Calibri"/>
                <a:ea typeface="Calibri"/>
                <a:cs typeface="Calibri"/>
                <a:sym typeface="Calibri"/>
              </a:rPr>
              <a:t>Index cards, share, ask groups what did they hear? </a:t>
            </a:r>
          </a:p>
          <a:p>
            <a:pPr lvl="0"/>
            <a:r>
              <a:rPr lang="en-US" sz="1200" b="0" i="0" u="none" strike="noStrike" kern="1200" cap="none" dirty="0">
                <a:solidFill>
                  <a:schemeClr val="dk1"/>
                </a:solidFill>
                <a:effectLst/>
                <a:latin typeface="Calibri"/>
                <a:ea typeface="Calibri"/>
                <a:cs typeface="Calibri"/>
                <a:sym typeface="Calibri"/>
              </a:rPr>
              <a:t>Reflection, where can you add gratitude into your school day? </a:t>
            </a:r>
          </a:p>
          <a:p>
            <a:pPr lvl="0"/>
            <a:r>
              <a:rPr lang="en-US" sz="1200" b="0" i="0" u="none" strike="noStrike" kern="1200" cap="none" dirty="0">
                <a:solidFill>
                  <a:schemeClr val="dk1"/>
                </a:solidFill>
                <a:effectLst/>
                <a:latin typeface="Calibri"/>
                <a:ea typeface="Calibri"/>
                <a:cs typeface="Calibri"/>
                <a:sym typeface="Calibri"/>
              </a:rPr>
              <a:t>Why is that important for any youth to learn? </a:t>
            </a:r>
          </a:p>
          <a:p>
            <a:pPr marL="285750" lvl="0" indent="-285750">
              <a:spcBef>
                <a:spcPts val="0"/>
              </a:spcBef>
              <a:buFont typeface="Arial" panose="020B0604020202020204" pitchFamily="34" charset="0"/>
              <a:buChar char="•"/>
            </a:pPr>
            <a:endParaRPr lang="en-US" sz="1800" dirty="0"/>
          </a:p>
          <a:p>
            <a:pPr marL="285750" lvl="0" indent="-285750">
              <a:spcBef>
                <a:spcPts val="0"/>
              </a:spcBef>
              <a:buFont typeface="Arial" panose="020B0604020202020204" pitchFamily="34" charset="0"/>
              <a:buChar char="•"/>
            </a:pPr>
            <a:r>
              <a:rPr lang="en-US" sz="1800" dirty="0"/>
              <a:t>What if we began each class with young people sharing gratitude? </a:t>
            </a:r>
          </a:p>
          <a:p>
            <a:pPr marL="285750" lvl="0" indent="-285750">
              <a:spcBef>
                <a:spcPts val="0"/>
              </a:spcBef>
              <a:buFont typeface="Arial" panose="020B0604020202020204" pitchFamily="34" charset="0"/>
              <a:buChar char="•"/>
            </a:pPr>
            <a:endParaRPr lang="en-US" sz="1800" dirty="0"/>
          </a:p>
          <a:p>
            <a:pPr marL="285750" lvl="0" indent="-285750">
              <a:spcBef>
                <a:spcPts val="0"/>
              </a:spcBef>
              <a:buFont typeface="Arial" panose="020B0604020202020204" pitchFamily="34" charset="0"/>
              <a:buChar char="•"/>
            </a:pPr>
            <a:r>
              <a:rPr lang="en-US" sz="1800" dirty="0"/>
              <a:t>Discuss what is mindfulness, research based- helps strengthen the prefrontal cortex, create awareness on thoughts, feelings, and body, -- entrance into a child’s inner self </a:t>
            </a:r>
          </a:p>
          <a:p>
            <a:pPr marL="0" lvl="0" indent="0">
              <a:spcBef>
                <a:spcPts val="0"/>
              </a:spcBef>
              <a:buFont typeface="Arial" panose="020B0604020202020204" pitchFamily="34" charset="0"/>
              <a:buNone/>
            </a:pPr>
            <a:endParaRPr lang="en-US" sz="1800" dirty="0"/>
          </a:p>
          <a:p>
            <a:pPr marL="285750" lvl="0" indent="-285750">
              <a:spcBef>
                <a:spcPts val="0"/>
              </a:spcBef>
              <a:buFont typeface="Arial" panose="020B0604020202020204" pitchFamily="34" charset="0"/>
              <a:buChar char="•"/>
            </a:pPr>
            <a:r>
              <a:rPr lang="en-US" sz="1800" dirty="0"/>
              <a:t>Mindful/Mindset/Intentions: Discuss what is mindfulness- helps strengthen the prefrontal cortex, create awareness on thoughts, feelings, and body, -- entrance into a child’s inner self </a:t>
            </a:r>
          </a:p>
          <a:p>
            <a:pPr marL="285750" lvl="0" indent="-285750">
              <a:spcBef>
                <a:spcPts val="0"/>
              </a:spcBef>
              <a:buFont typeface="Arial" panose="020B0604020202020204" pitchFamily="34" charset="0"/>
              <a:buChar char="•"/>
            </a:pPr>
            <a:endParaRPr lang="en-US" sz="1800" dirty="0"/>
          </a:p>
          <a:p>
            <a:pPr marL="285750" lvl="0" indent="-285750">
              <a:spcBef>
                <a:spcPts val="0"/>
              </a:spcBef>
              <a:buFont typeface="Arial" panose="020B0604020202020204" pitchFamily="34" charset="0"/>
              <a:buChar char="•"/>
            </a:pPr>
            <a:endParaRPr lang="en-US" sz="1800" dirty="0"/>
          </a:p>
          <a:p>
            <a:pPr lvl="0">
              <a:spcBef>
                <a:spcPts val="0"/>
              </a:spcBef>
              <a:buNone/>
            </a:pPr>
            <a:endParaRPr lang="en-US" sz="1800" dirty="0"/>
          </a:p>
        </p:txBody>
      </p:sp>
      <p:sp>
        <p:nvSpPr>
          <p:cNvPr id="107" name="Shape 10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does kid-grit look like in the classroom? THIS!</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272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4" name="Shape 11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panose="020B0604020202020204" pitchFamily="34" charset="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Font typeface="Arial" panose="020B0604020202020204" pitchFamily="34" charset="0"/>
              <a:buNone/>
            </a:pPr>
            <a:r>
              <a:rPr lang="en-US" sz="1200" b="0" i="0" u="none" strike="noStrike" cap="none" dirty="0">
                <a:solidFill>
                  <a:schemeClr val="dk1"/>
                </a:solidFill>
                <a:latin typeface="Calibri"/>
                <a:ea typeface="Calibri"/>
                <a:cs typeface="Calibri"/>
                <a:sym typeface="Calibri"/>
              </a:rPr>
              <a:t>Show Video: </a:t>
            </a:r>
          </a:p>
          <a:p>
            <a:pPr marL="0" marR="0" lvl="0" indent="0" algn="l" rtl="0">
              <a:spcBef>
                <a:spcPts val="0"/>
              </a:spcBef>
              <a:buSzPct val="25000"/>
              <a:buFont typeface="Arial" panose="020B0604020202020204" pitchFamily="34" charset="0"/>
              <a:buNone/>
            </a:pPr>
            <a:endParaRPr lang="en-US" sz="1200" b="0" i="0" u="none" strike="noStrike" cap="none" dirty="0">
              <a:solidFill>
                <a:schemeClr val="dk1"/>
              </a:solidFill>
              <a:latin typeface="Calibri"/>
              <a:ea typeface="Calibri"/>
              <a:cs typeface="Calibri"/>
              <a:sym typeface="Calibri"/>
            </a:endParaRPr>
          </a:p>
          <a:p>
            <a:pPr marL="171450" marR="0" lvl="0" indent="-171450" algn="l" rtl="0">
              <a:spcBef>
                <a:spcPts val="0"/>
              </a:spcBef>
              <a:buSzPct val="25000"/>
              <a:buFont typeface="Arial" panose="020B0604020202020204" pitchFamily="34" charset="0"/>
              <a:buChar char="•"/>
            </a:pPr>
            <a:r>
              <a:rPr lang="en-US" sz="1200" b="0" i="0" u="none" strike="noStrike" cap="none" dirty="0">
                <a:solidFill>
                  <a:schemeClr val="dk1"/>
                </a:solidFill>
                <a:latin typeface="Calibri"/>
                <a:ea typeface="Calibri"/>
                <a:cs typeface="Calibri"/>
                <a:sym typeface="Calibri"/>
              </a:rPr>
              <a:t>What did you observe?</a:t>
            </a:r>
          </a:p>
          <a:p>
            <a:pPr marL="171450" marR="0" lvl="0" indent="-171450" algn="l" rtl="0">
              <a:spcBef>
                <a:spcPts val="0"/>
              </a:spcBef>
              <a:buSzPct val="25000"/>
              <a:buFont typeface="Arial" panose="020B0604020202020204" pitchFamily="34" charset="0"/>
              <a:buChar char="•"/>
            </a:pPr>
            <a:r>
              <a:rPr lang="en-US" sz="1200" b="0" i="0" u="none" strike="noStrike" cap="none" dirty="0">
                <a:solidFill>
                  <a:schemeClr val="dk1"/>
                </a:solidFill>
                <a:latin typeface="Calibri"/>
                <a:ea typeface="Calibri"/>
                <a:cs typeface="Calibri"/>
                <a:sym typeface="Calibri"/>
              </a:rPr>
              <a:t>How does it make you feel? </a:t>
            </a:r>
          </a:p>
          <a:p>
            <a:pPr marL="171450" marR="0" lvl="0" indent="-171450" algn="l" rtl="0">
              <a:spcBef>
                <a:spcPts val="0"/>
              </a:spcBef>
              <a:buSzPct val="25000"/>
              <a:buFont typeface="Arial" panose="020B0604020202020204" pitchFamily="34" charset="0"/>
              <a:buChar char="•"/>
            </a:pPr>
            <a:r>
              <a:rPr lang="en-US" sz="1200" b="0" i="0" u="none" strike="noStrike" cap="none" dirty="0">
                <a:solidFill>
                  <a:schemeClr val="dk1"/>
                </a:solidFill>
                <a:latin typeface="Calibri"/>
                <a:ea typeface="Calibri"/>
                <a:cs typeface="Calibri"/>
                <a:sym typeface="Calibri"/>
              </a:rPr>
              <a:t>Has this happened in your community?</a:t>
            </a:r>
          </a:p>
          <a:p>
            <a:pPr marL="171450" marR="0" lvl="0" indent="-171450" algn="l" rtl="0">
              <a:spcBef>
                <a:spcPts val="0"/>
              </a:spcBef>
              <a:buSzPct val="25000"/>
              <a:buFont typeface="Arial" panose="020B0604020202020204" pitchFamily="34" charset="0"/>
              <a:buChar char="•"/>
            </a:pPr>
            <a:r>
              <a:rPr lang="en-US" sz="1200" b="0" i="0" u="none" strike="noStrike" cap="none" dirty="0">
                <a:solidFill>
                  <a:schemeClr val="dk1"/>
                </a:solidFill>
                <a:latin typeface="Calibri"/>
                <a:ea typeface="Calibri"/>
                <a:cs typeface="Calibri"/>
                <a:sym typeface="Calibri"/>
              </a:rPr>
              <a:t>What can be done? </a:t>
            </a:r>
          </a:p>
          <a:p>
            <a:pPr marL="171450" marR="0" lvl="0" indent="-171450" algn="l" rtl="0">
              <a:spcBef>
                <a:spcPts val="0"/>
              </a:spcBef>
              <a:buSzPct val="25000"/>
              <a:buFont typeface="Arial" panose="020B0604020202020204" pitchFamily="34" charset="0"/>
              <a:buChar char="•"/>
            </a:pPr>
            <a:endParaRPr lang="en-US" sz="1200" b="0" i="0" u="none" strike="noStrike" cap="none" dirty="0">
              <a:solidFill>
                <a:schemeClr val="dk1"/>
              </a:solidFill>
              <a:latin typeface="Calibri"/>
              <a:ea typeface="Calibri"/>
              <a:cs typeface="Calibri"/>
              <a:sym typeface="Calibri"/>
            </a:endParaRPr>
          </a:p>
          <a:p>
            <a:pPr marL="171450" marR="0" lvl="0" indent="-171450" algn="l" rtl="0">
              <a:spcBef>
                <a:spcPts val="0"/>
              </a:spcBef>
              <a:buSzPct val="25000"/>
              <a:buFont typeface="Arial" panose="020B0604020202020204" pitchFamily="34" charset="0"/>
              <a:buChar char="•"/>
            </a:pPr>
            <a:r>
              <a:rPr lang="en-US" sz="1200" b="0" i="0" u="none" strike="noStrike" cap="none" dirty="0">
                <a:solidFill>
                  <a:schemeClr val="dk1"/>
                </a:solidFill>
                <a:latin typeface="Calibri"/>
                <a:ea typeface="Calibri"/>
                <a:cs typeface="Calibri"/>
                <a:sym typeface="Calibri"/>
              </a:rPr>
              <a:t>Is this an EPIDEMIC? </a:t>
            </a:r>
            <a:endParaRPr sz="1200" b="0" i="0" u="none" strike="noStrike" cap="none" dirty="0">
              <a:solidFill>
                <a:schemeClr val="dk1"/>
              </a:solidFill>
              <a:latin typeface="Calibri"/>
              <a:ea typeface="Calibri"/>
              <a:cs typeface="Calibri"/>
              <a:sym typeface="Calibri"/>
            </a:endParaRPr>
          </a:p>
        </p:txBody>
      </p:sp>
      <p:sp>
        <p:nvSpPr>
          <p:cNvPr id="115" name="Shape 11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a:t>
            </a:fld>
            <a:endParaRPr lang="en-US" sz="1200" dirty="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Shape 13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lang="en-US" sz="1800" dirty="0"/>
          </a:p>
          <a:p>
            <a:pPr lvl="0">
              <a:spcBef>
                <a:spcPts val="0"/>
              </a:spcBef>
              <a:buNone/>
            </a:pPr>
            <a:r>
              <a:rPr lang="en-US" sz="1800" dirty="0"/>
              <a:t>THIS IS PART OF THE SOLUTION</a:t>
            </a:r>
          </a:p>
          <a:p>
            <a:pPr lvl="0">
              <a:spcBef>
                <a:spcPts val="0"/>
              </a:spcBef>
              <a:buNone/>
            </a:pPr>
            <a:endParaRPr sz="1800" dirty="0"/>
          </a:p>
          <a:p>
            <a:pPr lvl="0">
              <a:spcBef>
                <a:spcPts val="0"/>
              </a:spcBef>
              <a:buNone/>
            </a:pPr>
            <a:r>
              <a:rPr lang="en-US" sz="1800" dirty="0"/>
              <a:t>-explain the 5 strategies </a:t>
            </a:r>
          </a:p>
          <a:p>
            <a:pPr lvl="0">
              <a:spcBef>
                <a:spcPts val="0"/>
              </a:spcBef>
              <a:buNone/>
            </a:pPr>
            <a:endParaRPr lang="en-US" sz="1800" dirty="0"/>
          </a:p>
          <a:p>
            <a:pPr marL="342900" lvl="0" indent="-330200" rtl="0">
              <a:spcBef>
                <a:spcPts val="0"/>
              </a:spcBef>
              <a:buClr>
                <a:schemeClr val="dk1"/>
              </a:buClr>
              <a:buSzPct val="100000"/>
              <a:buChar char="•"/>
            </a:pPr>
            <a:r>
              <a:rPr lang="en-US" sz="1800" b="1" dirty="0"/>
              <a:t>RESEARCH SAYS: Students will build necessary life-skills in the following areas:</a:t>
            </a:r>
          </a:p>
          <a:p>
            <a:pPr marL="742950" lvl="1" indent="-273050" rtl="0">
              <a:spcBef>
                <a:spcPts val="400"/>
              </a:spcBef>
              <a:buClr>
                <a:schemeClr val="dk1"/>
              </a:buClr>
              <a:buSzPct val="100000"/>
              <a:buChar char="–"/>
            </a:pPr>
            <a:r>
              <a:rPr lang="en-US" sz="1800" b="1" dirty="0"/>
              <a:t>Managing Stress</a:t>
            </a:r>
          </a:p>
          <a:p>
            <a:pPr marL="742950" lvl="1" indent="-273050" rtl="0">
              <a:spcBef>
                <a:spcPts val="400"/>
              </a:spcBef>
              <a:buClr>
                <a:schemeClr val="dk1"/>
              </a:buClr>
              <a:buSzPct val="100000"/>
              <a:buChar char="–"/>
            </a:pPr>
            <a:r>
              <a:rPr lang="en-US" sz="1800" b="1" dirty="0"/>
              <a:t>Increased Productivity</a:t>
            </a:r>
          </a:p>
          <a:p>
            <a:pPr marL="742950" lvl="1" indent="-273050" rtl="0">
              <a:spcBef>
                <a:spcPts val="400"/>
              </a:spcBef>
              <a:buClr>
                <a:schemeClr val="dk1"/>
              </a:buClr>
              <a:buSzPct val="100000"/>
              <a:buChar char="–"/>
            </a:pPr>
            <a:r>
              <a:rPr lang="en-US" sz="1800" b="1" dirty="0"/>
              <a:t>Improved attention span in expanded learning time, academic classes, sports, and arts.</a:t>
            </a:r>
          </a:p>
          <a:p>
            <a:pPr marL="742950" lvl="1" indent="-273050" rtl="0">
              <a:spcBef>
                <a:spcPts val="400"/>
              </a:spcBef>
              <a:buClr>
                <a:schemeClr val="dk1"/>
              </a:buClr>
              <a:buSzPct val="100000"/>
              <a:buChar char="–"/>
            </a:pPr>
            <a:r>
              <a:rPr lang="en-US" sz="1800" b="1" dirty="0"/>
              <a:t>Develop a stronger sense of self, groundedness, and  self worth.</a:t>
            </a:r>
          </a:p>
          <a:p>
            <a:pPr marL="742950" lvl="1" indent="-273050" rtl="0">
              <a:spcBef>
                <a:spcPts val="400"/>
              </a:spcBef>
              <a:buClr>
                <a:schemeClr val="dk1"/>
              </a:buClr>
              <a:buSzPct val="100000"/>
              <a:buChar char="–"/>
            </a:pPr>
            <a:r>
              <a:rPr lang="en-US" sz="1800" b="1" dirty="0"/>
              <a:t>Which can, as an added bonus result in increased school and program attendance (which can lead to increased retention and funding opportunities</a:t>
            </a:r>
          </a:p>
        </p:txBody>
      </p:sp>
      <p:sp>
        <p:nvSpPr>
          <p:cNvPr id="136" name="Shape 1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IMPORTANT RESOURCE</a:t>
            </a:r>
          </a:p>
          <a:p>
            <a:pPr lvl="0"/>
            <a:endParaRPr lang="en-US" sz="1200" b="0" i="0" u="none" strike="noStrike" kern="1200"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r>
              <a:rPr lang="en-US" sz="1200" b="0" i="0" u="none" strike="noStrike" kern="1200" cap="none" dirty="0">
                <a:solidFill>
                  <a:schemeClr val="dk1"/>
                </a:solidFill>
                <a:effectLst/>
                <a:latin typeface="Calibri"/>
                <a:ea typeface="Calibri"/>
                <a:cs typeface="Calibri"/>
                <a:sym typeface="Calibri"/>
              </a:rPr>
              <a:t>Share that no matter what activities they implement, that if they align w CASEL, it can be more effective </a:t>
            </a:r>
            <a:endParaRPr lang="en-US" sz="1100" b="0" i="0" u="none" strike="noStrike" kern="1200"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r>
              <a:rPr lang="en-US" sz="1200" b="0" i="0" u="none" strike="noStrike" kern="1200" cap="none" dirty="0">
                <a:solidFill>
                  <a:schemeClr val="dk1"/>
                </a:solidFill>
                <a:effectLst/>
                <a:latin typeface="Calibri"/>
                <a:ea typeface="Calibri"/>
                <a:cs typeface="Calibri"/>
                <a:sym typeface="Calibri"/>
              </a:rPr>
              <a:t>EXPLAIN A WHOLE CHILD APPROACH: mind, body, community, social and digital, then: Mastery of learning </a:t>
            </a:r>
            <a:endParaRPr lang="en-US" sz="1100" b="0" i="0" u="none" strike="noStrike" kern="1200" cap="none" dirty="0">
              <a:solidFill>
                <a:schemeClr val="dk1"/>
              </a:solidFill>
              <a:effectLst/>
              <a:latin typeface="Calibri"/>
              <a:ea typeface="Calibri"/>
              <a:cs typeface="Calibri"/>
              <a:sym typeface="Calibri"/>
            </a:endParaRPr>
          </a:p>
          <a:p>
            <a:pPr lvl="1"/>
            <a:r>
              <a:rPr lang="en-US" sz="1200" b="0" i="0" u="none" strike="noStrike" kern="1200" cap="none" dirty="0">
                <a:solidFill>
                  <a:schemeClr val="dk1"/>
                </a:solidFill>
                <a:effectLst/>
                <a:latin typeface="Calibri"/>
                <a:ea typeface="Calibri"/>
                <a:cs typeface="Calibri"/>
                <a:sym typeface="Calibri"/>
              </a:rPr>
              <a:t>Mastery of learning-- takes the ‘kumbaya’ out of SEL and Mindfulness </a:t>
            </a:r>
            <a:endParaRPr lang="en-US" sz="1100" b="0" i="0" u="none" strike="noStrike" kern="1200" cap="none" dirty="0">
              <a:solidFill>
                <a:schemeClr val="dk1"/>
              </a:solidFill>
              <a:effectLst/>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15560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6726063"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3787" y="4243845"/>
            <a:ext cx="2307831" cy="276940"/>
          </a:xfrm>
          <a:prstGeom prst="rect">
            <a:avLst/>
          </a:prstGeom>
        </p:spPr>
      </p:pic>
      <p:sp>
        <p:nvSpPr>
          <p:cNvPr id="9" name="Rectangle 8"/>
          <p:cNvSpPr/>
          <p:nvPr/>
        </p:nvSpPr>
        <p:spPr bwMode="ltGray">
          <a:xfrm>
            <a:off x="0" y="2590078"/>
            <a:ext cx="6726064"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6833787" y="2590078"/>
            <a:ext cx="2307832"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510242" y="2733709"/>
            <a:ext cx="6069268" cy="1373070"/>
          </a:xfrm>
        </p:spPr>
        <p:txBody>
          <a:bodyPr anchor="b">
            <a:noAutofit/>
          </a:bodyPr>
          <a:lstStyle>
            <a:lvl1pPr algn="r">
              <a:defRPr sz="4800"/>
            </a:lvl1pPr>
          </a:lstStyle>
          <a:p>
            <a:r>
              <a:rPr lang="en-US"/>
              <a:t>Click to edit Master title style</a:t>
            </a:r>
            <a:endParaRPr lang="en-US" dirty="0"/>
          </a:p>
        </p:txBody>
      </p:sp>
      <p:sp>
        <p:nvSpPr>
          <p:cNvPr id="3" name="Subtitle 2"/>
          <p:cNvSpPr>
            <a:spLocks noGrp="1"/>
          </p:cNvSpPr>
          <p:nvPr>
            <p:ph type="subTitle" idx="1"/>
          </p:nvPr>
        </p:nvSpPr>
        <p:spPr>
          <a:xfrm>
            <a:off x="510241" y="4394040"/>
            <a:ext cx="6108101"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4555655" y="5936188"/>
            <a:ext cx="2057400" cy="365125"/>
          </a:xfrm>
        </p:spPr>
        <p:txBody>
          <a:bodyPr/>
          <a:lstStyle/>
          <a:p>
            <a:endParaRPr lang="en-US" dirty="0"/>
          </a:p>
        </p:txBody>
      </p:sp>
      <p:sp>
        <p:nvSpPr>
          <p:cNvPr id="5" name="Footer Placeholder 4"/>
          <p:cNvSpPr>
            <a:spLocks noGrp="1"/>
          </p:cNvSpPr>
          <p:nvPr>
            <p:ph type="ftr" sz="quarter" idx="11"/>
          </p:nvPr>
        </p:nvSpPr>
        <p:spPr>
          <a:xfrm>
            <a:off x="533401" y="5936189"/>
            <a:ext cx="4021666" cy="365125"/>
          </a:xfrm>
        </p:spPr>
        <p:txBody>
          <a:bodyPr/>
          <a:lstStyle/>
          <a:p>
            <a:endParaRPr lang="en-US" dirty="0"/>
          </a:p>
        </p:txBody>
      </p:sp>
      <p:sp>
        <p:nvSpPr>
          <p:cNvPr id="6" name="Slide Number Placeholder 5"/>
          <p:cNvSpPr>
            <a:spLocks noGrp="1"/>
          </p:cNvSpPr>
          <p:nvPr>
            <p:ph type="sldNum" sz="quarter" idx="12"/>
          </p:nvPr>
        </p:nvSpPr>
        <p:spPr>
          <a:xfrm>
            <a:off x="7010399" y="2750337"/>
            <a:ext cx="1370293" cy="1356442"/>
          </a:xfrm>
        </p:spPr>
        <p:txBody>
          <a:body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1573372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20" name="Group 19"/>
          <p:cNvGrpSpPr/>
          <p:nvPr/>
        </p:nvGrpSpPr>
        <p:grpSpPr>
          <a:xfrm>
            <a:off x="0" y="4572000"/>
            <a:ext cx="9161969" cy="1677035"/>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3403" y="4711617"/>
            <a:ext cx="6894770" cy="544482"/>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31639" y="609598"/>
            <a:ext cx="6896534"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33401" y="5256098"/>
            <a:ext cx="6894772" cy="54781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7856438" y="4711310"/>
            <a:ext cx="1149836" cy="1090789"/>
          </a:xfrm>
        </p:spPr>
        <p:txBody>
          <a:body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64779190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grpSp>
        <p:nvGrpSpPr>
          <p:cNvPr id="21" name="Group 20"/>
          <p:cNvGrpSpPr/>
          <p:nvPr/>
        </p:nvGrpSpPr>
        <p:grpSpPr>
          <a:xfrm>
            <a:off x="0" y="4572000"/>
            <a:ext cx="9161969" cy="1677035"/>
            <a:chOff x="0" y="2895600"/>
            <a:chExt cx="9161969" cy="1677035"/>
          </a:xfrm>
        </p:grpSpPr>
        <p:pic>
          <p:nvPicPr>
            <p:cNvPr id="22" name="Picture 21"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3" name="Picture 22"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4" name="Rectangle 23"/>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24255" y="609597"/>
            <a:ext cx="6896534"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531638" y="4710340"/>
            <a:ext cx="6889151" cy="1101764"/>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7856438" y="4711616"/>
            <a:ext cx="1149836" cy="1090789"/>
          </a:xfrm>
        </p:spPr>
        <p:txBody>
          <a:body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13578790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grpSp>
        <p:nvGrpSpPr>
          <p:cNvPr id="29" name="Group 28"/>
          <p:cNvGrpSpPr/>
          <p:nvPr/>
        </p:nvGrpSpPr>
        <p:grpSpPr>
          <a:xfrm>
            <a:off x="0" y="4572000"/>
            <a:ext cx="9161969" cy="1677035"/>
            <a:chOff x="0" y="2895600"/>
            <a:chExt cx="9161969" cy="1677035"/>
          </a:xfrm>
        </p:grpSpPr>
        <p:pic>
          <p:nvPicPr>
            <p:cNvPr id="30" name="Picture 29"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1" name="Picture 30"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2" name="Rectangle 31"/>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67921" y="616983"/>
            <a:ext cx="642514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989438" y="3660763"/>
            <a:ext cx="5987731"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531638" y="4710340"/>
            <a:ext cx="6903919" cy="1101764"/>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7856438" y="4709926"/>
            <a:ext cx="1149836" cy="1090789"/>
          </a:xfrm>
        </p:spPr>
        <p:txBody>
          <a:body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dirty="0">
              <a:solidFill>
                <a:srgbClr val="888888"/>
              </a:solidFill>
              <a:latin typeface="Calibri"/>
              <a:ea typeface="Calibri"/>
              <a:cs typeface="Calibri"/>
              <a:sym typeface="Calibri"/>
            </a:endParaRPr>
          </a:p>
        </p:txBody>
      </p:sp>
      <p:sp>
        <p:nvSpPr>
          <p:cNvPr id="27" name="TextBox 26"/>
          <p:cNvSpPr txBox="1"/>
          <p:nvPr/>
        </p:nvSpPr>
        <p:spPr>
          <a:xfrm>
            <a:off x="270932" y="748116"/>
            <a:ext cx="5334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28" name="TextBox 27"/>
          <p:cNvSpPr txBox="1"/>
          <p:nvPr/>
        </p:nvSpPr>
        <p:spPr>
          <a:xfrm>
            <a:off x="6967191" y="2998573"/>
            <a:ext cx="457200" cy="584777"/>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2443447231"/>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grpSp>
        <p:nvGrpSpPr>
          <p:cNvPr id="22" name="Group 21"/>
          <p:cNvGrpSpPr/>
          <p:nvPr/>
        </p:nvGrpSpPr>
        <p:grpSpPr>
          <a:xfrm>
            <a:off x="0" y="4572000"/>
            <a:ext cx="9161969" cy="1677035"/>
            <a:chOff x="0" y="2895600"/>
            <a:chExt cx="9161969" cy="1677035"/>
          </a:xfrm>
        </p:grpSpPr>
        <p:pic>
          <p:nvPicPr>
            <p:cNvPr id="23" name="Picture 22"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4" name="Picture 23"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5" name="Rectangle 24"/>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8" y="4710340"/>
            <a:ext cx="6896534" cy="589812"/>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531639" y="5300150"/>
            <a:ext cx="6896534" cy="51195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7856438" y="4709926"/>
            <a:ext cx="1149836" cy="1090789"/>
          </a:xfrm>
        </p:spPr>
        <p:txBody>
          <a:body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735866002"/>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grpSp>
        <p:nvGrpSpPr>
          <p:cNvPr id="23" name="Group 22"/>
          <p:cNvGrpSpPr/>
          <p:nvPr/>
        </p:nvGrpSpPr>
        <p:grpSpPr>
          <a:xfrm>
            <a:off x="0" y="609600"/>
            <a:ext cx="9161969" cy="1677035"/>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15" name="Title 1"/>
          <p:cNvSpPr>
            <a:spLocks noGrp="1"/>
          </p:cNvSpPr>
          <p:nvPr>
            <p:ph type="title"/>
          </p:nvPr>
        </p:nvSpPr>
        <p:spPr>
          <a:xfrm>
            <a:off x="531639" y="753228"/>
            <a:ext cx="6896534"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532629" y="2329489"/>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539777" y="3015290"/>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2878413" y="2336873"/>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2879710" y="3007906"/>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5226136" y="2336873"/>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5233520" y="3007905"/>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77428284"/>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grpSp>
        <p:nvGrpSpPr>
          <p:cNvPr id="34" name="Group 33"/>
          <p:cNvGrpSpPr/>
          <p:nvPr/>
        </p:nvGrpSpPr>
        <p:grpSpPr>
          <a:xfrm>
            <a:off x="0" y="609600"/>
            <a:ext cx="9161969" cy="1677035"/>
            <a:chOff x="0" y="2895600"/>
            <a:chExt cx="9161969" cy="1677035"/>
          </a:xfrm>
        </p:grpSpPr>
        <p:pic>
          <p:nvPicPr>
            <p:cNvPr id="35" name="Picture 34"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6" name="Picture 35"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7" name="Rectangle 36"/>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7"/>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0" name="Title 1"/>
          <p:cNvSpPr>
            <a:spLocks noGrp="1"/>
          </p:cNvSpPr>
          <p:nvPr>
            <p:ph type="title"/>
          </p:nvPr>
        </p:nvSpPr>
        <p:spPr>
          <a:xfrm>
            <a:off x="531639" y="753228"/>
            <a:ext cx="6896534"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532391" y="4297503"/>
            <a:ext cx="2192257"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532391" y="2336873"/>
            <a:ext cx="2192257"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532391" y="4873765"/>
            <a:ext cx="219225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2870497" y="4297503"/>
            <a:ext cx="221507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2870497" y="2336873"/>
            <a:ext cx="221507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2869483" y="4873764"/>
            <a:ext cx="2218004"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5231028" y="4297503"/>
            <a:ext cx="2194333"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5231027" y="2336873"/>
            <a:ext cx="2194333"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5230934" y="4873762"/>
            <a:ext cx="2197239"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489928807"/>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16" name="Group 15"/>
          <p:cNvGrpSpPr/>
          <p:nvPr/>
        </p:nvGrpSpPr>
        <p:grpSpPr>
          <a:xfrm>
            <a:off x="0" y="609600"/>
            <a:ext cx="9161969" cy="1677035"/>
            <a:chOff x="0" y="2895600"/>
            <a:chExt cx="9161969" cy="1677035"/>
          </a:xfrm>
        </p:grpSpPr>
        <p:pic>
          <p:nvPicPr>
            <p:cNvPr id="17" name="Picture 16"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8" name="Picture 17"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9" name="Rectangle 18"/>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8"/>
            <a:ext cx="6896534" cy="1080938"/>
          </a:xfrm>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US" sz="1200" smtClean="0">
                <a:solidFill>
                  <a:srgbClr val="888888"/>
                </a:solidFill>
                <a:latin typeface="Calibri"/>
                <a:ea typeface="Calibri"/>
                <a:cs typeface="Calibri"/>
                <a:sym typeface="Calibri"/>
              </a:rPr>
              <a:t>‹#›</a:t>
            </a:fld>
            <a:endParaRPr lang="en-US" sz="1200"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3399679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14" name="Group 13"/>
          <p:cNvGrpSpPr/>
          <p:nvPr/>
        </p:nvGrpSpPr>
        <p:grpSpPr>
          <a:xfrm rot="5400000">
            <a:off x="4575305" y="2747178"/>
            <a:ext cx="6862555" cy="1368199"/>
            <a:chOff x="2281445" y="609600"/>
            <a:chExt cx="6862555" cy="1368199"/>
          </a:xfrm>
        </p:grpSpPr>
        <p:sp>
          <p:nvSpPr>
            <p:cNvPr id="12" name="Rectangle 11"/>
            <p:cNvSpPr/>
            <p:nvPr/>
          </p:nvSpPr>
          <p:spPr bwMode="ltGray">
            <a:xfrm>
              <a:off x="2281445" y="609601"/>
              <a:ext cx="528569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464798" y="609597"/>
            <a:ext cx="1069602" cy="446193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10241" y="609598"/>
            <a:ext cx="6576359" cy="53265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5029144" y="5936188"/>
            <a:ext cx="2057400" cy="365125"/>
          </a:xfrm>
        </p:spPr>
        <p:txBody>
          <a:bodyPr/>
          <a:lstStyle/>
          <a:p>
            <a:endParaRPr lang="en-US" dirty="0"/>
          </a:p>
        </p:txBody>
      </p:sp>
      <p:sp>
        <p:nvSpPr>
          <p:cNvPr id="5" name="Footer Placeholder 4"/>
          <p:cNvSpPr>
            <a:spLocks noGrp="1"/>
          </p:cNvSpPr>
          <p:nvPr>
            <p:ph type="ftr" sz="quarter" idx="11"/>
          </p:nvPr>
        </p:nvSpPr>
        <p:spPr>
          <a:xfrm>
            <a:off x="510241" y="5936189"/>
            <a:ext cx="4518959" cy="365125"/>
          </a:xfrm>
        </p:spPr>
        <p:txBody>
          <a:bodyPr/>
          <a:lstStyle/>
          <a:p>
            <a:endParaRPr lang="en-US" dirty="0"/>
          </a:p>
        </p:txBody>
      </p:sp>
      <p:sp>
        <p:nvSpPr>
          <p:cNvPr id="6" name="Slide Number Placeholder 5"/>
          <p:cNvSpPr>
            <a:spLocks noGrp="1"/>
          </p:cNvSpPr>
          <p:nvPr>
            <p:ph type="sldNum" sz="quarter" idx="12"/>
          </p:nvPr>
        </p:nvSpPr>
        <p:spPr>
          <a:xfrm>
            <a:off x="7431152" y="5432500"/>
            <a:ext cx="1149636" cy="1273100"/>
          </a:xfrm>
        </p:spPr>
        <p:txBody>
          <a:bodyPr anchor="t"/>
          <a:lstStyle>
            <a:lvl1pPr algn="ctr">
              <a:defRPr/>
            </a:lvl1pPr>
          </a:lstStyle>
          <a:p>
            <a:pPr marL="0" marR="0" lvl="0" indent="0" algn="r" rtl="0">
              <a:spcBef>
                <a:spcPts val="0"/>
              </a:spcBef>
              <a:buSzPct val="25000"/>
              <a:buNone/>
            </a:pPr>
            <a:fld id="{00000000-1234-1234-1234-123412341234}" type="slidenum">
              <a:rPr lang="en-US" sz="1200" smtClean="0">
                <a:solidFill>
                  <a:srgbClr val="888888"/>
                </a:solidFill>
                <a:latin typeface="Calibri"/>
                <a:ea typeface="Calibri"/>
                <a:cs typeface="Calibri"/>
                <a:sym typeface="Calibri"/>
              </a:rPr>
              <a:t>‹#›</a:t>
            </a:fld>
            <a:endParaRPr lang="en-US" sz="1200"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532196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27" name="Group 26"/>
          <p:cNvGrpSpPr/>
          <p:nvPr/>
        </p:nvGrpSpPr>
        <p:grpSpPr>
          <a:xfrm>
            <a:off x="0" y="609600"/>
            <a:ext cx="9161969" cy="1677035"/>
            <a:chOff x="0" y="2895600"/>
            <a:chExt cx="9161969" cy="1677035"/>
          </a:xfrm>
        </p:grpSpPr>
        <p:pic>
          <p:nvPicPr>
            <p:cNvPr id="28" name="Picture 2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9" name="Picture 28"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0" name="Rectangle 2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3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588791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8" name="Group 17"/>
          <p:cNvGrpSpPr/>
          <p:nvPr/>
        </p:nvGrpSpPr>
        <p:grpSpPr>
          <a:xfrm>
            <a:off x="0" y="2728432"/>
            <a:ext cx="9161969" cy="1677035"/>
            <a:chOff x="0" y="2895600"/>
            <a:chExt cx="9161969" cy="1677035"/>
          </a:xfrm>
        </p:grpSpPr>
        <p:pic>
          <p:nvPicPr>
            <p:cNvPr id="19" name="Picture 18"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0" name="Picture 19"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1" name="Rectangle 20"/>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2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2869895"/>
            <a:ext cx="688915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531639" y="4232172"/>
            <a:ext cx="688915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5365810" y="5936188"/>
            <a:ext cx="2057400" cy="365125"/>
          </a:xfrm>
        </p:spPr>
        <p:txBody>
          <a:bodyPr/>
          <a:lstStyle/>
          <a:p>
            <a:endParaRPr lang="en-US" dirty="0"/>
          </a:p>
        </p:txBody>
      </p:sp>
      <p:sp>
        <p:nvSpPr>
          <p:cNvPr id="5" name="Footer Placeholder 4"/>
          <p:cNvSpPr>
            <a:spLocks noGrp="1"/>
          </p:cNvSpPr>
          <p:nvPr>
            <p:ph type="ftr" sz="quarter" idx="11"/>
          </p:nvPr>
        </p:nvSpPr>
        <p:spPr>
          <a:xfrm>
            <a:off x="533400" y="5936189"/>
            <a:ext cx="4834673" cy="365125"/>
          </a:xfrm>
        </p:spPr>
        <p:txBody>
          <a:bodyPr/>
          <a:lstStyle/>
          <a:p>
            <a:endParaRPr lang="en-US" dirty="0"/>
          </a:p>
        </p:txBody>
      </p:sp>
      <p:sp>
        <p:nvSpPr>
          <p:cNvPr id="6" name="Slide Number Placeholder 5"/>
          <p:cNvSpPr>
            <a:spLocks noGrp="1"/>
          </p:cNvSpPr>
          <p:nvPr>
            <p:ph type="sldNum" sz="quarter" idx="12"/>
          </p:nvPr>
        </p:nvSpPr>
        <p:spPr>
          <a:xfrm>
            <a:off x="7856438" y="2869896"/>
            <a:ext cx="1149836" cy="1090789"/>
          </a:xfrm>
        </p:spPr>
        <p:txBody>
          <a:bodyPr/>
          <a:lstStyle/>
          <a:p>
            <a:pPr marL="0" marR="0" lvl="0" indent="0" algn="r" rtl="0">
              <a:spcBef>
                <a:spcPts val="0"/>
              </a:spcBef>
              <a:buSzPct val="25000"/>
              <a:buNone/>
            </a:pPr>
            <a:fld id="{00000000-1234-1234-1234-123412341234}" type="slidenum">
              <a:rPr lang="en-US" sz="1200" smtClean="0">
                <a:solidFill>
                  <a:srgbClr val="888888"/>
                </a:solidFill>
                <a:latin typeface="Calibri"/>
                <a:ea typeface="Calibri"/>
                <a:cs typeface="Calibri"/>
                <a:sym typeface="Calibri"/>
              </a:rPr>
              <a:t>‹#›</a:t>
            </a:fld>
            <a:endParaRPr lang="en-US" sz="1200"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299366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3400" y="753228"/>
            <a:ext cx="6887390" cy="1080938"/>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33400" y="2336873"/>
            <a:ext cx="3357899"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061128" y="2336873"/>
            <a:ext cx="3359661"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US" sz="1200" smtClean="0">
                <a:solidFill>
                  <a:srgbClr val="888888"/>
                </a:solidFill>
                <a:latin typeface="Calibri"/>
                <a:ea typeface="Calibri"/>
                <a:cs typeface="Calibri"/>
                <a:sym typeface="Calibri"/>
              </a:rPr>
              <a:t>‹#›</a:t>
            </a:fld>
            <a:endParaRPr lang="en-US" sz="1200"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116940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28" name="Group 27"/>
          <p:cNvGrpSpPr/>
          <p:nvPr/>
        </p:nvGrpSpPr>
        <p:grpSpPr>
          <a:xfrm>
            <a:off x="0" y="609600"/>
            <a:ext cx="9161969" cy="1677035"/>
            <a:chOff x="0" y="2895600"/>
            <a:chExt cx="9161969" cy="1677035"/>
          </a:xfrm>
        </p:grpSpPr>
        <p:pic>
          <p:nvPicPr>
            <p:cNvPr id="29" name="Picture 28"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0" name="Picture 29"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1" name="Rectangle 30"/>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30"/>
            <a:ext cx="6896534"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760988" y="2336874"/>
            <a:ext cx="3145080"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31638" y="3030009"/>
            <a:ext cx="3367045"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282646" y="2336873"/>
            <a:ext cx="3145527"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061129" y="3030009"/>
            <a:ext cx="3367044"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US" sz="1200" smtClean="0">
                <a:solidFill>
                  <a:srgbClr val="888888"/>
                </a:solidFill>
                <a:latin typeface="Calibri"/>
                <a:ea typeface="Calibri"/>
                <a:cs typeface="Calibri"/>
                <a:sym typeface="Calibri"/>
              </a:rPr>
              <a:t>‹#›</a:t>
            </a:fld>
            <a:endParaRPr lang="en-US" sz="1200"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104569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15" name="Group 14"/>
          <p:cNvGrpSpPr/>
          <p:nvPr/>
        </p:nvGrpSpPr>
        <p:grpSpPr>
          <a:xfrm>
            <a:off x="0" y="609600"/>
            <a:ext cx="9161969" cy="1677035"/>
            <a:chOff x="0" y="2895600"/>
            <a:chExt cx="9161969" cy="1677035"/>
          </a:xfrm>
        </p:grpSpPr>
        <p:pic>
          <p:nvPicPr>
            <p:cNvPr id="16" name="Picture 15"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7" name="Picture 16"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8" name="Rectangle 17"/>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US" sz="1200" smtClean="0">
                <a:solidFill>
                  <a:srgbClr val="888888"/>
                </a:solidFill>
                <a:latin typeface="Calibri"/>
                <a:ea typeface="Calibri"/>
                <a:cs typeface="Calibri"/>
                <a:sym typeface="Calibri"/>
              </a:rPr>
              <a:t>‹#›</a:t>
            </a:fld>
            <a:endParaRPr lang="en-US" sz="1200"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220415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12" name="Picture 11" descr="HD-ShadowShort.png"/>
          <p:cNvPicPr>
            <a:picLocks noChangeAspect="1"/>
          </p:cNvPicPr>
          <p:nvPr/>
        </p:nvPicPr>
        <p:blipFill rotWithShape="1">
          <a:blip r:embed="rId2">
            <a:extLst>
              <a:ext uri="{28A0092B-C50C-407E-A947-70E740481C1C}">
                <a14:useLocalDpi xmlns:a14="http://schemas.microsoft.com/office/drawing/2010/main" val="0"/>
              </a:ext>
            </a:extLst>
          </a:blip>
          <a:srcRect r="9871"/>
          <a:stretch/>
        </p:blipFill>
        <p:spPr>
          <a:xfrm>
            <a:off x="7717217" y="1973262"/>
            <a:ext cx="1444752" cy="144270"/>
          </a:xfrm>
          <a:prstGeom prst="rect">
            <a:avLst/>
          </a:prstGeom>
        </p:spPr>
      </p:pic>
      <p:sp>
        <p:nvSpPr>
          <p:cNvPr id="14" name="Rectangle 13"/>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US" sz="1200" smtClean="0">
                <a:solidFill>
                  <a:srgbClr val="888888"/>
                </a:solidFill>
                <a:latin typeface="Calibri"/>
                <a:ea typeface="Calibri"/>
                <a:cs typeface="Calibri"/>
                <a:sym typeface="Calibri"/>
              </a:rPr>
              <a:t>‹#›</a:t>
            </a:fld>
            <a:endParaRPr lang="en-US" sz="1200"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101332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7"/>
            <a:ext cx="6896534"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3514385" y="2336874"/>
            <a:ext cx="3913788" cy="35993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3401" y="2336873"/>
            <a:ext cx="2796240"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US" sz="1200" smtClean="0">
                <a:solidFill>
                  <a:srgbClr val="888888"/>
                </a:solidFill>
                <a:latin typeface="Calibri"/>
                <a:ea typeface="Calibri"/>
                <a:cs typeface="Calibri"/>
                <a:sym typeface="Calibri"/>
              </a:rPr>
              <a:t>‹#›</a:t>
            </a:fld>
            <a:endParaRPr lang="en-US" sz="1200"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035362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8"/>
            <a:ext cx="6896534"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510956" y="2336874"/>
            <a:ext cx="3917217"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31638" y="2336874"/>
            <a:ext cx="2798487"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416962302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7" name="Picture 3" descr="C:\Users\James\Desktop\msft\Berlin\build Assets\hashOverlaySD-FullResolve.png"/>
          <p:cNvPicPr>
            <a:picLocks noChangeAspect="1" noChangeArrowheads="1"/>
          </p:cNvPicPr>
          <p:nvPr/>
        </p:nvPicPr>
        <p:blipFill>
          <a:blip r:embed="rId19">
            <a:alphaModFix amt="10000"/>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531639" y="753228"/>
            <a:ext cx="6896534"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3400" y="2336873"/>
            <a:ext cx="6887389" cy="359931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67881" y="5936188"/>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533400" y="5936189"/>
            <a:ext cx="4834673"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7848600" y="753228"/>
            <a:ext cx="1157674" cy="1090789"/>
          </a:xfrm>
          <a:prstGeom prst="rect">
            <a:avLst/>
          </a:prstGeom>
        </p:spPr>
        <p:txBody>
          <a:bodyPr vert="horz" lIns="91440" tIns="45720" rIns="91440" bIns="45720" rtlCol="0" anchor="ctr"/>
          <a:lstStyle>
            <a:lvl1pPr algn="l">
              <a:defRPr sz="3600">
                <a:solidFill>
                  <a:schemeClr val="tx1">
                    <a:tint val="75000"/>
                  </a:schemeClr>
                </a:solidFill>
              </a:defRPr>
            </a:lvl1p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87370783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18.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17.xml.rels><?xml version="1.0" encoding="UTF-8" standalone="yes"?>
<Relationships xmlns="http://schemas.openxmlformats.org/package/2006/relationships"><Relationship Id="rId8" Type="http://schemas.openxmlformats.org/officeDocument/2006/relationships/hyperlink" Target="https://buff.ly/2EZVcrX" TargetMode="External"/><Relationship Id="rId3" Type="http://schemas.openxmlformats.org/officeDocument/2006/relationships/image" Target="../media/image4.png"/><Relationship Id="rId7" Type="http://schemas.openxmlformats.org/officeDocument/2006/relationships/hyperlink" Target="https://buff.ly/2taIMbh"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buff.ly/2bmxwvN" TargetMode="External"/><Relationship Id="rId5" Type="http://schemas.openxmlformats.org/officeDocument/2006/relationships/hyperlink" Target="https://buff.ly/2t2qLeS" TargetMode="External"/><Relationship Id="rId10" Type="http://schemas.openxmlformats.org/officeDocument/2006/relationships/image" Target="../media/image5.jpg"/><Relationship Id="rId4" Type="http://schemas.openxmlformats.org/officeDocument/2006/relationships/image" Target="../media/image2.png"/><Relationship Id="rId9" Type="http://schemas.openxmlformats.org/officeDocument/2006/relationships/hyperlink" Target="https://buff.ly/2FGsPMA"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8.svg"/></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casel.org/"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jpg"/><Relationship Id="rId7" Type="http://schemas.openxmlformats.org/officeDocument/2006/relationships/diagramColors" Target="../diagrams/colors3.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openxmlformats.org/officeDocument/2006/relationships/image" Target="../media/image290.png"/><Relationship Id="rId5" Type="http://schemas.openxmlformats.org/officeDocument/2006/relationships/diagramLayout" Target="../diagrams/layout3.xml"/><Relationship Id="rId10" Type="http://schemas.openxmlformats.org/officeDocument/2006/relationships/slide" Target="slide28.xml"/><Relationship Id="rId4" Type="http://schemas.openxmlformats.org/officeDocument/2006/relationships/diagramData" Target="../diagrams/data3.xml"/><Relationship Id="rId9"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www.kid-grit.com/" TargetMode="External"/><Relationship Id="rId3" Type="http://schemas.openxmlformats.org/officeDocument/2006/relationships/image" Target="../media/image4.png"/><Relationship Id="rId7" Type="http://schemas.openxmlformats.org/officeDocument/2006/relationships/hyperlink" Target="mailto:Jeffrey@kid-grit.co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mailto:Julia@kid-grit.com" TargetMode="External"/><Relationship Id="rId5" Type="http://schemas.openxmlformats.org/officeDocument/2006/relationships/image" Target="../media/image5.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hyperlink" Target="http://www.casel.org/"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Shape 87"/>
        <p:cNvGrpSpPr/>
        <p:nvPr/>
      </p:nvGrpSpPr>
      <p:grpSpPr>
        <a:xfrm>
          <a:off x="0" y="0"/>
          <a:ext cx="0" cy="0"/>
          <a:chOff x="0" y="0"/>
          <a:chExt cx="0" cy="0"/>
        </a:xfrm>
      </p:grpSpPr>
      <p:pic>
        <p:nvPicPr>
          <p:cNvPr id="94" name="Picture 93">
            <a:extLst>
              <a:ext uri="{FF2B5EF4-FFF2-40B4-BE49-F238E27FC236}">
                <a16:creationId xmlns:a16="http://schemas.microsoft.com/office/drawing/2014/main" id="{AC3E6C53-102E-4ACA-BCBB-3CC973B9948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6" name="Picture 95">
            <a:extLst>
              <a:ext uri="{FF2B5EF4-FFF2-40B4-BE49-F238E27FC236}">
                <a16:creationId xmlns:a16="http://schemas.microsoft.com/office/drawing/2014/main" id="{E4655D52-F2FA-4137-8A31-499A4FE6291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1970240"/>
            <a:ext cx="7828359" cy="321164"/>
          </a:xfrm>
          <a:prstGeom prst="rect">
            <a:avLst/>
          </a:prstGeom>
        </p:spPr>
      </p:pic>
      <p:pic>
        <p:nvPicPr>
          <p:cNvPr id="98" name="Picture 97">
            <a:extLst>
              <a:ext uri="{FF2B5EF4-FFF2-40B4-BE49-F238E27FC236}">
                <a16:creationId xmlns:a16="http://schemas.microsoft.com/office/drawing/2014/main" id="{8519FA1D-01C2-425F-B9AA-D69B4DD0A1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sp>
        <p:nvSpPr>
          <p:cNvPr id="100" name="Rectangle 99">
            <a:extLst>
              <a:ext uri="{FF2B5EF4-FFF2-40B4-BE49-F238E27FC236}">
                <a16:creationId xmlns:a16="http://schemas.microsoft.com/office/drawing/2014/main" id="{DC0D803F-BF83-4194-8691-90B027BDF5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609600"/>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2" name="Rectangle 101">
            <a:extLst>
              <a:ext uri="{FF2B5EF4-FFF2-40B4-BE49-F238E27FC236}">
                <a16:creationId xmlns:a16="http://schemas.microsoft.com/office/drawing/2014/main" id="{4316132F-CC4B-4C96-9C75-95DC7CD489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 name="Rectangle 103">
            <a:extLst>
              <a:ext uri="{FF2B5EF4-FFF2-40B4-BE49-F238E27FC236}">
                <a16:creationId xmlns:a16="http://schemas.microsoft.com/office/drawing/2014/main" id="{273E8A9A-DA4B-4F12-9331-219EBE5235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1332" y="0"/>
            <a:ext cx="6882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06" name="Picture 105">
            <a:extLst>
              <a:ext uri="{FF2B5EF4-FFF2-40B4-BE49-F238E27FC236}">
                <a16:creationId xmlns:a16="http://schemas.microsoft.com/office/drawing/2014/main" id="{1C4DCE7A-0E46-404B-9E0D-E93DC7B2A86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8" name="Rectangle 107">
            <a:extLst>
              <a:ext uri="{FF2B5EF4-FFF2-40B4-BE49-F238E27FC236}">
                <a16:creationId xmlns:a16="http://schemas.microsoft.com/office/drawing/2014/main" id="{ADD673B7-F6B7-43EE-936B-D09F3A337A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461332" cy="6858000"/>
          </a:xfrm>
          <a:prstGeom prst="rect">
            <a:avLst/>
          </a:prstGeom>
          <a:solidFill>
            <a:schemeClr val="bg1"/>
          </a:solidFill>
          <a:ln>
            <a:no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Shape 88"/>
          <p:cNvSpPr txBox="1">
            <a:spLocks noGrp="1"/>
          </p:cNvSpPr>
          <p:nvPr>
            <p:ph type="ctrTitle"/>
          </p:nvPr>
        </p:nvSpPr>
        <p:spPr>
          <a:xfrm>
            <a:off x="4306958" y="965200"/>
            <a:ext cx="3655898" cy="4690165"/>
          </a:xfrm>
          <a:prstGeom prst="rect">
            <a:avLst/>
          </a:prstGeom>
        </p:spPr>
        <p:txBody>
          <a:bodyPr vert="horz" lIns="91440" tIns="45720" rIns="91440" bIns="45720" rtlCol="0" anchor="b" anchorCtr="0">
            <a:normAutofit/>
          </a:bodyPr>
          <a:lstStyle/>
          <a:p>
            <a:pPr marL="0" marR="0" lvl="0" indent="0">
              <a:buClr>
                <a:schemeClr val="dk1"/>
              </a:buClr>
              <a:buSzPct val="25000"/>
            </a:pPr>
            <a:r>
              <a:rPr lang="en-US" sz="3300" b="1" u="sng" dirty="0">
                <a:solidFill>
                  <a:schemeClr val="accent1"/>
                </a:solidFill>
              </a:rPr>
              <a:t>National At-Risk Youth Conference.</a:t>
            </a:r>
            <a:br>
              <a:rPr lang="en-US" sz="3300" b="1" u="sng" dirty="0">
                <a:solidFill>
                  <a:schemeClr val="accent1"/>
                </a:solidFill>
              </a:rPr>
            </a:br>
            <a:br>
              <a:rPr lang="en-US" sz="3300" b="1" dirty="0">
                <a:solidFill>
                  <a:schemeClr val="accent1"/>
                </a:solidFill>
              </a:rPr>
            </a:br>
            <a:r>
              <a:rPr lang="en-US" sz="2800" i="1" dirty="0">
                <a:solidFill>
                  <a:schemeClr val="accent1"/>
                </a:solidFill>
              </a:rPr>
              <a:t>How to provide a holistic approach to SEL for staff and students   </a:t>
            </a:r>
          </a:p>
        </p:txBody>
      </p:sp>
      <p:sp>
        <p:nvSpPr>
          <p:cNvPr id="89" name="Shape 89"/>
          <p:cNvSpPr txBox="1">
            <a:spLocks noGrp="1"/>
          </p:cNvSpPr>
          <p:nvPr>
            <p:ph type="subTitle" idx="1"/>
          </p:nvPr>
        </p:nvSpPr>
        <p:spPr>
          <a:xfrm>
            <a:off x="510240" y="965200"/>
            <a:ext cx="4057656" cy="4884209"/>
          </a:xfrm>
          <a:prstGeom prst="rect">
            <a:avLst/>
          </a:prstGeom>
        </p:spPr>
        <p:txBody>
          <a:bodyPr vert="horz" lIns="91440" tIns="45720" rIns="91440" bIns="45720" rtlCol="0" anchor="ctr" anchorCtr="0">
            <a:normAutofit/>
          </a:bodyPr>
          <a:lstStyle/>
          <a:p>
            <a:pPr marR="0" lvl="0" algn="ctr">
              <a:spcBef>
                <a:spcPts val="0"/>
              </a:spcBef>
              <a:spcAft>
                <a:spcPts val="600"/>
              </a:spcAft>
              <a:buClr>
                <a:srgbClr val="888888"/>
              </a:buClr>
              <a:buSzPct val="25000"/>
            </a:pPr>
            <a:r>
              <a:rPr lang="en-US" sz="3600" i="1" dirty="0">
                <a:sym typeface="Calibri"/>
              </a:rPr>
              <a:t>Raise them Up! </a:t>
            </a:r>
          </a:p>
          <a:p>
            <a:pPr marR="0" lvl="0" algn="ctr">
              <a:spcBef>
                <a:spcPts val="0"/>
              </a:spcBef>
              <a:spcAft>
                <a:spcPts val="600"/>
              </a:spcAft>
              <a:buClr>
                <a:srgbClr val="888888"/>
              </a:buClr>
              <a:buSzPct val="25000"/>
            </a:pPr>
            <a:r>
              <a:rPr lang="en-US" sz="3600" i="1" dirty="0">
                <a:sym typeface="Calibri"/>
              </a:rPr>
              <a:t>5 Mindful Ways to Shift the Climate of Your Program, Classroom, and/or School</a:t>
            </a:r>
            <a:endParaRPr lang="en-US" sz="3600" b="0" i="1" u="none" strike="noStrike" cap="none" dirty="0">
              <a:sym typeface="Calibri"/>
            </a:endParaRPr>
          </a:p>
          <a:p>
            <a:pPr marL="0" marR="0" lvl="0" indent="-228600" algn="l">
              <a:spcBef>
                <a:spcPts val="0"/>
              </a:spcBef>
              <a:spcAft>
                <a:spcPts val="600"/>
              </a:spcAft>
              <a:buClr>
                <a:srgbClr val="888888"/>
              </a:buClr>
              <a:buSzPct val="25000"/>
              <a:buFont typeface="Arial" panose="020B0604020202020204" pitchFamily="34" charset="0"/>
              <a:buChar char="•"/>
            </a:pPr>
            <a:endParaRPr lang="en-US" sz="1700" i="1" dirty="0"/>
          </a:p>
        </p:txBody>
      </p:sp>
      <p:pic>
        <p:nvPicPr>
          <p:cNvPr id="3" name="Picture 2"/>
          <p:cNvPicPr>
            <a:picLocks noChangeAspect="1"/>
          </p:cNvPicPr>
          <p:nvPr/>
        </p:nvPicPr>
        <p:blipFill>
          <a:blip r:embed="rId6"/>
          <a:stretch>
            <a:fillRect/>
          </a:stretch>
        </p:blipFill>
        <p:spPr>
          <a:xfrm>
            <a:off x="8511403" y="6038594"/>
            <a:ext cx="588081" cy="5256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0">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Shape 160"/>
        <p:cNvGrpSpPr/>
        <p:nvPr/>
      </p:nvGrpSpPr>
      <p:grpSpPr>
        <a:xfrm>
          <a:off x="0" y="0"/>
          <a:ext cx="0" cy="0"/>
          <a:chOff x="0" y="0"/>
          <a:chExt cx="0" cy="0"/>
        </a:xfrm>
      </p:grpSpPr>
      <p:sp useBgFill="1">
        <p:nvSpPr>
          <p:cNvPr id="104" name="Rectangle 103">
            <a:extLst>
              <a:ext uri="{FF2B5EF4-FFF2-40B4-BE49-F238E27FC236}">
                <a16:creationId xmlns:a16="http://schemas.microsoft.com/office/drawing/2014/main" id="{C610D2AE-07EF-436A-9755-AA8DF4B933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61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6" name="Picture 105">
            <a:extLst>
              <a:ext uri="{FF2B5EF4-FFF2-40B4-BE49-F238E27FC236}">
                <a16:creationId xmlns:a16="http://schemas.microsoft.com/office/drawing/2014/main" id="{6CACDD17-9043-46DF-882D-420365B79C1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8" name="Rectangle 107">
            <a:extLst>
              <a:ext uri="{FF2B5EF4-FFF2-40B4-BE49-F238E27FC236}">
                <a16:creationId xmlns:a16="http://schemas.microsoft.com/office/drawing/2014/main" id="{CF2D8AD5-434A-4C0E-9F5B-C1AFD645F3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10" name="Picture 109">
            <a:extLst>
              <a:ext uri="{FF2B5EF4-FFF2-40B4-BE49-F238E27FC236}">
                <a16:creationId xmlns:a16="http://schemas.microsoft.com/office/drawing/2014/main" id="{E92B246D-47CC-40F8-8DE7-B65D409E945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162" name="Shape 162"/>
          <p:cNvSpPr txBox="1">
            <a:spLocks noGrp="1"/>
          </p:cNvSpPr>
          <p:nvPr>
            <p:ph idx="1"/>
          </p:nvPr>
        </p:nvSpPr>
        <p:spPr>
          <a:xfrm>
            <a:off x="510240" y="2336873"/>
            <a:ext cx="3446827" cy="2871231"/>
          </a:xfrm>
          <a:prstGeom prst="rect">
            <a:avLst/>
          </a:prstGeom>
        </p:spPr>
        <p:txBody>
          <a:bodyPr lIns="91425" tIns="45700" rIns="91425" bIns="45700" anchorCtr="0">
            <a:normAutofit/>
          </a:bodyPr>
          <a:lstStyle/>
          <a:p>
            <a:pPr marL="0" indent="0" algn="ctr">
              <a:spcBef>
                <a:spcPts val="360"/>
              </a:spcBef>
              <a:buNone/>
            </a:pPr>
            <a:r>
              <a:rPr lang="en-US" b="1" dirty="0"/>
              <a:t>T or F? </a:t>
            </a:r>
          </a:p>
          <a:p>
            <a:pPr marL="0" indent="0" algn="ctr">
              <a:spcBef>
                <a:spcPts val="360"/>
              </a:spcBef>
              <a:buNone/>
            </a:pPr>
            <a:r>
              <a:rPr lang="en-US" b="1" dirty="0"/>
              <a:t>90% of School Staff Experience “Extreme” behavior during the course of the school year . </a:t>
            </a:r>
            <a:r>
              <a:rPr lang="en-US" b="1" i="1" dirty="0"/>
              <a:t>(Source- Guardian.com)</a:t>
            </a:r>
          </a:p>
          <a:p>
            <a:pPr marL="0" lvl="0" indent="0">
              <a:spcBef>
                <a:spcPts val="360"/>
              </a:spcBef>
              <a:buNone/>
            </a:pPr>
            <a:endParaRPr lang="en-US" sz="1600" dirty="0"/>
          </a:p>
        </p:txBody>
      </p:sp>
      <p:pic>
        <p:nvPicPr>
          <p:cNvPr id="163" name="Shape 163"/>
          <p:cNvPicPr preferRelativeResize="0"/>
          <p:nvPr/>
        </p:nvPicPr>
        <p:blipFill rotWithShape="1">
          <a:blip r:embed="rId5">
            <a:extLst/>
          </a:blip>
          <a:srcRect t="2715" b="6551"/>
          <a:stretch/>
        </p:blipFill>
        <p:spPr>
          <a:xfrm>
            <a:off x="3957067" y="2207389"/>
            <a:ext cx="4727351" cy="2616401"/>
          </a:xfrm>
          <a:prstGeom prst="rect">
            <a:avLst/>
          </a:prstGeom>
          <a:noFill/>
          <a:ln>
            <a:noFill/>
          </a:ln>
          <a:effectLst>
            <a:outerShdw blurRad="76200" dist="63500" dir="5040000" algn="tl" rotWithShape="0">
              <a:srgbClr val="000000">
                <a:alpha val="41000"/>
              </a:srgbClr>
            </a:outerShdw>
          </a:effectLst>
        </p:spPr>
      </p:pic>
      <p:pic>
        <p:nvPicPr>
          <p:cNvPr id="6" name="Picture 5"/>
          <p:cNvPicPr>
            <a:picLocks noChangeAspect="1"/>
          </p:cNvPicPr>
          <p:nvPr/>
        </p:nvPicPr>
        <p:blipFill>
          <a:blip r:embed="rId6"/>
          <a:stretch>
            <a:fillRect/>
          </a:stretch>
        </p:blipFill>
        <p:spPr>
          <a:xfrm>
            <a:off x="8392759" y="6094842"/>
            <a:ext cx="588081" cy="51831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331F6-4F3E-491E-BD98-EF0A318E8DAA}"/>
              </a:ext>
            </a:extLst>
          </p:cNvPr>
          <p:cNvSpPr>
            <a:spLocks noGrp="1"/>
          </p:cNvSpPr>
          <p:nvPr>
            <p:ph type="title"/>
          </p:nvPr>
        </p:nvSpPr>
        <p:spPr/>
        <p:txBody>
          <a:bodyPr/>
          <a:lstStyle/>
          <a:p>
            <a:r>
              <a:rPr lang="en-US" dirty="0"/>
              <a:t>COMMUNITY </a:t>
            </a:r>
          </a:p>
        </p:txBody>
      </p:sp>
      <p:sp>
        <p:nvSpPr>
          <p:cNvPr id="3" name="Text Placeholder 2">
            <a:extLst>
              <a:ext uri="{FF2B5EF4-FFF2-40B4-BE49-F238E27FC236}">
                <a16:creationId xmlns:a16="http://schemas.microsoft.com/office/drawing/2014/main" id="{98BEAFA5-FFC7-4DBC-A444-C3E237D10DA5}"/>
              </a:ext>
            </a:extLst>
          </p:cNvPr>
          <p:cNvSpPr>
            <a:spLocks noGrp="1"/>
          </p:cNvSpPr>
          <p:nvPr>
            <p:ph idx="1"/>
          </p:nvPr>
        </p:nvSpPr>
        <p:spPr/>
        <p:txBody>
          <a:bodyPr>
            <a:normAutofit fontScale="85000" lnSpcReduction="20000"/>
          </a:bodyPr>
          <a:lstStyle/>
          <a:p>
            <a:pPr marL="203200" indent="0">
              <a:buNone/>
            </a:pPr>
            <a:r>
              <a:rPr lang="en-US" sz="4000" b="1" dirty="0"/>
              <a:t>Google activities</a:t>
            </a:r>
          </a:p>
          <a:p>
            <a:pPr lvl="2">
              <a:lnSpc>
                <a:spcPct val="200000"/>
              </a:lnSpc>
            </a:pPr>
            <a:r>
              <a:rPr lang="en-US" dirty="0"/>
              <a:t> </a:t>
            </a:r>
            <a:r>
              <a:rPr lang="en-US" sz="4000" dirty="0"/>
              <a:t>tolerance</a:t>
            </a:r>
          </a:p>
          <a:p>
            <a:pPr lvl="2">
              <a:lnSpc>
                <a:spcPct val="200000"/>
              </a:lnSpc>
            </a:pPr>
            <a:r>
              <a:rPr lang="en-US" sz="4000" dirty="0"/>
              <a:t>empathy</a:t>
            </a:r>
          </a:p>
          <a:p>
            <a:pPr lvl="2">
              <a:lnSpc>
                <a:spcPct val="200000"/>
              </a:lnSpc>
            </a:pPr>
            <a:r>
              <a:rPr lang="en-US" sz="4000" dirty="0"/>
              <a:t>cultural diversity </a:t>
            </a:r>
          </a:p>
          <a:p>
            <a:endParaRPr lang="en-US" dirty="0"/>
          </a:p>
        </p:txBody>
      </p:sp>
    </p:spTree>
    <p:extLst>
      <p:ext uri="{BB962C8B-B14F-4D97-AF65-F5344CB8AC3E}">
        <p14:creationId xmlns:p14="http://schemas.microsoft.com/office/powerpoint/2010/main" val="1319912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C7C7844-6F05-4CDD-A779-CB50096B2AAC}"/>
              </a:ext>
            </a:extLst>
          </p:cNvPr>
          <p:cNvPicPr>
            <a:picLocks noGrp="1" noChangeAspect="1"/>
          </p:cNvPicPr>
          <p:nvPr>
            <p:ph idx="1"/>
          </p:nvPr>
        </p:nvPicPr>
        <p:blipFill>
          <a:blip r:embed="rId3"/>
          <a:stretch>
            <a:fillRect/>
          </a:stretch>
        </p:blipFill>
        <p:spPr>
          <a:xfrm rot="16200000">
            <a:off x="596693" y="3055760"/>
            <a:ext cx="3704095" cy="4938795"/>
          </a:xfrm>
        </p:spPr>
      </p:pic>
      <p:pic>
        <p:nvPicPr>
          <p:cNvPr id="7" name="Picture 6">
            <a:extLst>
              <a:ext uri="{FF2B5EF4-FFF2-40B4-BE49-F238E27FC236}">
                <a16:creationId xmlns:a16="http://schemas.microsoft.com/office/drawing/2014/main" id="{98FE22FE-B987-47A5-A00D-6D62419FB82D}"/>
              </a:ext>
            </a:extLst>
          </p:cNvPr>
          <p:cNvPicPr>
            <a:picLocks noChangeAspect="1"/>
          </p:cNvPicPr>
          <p:nvPr/>
        </p:nvPicPr>
        <p:blipFill>
          <a:blip r:embed="rId4"/>
          <a:stretch>
            <a:fillRect/>
          </a:stretch>
        </p:blipFill>
        <p:spPr>
          <a:xfrm rot="16200000">
            <a:off x="5137687" y="-348714"/>
            <a:ext cx="3673112" cy="4401519"/>
          </a:xfrm>
          <a:prstGeom prst="rect">
            <a:avLst/>
          </a:prstGeom>
        </p:spPr>
      </p:pic>
      <p:pic>
        <p:nvPicPr>
          <p:cNvPr id="11" name="Picture 10">
            <a:extLst>
              <a:ext uri="{FF2B5EF4-FFF2-40B4-BE49-F238E27FC236}">
                <a16:creationId xmlns:a16="http://schemas.microsoft.com/office/drawing/2014/main" id="{9A191DB9-BDF1-4483-9932-B0F9D004C5FD}"/>
              </a:ext>
            </a:extLst>
          </p:cNvPr>
          <p:cNvPicPr>
            <a:picLocks noChangeAspect="1"/>
          </p:cNvPicPr>
          <p:nvPr/>
        </p:nvPicPr>
        <p:blipFill>
          <a:blip r:embed="rId5"/>
          <a:stretch>
            <a:fillRect/>
          </a:stretch>
        </p:blipFill>
        <p:spPr>
          <a:xfrm rot="16200000">
            <a:off x="612186" y="-612185"/>
            <a:ext cx="3673112" cy="4897482"/>
          </a:xfrm>
          <a:prstGeom prst="rect">
            <a:avLst/>
          </a:prstGeom>
        </p:spPr>
      </p:pic>
      <p:pic>
        <p:nvPicPr>
          <p:cNvPr id="13" name="Picture 12">
            <a:extLst>
              <a:ext uri="{FF2B5EF4-FFF2-40B4-BE49-F238E27FC236}">
                <a16:creationId xmlns:a16="http://schemas.microsoft.com/office/drawing/2014/main" id="{22BE6AB1-36E7-49B1-B93F-D7781E303114}"/>
              </a:ext>
            </a:extLst>
          </p:cNvPr>
          <p:cNvPicPr>
            <a:picLocks noChangeAspect="1"/>
          </p:cNvPicPr>
          <p:nvPr/>
        </p:nvPicPr>
        <p:blipFill>
          <a:blip r:embed="rId6"/>
          <a:stretch>
            <a:fillRect/>
          </a:stretch>
        </p:blipFill>
        <p:spPr>
          <a:xfrm rot="16200000">
            <a:off x="5428297" y="3142297"/>
            <a:ext cx="3184888" cy="4246517"/>
          </a:xfrm>
          <a:prstGeom prst="rect">
            <a:avLst/>
          </a:prstGeom>
        </p:spPr>
      </p:pic>
    </p:spTree>
    <p:extLst>
      <p:ext uri="{BB962C8B-B14F-4D97-AF65-F5344CB8AC3E}">
        <p14:creationId xmlns:p14="http://schemas.microsoft.com/office/powerpoint/2010/main" val="402597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563218" y="1826553"/>
            <a:ext cx="8407831" cy="4479011"/>
          </a:xfrm>
        </p:spPr>
        <p:txBody>
          <a:bodyPr>
            <a:normAutofit lnSpcReduction="10000"/>
          </a:bodyPr>
          <a:lstStyle/>
          <a:p>
            <a:pPr marL="203200" indent="0" algn="ctr">
              <a:buNone/>
            </a:pPr>
            <a:r>
              <a:rPr lang="en-US" sz="5400" dirty="0"/>
              <a:t> </a:t>
            </a:r>
          </a:p>
          <a:p>
            <a:pPr marL="203200" indent="0" algn="ctr">
              <a:buNone/>
            </a:pPr>
            <a:r>
              <a:rPr lang="en-US" sz="5400" dirty="0"/>
              <a:t>What are the consequences of poor social media etiquette? Or too much usage on digital devices? </a:t>
            </a:r>
          </a:p>
        </p:txBody>
      </p:sp>
      <p:pic>
        <p:nvPicPr>
          <p:cNvPr id="4" name="Picture 3"/>
          <p:cNvPicPr>
            <a:picLocks noChangeAspect="1"/>
          </p:cNvPicPr>
          <p:nvPr/>
        </p:nvPicPr>
        <p:blipFill>
          <a:blip r:embed="rId3"/>
          <a:stretch>
            <a:fillRect/>
          </a:stretch>
        </p:blipFill>
        <p:spPr>
          <a:xfrm>
            <a:off x="8098718" y="1042476"/>
            <a:ext cx="588081" cy="518313"/>
          </a:xfrm>
          <a:prstGeom prst="rect">
            <a:avLst/>
          </a:prstGeom>
        </p:spPr>
      </p:pic>
    </p:spTree>
    <p:extLst>
      <p:ext uri="{BB962C8B-B14F-4D97-AF65-F5344CB8AC3E}">
        <p14:creationId xmlns:p14="http://schemas.microsoft.com/office/powerpoint/2010/main" val="2531528420"/>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84"/>
        <p:cNvGrpSpPr/>
        <p:nvPr/>
      </p:nvGrpSpPr>
      <p:grpSpPr>
        <a:xfrm>
          <a:off x="0" y="0"/>
          <a:ext cx="0" cy="0"/>
          <a:chOff x="0" y="0"/>
          <a:chExt cx="0" cy="0"/>
        </a:xfrm>
      </p:grpSpPr>
      <p:sp>
        <p:nvSpPr>
          <p:cNvPr id="185" name="Shape 185"/>
          <p:cNvSpPr txBox="1">
            <a:spLocks noGrp="1"/>
          </p:cNvSpPr>
          <p:nvPr>
            <p:ph type="title"/>
          </p:nvPr>
        </p:nvSpPr>
        <p:spPr>
          <a:xfrm>
            <a:off x="172278" y="4996070"/>
            <a:ext cx="7712764" cy="1470991"/>
          </a:xfrm>
          <a:prstGeom prst="rect">
            <a:avLst/>
          </a:prstGeom>
        </p:spPr>
        <p:txBody>
          <a:bodyPr lIns="91425" tIns="91425" rIns="91425" bIns="91425" anchorCtr="0">
            <a:normAutofit/>
          </a:bodyPr>
          <a:lstStyle/>
          <a:p>
            <a:pPr lvl="0">
              <a:spcBef>
                <a:spcPts val="0"/>
              </a:spcBef>
              <a:buNone/>
            </a:pPr>
            <a:r>
              <a:rPr lang="en-US" b="1" dirty="0">
                <a:solidFill>
                  <a:schemeClr val="accent1"/>
                </a:solidFill>
              </a:rPr>
              <a:t>DIGITAL &amp; SOCIAL MEDIA  CONSCIOUSNESS</a:t>
            </a:r>
          </a:p>
        </p:txBody>
      </p:sp>
      <p:sp>
        <p:nvSpPr>
          <p:cNvPr id="186" name="Shape 186"/>
          <p:cNvSpPr txBox="1">
            <a:spLocks noGrp="1"/>
          </p:cNvSpPr>
          <p:nvPr>
            <p:ph idx="1"/>
          </p:nvPr>
        </p:nvSpPr>
        <p:spPr>
          <a:xfrm>
            <a:off x="1881809" y="1497496"/>
            <a:ext cx="6745356" cy="3498574"/>
          </a:xfrm>
          <a:prstGeom prst="rect">
            <a:avLst/>
          </a:prstGeom>
        </p:spPr>
        <p:txBody>
          <a:bodyPr lIns="91425" tIns="91425" rIns="91425" bIns="91425" anchor="ctr" anchorCtr="0">
            <a:normAutofit/>
          </a:bodyPr>
          <a:lstStyle/>
          <a:p>
            <a:pPr lvl="0">
              <a:spcBef>
                <a:spcPts val="0"/>
              </a:spcBef>
              <a:spcAft>
                <a:spcPts val="600"/>
              </a:spcAft>
              <a:buNone/>
            </a:pPr>
            <a:r>
              <a:rPr lang="en-US" sz="3200" b="1" dirty="0"/>
              <a:t>          </a:t>
            </a:r>
            <a:r>
              <a:rPr lang="en-US" sz="4000" b="1" dirty="0"/>
              <a:t>The Problem: </a:t>
            </a:r>
          </a:p>
          <a:p>
            <a:pPr marL="1371600" lvl="0" indent="-482600">
              <a:spcBef>
                <a:spcPts val="0"/>
              </a:spcBef>
              <a:spcAft>
                <a:spcPts val="600"/>
              </a:spcAft>
              <a:buSzPct val="100000"/>
            </a:pPr>
            <a:r>
              <a:rPr lang="en-US" sz="3200" dirty="0"/>
              <a:t>Digital Morphine </a:t>
            </a:r>
          </a:p>
          <a:p>
            <a:pPr marL="1371600" lvl="0" indent="-482600" rtl="0">
              <a:spcBef>
                <a:spcPts val="0"/>
              </a:spcBef>
              <a:spcAft>
                <a:spcPts val="600"/>
              </a:spcAft>
              <a:buSzPct val="100000"/>
            </a:pPr>
            <a:r>
              <a:rPr lang="en-US" sz="3200" dirty="0"/>
              <a:t>Dopamine release </a:t>
            </a:r>
          </a:p>
          <a:p>
            <a:pPr marL="1371600" lvl="0" indent="-482600">
              <a:spcBef>
                <a:spcPts val="0"/>
              </a:spcBef>
              <a:spcAft>
                <a:spcPts val="600"/>
              </a:spcAft>
              <a:buSzPct val="100000"/>
            </a:pPr>
            <a:r>
              <a:rPr lang="en-US" sz="3200" dirty="0"/>
              <a:t>Irritable and addictive behaviors</a:t>
            </a:r>
          </a:p>
          <a:p>
            <a:pPr marL="1371600" lvl="0" indent="-482600" rtl="0">
              <a:spcBef>
                <a:spcPts val="0"/>
              </a:spcBef>
              <a:spcAft>
                <a:spcPts val="600"/>
              </a:spcAft>
              <a:buSzPct val="100000"/>
            </a:pPr>
            <a:r>
              <a:rPr lang="en-US" sz="3200" dirty="0"/>
              <a:t>Must find balance </a:t>
            </a:r>
          </a:p>
          <a:p>
            <a:pPr marL="889000" lvl="0" indent="0" rtl="0">
              <a:spcBef>
                <a:spcPts val="0"/>
              </a:spcBef>
              <a:spcAft>
                <a:spcPts val="600"/>
              </a:spcAft>
              <a:buSzPct val="100000"/>
              <a:buNone/>
            </a:pPr>
            <a:endParaRPr lang="en-US" sz="2800" dirty="0"/>
          </a:p>
        </p:txBody>
      </p:sp>
      <p:pic>
        <p:nvPicPr>
          <p:cNvPr id="5" name="Picture 4"/>
          <p:cNvPicPr>
            <a:picLocks noChangeAspect="1"/>
          </p:cNvPicPr>
          <p:nvPr/>
        </p:nvPicPr>
        <p:blipFill>
          <a:blip r:embed="rId3"/>
          <a:stretch>
            <a:fillRect/>
          </a:stretch>
        </p:blipFill>
        <p:spPr>
          <a:xfrm>
            <a:off x="7724345" y="650047"/>
            <a:ext cx="1375010" cy="12118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prstGeom prst="rect">
            <a:avLst/>
          </a:prstGeom>
        </p:spPr>
        <p:txBody>
          <a:bodyPr lIns="91425" tIns="91425" rIns="91425" bIns="91425" anchor="ctr" anchorCtr="0">
            <a:noAutofit/>
          </a:bodyPr>
          <a:lstStyle/>
          <a:p>
            <a:pPr lvl="0">
              <a:spcBef>
                <a:spcPts val="0"/>
              </a:spcBef>
              <a:buNone/>
            </a:pPr>
            <a:r>
              <a:rPr lang="en-US" b="1" dirty="0"/>
              <a:t>CREATE AN ACTION PROJECT</a:t>
            </a:r>
          </a:p>
        </p:txBody>
      </p:sp>
      <p:sp>
        <p:nvSpPr>
          <p:cNvPr id="194" name="Shape 194"/>
          <p:cNvSpPr txBox="1">
            <a:spLocks noGrp="1"/>
          </p:cNvSpPr>
          <p:nvPr>
            <p:ph idx="1"/>
          </p:nvPr>
        </p:nvSpPr>
        <p:spPr>
          <a:xfrm>
            <a:off x="533400" y="2336873"/>
            <a:ext cx="6887389" cy="4262710"/>
          </a:xfrm>
          <a:prstGeom prst="rect">
            <a:avLst/>
          </a:prstGeom>
        </p:spPr>
        <p:txBody>
          <a:bodyPr lIns="91425" tIns="91425" rIns="91425" bIns="91425" anchor="t" anchorCtr="0">
            <a:noAutofit/>
          </a:bodyPr>
          <a:lstStyle/>
          <a:p>
            <a:pPr marL="0" lvl="0" indent="0">
              <a:spcBef>
                <a:spcPts val="0"/>
              </a:spcBef>
              <a:buNone/>
            </a:pPr>
            <a:r>
              <a:rPr lang="en-US" sz="3200" dirty="0"/>
              <a:t>Q: </a:t>
            </a:r>
            <a:r>
              <a:rPr lang="en-US" sz="3200" i="1" dirty="0"/>
              <a:t>How do these activities translate? How do you raise awareness and create community? </a:t>
            </a:r>
          </a:p>
          <a:p>
            <a:pPr lvl="0">
              <a:spcBef>
                <a:spcPts val="0"/>
              </a:spcBef>
              <a:buNone/>
            </a:pPr>
            <a:endParaRPr sz="3200" i="1" dirty="0"/>
          </a:p>
          <a:p>
            <a:pPr marL="457200" lvl="0" indent="-381000">
              <a:spcBef>
                <a:spcPts val="0"/>
              </a:spcBef>
              <a:buSzPct val="100000"/>
            </a:pPr>
            <a:r>
              <a:rPr lang="en-US" sz="3200" dirty="0"/>
              <a:t>PSA</a:t>
            </a:r>
          </a:p>
          <a:p>
            <a:pPr marL="457200" lvl="0" indent="-381000">
              <a:spcBef>
                <a:spcPts val="0"/>
              </a:spcBef>
              <a:buSzPct val="100000"/>
            </a:pPr>
            <a:r>
              <a:rPr lang="en-US" sz="3200" dirty="0"/>
              <a:t>Poster Series</a:t>
            </a:r>
          </a:p>
          <a:p>
            <a:pPr marL="457200" lvl="0" indent="-381000">
              <a:spcBef>
                <a:spcPts val="0"/>
              </a:spcBef>
              <a:buSzPct val="100000"/>
            </a:pPr>
            <a:r>
              <a:rPr lang="en-US" sz="3200" dirty="0"/>
              <a:t>Physical Activity Class</a:t>
            </a:r>
          </a:p>
          <a:p>
            <a:pPr marL="457200" lvl="0" indent="-381000" rtl="0">
              <a:spcBef>
                <a:spcPts val="0"/>
              </a:spcBef>
              <a:buSzPct val="100000"/>
            </a:pPr>
            <a:r>
              <a:rPr lang="en-US" sz="3200" dirty="0"/>
              <a:t>Social Media Campaign</a:t>
            </a:r>
          </a:p>
          <a:p>
            <a:pPr marL="457200" lvl="0" indent="-381000">
              <a:spcBef>
                <a:spcPts val="0"/>
              </a:spcBef>
              <a:buSzPct val="100000"/>
            </a:pPr>
            <a:r>
              <a:rPr lang="en-US" sz="3200" dirty="0"/>
              <a:t>Your idea here...</a:t>
            </a:r>
          </a:p>
          <a:p>
            <a:pPr marL="203200" lvl="0" indent="0">
              <a:spcBef>
                <a:spcPts val="0"/>
              </a:spcBef>
              <a:buNone/>
            </a:pPr>
            <a:endParaRPr dirty="0"/>
          </a:p>
          <a:p>
            <a:pPr lvl="0" rtl="0">
              <a:spcBef>
                <a:spcPts val="0"/>
              </a:spcBef>
              <a:buNone/>
            </a:pPr>
            <a:endParaRPr dirty="0"/>
          </a:p>
        </p:txBody>
      </p:sp>
      <p:pic>
        <p:nvPicPr>
          <p:cNvPr id="5" name="Picture 4"/>
          <p:cNvPicPr>
            <a:picLocks noChangeAspect="1"/>
          </p:cNvPicPr>
          <p:nvPr/>
        </p:nvPicPr>
        <p:blipFill>
          <a:blip r:embed="rId3"/>
          <a:stretch>
            <a:fillRect/>
          </a:stretch>
        </p:blipFill>
        <p:spPr>
          <a:xfrm>
            <a:off x="7787277" y="638400"/>
            <a:ext cx="1356723" cy="119576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FAE31-34EB-4423-97B5-1F6EA7C8D025}"/>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2D8400D9-FC18-4535-A305-6C4975327346}"/>
              </a:ext>
            </a:extLst>
          </p:cNvPr>
          <p:cNvPicPr>
            <a:picLocks noGrp="1" noChangeAspect="1"/>
          </p:cNvPicPr>
          <p:nvPr>
            <p:ph idx="1"/>
          </p:nvPr>
        </p:nvPicPr>
        <p:blipFill>
          <a:blip r:embed="rId3"/>
          <a:stretch>
            <a:fillRect/>
          </a:stretch>
        </p:blipFill>
        <p:spPr>
          <a:xfrm>
            <a:off x="0" y="3477530"/>
            <a:ext cx="4638711" cy="3349487"/>
          </a:xfrm>
        </p:spPr>
      </p:pic>
      <p:pic>
        <p:nvPicPr>
          <p:cNvPr id="7" name="Picture 6">
            <a:extLst>
              <a:ext uri="{FF2B5EF4-FFF2-40B4-BE49-F238E27FC236}">
                <a16:creationId xmlns:a16="http://schemas.microsoft.com/office/drawing/2014/main" id="{84C5EA50-254E-4183-8E45-8547BFC2CE8E}"/>
              </a:ext>
            </a:extLst>
          </p:cNvPr>
          <p:cNvPicPr>
            <a:picLocks noChangeAspect="1"/>
          </p:cNvPicPr>
          <p:nvPr/>
        </p:nvPicPr>
        <p:blipFill>
          <a:blip r:embed="rId4"/>
          <a:stretch>
            <a:fillRect/>
          </a:stretch>
        </p:blipFill>
        <p:spPr>
          <a:xfrm>
            <a:off x="4695987" y="0"/>
            <a:ext cx="4572000" cy="3429000"/>
          </a:xfrm>
          <a:prstGeom prst="rect">
            <a:avLst/>
          </a:prstGeom>
        </p:spPr>
      </p:pic>
      <p:pic>
        <p:nvPicPr>
          <p:cNvPr id="9" name="Picture 8">
            <a:extLst>
              <a:ext uri="{FF2B5EF4-FFF2-40B4-BE49-F238E27FC236}">
                <a16:creationId xmlns:a16="http://schemas.microsoft.com/office/drawing/2014/main" id="{BCBCAD97-F814-481A-A116-5C6A75D8F4E7}"/>
              </a:ext>
            </a:extLst>
          </p:cNvPr>
          <p:cNvPicPr>
            <a:picLocks noChangeAspect="1"/>
          </p:cNvPicPr>
          <p:nvPr/>
        </p:nvPicPr>
        <p:blipFill>
          <a:blip r:embed="rId5"/>
          <a:stretch>
            <a:fillRect/>
          </a:stretch>
        </p:blipFill>
        <p:spPr>
          <a:xfrm>
            <a:off x="0" y="0"/>
            <a:ext cx="4798484" cy="3598863"/>
          </a:xfrm>
          <a:prstGeom prst="rect">
            <a:avLst/>
          </a:prstGeom>
        </p:spPr>
      </p:pic>
      <p:pic>
        <p:nvPicPr>
          <p:cNvPr id="11" name="Picture 10" descr="A group of people standing in front of a cake&#10;&#10;Description automatically generated">
            <a:extLst>
              <a:ext uri="{FF2B5EF4-FFF2-40B4-BE49-F238E27FC236}">
                <a16:creationId xmlns:a16="http://schemas.microsoft.com/office/drawing/2014/main" id="{A674703E-CBCB-4D88-B6EE-B4FB87BBD781}"/>
              </a:ext>
            </a:extLst>
          </p:cNvPr>
          <p:cNvPicPr>
            <a:picLocks noChangeAspect="1"/>
          </p:cNvPicPr>
          <p:nvPr/>
        </p:nvPicPr>
        <p:blipFill>
          <a:blip r:embed="rId6"/>
          <a:stretch>
            <a:fillRect/>
          </a:stretch>
        </p:blipFill>
        <p:spPr>
          <a:xfrm>
            <a:off x="4638712" y="3429000"/>
            <a:ext cx="4477928" cy="3429001"/>
          </a:xfrm>
          <a:prstGeom prst="rect">
            <a:avLst/>
          </a:prstGeom>
        </p:spPr>
      </p:pic>
    </p:spTree>
    <p:extLst>
      <p:ext uri="{BB962C8B-B14F-4D97-AF65-F5344CB8AC3E}">
        <p14:creationId xmlns:p14="http://schemas.microsoft.com/office/powerpoint/2010/main" val="24444536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Rectangle 13">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solidFill>
            <a:srgbClr val="F094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8" name="Rectangle 17">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BE9BB9F-B790-4444-9CAE-D765E5FF82EE}"/>
              </a:ext>
            </a:extLst>
          </p:cNvPr>
          <p:cNvSpPr>
            <a:spLocks noGrp="1"/>
          </p:cNvSpPr>
          <p:nvPr>
            <p:ph type="title"/>
          </p:nvPr>
        </p:nvSpPr>
        <p:spPr>
          <a:xfrm>
            <a:off x="510240" y="2063262"/>
            <a:ext cx="2804460" cy="2661052"/>
          </a:xfrm>
        </p:spPr>
        <p:txBody>
          <a:bodyPr>
            <a:normAutofit/>
          </a:bodyPr>
          <a:lstStyle/>
          <a:p>
            <a:pPr algn="r"/>
            <a:r>
              <a:rPr lang="en-US" sz="3800" dirty="0">
                <a:solidFill>
                  <a:srgbClr val="FFFFFF"/>
                </a:solidFill>
              </a:rPr>
              <a:t>ARTICLE RESOURCES </a:t>
            </a:r>
          </a:p>
        </p:txBody>
      </p:sp>
      <p:sp>
        <p:nvSpPr>
          <p:cNvPr id="3" name="Content Placeholder 2">
            <a:extLst>
              <a:ext uri="{FF2B5EF4-FFF2-40B4-BE49-F238E27FC236}">
                <a16:creationId xmlns:a16="http://schemas.microsoft.com/office/drawing/2014/main" id="{FEB4B509-223F-46F2-955D-D5288D8D36D9}"/>
              </a:ext>
            </a:extLst>
          </p:cNvPr>
          <p:cNvSpPr>
            <a:spLocks noGrp="1"/>
          </p:cNvSpPr>
          <p:nvPr>
            <p:ph idx="1"/>
          </p:nvPr>
        </p:nvSpPr>
        <p:spPr>
          <a:xfrm>
            <a:off x="3723424" y="661106"/>
            <a:ext cx="5305610" cy="6138335"/>
          </a:xfrm>
        </p:spPr>
        <p:txBody>
          <a:bodyPr anchor="ctr">
            <a:normAutofit/>
          </a:bodyPr>
          <a:lstStyle/>
          <a:p>
            <a:pPr marL="0" marR="0" indent="0">
              <a:lnSpc>
                <a:spcPct val="100000"/>
              </a:lnSpc>
              <a:spcBef>
                <a:spcPts val="0"/>
              </a:spcBef>
              <a:spcAft>
                <a:spcPts val="800"/>
              </a:spcAft>
              <a:buNone/>
            </a:pPr>
            <a:r>
              <a:rPr lang="en-US" b="1" dirty="0">
                <a:solidFill>
                  <a:schemeClr val="bg1"/>
                </a:solidFill>
                <a:latin typeface="Calibri" panose="020F0502020204030204" pitchFamily="34" charset="0"/>
                <a:ea typeface="Calibri" panose="020F0502020204030204" pitchFamily="34" charset="0"/>
                <a:cs typeface="Times New Roman" panose="02020603050405020304" pitchFamily="18" charset="0"/>
              </a:rPr>
              <a:t>1) 3 Tips to Close the Poverty Gap (SEL and Relationship Building):</a:t>
            </a:r>
            <a:r>
              <a:rPr lang="en-US" dirty="0">
                <a:solidFill>
                  <a:srgbClr val="FFFFFF"/>
                </a:solidFill>
                <a:latin typeface="Calibri" panose="020F0502020204030204" pitchFamily="34" charset="0"/>
                <a:ea typeface="Calibri" panose="020F0502020204030204" pitchFamily="34" charset="0"/>
                <a:cs typeface="Times New Roman" panose="02020603050405020304" pitchFamily="18" charset="0"/>
              </a:rPr>
              <a:t> </a:t>
            </a:r>
            <a:r>
              <a:rPr lang="en-US" u="sng" dirty="0">
                <a:solidFill>
                  <a:srgbClr val="FFFFFF"/>
                </a:solidFill>
                <a:latin typeface="Calibri" panose="020F0502020204030204" pitchFamily="34"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https://buff.ly/2t2qLeS</a:t>
            </a:r>
            <a:r>
              <a:rPr lang="en-US" dirty="0">
                <a:solidFill>
                  <a:srgbClr val="FFFFFF"/>
                </a:solidFill>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0000"/>
              </a:lnSpc>
              <a:spcBef>
                <a:spcPts val="0"/>
              </a:spcBef>
              <a:spcAft>
                <a:spcPts val="800"/>
              </a:spcAft>
              <a:buNone/>
            </a:pPr>
            <a:r>
              <a:rPr lang="en-US" b="1" dirty="0">
                <a:solidFill>
                  <a:schemeClr val="bg1"/>
                </a:solidFill>
                <a:latin typeface="Calibri" panose="020F0502020204030204" pitchFamily="34" charset="0"/>
                <a:ea typeface="Calibri" panose="020F0502020204030204" pitchFamily="34" charset="0"/>
                <a:cs typeface="Times New Roman" panose="02020603050405020304" pitchFamily="18" charset="0"/>
              </a:rPr>
              <a:t>2) Super Practical Project-Based Learning Ideas:</a:t>
            </a:r>
            <a:r>
              <a:rPr lang="en-US" dirty="0">
                <a:solidFill>
                  <a:srgbClr val="FFFFFF"/>
                </a:solidFill>
                <a:latin typeface="Calibri" panose="020F0502020204030204" pitchFamily="34" charset="0"/>
                <a:ea typeface="Calibri" panose="020F0502020204030204" pitchFamily="34" charset="0"/>
                <a:cs typeface="Times New Roman" panose="02020603050405020304" pitchFamily="18" charset="0"/>
              </a:rPr>
              <a:t> </a:t>
            </a:r>
            <a:r>
              <a:rPr lang="en-US" u="sng" dirty="0">
                <a:solidFill>
                  <a:srgbClr val="FFFFFF"/>
                </a:solidFill>
                <a:latin typeface="Calibri" panose="020F0502020204030204" pitchFamily="34"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http://buff.ly/2bmxwvN</a:t>
            </a:r>
            <a:r>
              <a:rPr lang="en-US" dirty="0">
                <a:solidFill>
                  <a:srgbClr val="FFFFFF"/>
                </a:solidFill>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0000"/>
              </a:lnSpc>
              <a:spcBef>
                <a:spcPts val="0"/>
              </a:spcBef>
              <a:spcAft>
                <a:spcPts val="800"/>
              </a:spcAft>
              <a:buNone/>
            </a:pPr>
            <a:r>
              <a:rPr lang="en-US" b="1" dirty="0">
                <a:solidFill>
                  <a:schemeClr val="bg1"/>
                </a:solidFill>
                <a:latin typeface="Calibri" panose="020F0502020204030204" pitchFamily="34" charset="0"/>
                <a:ea typeface="Calibri" panose="020F0502020204030204" pitchFamily="34" charset="0"/>
                <a:cs typeface="Times New Roman" panose="02020603050405020304" pitchFamily="18" charset="0"/>
              </a:rPr>
              <a:t>3) Search Institute (40 Developmental Assets): </a:t>
            </a:r>
            <a:r>
              <a:rPr lang="en-US" u="sng" dirty="0">
                <a:solidFill>
                  <a:srgbClr val="FFFFFF"/>
                </a:solidFill>
                <a:latin typeface="Calibri" panose="020F0502020204030204" pitchFamily="34" charset="0"/>
                <a:ea typeface="Calibri" panose="020F050202020403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https://buff.ly/2taIMbh</a:t>
            </a:r>
            <a:r>
              <a:rPr lang="en-US" dirty="0">
                <a:solidFill>
                  <a:srgbClr val="FFFFFF"/>
                </a:solidFill>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0000"/>
              </a:lnSpc>
              <a:spcBef>
                <a:spcPts val="0"/>
              </a:spcBef>
              <a:spcAft>
                <a:spcPts val="800"/>
              </a:spcAft>
              <a:buNone/>
            </a:pPr>
            <a:r>
              <a:rPr lang="en-US" b="1" dirty="0">
                <a:solidFill>
                  <a:schemeClr val="bg1"/>
                </a:solidFill>
                <a:latin typeface="Calibri" panose="020F0502020204030204" pitchFamily="34" charset="0"/>
                <a:ea typeface="Calibri" panose="020F0502020204030204" pitchFamily="34" charset="0"/>
                <a:cs typeface="Times New Roman" panose="02020603050405020304" pitchFamily="18" charset="0"/>
              </a:rPr>
              <a:t>4) This Dark Side of the Internet is Costing Young People Their Jobs and Social Lives: </a:t>
            </a:r>
            <a:r>
              <a:rPr lang="en-US" u="sng" dirty="0">
                <a:solidFill>
                  <a:srgbClr val="FFFFFF"/>
                </a:solidFill>
                <a:latin typeface="Calibri" panose="020F0502020204030204" pitchFamily="34" charset="0"/>
                <a:ea typeface="Calibri" panose="020F050202020403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https://buff.ly/2EZVcrX</a:t>
            </a:r>
            <a:r>
              <a:rPr lang="en-US" dirty="0">
                <a:solidFill>
                  <a:srgbClr val="FFFFFF"/>
                </a:solidFill>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0000"/>
              </a:lnSpc>
              <a:spcBef>
                <a:spcPts val="0"/>
              </a:spcBef>
              <a:spcAft>
                <a:spcPts val="800"/>
              </a:spcAft>
              <a:buNone/>
            </a:pPr>
            <a:r>
              <a:rPr lang="en-US" b="1" dirty="0">
                <a:solidFill>
                  <a:schemeClr val="bg1"/>
                </a:solidFill>
                <a:latin typeface="Calibri" panose="020F0502020204030204" pitchFamily="34" charset="0"/>
                <a:ea typeface="Calibri" panose="020F0502020204030204" pitchFamily="34" charset="0"/>
                <a:cs typeface="Times New Roman" panose="02020603050405020304" pitchFamily="18" charset="0"/>
              </a:rPr>
              <a:t>5) How Service Learning Programs Benefit Students and Build Civic Identity</a:t>
            </a:r>
            <a:r>
              <a:rPr lang="en-US" dirty="0">
                <a:solidFill>
                  <a:srgbClr val="FFFFFF"/>
                </a:solidFill>
                <a:latin typeface="Calibri" panose="020F0502020204030204" pitchFamily="34" charset="0"/>
                <a:ea typeface="Calibri" panose="020F0502020204030204" pitchFamily="34" charset="0"/>
                <a:cs typeface="Times New Roman" panose="02020603050405020304" pitchFamily="18" charset="0"/>
              </a:rPr>
              <a:t>: </a:t>
            </a:r>
            <a:r>
              <a:rPr lang="en-US" u="sng" dirty="0">
                <a:solidFill>
                  <a:srgbClr val="FFFFFF"/>
                </a:solidFill>
                <a:latin typeface="Calibri" panose="020F0502020204030204" pitchFamily="34" charset="0"/>
                <a:ea typeface="Calibri" panose="020F0502020204030204" pitchFamily="34" charset="0"/>
                <a:cs typeface="Times New Roman" panose="02020603050405020304" pitchFamily="18" charset="0"/>
                <a:hlinkClick r:id="rId9">
                  <a:extLst>
                    <a:ext uri="{A12FA001-AC4F-418D-AE19-62706E023703}">
                      <ahyp:hlinkClr xmlns:ahyp="http://schemas.microsoft.com/office/drawing/2018/hyperlinkcolor" val="tx"/>
                    </a:ext>
                  </a:extLst>
                </a:hlinkClick>
              </a:rPr>
              <a:t>https://buff.ly/2FGsPMA</a:t>
            </a:r>
            <a:r>
              <a:rPr lang="en-US" dirty="0">
                <a:solidFill>
                  <a:srgbClr val="FFFFFF"/>
                </a:solidFill>
                <a:latin typeface="Calibri" panose="020F0502020204030204" pitchFamily="34" charset="0"/>
                <a:ea typeface="Calibri" panose="020F0502020204030204" pitchFamily="34" charset="0"/>
                <a:cs typeface="Times New Roman" panose="02020603050405020304" pitchFamily="18" charset="0"/>
              </a:rPr>
              <a:t>.</a:t>
            </a:r>
          </a:p>
          <a:p>
            <a:endParaRPr lang="en-US" sz="1700" dirty="0">
              <a:solidFill>
                <a:srgbClr val="FFFFFF"/>
              </a:solidFill>
            </a:endParaRPr>
          </a:p>
        </p:txBody>
      </p:sp>
      <p:pic>
        <p:nvPicPr>
          <p:cNvPr id="5" name="Picture 4">
            <a:extLst>
              <a:ext uri="{FF2B5EF4-FFF2-40B4-BE49-F238E27FC236}">
                <a16:creationId xmlns:a16="http://schemas.microsoft.com/office/drawing/2014/main" id="{234EE84B-D329-4B7F-A7BF-08B679A53531}"/>
              </a:ext>
            </a:extLst>
          </p:cNvPr>
          <p:cNvPicPr>
            <a:picLocks noChangeAspect="1"/>
          </p:cNvPicPr>
          <p:nvPr/>
        </p:nvPicPr>
        <p:blipFill>
          <a:blip r:embed="rId10"/>
          <a:stretch>
            <a:fillRect/>
          </a:stretch>
        </p:blipFill>
        <p:spPr>
          <a:xfrm>
            <a:off x="8308294" y="58559"/>
            <a:ext cx="720740" cy="635234"/>
          </a:xfrm>
          <a:prstGeom prst="rect">
            <a:avLst/>
          </a:prstGeom>
        </p:spPr>
      </p:pic>
    </p:spTree>
    <p:extLst>
      <p:ext uri="{BB962C8B-B14F-4D97-AF65-F5344CB8AC3E}">
        <p14:creationId xmlns:p14="http://schemas.microsoft.com/office/powerpoint/2010/main" val="2666520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9ABAA-D267-4618-8F6B-B8FE7039F3CD}"/>
              </a:ext>
            </a:extLst>
          </p:cNvPr>
          <p:cNvSpPr>
            <a:spLocks noGrp="1"/>
          </p:cNvSpPr>
          <p:nvPr>
            <p:ph type="title"/>
          </p:nvPr>
        </p:nvSpPr>
        <p:spPr>
          <a:xfrm>
            <a:off x="164308" y="2415322"/>
            <a:ext cx="3712369" cy="2399869"/>
          </a:xfrm>
        </p:spPr>
        <p:txBody>
          <a:bodyPr>
            <a:normAutofit/>
          </a:bodyPr>
          <a:lstStyle/>
          <a:p>
            <a:r>
              <a:rPr lang="en-US" dirty="0">
                <a:solidFill>
                  <a:srgbClr val="FFFFFF"/>
                </a:solidFill>
              </a:rPr>
              <a:t>COACHING</a:t>
            </a:r>
          </a:p>
        </p:txBody>
      </p:sp>
      <p:sp>
        <p:nvSpPr>
          <p:cNvPr id="3" name="Text Placeholder 2">
            <a:extLst>
              <a:ext uri="{FF2B5EF4-FFF2-40B4-BE49-F238E27FC236}">
                <a16:creationId xmlns:a16="http://schemas.microsoft.com/office/drawing/2014/main" id="{AA240E9E-EC83-460C-A8BC-D76B407E27A8}"/>
              </a:ext>
            </a:extLst>
          </p:cNvPr>
          <p:cNvSpPr>
            <a:spLocks noGrp="1"/>
          </p:cNvSpPr>
          <p:nvPr>
            <p:ph idx="1"/>
          </p:nvPr>
        </p:nvSpPr>
        <p:spPr>
          <a:xfrm>
            <a:off x="3840480" y="804672"/>
            <a:ext cx="4711446" cy="5248656"/>
          </a:xfrm>
        </p:spPr>
        <p:txBody>
          <a:bodyPr anchor="ctr">
            <a:normAutofit/>
          </a:bodyPr>
          <a:lstStyle/>
          <a:p>
            <a:pPr marL="203200" indent="0">
              <a:buNone/>
            </a:pPr>
            <a:r>
              <a:rPr lang="en-US" sz="2800" dirty="0"/>
              <a:t>Acknowledgement and rewards are given intermittently over time, and rewards that are actively earned seem to have the strongest effect on maintaining motivation. They don’t have to big large rewards, rewards should be given out in such a way where it is an encouragement for continual growth. </a:t>
            </a:r>
          </a:p>
          <a:p>
            <a:endParaRPr lang="en-US" sz="1700" dirty="0"/>
          </a:p>
        </p:txBody>
      </p:sp>
    </p:spTree>
    <p:extLst>
      <p:ext uri="{BB962C8B-B14F-4D97-AF65-F5344CB8AC3E}">
        <p14:creationId xmlns:p14="http://schemas.microsoft.com/office/powerpoint/2010/main" val="20552273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944DF-1D77-437E-B835-2994D0CD313A}"/>
              </a:ext>
            </a:extLst>
          </p:cNvPr>
          <p:cNvSpPr>
            <a:spLocks noGrp="1"/>
          </p:cNvSpPr>
          <p:nvPr>
            <p:ph type="title"/>
          </p:nvPr>
        </p:nvSpPr>
        <p:spPr>
          <a:xfrm>
            <a:off x="628650" y="365125"/>
            <a:ext cx="7886700" cy="1325563"/>
          </a:xfrm>
        </p:spPr>
        <p:txBody>
          <a:bodyPr>
            <a:normAutofit/>
          </a:bodyPr>
          <a:lstStyle/>
          <a:p>
            <a:r>
              <a:rPr lang="en-US" dirty="0"/>
              <a:t>SAMPLES</a:t>
            </a:r>
          </a:p>
        </p:txBody>
      </p:sp>
      <p:graphicFrame>
        <p:nvGraphicFramePr>
          <p:cNvPr id="47" name="Text Placeholder 2">
            <a:extLst>
              <a:ext uri="{FF2B5EF4-FFF2-40B4-BE49-F238E27FC236}">
                <a16:creationId xmlns:a16="http://schemas.microsoft.com/office/drawing/2014/main" id="{B1810B19-DBB9-4564-B661-7BE3293534B8}"/>
              </a:ext>
            </a:extLst>
          </p:cNvPr>
          <p:cNvGraphicFramePr/>
          <p:nvPr>
            <p:extLst>
              <p:ext uri="{D42A27DB-BD31-4B8C-83A1-F6EECF244321}">
                <p14:modId xmlns:p14="http://schemas.microsoft.com/office/powerpoint/2010/main" val="2888541393"/>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68586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Shape 94"/>
        <p:cNvGrpSpPr/>
        <p:nvPr/>
      </p:nvGrpSpPr>
      <p:grpSpPr>
        <a:xfrm>
          <a:off x="0" y="0"/>
          <a:ext cx="0" cy="0"/>
          <a:chOff x="0" y="0"/>
          <a:chExt cx="0" cy="0"/>
        </a:xfrm>
      </p:grpSpPr>
      <p:pic>
        <p:nvPicPr>
          <p:cNvPr id="102" name="Picture 101">
            <a:extLst>
              <a:ext uri="{FF2B5EF4-FFF2-40B4-BE49-F238E27FC236}">
                <a16:creationId xmlns:a16="http://schemas.microsoft.com/office/drawing/2014/main" id="{AC3E6C53-102E-4ACA-BCBB-3CC973B9948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36" name="Picture 103">
            <a:extLst>
              <a:ext uri="{FF2B5EF4-FFF2-40B4-BE49-F238E27FC236}">
                <a16:creationId xmlns:a16="http://schemas.microsoft.com/office/drawing/2014/main" id="{17B2B42C-0777-4D6E-9432-535281803A8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4242851"/>
            <a:ext cx="6726063" cy="275942"/>
          </a:xfrm>
          <a:prstGeom prst="rect">
            <a:avLst/>
          </a:prstGeom>
        </p:spPr>
      </p:pic>
      <p:pic>
        <p:nvPicPr>
          <p:cNvPr id="137" name="Picture 105">
            <a:extLst>
              <a:ext uri="{FF2B5EF4-FFF2-40B4-BE49-F238E27FC236}">
                <a16:creationId xmlns:a16="http://schemas.microsoft.com/office/drawing/2014/main" id="{EFEAAB60-93E2-4DC6-99AC-939637BCE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6833787" y="4243845"/>
            <a:ext cx="2307831" cy="276940"/>
          </a:xfrm>
          <a:prstGeom prst="rect">
            <a:avLst/>
          </a:prstGeom>
        </p:spPr>
      </p:pic>
      <p:sp>
        <p:nvSpPr>
          <p:cNvPr id="138" name="Rectangle 107">
            <a:extLst>
              <a:ext uri="{FF2B5EF4-FFF2-40B4-BE49-F238E27FC236}">
                <a16:creationId xmlns:a16="http://schemas.microsoft.com/office/drawing/2014/main" id="{7EF5ECB8-D49C-48FB-A93E-88EB2FFDFD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2590078"/>
            <a:ext cx="6726063"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9" name="Rectangle 109">
            <a:extLst>
              <a:ext uri="{FF2B5EF4-FFF2-40B4-BE49-F238E27FC236}">
                <a16:creationId xmlns:a16="http://schemas.microsoft.com/office/drawing/2014/main" id="{411B77A2-BD5C-432D-B52E-C12612C74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33786" y="2590078"/>
            <a:ext cx="2307832"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40" name="Rectangle 111">
            <a:extLst>
              <a:ext uri="{FF2B5EF4-FFF2-40B4-BE49-F238E27FC236}">
                <a16:creationId xmlns:a16="http://schemas.microsoft.com/office/drawing/2014/main" id="{87C031CB-DEB3-405F-9996-5322C24A6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1" name="Picture 113">
            <a:extLst>
              <a:ext uri="{FF2B5EF4-FFF2-40B4-BE49-F238E27FC236}">
                <a16:creationId xmlns:a16="http://schemas.microsoft.com/office/drawing/2014/main" id="{92031F0E-C3FA-4DAF-BD13-4AC665CFF0F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42" name="Picture 115">
            <a:extLst>
              <a:ext uri="{FF2B5EF4-FFF2-40B4-BE49-F238E27FC236}">
                <a16:creationId xmlns:a16="http://schemas.microsoft.com/office/drawing/2014/main" id="{BE685C68-BF28-4330-A4FE-33ABD88511A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5349629"/>
            <a:ext cx="8644465" cy="275942"/>
          </a:xfrm>
          <a:prstGeom prst="rect">
            <a:avLst/>
          </a:prstGeom>
        </p:spPr>
      </p:pic>
      <p:sp>
        <p:nvSpPr>
          <p:cNvPr id="143" name="Rectangle 117">
            <a:extLst>
              <a:ext uri="{FF2B5EF4-FFF2-40B4-BE49-F238E27FC236}">
                <a16:creationId xmlns:a16="http://schemas.microsoft.com/office/drawing/2014/main" id="{273350E1-40B5-47D9-8DDD-3C2A17B4B6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8644466" cy="537949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95" name="Shape 95"/>
          <p:cNvSpPr txBox="1">
            <a:spLocks noGrp="1"/>
          </p:cNvSpPr>
          <p:nvPr>
            <p:ph type="title"/>
          </p:nvPr>
        </p:nvSpPr>
        <p:spPr>
          <a:xfrm>
            <a:off x="340568" y="609601"/>
            <a:ext cx="7111436" cy="4084800"/>
          </a:xfrm>
          <a:prstGeom prst="rect">
            <a:avLst/>
          </a:prstGeom>
        </p:spPr>
        <p:txBody>
          <a:bodyPr vert="horz" lIns="91440" tIns="45720" rIns="91440" bIns="45720" rtlCol="0" anchor="b" anchorCtr="0">
            <a:normAutofit/>
          </a:bodyPr>
          <a:lstStyle/>
          <a:p>
            <a:pPr marL="0" marR="0" lvl="0" indent="0">
              <a:buClr>
                <a:schemeClr val="dk1"/>
              </a:buClr>
              <a:buSzPct val="25000"/>
            </a:pPr>
            <a:r>
              <a:rPr lang="en-US" sz="2900" b="0" i="0" u="none" strike="noStrike" cap="none" dirty="0">
                <a:solidFill>
                  <a:srgbClr val="FFFFFF"/>
                </a:solidFill>
                <a:sym typeface="Calibri"/>
              </a:rPr>
              <a:t> </a:t>
            </a:r>
            <a:r>
              <a:rPr lang="en-US" sz="4000" b="0" i="0" u="none" strike="noStrike" cap="none" dirty="0">
                <a:solidFill>
                  <a:srgbClr val="FFFFFF"/>
                </a:solidFill>
                <a:sym typeface="Calibri"/>
              </a:rPr>
              <a:t>What are your biggest challenges with student behavior and what strategies are you currently using</a:t>
            </a:r>
            <a:r>
              <a:rPr lang="en-US" sz="2900" b="0" i="0" u="none" strike="noStrike" cap="none" dirty="0">
                <a:solidFill>
                  <a:srgbClr val="FFFFFF"/>
                </a:solidFill>
                <a:sym typeface="Calibri"/>
              </a:rPr>
              <a:t>? </a:t>
            </a:r>
            <a:endParaRPr lang="en-US" sz="2900" dirty="0">
              <a:solidFill>
                <a:srgbClr val="FFFFFF"/>
              </a:solidFill>
            </a:endParaRPr>
          </a:p>
        </p:txBody>
      </p:sp>
      <p:pic>
        <p:nvPicPr>
          <p:cNvPr id="144" name="Picture 119">
            <a:extLst>
              <a:ext uri="{FF2B5EF4-FFF2-40B4-BE49-F238E27FC236}">
                <a16:creationId xmlns:a16="http://schemas.microsoft.com/office/drawing/2014/main" id="{A1500D0A-0DCA-4E06-8B25-618E6299CC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cstate="print">
            <a:extLst>
              <a:ext uri="{28A0092B-C50C-407E-A947-70E740481C1C}">
                <a14:useLocalDpi xmlns:a14="http://schemas.microsoft.com/office/drawing/2010/main" val="0"/>
              </a:ext>
            </a:extLst>
          </a:blip>
          <a:stretch>
            <a:fillRect/>
          </a:stretch>
        </p:blipFill>
        <p:spPr>
          <a:xfrm>
            <a:off x="7939369" y="4686838"/>
            <a:ext cx="1202248" cy="144270"/>
          </a:xfrm>
          <a:prstGeom prst="rect">
            <a:avLst/>
          </a:prstGeom>
        </p:spPr>
      </p:pic>
      <p:sp>
        <p:nvSpPr>
          <p:cNvPr id="122" name="Rectangle 121">
            <a:extLst>
              <a:ext uri="{FF2B5EF4-FFF2-40B4-BE49-F238E27FC236}">
                <a16:creationId xmlns:a16="http://schemas.microsoft.com/office/drawing/2014/main" id="{108AC4DC-69B5-4DD1-84BC-850C5A2861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3034068"/>
            <a:ext cx="1202248"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7" name="Shape 97"/>
          <p:cNvSpPr txBox="1"/>
          <p:nvPr/>
        </p:nvSpPr>
        <p:spPr>
          <a:xfrm>
            <a:off x="7860533" y="4678324"/>
            <a:ext cx="942900" cy="1456800"/>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dirty="0">
              <a:solidFill>
                <a:schemeClr val="dk1"/>
              </a:solidFill>
              <a:latin typeface="Calibri"/>
              <a:ea typeface="Calibri"/>
              <a:cs typeface="Calibri"/>
              <a:sym typeface="Calibri"/>
            </a:endParaRPr>
          </a:p>
        </p:txBody>
      </p:sp>
      <p:pic>
        <p:nvPicPr>
          <p:cNvPr id="5" name="Picture 4"/>
          <p:cNvPicPr>
            <a:picLocks noChangeAspect="1"/>
          </p:cNvPicPr>
          <p:nvPr/>
        </p:nvPicPr>
        <p:blipFill>
          <a:blip r:embed="rId6"/>
          <a:stretch>
            <a:fillRect/>
          </a:stretch>
        </p:blipFill>
        <p:spPr>
          <a:xfrm>
            <a:off x="7987702" y="3374308"/>
            <a:ext cx="1130984" cy="1010880"/>
          </a:xfrm>
          <a:prstGeom prst="rect">
            <a:avLst/>
          </a:prstGeom>
        </p:spPr>
      </p:pic>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BC34C-DC80-4328-9E80-2881B4ABD645}"/>
              </a:ext>
            </a:extLst>
          </p:cNvPr>
          <p:cNvSpPr>
            <a:spLocks noGrp="1"/>
          </p:cNvSpPr>
          <p:nvPr>
            <p:ph type="title"/>
          </p:nvPr>
        </p:nvSpPr>
        <p:spPr>
          <a:xfrm>
            <a:off x="1435101" y="365125"/>
            <a:ext cx="7080249" cy="1325563"/>
          </a:xfrm>
        </p:spPr>
        <p:txBody>
          <a:bodyPr>
            <a:normAutofit/>
          </a:bodyPr>
          <a:lstStyle/>
          <a:p>
            <a:r>
              <a:rPr lang="en-US" dirty="0"/>
              <a:t>SERIOUS CONVERSATIONS </a:t>
            </a:r>
          </a:p>
        </p:txBody>
      </p:sp>
      <p:sp>
        <p:nvSpPr>
          <p:cNvPr id="3" name="Text Placeholder 2">
            <a:extLst>
              <a:ext uri="{FF2B5EF4-FFF2-40B4-BE49-F238E27FC236}">
                <a16:creationId xmlns:a16="http://schemas.microsoft.com/office/drawing/2014/main" id="{72739CD3-4C6A-472E-8AC6-02F52565BF50}"/>
              </a:ext>
            </a:extLst>
          </p:cNvPr>
          <p:cNvSpPr>
            <a:spLocks noGrp="1"/>
          </p:cNvSpPr>
          <p:nvPr>
            <p:ph idx="1"/>
          </p:nvPr>
        </p:nvSpPr>
        <p:spPr>
          <a:xfrm>
            <a:off x="628650" y="1825625"/>
            <a:ext cx="7886700" cy="4351338"/>
          </a:xfrm>
        </p:spPr>
        <p:txBody>
          <a:bodyPr>
            <a:normAutofit/>
          </a:bodyPr>
          <a:lstStyle/>
          <a:p>
            <a:pPr marL="203200" indent="0">
              <a:lnSpc>
                <a:spcPct val="90000"/>
              </a:lnSpc>
              <a:buNone/>
            </a:pPr>
            <a:r>
              <a:rPr lang="en-US" sz="2500" dirty="0"/>
              <a:t>While using these approaches/lessons, you're going to hold several deep and authentic conversations with students.  They are expressing themselves and entrusting you. There are a few things that will help you navigate these engaging and important conversations. </a:t>
            </a:r>
          </a:p>
          <a:p>
            <a:pPr marL="203200" indent="0">
              <a:lnSpc>
                <a:spcPct val="90000"/>
              </a:lnSpc>
              <a:buNone/>
            </a:pPr>
            <a:endParaRPr lang="en-US" sz="2500" dirty="0"/>
          </a:p>
          <a:p>
            <a:pPr>
              <a:lnSpc>
                <a:spcPct val="90000"/>
              </a:lnSpc>
            </a:pPr>
            <a:r>
              <a:rPr lang="en-US" sz="2500" dirty="0"/>
              <a:t> If a student is going to harm themselves or others, you are a mandated reporter, follow your schools or programs policy and procedures. </a:t>
            </a:r>
          </a:p>
          <a:p>
            <a:pPr marL="203200" indent="0">
              <a:lnSpc>
                <a:spcPct val="90000"/>
              </a:lnSpc>
              <a:buNone/>
            </a:pPr>
            <a:r>
              <a:rPr lang="en-US" sz="2500" b="1" dirty="0"/>
              <a:t> </a:t>
            </a:r>
            <a:endParaRPr lang="en-US" sz="2500" dirty="0"/>
          </a:p>
          <a:p>
            <a:pPr>
              <a:lnSpc>
                <a:spcPct val="90000"/>
              </a:lnSpc>
            </a:pPr>
            <a:endParaRPr lang="en-US" sz="2500" dirty="0"/>
          </a:p>
        </p:txBody>
      </p:sp>
      <p:pic>
        <p:nvPicPr>
          <p:cNvPr id="12" name="Graphic 11" descr="Brain in head">
            <a:extLst>
              <a:ext uri="{FF2B5EF4-FFF2-40B4-BE49-F238E27FC236}">
                <a16:creationId xmlns:a16="http://schemas.microsoft.com/office/drawing/2014/main" id="{900A0F20-8DCD-46B5-8F4F-F0F00D9DBA5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8650" y="685006"/>
            <a:ext cx="685800" cy="685800"/>
          </a:xfrm>
          <a:prstGeom prst="rect">
            <a:avLst/>
          </a:prstGeom>
        </p:spPr>
      </p:pic>
    </p:spTree>
    <p:extLst>
      <p:ext uri="{BB962C8B-B14F-4D97-AF65-F5344CB8AC3E}">
        <p14:creationId xmlns:p14="http://schemas.microsoft.com/office/powerpoint/2010/main" val="7431075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628650" y="963877"/>
            <a:ext cx="2620771" cy="4930246"/>
          </a:xfrm>
          <a:prstGeom prst="rect">
            <a:avLst/>
          </a:prstGeom>
        </p:spPr>
        <p:txBody>
          <a:bodyPr lIns="91425" tIns="45700" rIns="91425" bIns="45700" anchorCtr="0">
            <a:normAutofit/>
          </a:bodyPr>
          <a:lstStyle/>
          <a:p>
            <a:pPr marL="0" marR="0" lvl="0" indent="0" algn="r" rtl="0">
              <a:spcBef>
                <a:spcPts val="0"/>
              </a:spcBef>
              <a:buClr>
                <a:schemeClr val="dk1"/>
              </a:buClr>
              <a:buSzPct val="25000"/>
              <a:buFont typeface="Calibri"/>
              <a:buNone/>
            </a:pPr>
            <a:r>
              <a:rPr lang="en-US" b="1" dirty="0">
                <a:solidFill>
                  <a:schemeClr val="accent1"/>
                </a:solidFill>
              </a:rPr>
              <a:t>RESULT: 21st CENTURY SKILL BUILDERS</a:t>
            </a:r>
          </a:p>
        </p:txBody>
      </p:sp>
      <p:sp>
        <p:nvSpPr>
          <p:cNvPr id="201" name="Shape 201"/>
          <p:cNvSpPr txBox="1">
            <a:spLocks noGrp="1"/>
          </p:cNvSpPr>
          <p:nvPr>
            <p:ph idx="1"/>
          </p:nvPr>
        </p:nvSpPr>
        <p:spPr>
          <a:xfrm>
            <a:off x="3405809" y="267788"/>
            <a:ext cx="5109541" cy="6270172"/>
          </a:xfrm>
          <a:prstGeom prst="rect">
            <a:avLst/>
          </a:prstGeom>
        </p:spPr>
        <p:txBody>
          <a:bodyPr lIns="91425" tIns="45700" rIns="91425" bIns="45700" anchor="ctr" anchorCtr="0">
            <a:normAutofit/>
          </a:bodyPr>
          <a:lstStyle/>
          <a:p>
            <a:pPr marL="0" marR="0" lvl="0" indent="0" rtl="0">
              <a:spcBef>
                <a:spcPts val="0"/>
              </a:spcBef>
              <a:spcAft>
                <a:spcPts val="0"/>
              </a:spcAft>
              <a:buNone/>
            </a:pPr>
            <a:endParaRPr lang="en-US" sz="2800" dirty="0"/>
          </a:p>
          <a:p>
            <a:pPr marL="0" marR="0" lvl="0" indent="0" rtl="0">
              <a:spcBef>
                <a:spcPts val="0"/>
              </a:spcBef>
              <a:spcAft>
                <a:spcPts val="0"/>
              </a:spcAft>
              <a:buNone/>
            </a:pPr>
            <a:r>
              <a:rPr lang="en-US" sz="2800" dirty="0"/>
              <a:t>College, Career, Life-Skills, &amp; Community</a:t>
            </a:r>
          </a:p>
          <a:p>
            <a:pPr marL="0" marR="0" lvl="0" indent="0" rtl="0">
              <a:spcBef>
                <a:spcPts val="0"/>
              </a:spcBef>
              <a:spcAft>
                <a:spcPts val="0"/>
              </a:spcAft>
              <a:buNone/>
            </a:pPr>
            <a:r>
              <a:rPr lang="en-US" sz="2800" b="0" i="0" u="none" strike="noStrike" cap="none" dirty="0">
                <a:latin typeface="Calibri"/>
                <a:ea typeface="Calibri"/>
                <a:cs typeface="Calibri"/>
                <a:sym typeface="Calibri"/>
              </a:rPr>
              <a:t>With this new holistically designed approach, your students  become:</a:t>
            </a:r>
          </a:p>
          <a:p>
            <a:pPr marL="457200" marR="0" lvl="0" indent="0" rtl="0">
              <a:spcBef>
                <a:spcPts val="480"/>
              </a:spcBef>
              <a:spcAft>
                <a:spcPts val="0"/>
              </a:spcAft>
              <a:buNone/>
            </a:pPr>
            <a:r>
              <a:rPr lang="en-US" sz="2800" b="1" i="0" u="none" strike="noStrike" cap="none" dirty="0">
                <a:latin typeface="Calibri"/>
                <a:ea typeface="Calibri"/>
                <a:cs typeface="Calibri"/>
                <a:sym typeface="Calibri"/>
              </a:rPr>
              <a:t>More self-regulated and reliant</a:t>
            </a:r>
          </a:p>
          <a:p>
            <a:pPr marL="457200" marR="0" lvl="0" indent="0" rtl="0">
              <a:spcBef>
                <a:spcPts val="480"/>
              </a:spcBef>
              <a:spcAft>
                <a:spcPts val="0"/>
              </a:spcAft>
              <a:buNone/>
            </a:pPr>
            <a:r>
              <a:rPr lang="en-US" sz="2800" b="1" i="0" u="none" strike="noStrike" cap="none" dirty="0">
                <a:latin typeface="Calibri"/>
                <a:ea typeface="Calibri"/>
                <a:cs typeface="Calibri"/>
                <a:sym typeface="Calibri"/>
              </a:rPr>
              <a:t>More empathetic</a:t>
            </a:r>
          </a:p>
          <a:p>
            <a:pPr marL="457200" marR="0" lvl="0" indent="0" rtl="0">
              <a:spcBef>
                <a:spcPts val="480"/>
              </a:spcBef>
              <a:spcAft>
                <a:spcPts val="0"/>
              </a:spcAft>
              <a:buNone/>
            </a:pPr>
            <a:r>
              <a:rPr lang="en-US" sz="2800" b="1" dirty="0"/>
              <a:t>T</a:t>
            </a:r>
            <a:r>
              <a:rPr lang="en-US" sz="2800" b="1" i="0" u="none" strike="noStrike" cap="none" dirty="0">
                <a:latin typeface="Calibri"/>
                <a:ea typeface="Calibri"/>
                <a:cs typeface="Calibri"/>
                <a:sym typeface="Calibri"/>
              </a:rPr>
              <a:t>hink more about others </a:t>
            </a:r>
          </a:p>
          <a:p>
            <a:pPr marL="457200" marR="0" lvl="0" indent="0" rtl="0">
              <a:spcBef>
                <a:spcPts val="480"/>
              </a:spcBef>
              <a:spcAft>
                <a:spcPts val="0"/>
              </a:spcAft>
              <a:buNone/>
            </a:pPr>
            <a:r>
              <a:rPr lang="en-US" sz="2800" b="1" i="0" u="none" strike="noStrike" cap="none" dirty="0">
                <a:latin typeface="Calibri"/>
                <a:ea typeface="Calibri"/>
                <a:cs typeface="Calibri"/>
                <a:sym typeface="Calibri"/>
              </a:rPr>
              <a:t>More tolerant</a:t>
            </a:r>
          </a:p>
          <a:p>
            <a:pPr marL="457200" marR="0" lvl="0" indent="0" rtl="0">
              <a:spcBef>
                <a:spcPts val="480"/>
              </a:spcBef>
              <a:spcAft>
                <a:spcPts val="0"/>
              </a:spcAft>
              <a:buNone/>
            </a:pPr>
            <a:r>
              <a:rPr lang="en-US" sz="2800" b="1" i="0" u="none" strike="noStrike" cap="none" dirty="0">
                <a:latin typeface="Calibri"/>
                <a:ea typeface="Calibri"/>
                <a:cs typeface="Calibri"/>
                <a:sym typeface="Calibri"/>
              </a:rPr>
              <a:t>More connected</a:t>
            </a:r>
          </a:p>
          <a:p>
            <a:pPr marL="457200" marR="0" lvl="0" indent="0" rtl="0">
              <a:spcBef>
                <a:spcPts val="480"/>
              </a:spcBef>
              <a:spcAft>
                <a:spcPts val="0"/>
              </a:spcAft>
              <a:buNone/>
            </a:pPr>
            <a:r>
              <a:rPr lang="en-US" sz="2800" b="1" i="0" u="none" strike="noStrike" cap="none" dirty="0">
                <a:latin typeface="Calibri"/>
                <a:ea typeface="Calibri"/>
                <a:cs typeface="Calibri"/>
                <a:sym typeface="Calibri"/>
              </a:rPr>
              <a:t>More self-aware</a:t>
            </a:r>
          </a:p>
          <a:p>
            <a:pPr marL="457200" marR="0" lvl="0" indent="0" rtl="0">
              <a:spcBef>
                <a:spcPts val="480"/>
              </a:spcBef>
              <a:buNone/>
            </a:pPr>
            <a:r>
              <a:rPr lang="en-US" sz="2800" b="1" i="0" u="none" strike="noStrike" cap="none" dirty="0">
                <a:latin typeface="Calibri"/>
                <a:ea typeface="Calibri"/>
                <a:cs typeface="Calibri"/>
                <a:sym typeface="Calibri"/>
              </a:rPr>
              <a:t>More balanced</a:t>
            </a:r>
          </a:p>
        </p:txBody>
      </p:sp>
      <p:pic>
        <p:nvPicPr>
          <p:cNvPr id="5" name="Picture 4"/>
          <p:cNvPicPr>
            <a:picLocks noChangeAspect="1"/>
          </p:cNvPicPr>
          <p:nvPr/>
        </p:nvPicPr>
        <p:blipFill>
          <a:blip r:embed="rId3"/>
          <a:stretch>
            <a:fillRect/>
          </a:stretch>
        </p:blipFill>
        <p:spPr>
          <a:xfrm>
            <a:off x="8392759" y="6071900"/>
            <a:ext cx="588081" cy="51831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186E9-E39E-47B5-B4FA-BD17A771E6E1}"/>
              </a:ext>
            </a:extLst>
          </p:cNvPr>
          <p:cNvSpPr>
            <a:spLocks noGrp="1"/>
          </p:cNvSpPr>
          <p:nvPr>
            <p:ph type="title"/>
          </p:nvPr>
        </p:nvSpPr>
        <p:spPr/>
        <p:txBody>
          <a:bodyPr/>
          <a:lstStyle/>
          <a:p>
            <a:pPr algn="ctr"/>
            <a:r>
              <a:rPr lang="en-US" dirty="0"/>
              <a:t>TELL YOUR STORY</a:t>
            </a:r>
          </a:p>
        </p:txBody>
      </p:sp>
      <p:sp>
        <p:nvSpPr>
          <p:cNvPr id="3" name="Content Placeholder 2">
            <a:extLst>
              <a:ext uri="{FF2B5EF4-FFF2-40B4-BE49-F238E27FC236}">
                <a16:creationId xmlns:a16="http://schemas.microsoft.com/office/drawing/2014/main" id="{EC93BBA7-7D37-45A9-BFF8-591D4837B335}"/>
              </a:ext>
            </a:extLst>
          </p:cNvPr>
          <p:cNvSpPr>
            <a:spLocks noGrp="1"/>
          </p:cNvSpPr>
          <p:nvPr>
            <p:ph idx="1"/>
          </p:nvPr>
        </p:nvSpPr>
        <p:spPr/>
        <p:txBody>
          <a:bodyPr/>
          <a:lstStyle/>
          <a:p>
            <a:pPr lvl="1"/>
            <a:r>
              <a:rPr lang="en-US" sz="3200" dirty="0"/>
              <a:t>Outline it</a:t>
            </a:r>
            <a:endParaRPr lang="en-US" sz="2800" dirty="0"/>
          </a:p>
          <a:p>
            <a:pPr lvl="1"/>
            <a:r>
              <a:rPr lang="en-US" sz="3200" dirty="0"/>
              <a:t>Use dates as the talking points</a:t>
            </a:r>
            <a:endParaRPr lang="en-US" sz="2800" dirty="0"/>
          </a:p>
          <a:p>
            <a:pPr lvl="1"/>
            <a:r>
              <a:rPr lang="en-US" sz="3200" dirty="0"/>
              <a:t>Recall certain activities that change the course of the lives</a:t>
            </a:r>
            <a:endParaRPr lang="en-US" sz="2800" dirty="0"/>
          </a:p>
          <a:p>
            <a:pPr lvl="1"/>
            <a:r>
              <a:rPr lang="en-US" sz="3200" dirty="0"/>
              <a:t>Draw it</a:t>
            </a:r>
            <a:endParaRPr lang="en-US" sz="2800" dirty="0"/>
          </a:p>
          <a:p>
            <a:pPr lvl="1"/>
            <a:r>
              <a:rPr lang="en-US" sz="3200" dirty="0"/>
              <a:t>Use flash cards </a:t>
            </a:r>
            <a:endParaRPr lang="en-US" sz="2800" dirty="0"/>
          </a:p>
          <a:p>
            <a:pPr lvl="1"/>
            <a:r>
              <a:rPr lang="en-US" sz="3200" dirty="0"/>
              <a:t>Think of it as a journal entry</a:t>
            </a:r>
            <a:endParaRPr lang="en-US" sz="2800" dirty="0"/>
          </a:p>
          <a:p>
            <a:endParaRPr lang="en-US" dirty="0"/>
          </a:p>
        </p:txBody>
      </p:sp>
    </p:spTree>
    <p:extLst>
      <p:ext uri="{BB962C8B-B14F-4D97-AF65-F5344CB8AC3E}">
        <p14:creationId xmlns:p14="http://schemas.microsoft.com/office/powerpoint/2010/main" val="17293194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41666-7AB8-4476-AAEB-5A0C50AE70F2}"/>
              </a:ext>
            </a:extLst>
          </p:cNvPr>
          <p:cNvSpPr>
            <a:spLocks noGrp="1"/>
          </p:cNvSpPr>
          <p:nvPr>
            <p:ph type="title"/>
          </p:nvPr>
        </p:nvSpPr>
        <p:spPr>
          <a:xfrm>
            <a:off x="531639" y="753228"/>
            <a:ext cx="6896534" cy="1363440"/>
          </a:xfrm>
        </p:spPr>
        <p:txBody>
          <a:bodyPr>
            <a:normAutofit fontScale="90000"/>
          </a:bodyPr>
          <a:lstStyle/>
          <a:p>
            <a:pPr algn="ctr"/>
            <a:r>
              <a:rPr lang="en-US" dirty="0"/>
              <a:t>The Benefits to Storytelling as a Tool for Connecting with Students </a:t>
            </a:r>
            <a:br>
              <a:rPr lang="en-US" dirty="0"/>
            </a:br>
            <a:endParaRPr lang="en-US" dirty="0"/>
          </a:p>
        </p:txBody>
      </p:sp>
      <p:sp>
        <p:nvSpPr>
          <p:cNvPr id="3" name="Content Placeholder 2">
            <a:extLst>
              <a:ext uri="{FF2B5EF4-FFF2-40B4-BE49-F238E27FC236}">
                <a16:creationId xmlns:a16="http://schemas.microsoft.com/office/drawing/2014/main" id="{0B5E3C93-B4C3-441C-A0CF-A13447453CE1}"/>
              </a:ext>
            </a:extLst>
          </p:cNvPr>
          <p:cNvSpPr>
            <a:spLocks noGrp="1"/>
          </p:cNvSpPr>
          <p:nvPr>
            <p:ph idx="1"/>
          </p:nvPr>
        </p:nvSpPr>
        <p:spPr>
          <a:xfrm>
            <a:off x="0" y="2116668"/>
            <a:ext cx="8923867" cy="4741332"/>
          </a:xfrm>
        </p:spPr>
        <p:txBody>
          <a:bodyPr>
            <a:normAutofit/>
          </a:bodyPr>
          <a:lstStyle/>
          <a:p>
            <a:pPr lvl="0"/>
            <a:r>
              <a:rPr lang="en-US" dirty="0"/>
              <a:t>They connect with you</a:t>
            </a:r>
          </a:p>
          <a:p>
            <a:pPr lvl="0"/>
            <a:r>
              <a:rPr lang="en-US" dirty="0"/>
              <a:t>They see themselves in you</a:t>
            </a:r>
          </a:p>
          <a:p>
            <a:pPr lvl="0"/>
            <a:r>
              <a:rPr lang="en-US" dirty="0"/>
              <a:t>You become relatable </a:t>
            </a:r>
          </a:p>
          <a:p>
            <a:pPr lvl="0"/>
            <a:r>
              <a:rPr lang="en-US" dirty="0"/>
              <a:t>Inspires purposeful talking</a:t>
            </a:r>
          </a:p>
          <a:p>
            <a:pPr lvl="0"/>
            <a:r>
              <a:rPr lang="en-US" dirty="0"/>
              <a:t>Raises the enthusiasm for reading</a:t>
            </a:r>
          </a:p>
          <a:p>
            <a:pPr lvl="0"/>
            <a:r>
              <a:rPr lang="en-US" dirty="0"/>
              <a:t>They want to share their story </a:t>
            </a:r>
          </a:p>
          <a:p>
            <a:pPr lvl="0"/>
            <a:r>
              <a:rPr lang="en-US" dirty="0"/>
              <a:t>Enhances the community in the room</a:t>
            </a:r>
          </a:p>
          <a:p>
            <a:pPr lvl="0"/>
            <a:r>
              <a:rPr lang="en-US" dirty="0"/>
              <a:t>Improves listening skills</a:t>
            </a:r>
          </a:p>
          <a:p>
            <a:pPr lvl="0"/>
            <a:r>
              <a:rPr lang="en-US" dirty="0"/>
              <a:t>Gives a motivating reason for English-language learners to speak and write English</a:t>
            </a:r>
          </a:p>
          <a:p>
            <a:endParaRPr lang="en-US" dirty="0"/>
          </a:p>
        </p:txBody>
      </p:sp>
    </p:spTree>
    <p:extLst>
      <p:ext uri="{BB962C8B-B14F-4D97-AF65-F5344CB8AC3E}">
        <p14:creationId xmlns:p14="http://schemas.microsoft.com/office/powerpoint/2010/main" val="35627501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57531EC-4C2E-4C4A-AFAB-7D89899F407E}"/>
              </a:ext>
            </a:extLst>
          </p:cNvPr>
          <p:cNvSpPr>
            <a:spLocks noGrp="1"/>
          </p:cNvSpPr>
          <p:nvPr>
            <p:ph idx="1"/>
          </p:nvPr>
        </p:nvSpPr>
        <p:spPr>
          <a:xfrm>
            <a:off x="510240" y="2336873"/>
            <a:ext cx="2742217" cy="777388"/>
          </a:xfrm>
        </p:spPr>
        <p:txBody>
          <a:bodyPr>
            <a:normAutofit/>
          </a:bodyPr>
          <a:lstStyle/>
          <a:p>
            <a:pPr marL="203200" indent="0">
              <a:buNone/>
            </a:pPr>
            <a:r>
              <a:rPr lang="en-US" b="1" dirty="0">
                <a:solidFill>
                  <a:srgbClr val="FFFFFF"/>
                </a:solidFill>
                <a:hlinkClick r:id="rId3"/>
              </a:rPr>
              <a:t>www.CASEL.org</a:t>
            </a:r>
            <a:r>
              <a:rPr lang="en-US" b="1" dirty="0">
                <a:solidFill>
                  <a:srgbClr val="FFFFFF"/>
                </a:solidFill>
              </a:rPr>
              <a:t> </a:t>
            </a:r>
          </a:p>
          <a:p>
            <a:pPr marL="203200" indent="0">
              <a:buNone/>
            </a:pPr>
            <a:endParaRPr lang="en-US" sz="1200" dirty="0">
              <a:solidFill>
                <a:srgbClr val="FFFFFF"/>
              </a:solidFill>
            </a:endParaRPr>
          </a:p>
        </p:txBody>
      </p:sp>
      <p:pic>
        <p:nvPicPr>
          <p:cNvPr id="5" name="Picture 4">
            <a:extLst>
              <a:ext uri="{FF2B5EF4-FFF2-40B4-BE49-F238E27FC236}">
                <a16:creationId xmlns:a16="http://schemas.microsoft.com/office/drawing/2014/main" id="{36137910-E9C6-48CB-94C9-2D624984709E}"/>
              </a:ext>
            </a:extLst>
          </p:cNvPr>
          <p:cNvPicPr>
            <a:picLocks noChangeAspect="1"/>
          </p:cNvPicPr>
          <p:nvPr/>
        </p:nvPicPr>
        <p:blipFill rotWithShape="1">
          <a:blip r:embed="rId4"/>
          <a:srcRect l="8891" r="8509"/>
          <a:stretch/>
        </p:blipFill>
        <p:spPr>
          <a:xfrm>
            <a:off x="3759200" y="1608667"/>
            <a:ext cx="4586818" cy="4876800"/>
          </a:xfrm>
          <a:prstGeom prst="rect">
            <a:avLst/>
          </a:prstGeom>
          <a:ln>
            <a:noFill/>
          </a:ln>
          <a:effectLst/>
        </p:spPr>
      </p:pic>
      <p:pic>
        <p:nvPicPr>
          <p:cNvPr id="6" name="Picture 5">
            <a:extLst>
              <a:ext uri="{FF2B5EF4-FFF2-40B4-BE49-F238E27FC236}">
                <a16:creationId xmlns:a16="http://schemas.microsoft.com/office/drawing/2014/main" id="{C27BFE59-18B4-4FB9-BB13-F9FF7D96B183}"/>
              </a:ext>
            </a:extLst>
          </p:cNvPr>
          <p:cNvPicPr>
            <a:picLocks noChangeAspect="1"/>
          </p:cNvPicPr>
          <p:nvPr/>
        </p:nvPicPr>
        <p:blipFill>
          <a:blip r:embed="rId5"/>
          <a:stretch>
            <a:fillRect/>
          </a:stretch>
        </p:blipFill>
        <p:spPr>
          <a:xfrm>
            <a:off x="216199" y="6153352"/>
            <a:ext cx="588081" cy="518313"/>
          </a:xfrm>
          <a:prstGeom prst="rect">
            <a:avLst/>
          </a:prstGeom>
        </p:spPr>
      </p:pic>
    </p:spTree>
    <p:extLst>
      <p:ext uri="{BB962C8B-B14F-4D97-AF65-F5344CB8AC3E}">
        <p14:creationId xmlns:p14="http://schemas.microsoft.com/office/powerpoint/2010/main" val="3771761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b="1" dirty="0"/>
              <a:t>SUMMARY</a:t>
            </a:r>
          </a:p>
        </p:txBody>
      </p:sp>
      <p:sp>
        <p:nvSpPr>
          <p:cNvPr id="208" name="Shape 208"/>
          <p:cNvSpPr txBox="1">
            <a:spLocks noGrp="1"/>
          </p:cNvSpPr>
          <p:nvPr>
            <p:ph idx="1"/>
          </p:nvPr>
        </p:nvSpPr>
        <p:spPr>
          <a:xfrm>
            <a:off x="457200" y="2385391"/>
            <a:ext cx="8229600" cy="4108174"/>
          </a:xfrm>
          <a:prstGeom prst="rect">
            <a:avLst/>
          </a:prstGeom>
          <a:noFill/>
          <a:ln>
            <a:noFill/>
          </a:ln>
        </p:spPr>
        <p:txBody>
          <a:bodyPr lIns="91425" tIns="45700" rIns="91425" bIns="45700" anchor="t" anchorCtr="0">
            <a:noAutofit/>
          </a:bodyPr>
          <a:lstStyle/>
          <a:p>
            <a:pPr marL="0" marR="0" lvl="0" indent="0" algn="ctr" rtl="0">
              <a:lnSpc>
                <a:spcPct val="90000"/>
              </a:lnSpc>
              <a:spcBef>
                <a:spcPts val="360"/>
              </a:spcBef>
              <a:spcAft>
                <a:spcPts val="0"/>
              </a:spcAft>
              <a:buNone/>
            </a:pPr>
            <a:r>
              <a:rPr lang="en-US" sz="3600" dirty="0">
                <a:solidFill>
                  <a:schemeClr val="dk1"/>
                </a:solidFill>
                <a:latin typeface="Calibri"/>
                <a:ea typeface="Calibri"/>
                <a:cs typeface="Calibri"/>
                <a:sym typeface="Calibri"/>
              </a:rPr>
              <a:t>P</a:t>
            </a:r>
            <a:r>
              <a:rPr lang="en-US" sz="3600" b="0" i="0" u="none" strike="noStrike" cap="none" dirty="0">
                <a:solidFill>
                  <a:schemeClr val="dk1"/>
                </a:solidFill>
                <a:latin typeface="Calibri"/>
                <a:ea typeface="Calibri"/>
                <a:cs typeface="Calibri"/>
                <a:sym typeface="Calibri"/>
              </a:rPr>
              <a:t>rograms are successful when they provide students with skill sets that will allow them to be successful both behaviorally and academically. When we can do our part by focusing on the whole child, we honor every aspect of our students progress and development, and prepare resilient learners and leaders.</a:t>
            </a:r>
          </a:p>
          <a:p>
            <a:pPr marL="457200" marR="0" lvl="1" indent="0" algn="l" rtl="0">
              <a:lnSpc>
                <a:spcPct val="90000"/>
              </a:lnSpc>
              <a:spcBef>
                <a:spcPts val="280"/>
              </a:spcBef>
              <a:spcAft>
                <a:spcPts val="0"/>
              </a:spcAft>
              <a:buClr>
                <a:schemeClr val="dk1"/>
              </a:buClr>
              <a:buSzPct val="25000"/>
              <a:buFont typeface="Arial"/>
              <a:buNone/>
            </a:pPr>
            <a:endParaRPr sz="1400" b="0" i="0" u="none" strike="noStrike" cap="none" dirty="0">
              <a:solidFill>
                <a:schemeClr val="dk1"/>
              </a:solidFill>
              <a:latin typeface="Calibri"/>
              <a:ea typeface="Calibri"/>
              <a:cs typeface="Calibri"/>
              <a:sym typeface="Calibri"/>
            </a:endParaRPr>
          </a:p>
          <a:p>
            <a:pPr marL="457200" marR="0" lvl="1" indent="0" algn="l" rtl="0">
              <a:lnSpc>
                <a:spcPct val="90000"/>
              </a:lnSpc>
              <a:spcBef>
                <a:spcPts val="280"/>
              </a:spcBef>
              <a:spcAft>
                <a:spcPts val="0"/>
              </a:spcAft>
              <a:buClr>
                <a:schemeClr val="dk1"/>
              </a:buClr>
              <a:buSzPct val="25000"/>
              <a:buFont typeface="Arial"/>
              <a:buNone/>
            </a:pPr>
            <a:endParaRPr sz="1400" b="0" i="0" u="none" strike="noStrike" cap="none" dirty="0">
              <a:solidFill>
                <a:schemeClr val="dk1"/>
              </a:solidFill>
              <a:latin typeface="Calibri"/>
              <a:ea typeface="Calibri"/>
              <a:cs typeface="Calibri"/>
              <a:sym typeface="Calibri"/>
            </a:endParaRPr>
          </a:p>
          <a:p>
            <a:pPr marL="457200" marR="0" lvl="1" indent="0" algn="l" rtl="0">
              <a:lnSpc>
                <a:spcPct val="90000"/>
              </a:lnSpc>
              <a:spcBef>
                <a:spcPts val="280"/>
              </a:spcBef>
              <a:buClr>
                <a:schemeClr val="dk1"/>
              </a:buClr>
              <a:buSzPct val="25000"/>
              <a:buFont typeface="Arial"/>
              <a:buNone/>
            </a:pPr>
            <a:endParaRPr sz="1400" b="0" i="0" u="none" strike="noStrike" cap="none" dirty="0">
              <a:solidFill>
                <a:schemeClr val="dk1"/>
              </a:solidFill>
              <a:latin typeface="Calibri"/>
              <a:ea typeface="Calibri"/>
              <a:cs typeface="Calibri"/>
              <a:sym typeface="Calibri"/>
            </a:endParaRPr>
          </a:p>
        </p:txBody>
      </p:sp>
      <p:pic>
        <p:nvPicPr>
          <p:cNvPr id="5" name="Picture 4"/>
          <p:cNvPicPr>
            <a:picLocks noChangeAspect="1"/>
          </p:cNvPicPr>
          <p:nvPr/>
        </p:nvPicPr>
        <p:blipFill>
          <a:blip r:embed="rId3"/>
          <a:stretch>
            <a:fillRect/>
          </a:stretch>
        </p:blipFill>
        <p:spPr>
          <a:xfrm>
            <a:off x="7911548" y="880137"/>
            <a:ext cx="994853" cy="87682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FECAD23-900F-4F1B-A441-6A68749F88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61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7943801-CAEC-4F98-9332-2A4D9128463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8A233090-6C39-4F59-8A0F-86F011A7E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6994" y="0"/>
            <a:ext cx="3477006"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84DCAA0-4BF1-4FB9-97BA-D6BA630419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5907023"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C7A704E9-A0D8-4C87-A172-8ACC49D7B19B}"/>
              </a:ext>
            </a:extLst>
          </p:cNvPr>
          <p:cNvSpPr>
            <a:spLocks noGrp="1"/>
          </p:cNvSpPr>
          <p:nvPr>
            <p:ph type="title"/>
          </p:nvPr>
        </p:nvSpPr>
        <p:spPr>
          <a:xfrm>
            <a:off x="510240" y="753228"/>
            <a:ext cx="5315664" cy="1080938"/>
          </a:xfrm>
        </p:spPr>
        <p:txBody>
          <a:bodyPr>
            <a:normAutofit/>
          </a:bodyPr>
          <a:lstStyle/>
          <a:p>
            <a:r>
              <a:rPr lang="en-US" sz="2300" b="1"/>
              <a:t>4 KEY WAYS ESSA CAN SUPPORT SEL IN SCHOOLS</a:t>
            </a:r>
            <a:br>
              <a:rPr lang="en-US" sz="2300"/>
            </a:br>
            <a:endParaRPr lang="en-US" sz="2300"/>
          </a:p>
        </p:txBody>
      </p:sp>
      <p:pic>
        <p:nvPicPr>
          <p:cNvPr id="17" name="Picture 16">
            <a:extLst>
              <a:ext uri="{FF2B5EF4-FFF2-40B4-BE49-F238E27FC236}">
                <a16:creationId xmlns:a16="http://schemas.microsoft.com/office/drawing/2014/main" id="{9BC2FEA5-B399-458A-8393-E06CE40DB89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5975286" cy="321164"/>
          </a:xfrm>
          <a:prstGeom prst="rect">
            <a:avLst/>
          </a:prstGeom>
        </p:spPr>
      </p:pic>
      <p:sp>
        <p:nvSpPr>
          <p:cNvPr id="3" name="Text Placeholder 2">
            <a:extLst>
              <a:ext uri="{FF2B5EF4-FFF2-40B4-BE49-F238E27FC236}">
                <a16:creationId xmlns:a16="http://schemas.microsoft.com/office/drawing/2014/main" id="{BFB941ED-C0E0-4B1A-9F26-E3AD6CABBD04}"/>
              </a:ext>
            </a:extLst>
          </p:cNvPr>
          <p:cNvSpPr>
            <a:spLocks noGrp="1"/>
          </p:cNvSpPr>
          <p:nvPr>
            <p:ph idx="1"/>
          </p:nvPr>
        </p:nvSpPr>
        <p:spPr>
          <a:xfrm>
            <a:off x="-2382" y="2121426"/>
            <a:ext cx="5669376" cy="4570921"/>
          </a:xfrm>
        </p:spPr>
        <p:txBody>
          <a:bodyPr>
            <a:noAutofit/>
          </a:bodyPr>
          <a:lstStyle/>
          <a:p>
            <a:pPr marL="203200" indent="0">
              <a:buNone/>
            </a:pPr>
            <a:r>
              <a:rPr lang="en-US" sz="1900" dirty="0"/>
              <a:t>1. Incorporate measures of social and emotional competencies into needs assessments.</a:t>
            </a:r>
          </a:p>
          <a:p>
            <a:pPr marL="203200" indent="0">
              <a:buNone/>
            </a:pPr>
            <a:endParaRPr lang="en-US" sz="1900" dirty="0"/>
          </a:p>
          <a:p>
            <a:pPr marL="203200" indent="0">
              <a:buNone/>
            </a:pPr>
            <a:r>
              <a:rPr lang="en-US" sz="1900" dirty="0"/>
              <a:t>2. Address local conditions to promote effective SEL implementation. </a:t>
            </a:r>
          </a:p>
          <a:p>
            <a:pPr marL="203200" indent="0">
              <a:buNone/>
            </a:pPr>
            <a:endParaRPr lang="en-US" sz="1900" dirty="0"/>
          </a:p>
          <a:p>
            <a:pPr marL="203200" indent="0">
              <a:buNone/>
            </a:pPr>
            <a:r>
              <a:rPr lang="en-US" sz="1900" dirty="0"/>
              <a:t>3. Provide professional development and other supports to build educators’ capacity to gather and use evidence of intervention effectiveness. </a:t>
            </a:r>
          </a:p>
          <a:p>
            <a:pPr marL="203200" indent="0">
              <a:buNone/>
            </a:pPr>
            <a:endParaRPr lang="en-US" sz="1900" dirty="0"/>
          </a:p>
          <a:p>
            <a:pPr marL="203200" indent="0">
              <a:buNone/>
            </a:pPr>
            <a:r>
              <a:rPr lang="en-US" sz="1900" dirty="0"/>
              <a:t>4. Continue to improve measurement of social and emotional competencies. </a:t>
            </a:r>
          </a:p>
        </p:txBody>
      </p:sp>
      <p:pic>
        <p:nvPicPr>
          <p:cNvPr id="4" name="Picture 3">
            <a:extLst>
              <a:ext uri="{FF2B5EF4-FFF2-40B4-BE49-F238E27FC236}">
                <a16:creationId xmlns:a16="http://schemas.microsoft.com/office/drawing/2014/main" id="{E1D11E26-A271-4C96-84A1-5237E2E60C22}"/>
              </a:ext>
            </a:extLst>
          </p:cNvPr>
          <p:cNvPicPr>
            <a:picLocks noChangeAspect="1"/>
          </p:cNvPicPr>
          <p:nvPr/>
        </p:nvPicPr>
        <p:blipFill>
          <a:blip r:embed="rId5"/>
          <a:stretch>
            <a:fillRect/>
          </a:stretch>
        </p:blipFill>
        <p:spPr>
          <a:xfrm>
            <a:off x="7519346" y="5275456"/>
            <a:ext cx="1476498" cy="1321465"/>
          </a:xfrm>
          <a:prstGeom prst="rect">
            <a:avLst/>
          </a:prstGeom>
          <a:ln>
            <a:noFill/>
          </a:ln>
          <a:effectLst>
            <a:outerShdw blurRad="76200" dist="63500" dir="5040000" algn="tl" rotWithShape="0">
              <a:srgbClr val="000000">
                <a:alpha val="41000"/>
              </a:srgbClr>
            </a:outerShdw>
          </a:effectLst>
        </p:spPr>
      </p:pic>
    </p:spTree>
    <p:extLst>
      <p:ext uri="{BB962C8B-B14F-4D97-AF65-F5344CB8AC3E}">
        <p14:creationId xmlns:p14="http://schemas.microsoft.com/office/powerpoint/2010/main" val="3874151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13"/>
        <p:cNvGrpSpPr/>
        <p:nvPr/>
      </p:nvGrpSpPr>
      <p:grpSpPr>
        <a:xfrm>
          <a:off x="0" y="0"/>
          <a:ext cx="0" cy="0"/>
          <a:chOff x="0" y="0"/>
          <a:chExt cx="0" cy="0"/>
        </a:xfrm>
      </p:grpSpPr>
      <p:sp>
        <p:nvSpPr>
          <p:cNvPr id="214" name="Shape 214"/>
          <p:cNvSpPr txBox="1">
            <a:spLocks noGrp="1"/>
          </p:cNvSpPr>
          <p:nvPr>
            <p:ph type="title"/>
          </p:nvPr>
        </p:nvSpPr>
        <p:spPr>
          <a:xfrm>
            <a:off x="1" y="712269"/>
            <a:ext cx="3235706" cy="5502264"/>
          </a:xfrm>
          <a:prstGeom prst="rect">
            <a:avLst/>
          </a:prstGeom>
        </p:spPr>
        <p:txBody>
          <a:bodyPr lIns="91425" tIns="45700" rIns="91425" bIns="45700" anchorCtr="0">
            <a:normAutofit/>
          </a:bodyPr>
          <a:lstStyle/>
          <a:p>
            <a:pPr marL="0" marR="0" lvl="0" indent="0" rtl="0">
              <a:spcBef>
                <a:spcPts val="0"/>
              </a:spcBef>
              <a:buClr>
                <a:schemeClr val="dk1"/>
              </a:buClr>
              <a:buSzPct val="25000"/>
              <a:buFont typeface="Calibri"/>
              <a:buNone/>
            </a:pPr>
            <a:r>
              <a:rPr lang="en-US" b="1" dirty="0">
                <a:solidFill>
                  <a:srgbClr val="FFFFFF"/>
                </a:solidFill>
              </a:rPr>
              <a:t>FUN FACTS</a:t>
            </a:r>
          </a:p>
        </p:txBody>
      </p:sp>
      <p:pic>
        <p:nvPicPr>
          <p:cNvPr id="5" name="Picture 4"/>
          <p:cNvPicPr>
            <a:picLocks noChangeAspect="1"/>
          </p:cNvPicPr>
          <p:nvPr/>
        </p:nvPicPr>
        <p:blipFill>
          <a:blip r:embed="rId3"/>
          <a:stretch>
            <a:fillRect/>
          </a:stretch>
        </p:blipFill>
        <p:spPr>
          <a:xfrm>
            <a:off x="8392759" y="6232148"/>
            <a:ext cx="588081" cy="518313"/>
          </a:xfrm>
          <a:prstGeom prst="rect">
            <a:avLst/>
          </a:prstGeom>
        </p:spPr>
      </p:pic>
      <p:graphicFrame>
        <p:nvGraphicFramePr>
          <p:cNvPr id="220" name="Shape 215">
            <a:extLst>
              <a:ext uri="{FF2B5EF4-FFF2-40B4-BE49-F238E27FC236}">
                <a16:creationId xmlns:a16="http://schemas.microsoft.com/office/drawing/2014/main" id="{2AED1AC4-8813-4D46-9588-F14F00020D0B}"/>
              </a:ext>
            </a:extLst>
          </p:cNvPr>
          <p:cNvGraphicFramePr/>
          <p:nvPr>
            <p:extLst>
              <p:ext uri="{D42A27DB-BD31-4B8C-83A1-F6EECF244321}">
                <p14:modId xmlns:p14="http://schemas.microsoft.com/office/powerpoint/2010/main" val="867797232"/>
              </p:ext>
            </p:extLst>
          </p:nvPr>
        </p:nvGraphicFramePr>
        <p:xfrm>
          <a:off x="3111879" y="712269"/>
          <a:ext cx="4701779" cy="55721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mc:AlternateContent xmlns:mc="http://schemas.openxmlformats.org/markup-compatibility/2006" xmlns:pslz="http://schemas.microsoft.com/office/powerpoint/2016/slidezoom">
        <mc:Choice Requires="pslz">
          <p:graphicFrame>
            <p:nvGraphicFramePr>
              <p:cNvPr id="3" name="Slide Zoom 2">
                <a:extLst>
                  <a:ext uri="{FF2B5EF4-FFF2-40B4-BE49-F238E27FC236}">
                    <a16:creationId xmlns:a16="http://schemas.microsoft.com/office/drawing/2014/main" id="{C7BF92B9-727B-436A-AE1C-4010C667573F}"/>
                  </a:ext>
                </a:extLst>
              </p:cNvPr>
              <p:cNvGraphicFramePr>
                <a:graphicFrameLocks noChangeAspect="1"/>
              </p:cNvGraphicFramePr>
              <p:nvPr>
                <p:extLst>
                  <p:ext uri="{D42A27DB-BD31-4B8C-83A1-F6EECF244321}">
                    <p14:modId xmlns:p14="http://schemas.microsoft.com/office/powerpoint/2010/main" val="2318456416"/>
                  </p:ext>
                </p:extLst>
              </p:nvPr>
            </p:nvGraphicFramePr>
            <p:xfrm>
              <a:off x="-4072467" y="4239683"/>
              <a:ext cx="2286000" cy="1714500"/>
            </p:xfrm>
            <a:graphic>
              <a:graphicData uri="http://schemas.microsoft.com/office/powerpoint/2016/slidezoom">
                <pslz:sldZm>
                  <pslz:sldZmObj sldId="274" cId="0">
                    <pslz:zmPr id="{5385285C-A709-433B-8236-061A7DEB847C}" returnToParent="0" transitionDur="1000">
                      <p166:blipFill xmlns:p166="http://schemas.microsoft.com/office/powerpoint/2016/6/main">
                        <a:blip r:embed="rId9"/>
                        <a:stretch>
                          <a:fillRect/>
                        </a:stretch>
                      </p166:blipFill>
                      <p166:spPr xmlns:p166="http://schemas.microsoft.com/office/powerpoint/2016/6/main">
                        <a:xfrm>
                          <a:off x="0" y="0"/>
                          <a:ext cx="2286000" cy="1714500"/>
                        </a:xfrm>
                        <a:prstGeom prst="rect">
                          <a:avLst/>
                        </a:prstGeom>
                        <a:ln w="3175">
                          <a:solidFill>
                            <a:prstClr val="ltGray"/>
                          </a:solidFill>
                        </a:ln>
                      </p166:spPr>
                    </pslz:zmPr>
                  </pslz:sldZmObj>
                </pslz:sldZm>
              </a:graphicData>
            </a:graphic>
          </p:graphicFrame>
        </mc:Choice>
        <mc:Fallback xmlns="">
          <p:pic>
            <p:nvPicPr>
              <p:cNvPr id="3" name="Slide Zoom 2">
                <a:hlinkClick r:id="rId10" action="ppaction://hlinksldjump"/>
                <a:extLst>
                  <a:ext uri="{FF2B5EF4-FFF2-40B4-BE49-F238E27FC236}">
                    <a16:creationId xmlns:a16="http://schemas.microsoft.com/office/drawing/2014/main" id="{C7BF92B9-727B-436A-AE1C-4010C667573F}"/>
                  </a:ext>
                </a:extLst>
              </p:cNvPr>
              <p:cNvPicPr>
                <a:picLocks noGrp="1" noRot="1" noChangeAspect="1" noMove="1" noResize="1" noEditPoints="1" noAdjustHandles="1" noChangeArrowheads="1" noChangeShapeType="1"/>
              </p:cNvPicPr>
              <p:nvPr/>
            </p:nvPicPr>
            <p:blipFill>
              <a:blip r:embed="rId11"/>
              <a:stretch>
                <a:fillRect/>
              </a:stretch>
            </p:blipFill>
            <p:spPr>
              <a:xfrm>
                <a:off x="-4072467" y="4239683"/>
                <a:ext cx="2286000" cy="1714500"/>
              </a:xfrm>
              <a:prstGeom prst="rect">
                <a:avLst/>
              </a:prstGeom>
              <a:ln w="3175">
                <a:solidFill>
                  <a:prstClr val="ltGray"/>
                </a:solidFill>
              </a:ln>
            </p:spPr>
          </p:pic>
        </mc:Fallback>
      </mc:AlternateContent>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title"/>
          </p:nvPr>
        </p:nvSpPr>
        <p:spPr>
          <a:prstGeom prst="rect">
            <a:avLst/>
          </a:prstGeom>
          <a:noFill/>
          <a:ln>
            <a:noFill/>
          </a:ln>
        </p:spPr>
        <p:txBody>
          <a:bodyPr lIns="91425" tIns="45700" rIns="91425" bIns="45700" anchor="ctr" anchorCtr="0">
            <a:noAutofit/>
          </a:bodyPr>
          <a:lstStyle/>
          <a:p>
            <a:pPr lvl="0" rtl="0">
              <a:spcBef>
                <a:spcPts val="480"/>
              </a:spcBef>
              <a:buClr>
                <a:schemeClr val="dk1"/>
              </a:buClr>
              <a:buSzPct val="25000"/>
              <a:buFont typeface="Arial"/>
              <a:buNone/>
            </a:pPr>
            <a:r>
              <a:rPr lang="en-US" sz="4800" b="1" dirty="0"/>
              <a:t>YOU ARE EXTRAORDINARY!</a:t>
            </a:r>
          </a:p>
        </p:txBody>
      </p:sp>
      <p:sp>
        <p:nvSpPr>
          <p:cNvPr id="222" name="Shape 222"/>
          <p:cNvSpPr txBox="1">
            <a:spLocks noGrp="1"/>
          </p:cNvSpPr>
          <p:nvPr>
            <p:ph idx="1"/>
          </p:nvPr>
        </p:nvSpPr>
        <p:spPr>
          <a:xfrm>
            <a:off x="168425" y="1600200"/>
            <a:ext cx="8229600" cy="45261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dirty="0"/>
          </a:p>
          <a:p>
            <a:pPr marL="342900" marR="0" lvl="0" indent="-342900" algn="l" rtl="0">
              <a:spcBef>
                <a:spcPts val="480"/>
              </a:spcBef>
              <a:spcAft>
                <a:spcPts val="0"/>
              </a:spcAft>
              <a:buClr>
                <a:schemeClr val="dk1"/>
              </a:buClr>
              <a:buSzPct val="100000"/>
              <a:buFont typeface="Arial"/>
              <a:buNone/>
            </a:pPr>
            <a:endParaRPr sz="2400" b="0" i="0" u="none" strike="noStrike" cap="none" dirty="0">
              <a:solidFill>
                <a:schemeClr val="dk1"/>
              </a:solidFill>
              <a:latin typeface="Calibri"/>
              <a:ea typeface="Calibri"/>
              <a:cs typeface="Calibri"/>
              <a:sym typeface="Calibri"/>
            </a:endParaRPr>
          </a:p>
          <a:p>
            <a:pPr marL="0" marR="0" lvl="0" indent="0" algn="ctr" rtl="0">
              <a:spcBef>
                <a:spcPts val="480"/>
              </a:spcBef>
              <a:buNone/>
            </a:pPr>
            <a:r>
              <a:rPr lang="en-US" sz="4800" b="0" i="0" u="none" strike="noStrike" cap="none" dirty="0">
                <a:solidFill>
                  <a:schemeClr val="dk1"/>
                </a:solidFill>
                <a:latin typeface="Calibri"/>
                <a:ea typeface="Calibri"/>
                <a:cs typeface="Calibri"/>
                <a:sym typeface="Calibri"/>
              </a:rPr>
              <a:t>They are watching. </a:t>
            </a:r>
          </a:p>
          <a:p>
            <a:pPr marL="0" marR="0" lvl="0" indent="0" algn="ctr" rtl="0">
              <a:spcBef>
                <a:spcPts val="480"/>
              </a:spcBef>
              <a:buNone/>
            </a:pPr>
            <a:endParaRPr sz="4800" dirty="0"/>
          </a:p>
          <a:p>
            <a:pPr marL="0" marR="0" lvl="0" indent="0" algn="ctr" rtl="0">
              <a:spcBef>
                <a:spcPts val="480"/>
              </a:spcBef>
              <a:buNone/>
            </a:pPr>
            <a:r>
              <a:rPr lang="en-US" sz="4800" b="0" i="0" u="none" strike="noStrike" cap="none" dirty="0">
                <a:solidFill>
                  <a:schemeClr val="dk1"/>
                </a:solidFill>
                <a:latin typeface="Calibri"/>
                <a:ea typeface="Calibri"/>
                <a:cs typeface="Calibri"/>
                <a:sym typeface="Calibri"/>
              </a:rPr>
              <a:t>Lead them!</a:t>
            </a:r>
          </a:p>
          <a:p>
            <a:pPr marL="0" marR="0" lvl="0" indent="0" algn="ctr" rtl="0">
              <a:spcBef>
                <a:spcPts val="480"/>
              </a:spcBef>
              <a:buNone/>
            </a:pPr>
            <a:endParaRPr sz="4800" dirty="0"/>
          </a:p>
          <a:p>
            <a:pPr marL="0" marR="0" lvl="0" indent="0" algn="ctr" rtl="0">
              <a:spcBef>
                <a:spcPts val="480"/>
              </a:spcBef>
              <a:buNone/>
            </a:pPr>
            <a:r>
              <a:rPr lang="en-US" sz="4800" dirty="0"/>
              <a:t> </a:t>
            </a:r>
          </a:p>
        </p:txBody>
      </p:sp>
      <p:pic>
        <p:nvPicPr>
          <p:cNvPr id="5" name="Picture 4"/>
          <p:cNvPicPr>
            <a:picLocks noChangeAspect="1"/>
          </p:cNvPicPr>
          <p:nvPr/>
        </p:nvPicPr>
        <p:blipFill>
          <a:blip r:embed="rId3"/>
          <a:stretch>
            <a:fillRect/>
          </a:stretch>
        </p:blipFill>
        <p:spPr>
          <a:xfrm>
            <a:off x="7788762" y="731700"/>
            <a:ext cx="1320540" cy="110246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28"/>
        <p:cNvGrpSpPr/>
        <p:nvPr/>
      </p:nvGrpSpPr>
      <p:grpSpPr>
        <a:xfrm>
          <a:off x="0" y="0"/>
          <a:ext cx="0" cy="0"/>
          <a:chOff x="0" y="0"/>
          <a:chExt cx="0" cy="0"/>
        </a:xfrm>
      </p:grpSpPr>
      <p:pic>
        <p:nvPicPr>
          <p:cNvPr id="232" name="Picture 106">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109" name="Picture 108">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33" name="Rectangle 110">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 name="Rectangle 112">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9" name="Shape 229"/>
          <p:cNvSpPr txBox="1">
            <a:spLocks noGrp="1"/>
          </p:cNvSpPr>
          <p:nvPr>
            <p:ph type="title"/>
          </p:nvPr>
        </p:nvSpPr>
        <p:spPr>
          <a:xfrm>
            <a:off x="510240" y="753228"/>
            <a:ext cx="3102093" cy="1080938"/>
          </a:xfrm>
          <a:prstGeom prst="rect">
            <a:avLst/>
          </a:prstGeom>
        </p:spPr>
        <p:txBody>
          <a:bodyPr lIns="91425" tIns="91425" rIns="91425" bIns="91425" anchorCtr="0">
            <a:normAutofit/>
          </a:bodyPr>
          <a:lstStyle/>
          <a:p>
            <a:pPr lvl="0">
              <a:spcBef>
                <a:spcPts val="0"/>
              </a:spcBef>
              <a:buNone/>
            </a:pPr>
            <a:r>
              <a:rPr lang="en-US" sz="2100" b="1">
                <a:solidFill>
                  <a:srgbClr val="FFFFFF"/>
                </a:solidFill>
              </a:rPr>
              <a:t>CONTACT</a:t>
            </a:r>
          </a:p>
        </p:txBody>
      </p:sp>
      <p:pic>
        <p:nvPicPr>
          <p:cNvPr id="115" name="Picture 114">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useBgFill="1">
        <p:nvSpPr>
          <p:cNvPr id="117" name="Rectangle 116">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5"/>
          <a:stretch>
            <a:fillRect/>
          </a:stretch>
        </p:blipFill>
        <p:spPr>
          <a:xfrm>
            <a:off x="4194813" y="1536280"/>
            <a:ext cx="4221951" cy="3778646"/>
          </a:xfrm>
          <a:prstGeom prst="rect">
            <a:avLst/>
          </a:prstGeom>
          <a:ln>
            <a:noFill/>
          </a:ln>
          <a:effectLst/>
        </p:spPr>
      </p:pic>
      <p:sp>
        <p:nvSpPr>
          <p:cNvPr id="4" name="Content Placeholder 3">
            <a:extLst>
              <a:ext uri="{FF2B5EF4-FFF2-40B4-BE49-F238E27FC236}">
                <a16:creationId xmlns:a16="http://schemas.microsoft.com/office/drawing/2014/main" id="{2DC3EA71-E288-458B-A255-5283365E385B}"/>
              </a:ext>
            </a:extLst>
          </p:cNvPr>
          <p:cNvSpPr>
            <a:spLocks noGrp="1"/>
          </p:cNvSpPr>
          <p:nvPr>
            <p:ph idx="1"/>
          </p:nvPr>
        </p:nvSpPr>
        <p:spPr>
          <a:xfrm>
            <a:off x="2" y="2336872"/>
            <a:ext cx="3712272" cy="3911527"/>
          </a:xfrm>
        </p:spPr>
        <p:txBody>
          <a:bodyPr/>
          <a:lstStyle/>
          <a:p>
            <a:pPr marL="0" indent="0">
              <a:buNone/>
            </a:pPr>
            <a:r>
              <a:rPr lang="en-US" dirty="0">
                <a:solidFill>
                  <a:schemeClr val="tx1">
                    <a:lumMod val="95000"/>
                    <a:lumOff val="5000"/>
                  </a:schemeClr>
                </a:solidFill>
                <a:hlinkClick r:id="rId6">
                  <a:extLst>
                    <a:ext uri="{A12FA001-AC4F-418D-AE19-62706E023703}">
                      <ahyp:hlinkClr xmlns:ahyp="http://schemas.microsoft.com/office/drawing/2018/hyperlinkcolor" val="tx"/>
                    </a:ext>
                  </a:extLst>
                </a:hlinkClick>
              </a:rPr>
              <a:t>Julia@kid-grit.com</a:t>
            </a:r>
            <a:r>
              <a:rPr lang="en-US" dirty="0">
                <a:solidFill>
                  <a:schemeClr val="tx1">
                    <a:lumMod val="95000"/>
                    <a:lumOff val="5000"/>
                  </a:schemeClr>
                </a:solidFill>
              </a:rPr>
              <a:t> and</a:t>
            </a:r>
          </a:p>
          <a:p>
            <a:pPr marL="0" indent="0">
              <a:buNone/>
            </a:pPr>
            <a:r>
              <a:rPr lang="en-US" dirty="0">
                <a:solidFill>
                  <a:schemeClr val="tx1">
                    <a:lumMod val="95000"/>
                    <a:lumOff val="5000"/>
                  </a:schemeClr>
                </a:solidFill>
              </a:rPr>
              <a:t> </a:t>
            </a:r>
            <a:r>
              <a:rPr lang="en-US" dirty="0">
                <a:solidFill>
                  <a:schemeClr val="tx1">
                    <a:lumMod val="95000"/>
                    <a:lumOff val="5000"/>
                  </a:schemeClr>
                </a:solidFill>
                <a:hlinkClick r:id="rId7">
                  <a:extLst>
                    <a:ext uri="{A12FA001-AC4F-418D-AE19-62706E023703}">
                      <ahyp:hlinkClr xmlns:ahyp="http://schemas.microsoft.com/office/drawing/2018/hyperlinkcolor" val="tx"/>
                    </a:ext>
                  </a:extLst>
                </a:hlinkClick>
              </a:rPr>
              <a:t>Jeffrey@kid-grit.com</a:t>
            </a:r>
            <a:endParaRPr lang="en-US" dirty="0">
              <a:solidFill>
                <a:schemeClr val="tx1">
                  <a:lumMod val="95000"/>
                  <a:lumOff val="5000"/>
                </a:schemeClr>
              </a:solidFill>
            </a:endParaRPr>
          </a:p>
          <a:p>
            <a:pPr marL="0" indent="0">
              <a:buNone/>
            </a:pPr>
            <a:endParaRPr lang="en-US" dirty="0">
              <a:solidFill>
                <a:schemeClr val="tx1">
                  <a:lumMod val="95000"/>
                  <a:lumOff val="5000"/>
                </a:schemeClr>
              </a:solidFill>
            </a:endParaRPr>
          </a:p>
          <a:p>
            <a:pPr marL="0" indent="0">
              <a:buNone/>
            </a:pPr>
            <a:r>
              <a:rPr lang="en-US" dirty="0">
                <a:solidFill>
                  <a:schemeClr val="tx1">
                    <a:lumMod val="95000"/>
                    <a:lumOff val="5000"/>
                  </a:schemeClr>
                </a:solidFill>
              </a:rPr>
              <a:t>Social: @</a:t>
            </a:r>
            <a:r>
              <a:rPr lang="en-US" dirty="0" err="1">
                <a:solidFill>
                  <a:schemeClr val="tx1">
                    <a:lumMod val="95000"/>
                    <a:lumOff val="5000"/>
                  </a:schemeClr>
                </a:solidFill>
              </a:rPr>
              <a:t>youthworxgood</a:t>
            </a:r>
            <a:endParaRPr lang="en-US" dirty="0">
              <a:solidFill>
                <a:schemeClr val="tx1">
                  <a:lumMod val="95000"/>
                  <a:lumOff val="5000"/>
                </a:schemeClr>
              </a:solidFill>
            </a:endParaRPr>
          </a:p>
          <a:p>
            <a:pPr marL="0" indent="0">
              <a:buNone/>
            </a:pPr>
            <a:endParaRPr lang="en-US" dirty="0">
              <a:solidFill>
                <a:schemeClr val="tx1">
                  <a:lumMod val="95000"/>
                  <a:lumOff val="5000"/>
                </a:schemeClr>
              </a:solidFill>
            </a:endParaRPr>
          </a:p>
          <a:p>
            <a:pPr marL="0" indent="0">
              <a:buNone/>
            </a:pPr>
            <a:r>
              <a:rPr lang="en-US" dirty="0">
                <a:solidFill>
                  <a:schemeClr val="tx1">
                    <a:lumMod val="95000"/>
                    <a:lumOff val="5000"/>
                  </a:schemeClr>
                </a:solidFill>
              </a:rPr>
              <a:t>Web: </a:t>
            </a:r>
            <a:r>
              <a:rPr lang="en-US" dirty="0">
                <a:solidFill>
                  <a:schemeClr val="tx1">
                    <a:lumMod val="95000"/>
                    <a:lumOff val="5000"/>
                  </a:schemeClr>
                </a:solidFill>
                <a:hlinkClick r:id="rId8">
                  <a:extLst>
                    <a:ext uri="{A12FA001-AC4F-418D-AE19-62706E023703}">
                      <ahyp:hlinkClr xmlns:ahyp="http://schemas.microsoft.com/office/drawing/2018/hyperlinkcolor" val="tx"/>
                    </a:ext>
                  </a:extLst>
                </a:hlinkClick>
              </a:rPr>
              <a:t>www.kid-grit</a:t>
            </a:r>
            <a:r>
              <a:rPr lang="en-US" dirty="0">
                <a:hlinkClick r:id="rId8">
                  <a:extLst>
                    <a:ext uri="{A12FA001-AC4F-418D-AE19-62706E023703}">
                      <ahyp:hlinkClr xmlns:ahyp="http://schemas.microsoft.com/office/drawing/2018/hyperlinkcolor" val="tx"/>
                    </a:ext>
                  </a:extLst>
                </a:hlinkClick>
              </a:rPr>
              <a:t>.com</a:t>
            </a:r>
            <a:r>
              <a:rPr lang="en-US" dirty="0"/>
              <a:t> </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Shape 101"/>
        <p:cNvGrpSpPr/>
        <p:nvPr/>
      </p:nvGrpSpPr>
      <p:grpSpPr>
        <a:xfrm>
          <a:off x="0" y="0"/>
          <a:ext cx="0" cy="0"/>
          <a:chOff x="0" y="0"/>
          <a:chExt cx="0" cy="0"/>
        </a:xfrm>
      </p:grpSpPr>
      <p:sp>
        <p:nvSpPr>
          <p:cNvPr id="114" name="Rectangle 107">
            <a:extLst>
              <a:ext uri="{FF2B5EF4-FFF2-40B4-BE49-F238E27FC236}">
                <a16:creationId xmlns:a16="http://schemas.microsoft.com/office/drawing/2014/main" id="{C7F36C09-16BA-4141-A705-C6B5B5A40B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1332" y="0"/>
            <a:ext cx="6882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15" name="Picture 109">
            <a:extLst>
              <a:ext uri="{FF2B5EF4-FFF2-40B4-BE49-F238E27FC236}">
                <a16:creationId xmlns:a16="http://schemas.microsoft.com/office/drawing/2014/main" id="{C9CE521D-42CE-4CD9-AFFE-37255AC0A64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6" name="Rectangle 111">
            <a:extLst>
              <a:ext uri="{FF2B5EF4-FFF2-40B4-BE49-F238E27FC236}">
                <a16:creationId xmlns:a16="http://schemas.microsoft.com/office/drawing/2014/main" id="{460C2540-36DC-4C0A-A9C0-231ED365D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461332" cy="6858000"/>
          </a:xfrm>
          <a:prstGeom prst="rect">
            <a:avLst/>
          </a:prstGeom>
          <a:solidFill>
            <a:schemeClr val="bg1"/>
          </a:solidFill>
          <a:ln>
            <a:no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Shape 102"/>
          <p:cNvSpPr txBox="1">
            <a:spLocks noGrp="1"/>
          </p:cNvSpPr>
          <p:nvPr>
            <p:ph type="title"/>
          </p:nvPr>
        </p:nvSpPr>
        <p:spPr>
          <a:xfrm>
            <a:off x="510240" y="753228"/>
            <a:ext cx="7210396" cy="1080938"/>
          </a:xfrm>
          <a:prstGeom prst="rect">
            <a:avLst/>
          </a:prstGeom>
        </p:spPr>
        <p:txBody>
          <a:bodyPr lIns="91425" tIns="45700" rIns="91425" bIns="45700" anchorCtr="0">
            <a:normAutofit/>
          </a:bodyPr>
          <a:lstStyle/>
          <a:p>
            <a:pPr marL="0" marR="0" lvl="0" indent="0" rtl="0">
              <a:spcBef>
                <a:spcPts val="0"/>
              </a:spcBef>
              <a:buClr>
                <a:schemeClr val="dk1"/>
              </a:buClr>
              <a:buSzPct val="25000"/>
              <a:buFont typeface="Calibri"/>
              <a:buNone/>
            </a:pPr>
            <a:r>
              <a:rPr lang="en-US" b="1" dirty="0">
                <a:solidFill>
                  <a:schemeClr val="accent1"/>
                </a:solidFill>
              </a:rPr>
              <a:t>TODAY’S AGENDA</a:t>
            </a:r>
          </a:p>
        </p:txBody>
      </p:sp>
      <p:sp>
        <p:nvSpPr>
          <p:cNvPr id="103" name="Shape 103"/>
          <p:cNvSpPr txBox="1">
            <a:spLocks noGrp="1"/>
          </p:cNvSpPr>
          <p:nvPr>
            <p:ph idx="1"/>
          </p:nvPr>
        </p:nvSpPr>
        <p:spPr>
          <a:xfrm>
            <a:off x="510240" y="1683026"/>
            <a:ext cx="8019665" cy="4253163"/>
          </a:xfrm>
          <a:prstGeom prst="rect">
            <a:avLst/>
          </a:prstGeom>
        </p:spPr>
        <p:txBody>
          <a:bodyPr lIns="91425" tIns="45700" rIns="91425" bIns="45700" anchorCtr="0">
            <a:normAutofit lnSpcReduction="10000"/>
          </a:bodyPr>
          <a:lstStyle/>
          <a:p>
            <a:pPr marL="0" marR="0" lvl="0" indent="0" rtl="0">
              <a:spcBef>
                <a:spcPts val="0"/>
              </a:spcBef>
              <a:spcAft>
                <a:spcPts val="0"/>
              </a:spcAft>
              <a:buNone/>
            </a:pPr>
            <a:r>
              <a:rPr lang="en-US" sz="3500" u="sng" dirty="0"/>
              <a:t>5 STRATEGIES AND ACTIVITIES TO IMPLEMENT IN YOUR PROGRAM IMMEDIATELY:</a:t>
            </a:r>
          </a:p>
          <a:p>
            <a:pPr marL="0" marR="0" lvl="0" indent="0" rtl="0">
              <a:spcBef>
                <a:spcPts val="0"/>
              </a:spcBef>
              <a:spcAft>
                <a:spcPts val="0"/>
              </a:spcAft>
              <a:buNone/>
            </a:pPr>
            <a:endParaRPr lang="en-US" sz="1700" dirty="0"/>
          </a:p>
          <a:p>
            <a:pPr marL="0" marR="0" lvl="0" indent="0" rtl="0">
              <a:spcBef>
                <a:spcPts val="0"/>
              </a:spcBef>
              <a:spcAft>
                <a:spcPts val="0"/>
              </a:spcAft>
              <a:buNone/>
            </a:pPr>
            <a:r>
              <a:rPr lang="en-US" sz="2800" dirty="0"/>
              <a:t>	    1. </a:t>
            </a:r>
            <a:r>
              <a:rPr lang="en-US" sz="2800" i="0" u="none" strike="noStrike" cap="none" dirty="0">
                <a:latin typeface="Calibri"/>
                <a:ea typeface="Calibri"/>
                <a:cs typeface="Calibri"/>
                <a:sym typeface="Calibri"/>
              </a:rPr>
              <a:t>Mind </a:t>
            </a:r>
          </a:p>
          <a:p>
            <a:pPr marL="1371600" marR="0" lvl="0" indent="0" rtl="0">
              <a:spcBef>
                <a:spcPts val="400"/>
              </a:spcBef>
              <a:spcAft>
                <a:spcPts val="0"/>
              </a:spcAft>
              <a:buNone/>
            </a:pPr>
            <a:r>
              <a:rPr lang="en-US" sz="2800" dirty="0"/>
              <a:t>2. </a:t>
            </a:r>
            <a:r>
              <a:rPr lang="en-US" sz="2800" i="0" u="none" strike="noStrike" cap="none" dirty="0">
                <a:latin typeface="Calibri"/>
                <a:ea typeface="Calibri"/>
                <a:cs typeface="Calibri"/>
                <a:sym typeface="Calibri"/>
              </a:rPr>
              <a:t>Body </a:t>
            </a:r>
          </a:p>
          <a:p>
            <a:pPr marL="1371600" marR="0" lvl="0" indent="0" rtl="0">
              <a:spcBef>
                <a:spcPts val="400"/>
              </a:spcBef>
              <a:spcAft>
                <a:spcPts val="0"/>
              </a:spcAft>
              <a:buNone/>
            </a:pPr>
            <a:r>
              <a:rPr lang="en-US" sz="2800" dirty="0"/>
              <a:t>3. Community, Connection &amp; Teamwork</a:t>
            </a:r>
          </a:p>
          <a:p>
            <a:pPr marL="1371600" marR="0" lvl="0" indent="0" rtl="0">
              <a:spcBef>
                <a:spcPts val="400"/>
              </a:spcBef>
              <a:spcAft>
                <a:spcPts val="0"/>
              </a:spcAft>
              <a:buNone/>
            </a:pPr>
            <a:r>
              <a:rPr lang="en-US" sz="2800" dirty="0"/>
              <a:t>4. Digital &amp; Social Balance </a:t>
            </a:r>
          </a:p>
          <a:p>
            <a:pPr marL="1371600" marR="0" lvl="0" indent="0" rtl="0">
              <a:spcBef>
                <a:spcPts val="400"/>
              </a:spcBef>
              <a:spcAft>
                <a:spcPts val="0"/>
              </a:spcAft>
              <a:buNone/>
            </a:pPr>
            <a:r>
              <a:rPr lang="en-US" sz="2800" dirty="0"/>
              <a:t>5. Service Learning/Real Life Application/21st Century Skills   </a:t>
            </a:r>
          </a:p>
          <a:p>
            <a:pPr marL="0" marR="0" lvl="0" indent="0" rtl="0">
              <a:spcBef>
                <a:spcPts val="400"/>
              </a:spcBef>
              <a:spcAft>
                <a:spcPts val="0"/>
              </a:spcAft>
              <a:buNone/>
            </a:pPr>
            <a:endParaRPr lang="en-US" sz="1700" b="0" i="0" u="none" strike="noStrike" cap="none" dirty="0">
              <a:latin typeface="Calibri"/>
              <a:ea typeface="Calibri"/>
              <a:cs typeface="Calibri"/>
              <a:sym typeface="Calibri"/>
            </a:endParaRPr>
          </a:p>
          <a:p>
            <a:pPr marL="127000" marR="0" lvl="0" indent="-127000" rtl="0">
              <a:spcBef>
                <a:spcPts val="400"/>
              </a:spcBef>
              <a:spcAft>
                <a:spcPts val="0"/>
              </a:spcAft>
              <a:buClr>
                <a:schemeClr val="dk1"/>
              </a:buClr>
              <a:buSzPct val="100000"/>
              <a:buFont typeface="Noto Sans Symbols"/>
              <a:buNone/>
            </a:pPr>
            <a:endParaRPr lang="en-US" sz="1700" b="0" i="0" u="none" strike="noStrike" cap="none" dirty="0">
              <a:latin typeface="Calibri"/>
              <a:ea typeface="Calibri"/>
              <a:cs typeface="Calibri"/>
              <a:sym typeface="Calibri"/>
            </a:endParaRPr>
          </a:p>
          <a:p>
            <a:pPr marL="0" marR="0" lvl="0" indent="0" rtl="0">
              <a:spcBef>
                <a:spcPts val="400"/>
              </a:spcBef>
              <a:spcAft>
                <a:spcPts val="0"/>
              </a:spcAft>
              <a:buNone/>
            </a:pPr>
            <a:endParaRPr lang="en-US" sz="1700" dirty="0"/>
          </a:p>
          <a:p>
            <a:pPr marL="742950" marR="0" lvl="1" indent="-285750" rtl="0">
              <a:spcBef>
                <a:spcPts val="560"/>
              </a:spcBef>
              <a:buClr>
                <a:schemeClr val="dk1"/>
              </a:buClr>
              <a:buSzPct val="100000"/>
              <a:buFont typeface="Arial"/>
              <a:buNone/>
            </a:pPr>
            <a:endParaRPr lang="en-US" sz="1700" b="0" i="0" u="none" strike="noStrike" cap="none" dirty="0">
              <a:latin typeface="Calibri"/>
              <a:ea typeface="Calibri"/>
              <a:cs typeface="Calibri"/>
              <a:sym typeface="Calibri"/>
            </a:endParaRPr>
          </a:p>
        </p:txBody>
      </p:sp>
      <p:pic>
        <p:nvPicPr>
          <p:cNvPr id="5" name="Picture 4"/>
          <p:cNvPicPr>
            <a:picLocks noChangeAspect="1"/>
          </p:cNvPicPr>
          <p:nvPr/>
        </p:nvPicPr>
        <p:blipFill>
          <a:blip r:embed="rId4"/>
          <a:stretch>
            <a:fillRect/>
          </a:stretch>
        </p:blipFill>
        <p:spPr>
          <a:xfrm>
            <a:off x="8529905" y="6038594"/>
            <a:ext cx="588081" cy="525630"/>
          </a:xfrm>
          <a:prstGeom prst="rect">
            <a:avLst/>
          </a:prstGeom>
        </p:spPr>
      </p:pic>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94911-105D-4234-8582-A6F299A838E5}"/>
              </a:ext>
            </a:extLst>
          </p:cNvPr>
          <p:cNvSpPr>
            <a:spLocks noGrp="1"/>
          </p:cNvSpPr>
          <p:nvPr>
            <p:ph type="title"/>
          </p:nvPr>
        </p:nvSpPr>
        <p:spPr>
          <a:xfrm>
            <a:off x="1178858" y="1573586"/>
            <a:ext cx="6841938" cy="1325563"/>
          </a:xfrm>
        </p:spPr>
        <p:txBody>
          <a:bodyPr>
            <a:normAutofit/>
          </a:bodyPr>
          <a:lstStyle/>
          <a:p>
            <a:pPr>
              <a:lnSpc>
                <a:spcPct val="90000"/>
              </a:lnSpc>
            </a:pPr>
            <a:r>
              <a:rPr lang="en-US" sz="4100" b="1" dirty="0"/>
              <a:t>CIRCLE OF LIFE</a:t>
            </a:r>
            <a:br>
              <a:rPr lang="en-US" sz="4100" dirty="0"/>
            </a:br>
            <a:endParaRPr lang="en-US" sz="4100" dirty="0"/>
          </a:p>
        </p:txBody>
      </p:sp>
      <p:sp>
        <p:nvSpPr>
          <p:cNvPr id="3" name="Text Placeholder 2">
            <a:extLst>
              <a:ext uri="{FF2B5EF4-FFF2-40B4-BE49-F238E27FC236}">
                <a16:creationId xmlns:a16="http://schemas.microsoft.com/office/drawing/2014/main" id="{057E0A01-E7F0-40EE-AD2C-F6FC0C7F55A2}"/>
              </a:ext>
            </a:extLst>
          </p:cNvPr>
          <p:cNvSpPr>
            <a:spLocks noGrp="1"/>
          </p:cNvSpPr>
          <p:nvPr>
            <p:ph idx="1"/>
          </p:nvPr>
        </p:nvSpPr>
        <p:spPr>
          <a:xfrm>
            <a:off x="1178857" y="2448732"/>
            <a:ext cx="7130255" cy="3533342"/>
          </a:xfrm>
        </p:spPr>
        <p:txBody>
          <a:bodyPr>
            <a:normAutofit lnSpcReduction="10000"/>
          </a:bodyPr>
          <a:lstStyle/>
          <a:p>
            <a:pPr lvl="0">
              <a:lnSpc>
                <a:spcPct val="90000"/>
              </a:lnSpc>
            </a:pPr>
            <a:r>
              <a:rPr lang="en-US" sz="2800" dirty="0"/>
              <a:t>What did you see /observe?</a:t>
            </a:r>
          </a:p>
          <a:p>
            <a:pPr lvl="0">
              <a:lnSpc>
                <a:spcPct val="90000"/>
              </a:lnSpc>
            </a:pPr>
            <a:r>
              <a:rPr lang="en-US" sz="2800" dirty="0"/>
              <a:t>What part of the wheel resonates with you personally? </a:t>
            </a:r>
          </a:p>
          <a:p>
            <a:pPr lvl="0">
              <a:lnSpc>
                <a:spcPct val="90000"/>
              </a:lnSpc>
            </a:pPr>
            <a:r>
              <a:rPr lang="en-US" sz="2800" dirty="0"/>
              <a:t>How can you apply any of these concepts to yourself? </a:t>
            </a:r>
          </a:p>
          <a:p>
            <a:pPr lvl="0">
              <a:lnSpc>
                <a:spcPct val="90000"/>
              </a:lnSpc>
            </a:pPr>
            <a:r>
              <a:rPr lang="en-US" sz="2800" dirty="0"/>
              <a:t>How can you apply any of these concepts with your students? </a:t>
            </a:r>
          </a:p>
          <a:p>
            <a:pPr lvl="0">
              <a:lnSpc>
                <a:spcPct val="90000"/>
              </a:lnSpc>
            </a:pPr>
            <a:r>
              <a:rPr lang="en-US" sz="2800" dirty="0"/>
              <a:t>How quickly can you begin</a:t>
            </a:r>
            <a:r>
              <a:rPr lang="en-US" sz="2400" dirty="0"/>
              <a:t>? </a:t>
            </a:r>
          </a:p>
          <a:p>
            <a:pPr>
              <a:lnSpc>
                <a:spcPct val="90000"/>
              </a:lnSpc>
            </a:pPr>
            <a:endParaRPr lang="en-US" sz="1600" dirty="0"/>
          </a:p>
        </p:txBody>
      </p:sp>
      <p:pic>
        <p:nvPicPr>
          <p:cNvPr id="4" name="Picture 3">
            <a:extLst>
              <a:ext uri="{FF2B5EF4-FFF2-40B4-BE49-F238E27FC236}">
                <a16:creationId xmlns:a16="http://schemas.microsoft.com/office/drawing/2014/main" id="{FD06AE87-0FB1-43CD-82C7-388B64F762F1}"/>
              </a:ext>
            </a:extLst>
          </p:cNvPr>
          <p:cNvPicPr>
            <a:picLocks noChangeAspect="1"/>
          </p:cNvPicPr>
          <p:nvPr/>
        </p:nvPicPr>
        <p:blipFill>
          <a:blip r:embed="rId3"/>
          <a:stretch>
            <a:fillRect/>
          </a:stretch>
        </p:blipFill>
        <p:spPr>
          <a:xfrm>
            <a:off x="7782756" y="664776"/>
            <a:ext cx="1388333" cy="1243713"/>
          </a:xfrm>
          <a:prstGeom prst="rect">
            <a:avLst/>
          </a:prstGeom>
        </p:spPr>
      </p:pic>
    </p:spTree>
    <p:extLst>
      <p:ext uri="{BB962C8B-B14F-4D97-AF65-F5344CB8AC3E}">
        <p14:creationId xmlns:p14="http://schemas.microsoft.com/office/powerpoint/2010/main" val="17805169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531639" y="710584"/>
            <a:ext cx="6896534" cy="1080938"/>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1" i="0" u="none" strike="noStrike" cap="none" dirty="0">
                <a:latin typeface="Calibri"/>
                <a:ea typeface="Calibri"/>
                <a:cs typeface="Calibri"/>
                <a:sym typeface="Calibri"/>
              </a:rPr>
              <a:t>I </a:t>
            </a:r>
            <a:r>
              <a:rPr lang="en-US" b="1" dirty="0"/>
              <a:t>AM GRATEFUL FOR</a:t>
            </a:r>
            <a:r>
              <a:rPr lang="en-US" sz="4400" b="1" i="0" u="none" strike="noStrike" cap="none" dirty="0">
                <a:latin typeface="Calibri"/>
                <a:ea typeface="Calibri"/>
                <a:cs typeface="Calibri"/>
                <a:sym typeface="Calibri"/>
              </a:rPr>
              <a:t>……</a:t>
            </a:r>
          </a:p>
        </p:txBody>
      </p:sp>
      <p:pic>
        <p:nvPicPr>
          <p:cNvPr id="110" name="Shape 110" descr="Gratitude.jpg"/>
          <p:cNvPicPr preferRelativeResize="0">
            <a:picLocks noGrp="1"/>
          </p:cNvPicPr>
          <p:nvPr>
            <p:ph idx="1"/>
          </p:nvPr>
        </p:nvPicPr>
        <p:blipFill rotWithShape="1">
          <a:blip r:embed="rId3">
            <a:alphaModFix/>
          </a:blip>
          <a:stretch/>
        </p:blipFill>
        <p:spPr>
          <a:xfrm>
            <a:off x="1278334" y="2336800"/>
            <a:ext cx="5398294" cy="3598863"/>
          </a:xfrm>
          <a:prstGeom prst="rect">
            <a:avLst/>
          </a:prstGeom>
          <a:noFill/>
          <a:ln>
            <a:noFill/>
          </a:ln>
        </p:spPr>
      </p:pic>
      <p:pic>
        <p:nvPicPr>
          <p:cNvPr id="5" name="Picture 4"/>
          <p:cNvPicPr>
            <a:picLocks noChangeAspect="1"/>
          </p:cNvPicPr>
          <p:nvPr/>
        </p:nvPicPr>
        <p:blipFill>
          <a:blip r:embed="rId4"/>
          <a:stretch>
            <a:fillRect/>
          </a:stretch>
        </p:blipFill>
        <p:spPr>
          <a:xfrm>
            <a:off x="7739271" y="871756"/>
            <a:ext cx="1241570" cy="1094274"/>
          </a:xfrm>
          <a:prstGeom prst="rect">
            <a:avLst/>
          </a:prstGeom>
        </p:spPr>
      </p:pic>
    </p:spTree>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5DE87-5D17-4428-94B4-E0B176E3AB08}"/>
              </a:ext>
            </a:extLst>
          </p:cNvPr>
          <p:cNvSpPr>
            <a:spLocks noGrp="1"/>
          </p:cNvSpPr>
          <p:nvPr>
            <p:ph type="title"/>
          </p:nvPr>
        </p:nvSpPr>
        <p:spPr>
          <a:xfrm>
            <a:off x="531639" y="753228"/>
            <a:ext cx="6896534" cy="1080938"/>
          </a:xfrm>
        </p:spPr>
        <p:txBody>
          <a:bodyPr/>
          <a:lstStyle/>
          <a:p>
            <a:endParaRPr lang="en-US" dirty="0"/>
          </a:p>
        </p:txBody>
      </p:sp>
      <p:pic>
        <p:nvPicPr>
          <p:cNvPr id="5" name="Content Placeholder 4">
            <a:extLst>
              <a:ext uri="{FF2B5EF4-FFF2-40B4-BE49-F238E27FC236}">
                <a16:creationId xmlns:a16="http://schemas.microsoft.com/office/drawing/2014/main" id="{FCFEE258-B8E4-436B-A19F-F4D7BD911BE4}"/>
              </a:ext>
            </a:extLst>
          </p:cNvPr>
          <p:cNvPicPr>
            <a:picLocks noGrp="1" noChangeAspect="1"/>
          </p:cNvPicPr>
          <p:nvPr>
            <p:ph idx="1"/>
          </p:nvPr>
        </p:nvPicPr>
        <p:blipFill>
          <a:blip r:embed="rId3"/>
          <a:stretch>
            <a:fillRect/>
          </a:stretch>
        </p:blipFill>
        <p:spPr>
          <a:xfrm>
            <a:off x="0" y="0"/>
            <a:ext cx="3977480" cy="3874889"/>
          </a:xfrm>
        </p:spPr>
      </p:pic>
      <p:pic>
        <p:nvPicPr>
          <p:cNvPr id="7" name="Picture 6">
            <a:extLst>
              <a:ext uri="{FF2B5EF4-FFF2-40B4-BE49-F238E27FC236}">
                <a16:creationId xmlns:a16="http://schemas.microsoft.com/office/drawing/2014/main" id="{C587C8BB-E824-4C48-829C-4CFA811C8286}"/>
              </a:ext>
            </a:extLst>
          </p:cNvPr>
          <p:cNvPicPr>
            <a:picLocks noChangeAspect="1"/>
          </p:cNvPicPr>
          <p:nvPr/>
        </p:nvPicPr>
        <p:blipFill>
          <a:blip r:embed="rId4"/>
          <a:stretch>
            <a:fillRect/>
          </a:stretch>
        </p:blipFill>
        <p:spPr>
          <a:xfrm>
            <a:off x="3977480" y="0"/>
            <a:ext cx="5166519" cy="3874889"/>
          </a:xfrm>
          <a:prstGeom prst="rect">
            <a:avLst/>
          </a:prstGeom>
        </p:spPr>
      </p:pic>
      <p:pic>
        <p:nvPicPr>
          <p:cNvPr id="9" name="Picture 8">
            <a:extLst>
              <a:ext uri="{FF2B5EF4-FFF2-40B4-BE49-F238E27FC236}">
                <a16:creationId xmlns:a16="http://schemas.microsoft.com/office/drawing/2014/main" id="{B5A5D72F-F68B-471E-965E-413767F69121}"/>
              </a:ext>
            </a:extLst>
          </p:cNvPr>
          <p:cNvPicPr>
            <a:picLocks noChangeAspect="1"/>
          </p:cNvPicPr>
          <p:nvPr/>
        </p:nvPicPr>
        <p:blipFill>
          <a:blip r:embed="rId5"/>
          <a:stretch>
            <a:fillRect/>
          </a:stretch>
        </p:blipFill>
        <p:spPr>
          <a:xfrm>
            <a:off x="1890793" y="3874888"/>
            <a:ext cx="4479010" cy="2983111"/>
          </a:xfrm>
          <a:prstGeom prst="rect">
            <a:avLst/>
          </a:prstGeom>
        </p:spPr>
      </p:pic>
    </p:spTree>
    <p:extLst>
      <p:ext uri="{BB962C8B-B14F-4D97-AF65-F5344CB8AC3E}">
        <p14:creationId xmlns:p14="http://schemas.microsoft.com/office/powerpoint/2010/main" val="3972029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Shape 116"/>
        <p:cNvGrpSpPr/>
        <p:nvPr/>
      </p:nvGrpSpPr>
      <p:grpSpPr>
        <a:xfrm>
          <a:off x="0" y="0"/>
          <a:ext cx="0" cy="0"/>
          <a:chOff x="0" y="0"/>
          <a:chExt cx="0" cy="0"/>
        </a:xfrm>
      </p:grpSpPr>
      <p:sp>
        <p:nvSpPr>
          <p:cNvPr id="117" name="Shape 117"/>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b="1" dirty="0"/>
              <a:t>WHAT DO YOU SEE</a:t>
            </a:r>
            <a:r>
              <a:rPr lang="en-US" sz="4400" b="1" i="0" u="none" strike="noStrike" cap="none" dirty="0">
                <a:latin typeface="Calibri"/>
                <a:ea typeface="Calibri"/>
                <a:cs typeface="Calibri"/>
                <a:sym typeface="Calibri"/>
              </a:rPr>
              <a:t>?</a:t>
            </a:r>
          </a:p>
        </p:txBody>
      </p:sp>
      <p:pic>
        <p:nvPicPr>
          <p:cNvPr id="118" name="Shape 118"/>
          <p:cNvPicPr preferRelativeResize="0">
            <a:picLocks noGrp="1"/>
          </p:cNvPicPr>
          <p:nvPr>
            <p:ph idx="1"/>
          </p:nvPr>
        </p:nvPicPr>
        <p:blipFill rotWithShape="1">
          <a:blip r:embed="rId5">
            <a:alphaModFix/>
          </a:blip>
          <a:stretch/>
        </p:blipFill>
        <p:spPr>
          <a:xfrm>
            <a:off x="778492" y="2336800"/>
            <a:ext cx="6397978" cy="3598863"/>
          </a:xfrm>
          <a:prstGeom prst="rect">
            <a:avLst/>
          </a:prstGeom>
          <a:noFill/>
          <a:ln>
            <a:noFill/>
          </a:ln>
        </p:spPr>
      </p:pic>
      <p:pic>
        <p:nvPicPr>
          <p:cNvPr id="5" name="School Violence and Shooting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22027" y="2154924"/>
            <a:ext cx="8045450" cy="4525963"/>
          </a:xfrm>
          <a:prstGeom prst="rect">
            <a:avLst/>
          </a:prstGeom>
          <a:noFill/>
          <a:ln>
            <a:noFill/>
          </a:ln>
        </p:spPr>
      </p:pic>
      <p:pic>
        <p:nvPicPr>
          <p:cNvPr id="6" name="Picture 5"/>
          <p:cNvPicPr>
            <a:picLocks noChangeAspect="1"/>
          </p:cNvPicPr>
          <p:nvPr/>
        </p:nvPicPr>
        <p:blipFill>
          <a:blip r:embed="rId7"/>
          <a:stretch>
            <a:fillRect/>
          </a:stretch>
        </p:blipFill>
        <p:spPr>
          <a:xfrm>
            <a:off x="7879396" y="753228"/>
            <a:ext cx="1114366" cy="982161"/>
          </a:xfrm>
          <a:prstGeom prst="rect">
            <a:avLst/>
          </a:prstGeom>
        </p:spPr>
      </p:pic>
    </p:spTree>
  </p:cSld>
  <p:clrMapOvr>
    <a:masterClrMapping/>
  </p:clrMapOvr>
  <p:transition spd="slow">
    <p:randomBar dir="vert"/>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fullScrn="1">
              <p:cMediaNode vol="10204">
                <p:cTn id="7" fill="hold" display="0">
                  <p:stCondLst>
                    <p:cond delay="indefinite"/>
                  </p:stCondLst>
                </p:cTn>
                <p:tgtEl>
                  <p:spTgt spid="5"/>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7"/>
        <p:cNvGrpSpPr/>
        <p:nvPr/>
      </p:nvGrpSpPr>
      <p:grpSpPr>
        <a:xfrm>
          <a:off x="0" y="0"/>
          <a:ext cx="0" cy="0"/>
          <a:chOff x="0" y="0"/>
          <a:chExt cx="0" cy="0"/>
        </a:xfrm>
      </p:grpSpPr>
      <p:sp>
        <p:nvSpPr>
          <p:cNvPr id="138" name="Shape 138"/>
          <p:cNvSpPr txBox="1">
            <a:spLocks noGrp="1"/>
          </p:cNvSpPr>
          <p:nvPr>
            <p:ph type="title"/>
          </p:nvPr>
        </p:nvSpPr>
        <p:spPr>
          <a:xfrm>
            <a:off x="318051" y="606564"/>
            <a:ext cx="7500732" cy="1487279"/>
          </a:xfrm>
          <a:prstGeom prst="rect">
            <a:avLst/>
          </a:prstGeom>
        </p:spPr>
        <p:txBody>
          <a:bodyPr lIns="91425" tIns="45700" rIns="91425" bIns="45700" anchor="ctr" anchorCtr="0">
            <a:normAutofit/>
          </a:bodyPr>
          <a:lstStyle/>
          <a:p>
            <a:pPr marL="0" marR="0" lvl="0" indent="0" algn="ctr" rtl="0">
              <a:lnSpc>
                <a:spcPct val="90000"/>
              </a:lnSpc>
              <a:spcBef>
                <a:spcPts val="0"/>
              </a:spcBef>
              <a:buClr>
                <a:schemeClr val="dk1"/>
              </a:buClr>
              <a:buSzPct val="25000"/>
              <a:buFont typeface="Calibri"/>
              <a:buNone/>
            </a:pPr>
            <a:r>
              <a:rPr lang="en-US" sz="3600" b="1" dirty="0"/>
              <a:t>WHAT IS MINDFULNESS COMBINED WITH SEL? </a:t>
            </a:r>
          </a:p>
        </p:txBody>
      </p:sp>
      <p:pic>
        <p:nvPicPr>
          <p:cNvPr id="6" name="Picture 5"/>
          <p:cNvPicPr>
            <a:picLocks noChangeAspect="1"/>
          </p:cNvPicPr>
          <p:nvPr/>
        </p:nvPicPr>
        <p:blipFill>
          <a:blip r:embed="rId3"/>
          <a:stretch>
            <a:fillRect/>
          </a:stretch>
        </p:blipFill>
        <p:spPr>
          <a:xfrm>
            <a:off x="7818783" y="670505"/>
            <a:ext cx="1325217" cy="1167998"/>
          </a:xfrm>
          <a:prstGeom prst="rect">
            <a:avLst/>
          </a:prstGeom>
        </p:spPr>
      </p:pic>
      <p:graphicFrame>
        <p:nvGraphicFramePr>
          <p:cNvPr id="142" name="Shape 139">
            <a:extLst>
              <a:ext uri="{FF2B5EF4-FFF2-40B4-BE49-F238E27FC236}">
                <a16:creationId xmlns:a16="http://schemas.microsoft.com/office/drawing/2014/main" id="{B3696783-84C9-4404-9A52-8F97147D8E1C}"/>
              </a:ext>
            </a:extLst>
          </p:cNvPr>
          <p:cNvGraphicFramePr/>
          <p:nvPr>
            <p:extLst>
              <p:ext uri="{D42A27DB-BD31-4B8C-83A1-F6EECF244321}">
                <p14:modId xmlns:p14="http://schemas.microsoft.com/office/powerpoint/2010/main" val="2834427146"/>
              </p:ext>
            </p:extLst>
          </p:nvPr>
        </p:nvGraphicFramePr>
        <p:xfrm>
          <a:off x="163161" y="1932127"/>
          <a:ext cx="8662788" cy="460119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13" name="Picture 12">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Rectangle 14">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9" name="Picture 18">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3" name="Text Placeholder 2">
            <a:extLst>
              <a:ext uri="{FF2B5EF4-FFF2-40B4-BE49-F238E27FC236}">
                <a16:creationId xmlns:a16="http://schemas.microsoft.com/office/drawing/2014/main" id="{D57531EC-4C2E-4C4A-AFAB-7D89899F407E}"/>
              </a:ext>
            </a:extLst>
          </p:cNvPr>
          <p:cNvSpPr>
            <a:spLocks noGrp="1"/>
          </p:cNvSpPr>
          <p:nvPr>
            <p:ph idx="1"/>
          </p:nvPr>
        </p:nvSpPr>
        <p:spPr>
          <a:xfrm>
            <a:off x="510240" y="2336873"/>
            <a:ext cx="2742217" cy="777388"/>
          </a:xfrm>
        </p:spPr>
        <p:txBody>
          <a:bodyPr>
            <a:normAutofit/>
          </a:bodyPr>
          <a:lstStyle/>
          <a:p>
            <a:pPr marL="203200" indent="0">
              <a:buNone/>
            </a:pPr>
            <a:r>
              <a:rPr lang="en-US" b="1" dirty="0">
                <a:solidFill>
                  <a:srgbClr val="FFFFFF"/>
                </a:solidFill>
                <a:hlinkClick r:id="rId5"/>
              </a:rPr>
              <a:t>www.CASEL.org</a:t>
            </a:r>
            <a:r>
              <a:rPr lang="en-US" b="1" dirty="0">
                <a:solidFill>
                  <a:srgbClr val="FFFFFF"/>
                </a:solidFill>
              </a:rPr>
              <a:t> </a:t>
            </a:r>
          </a:p>
          <a:p>
            <a:pPr marL="203200" indent="0">
              <a:buNone/>
            </a:pPr>
            <a:endParaRPr lang="en-US" sz="1200" dirty="0">
              <a:solidFill>
                <a:srgbClr val="FFFFFF"/>
              </a:solidFill>
            </a:endParaRPr>
          </a:p>
        </p:txBody>
      </p:sp>
      <p:sp useBgFill="1">
        <p:nvSpPr>
          <p:cNvPr id="21" name="Rectangle 20">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6137910-E9C6-48CB-94C9-2D624984709E}"/>
              </a:ext>
            </a:extLst>
          </p:cNvPr>
          <p:cNvPicPr>
            <a:picLocks noChangeAspect="1"/>
          </p:cNvPicPr>
          <p:nvPr/>
        </p:nvPicPr>
        <p:blipFill rotWithShape="1">
          <a:blip r:embed="rId6"/>
          <a:srcRect l="8891" r="8509"/>
          <a:stretch/>
        </p:blipFill>
        <p:spPr>
          <a:xfrm>
            <a:off x="4265558" y="955591"/>
            <a:ext cx="4080460" cy="4940024"/>
          </a:xfrm>
          <a:prstGeom prst="rect">
            <a:avLst/>
          </a:prstGeom>
          <a:ln>
            <a:noFill/>
          </a:ln>
          <a:effectLst/>
        </p:spPr>
      </p:pic>
      <p:pic>
        <p:nvPicPr>
          <p:cNvPr id="6" name="Picture 5">
            <a:extLst>
              <a:ext uri="{FF2B5EF4-FFF2-40B4-BE49-F238E27FC236}">
                <a16:creationId xmlns:a16="http://schemas.microsoft.com/office/drawing/2014/main" id="{C27BFE59-18B4-4FB9-BB13-F9FF7D96B183}"/>
              </a:ext>
            </a:extLst>
          </p:cNvPr>
          <p:cNvPicPr>
            <a:picLocks noChangeAspect="1"/>
          </p:cNvPicPr>
          <p:nvPr/>
        </p:nvPicPr>
        <p:blipFill>
          <a:blip r:embed="rId7"/>
          <a:stretch>
            <a:fillRect/>
          </a:stretch>
        </p:blipFill>
        <p:spPr>
          <a:xfrm>
            <a:off x="216199" y="6153352"/>
            <a:ext cx="588081" cy="518313"/>
          </a:xfrm>
          <a:prstGeom prst="rect">
            <a:avLst/>
          </a:prstGeom>
        </p:spPr>
      </p:pic>
    </p:spTree>
    <p:extLst>
      <p:ext uri="{BB962C8B-B14F-4D97-AF65-F5344CB8AC3E}">
        <p14:creationId xmlns:p14="http://schemas.microsoft.com/office/powerpoint/2010/main" val="15409147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2196</TotalTime>
  <Words>2532</Words>
  <Application>Microsoft Office PowerPoint</Application>
  <PresentationFormat>On-screen Show (4:3)</PresentationFormat>
  <Paragraphs>337</Paragraphs>
  <Slides>29</Slides>
  <Notes>27</Notes>
  <HiddenSlides>8</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Noto Sans Symbols</vt:lpstr>
      <vt:lpstr>Trebuchet MS</vt:lpstr>
      <vt:lpstr>Berlin</vt:lpstr>
      <vt:lpstr>National At-Risk Youth Conference.  How to provide a holistic approach to SEL for staff and students   </vt:lpstr>
      <vt:lpstr> What are your biggest challenges with student behavior and what strategies are you currently using? </vt:lpstr>
      <vt:lpstr>TODAY’S AGENDA</vt:lpstr>
      <vt:lpstr>CIRCLE OF LIFE </vt:lpstr>
      <vt:lpstr>I AM GRATEFUL FOR……</vt:lpstr>
      <vt:lpstr>PowerPoint Presentation</vt:lpstr>
      <vt:lpstr>WHAT DO YOU SEE?</vt:lpstr>
      <vt:lpstr>WHAT IS MINDFULNESS COMBINED WITH SEL? </vt:lpstr>
      <vt:lpstr>PowerPoint Presentation</vt:lpstr>
      <vt:lpstr>PowerPoint Presentation</vt:lpstr>
      <vt:lpstr>COMMUNITY </vt:lpstr>
      <vt:lpstr>PowerPoint Presentation</vt:lpstr>
      <vt:lpstr>PowerPoint Presentation</vt:lpstr>
      <vt:lpstr>DIGITAL &amp; SOCIAL MEDIA  CONSCIOUSNESS</vt:lpstr>
      <vt:lpstr>CREATE AN ACTION PROJECT</vt:lpstr>
      <vt:lpstr>PowerPoint Presentation</vt:lpstr>
      <vt:lpstr>ARTICLE RESOURCES </vt:lpstr>
      <vt:lpstr>COACHING</vt:lpstr>
      <vt:lpstr>SAMPLES</vt:lpstr>
      <vt:lpstr>SERIOUS CONVERSATIONS </vt:lpstr>
      <vt:lpstr>RESULT: 21st CENTURY SKILL BUILDERS</vt:lpstr>
      <vt:lpstr>TELL YOUR STORY</vt:lpstr>
      <vt:lpstr>The Benefits to Storytelling as a Tool for Connecting with Students  </vt:lpstr>
      <vt:lpstr>PowerPoint Presentation</vt:lpstr>
      <vt:lpstr>SUMMARY</vt:lpstr>
      <vt:lpstr>4 KEY WAYS ESSA CAN SUPPORT SEL IN SCHOOLS </vt:lpstr>
      <vt:lpstr>FUN FACTS</vt:lpstr>
      <vt:lpstr>YOU ARE EXTRAORDINARY!</vt:lpstr>
      <vt:lpstr>CONTACT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kid-grit &amp; educator-grit workshop   How to instill mindfulness, resilience &amp; grit into today's youth population</dc:title>
  <dc:creator>julia gabor</dc:creator>
  <cp:lastModifiedBy>Jeffrey Jordan</cp:lastModifiedBy>
  <cp:revision>20</cp:revision>
  <dcterms:created xsi:type="dcterms:W3CDTF">2018-11-11T19:58:16Z</dcterms:created>
  <dcterms:modified xsi:type="dcterms:W3CDTF">2019-06-12T21:29:26Z</dcterms:modified>
</cp:coreProperties>
</file>