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0" r:id="rId1"/>
  </p:sldMasterIdLst>
  <p:notesMasterIdLst>
    <p:notesMasterId r:id="rId15"/>
  </p:notesMasterIdLst>
  <p:sldIdLst>
    <p:sldId id="256" r:id="rId2"/>
    <p:sldId id="278" r:id="rId3"/>
    <p:sldId id="287" r:id="rId4"/>
    <p:sldId id="289" r:id="rId5"/>
    <p:sldId id="263" r:id="rId6"/>
    <p:sldId id="264" r:id="rId7"/>
    <p:sldId id="267" r:id="rId8"/>
    <p:sldId id="266" r:id="rId9"/>
    <p:sldId id="288" r:id="rId10"/>
    <p:sldId id="280" r:id="rId11"/>
    <p:sldId id="276" r:id="rId12"/>
    <p:sldId id="262" r:id="rId13"/>
    <p:sldId id="28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0"/>
    <p:restoredTop sz="94674"/>
  </p:normalViewPr>
  <p:slideViewPr>
    <p:cSldViewPr snapToGrid="0" snapToObjects="1">
      <p:cViewPr varScale="1">
        <p:scale>
          <a:sx n="121" d="100"/>
          <a:sy n="121" d="100"/>
        </p:scale>
        <p:origin x="13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Chart%20in%20Microsoft%20Office%20PowerPoint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cap="none" dirty="0"/>
              <a:t>Top</a:t>
            </a:r>
            <a:r>
              <a:rPr lang="en-US" sz="1800" cap="none" baseline="0" dirty="0"/>
              <a:t> Themes for Holiness</a:t>
            </a:r>
            <a:endParaRPr lang="en-US" sz="1800" cap="none" dirty="0"/>
          </a:p>
        </c:rich>
      </c:tx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/>
            </a:solidFill>
            <a:ln w="12700" cap="flat" cmpd="sng" algn="ctr">
              <a:solidFill>
                <a:schemeClr val="dk1"/>
              </a:solidFill>
              <a:prstDash val="solid"/>
              <a:miter lim="800000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Religion </c:v>
                </c:pt>
                <c:pt idx="1">
                  <c:v>God </c:v>
                </c:pt>
                <c:pt idx="2">
                  <c:v>Purity</c:v>
                </c:pt>
                <c:pt idx="3">
                  <c:v>Value/Significance </c:v>
                </c:pt>
                <c:pt idx="4">
                  <c:v>Sacredness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0.43</c:v>
                </c:pt>
                <c:pt idx="1">
                  <c:v>0.21</c:v>
                </c:pt>
                <c:pt idx="2">
                  <c:v>0.18</c:v>
                </c:pt>
                <c:pt idx="3">
                  <c:v>0.16</c:v>
                </c:pt>
                <c:pt idx="4">
                  <c:v>0.14000000000000001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9C6-4A4F-8BDB-06CDE0C8246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303962296"/>
        <c:axId val="103624296"/>
      </c:barChart>
      <c:catAx>
        <c:axId val="303962296"/>
        <c:scaling>
          <c:orientation val="minMax"/>
        </c:scaling>
        <c:delete val="0"/>
        <c:axPos val="b"/>
        <c:numFmt formatCode="0.0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624296"/>
        <c:crosses val="autoZero"/>
        <c:auto val="1"/>
        <c:lblAlgn val="ctr"/>
        <c:lblOffset val="100"/>
        <c:noMultiLvlLbl val="0"/>
      </c:catAx>
      <c:valAx>
        <c:axId val="103624296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3962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cap="none" dirty="0"/>
              <a:t>Top Themes for Transcendence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'[Chart in Microsoft Office PowerPoint]Sheet1'!$B$1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'[Chart in Microsoft Office PowerPoint]Sheet1'!$A$2:$A$8</c:f>
              <c:strCache>
                <c:ptCount val="7"/>
                <c:pt idx="0">
                  <c:v>Above Material/Space</c:v>
                </c:pt>
                <c:pt idx="1">
                  <c:v>Transformation </c:v>
                </c:pt>
                <c:pt idx="2">
                  <c:v>Meaningful </c:v>
                </c:pt>
                <c:pt idx="3">
                  <c:v>Value/Significance </c:v>
                </c:pt>
                <c:pt idx="4">
                  <c:v>Above Time </c:v>
                </c:pt>
                <c:pt idx="6">
                  <c:v>Transparent </c:v>
                </c:pt>
              </c:strCache>
            </c:strRef>
          </c:cat>
          <c:val>
            <c:numRef>
              <c:f>'[Chart in Microsoft Office PowerPoint]Sheet1'!$B$2:$B$8</c:f>
              <c:numCache>
                <c:formatCode>0%</c:formatCode>
                <c:ptCount val="7"/>
                <c:pt idx="0">
                  <c:v>0.17</c:v>
                </c:pt>
                <c:pt idx="1">
                  <c:v>0.14000000000000001</c:v>
                </c:pt>
                <c:pt idx="2">
                  <c:v>0.09</c:v>
                </c:pt>
                <c:pt idx="3">
                  <c:v>0.08</c:v>
                </c:pt>
                <c:pt idx="4">
                  <c:v>0.08</c:v>
                </c:pt>
                <c:pt idx="6">
                  <c:v>0.14000000000000001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B73-4B11-8F46-79BA47952EDA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302622552"/>
        <c:axId val="302622160"/>
      </c:barChart>
      <c:catAx>
        <c:axId val="302622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sq" cmpd="sng" algn="ctr">
            <a:solidFill>
              <a:schemeClr val="accent1"/>
            </a:solidFill>
            <a:round/>
          </a:ln>
          <a:effectLst/>
        </c:spPr>
        <c:txPr>
          <a:bodyPr rot="-276000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2622160"/>
        <c:crosses val="autoZero"/>
        <c:auto val="1"/>
        <c:lblAlgn val="ctr"/>
        <c:lblOffset val="100"/>
        <c:noMultiLvlLbl val="0"/>
      </c:catAx>
      <c:valAx>
        <c:axId val="302622160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2622552"/>
        <c:crosses val="autoZero"/>
        <c:crossBetween val="between"/>
        <c:majorUnit val="0.0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242683555096"/>
          <c:y val="5.2905233257923699E-2"/>
          <c:w val="0.86805213722677099"/>
          <c:h val="0.767067561510317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Sheet1!$K$12</c:f>
              <c:strCache>
                <c:ptCount val="1"/>
                <c:pt idx="0">
                  <c:v>Intuitive</c:v>
                </c:pt>
              </c:strCache>
            </c:strRef>
          </c:tx>
          <c:spPr>
            <a:solidFill>
              <a:schemeClr val="accent1">
                <a:tint val="77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Sheet1!$L$16:$M$16</c:f>
                <c:numCache>
                  <c:formatCode>General</c:formatCode>
                  <c:ptCount val="2"/>
                  <c:pt idx="0">
                    <c:v>5.22</c:v>
                  </c:pt>
                  <c:pt idx="1">
                    <c:v>5.21</c:v>
                  </c:pt>
                </c:numCache>
              </c:numRef>
            </c:plus>
            <c:minus>
              <c:numRef>
                <c:f>Sheet1!$L$16:$M$16</c:f>
                <c:numCache>
                  <c:formatCode>General</c:formatCode>
                  <c:ptCount val="2"/>
                  <c:pt idx="0">
                    <c:v>5.22</c:v>
                  </c:pt>
                  <c:pt idx="1">
                    <c:v>5.21</c:v>
                  </c:pt>
                </c:numCache>
              </c:numRef>
            </c:minus>
            <c:spPr>
              <a:noFill/>
              <a:ln w="9525">
                <a:solidFill>
                  <a:schemeClr val="dk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Sheet1!$L$11:$M$11</c:f>
              <c:strCache>
                <c:ptCount val="2"/>
                <c:pt idx="0">
                  <c:v>Holy</c:v>
                </c:pt>
                <c:pt idx="1">
                  <c:v>Transcendent</c:v>
                </c:pt>
              </c:strCache>
            </c:strRef>
          </c:cat>
          <c:val>
            <c:numRef>
              <c:f>Sheet1!$L$12:$M$12</c:f>
              <c:numCache>
                <c:formatCode>General</c:formatCode>
                <c:ptCount val="2"/>
                <c:pt idx="0">
                  <c:v>10</c:v>
                </c:pt>
                <c:pt idx="1">
                  <c:v>12.59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D4A-4A8C-A57D-CB5E5D66AF82}"/>
            </c:ext>
          </c:extLst>
        </c:ser>
        <c:ser>
          <c:idx val="1"/>
          <c:order val="1"/>
          <c:tx>
            <c:strRef>
              <c:f>Sheet1!$K$13</c:f>
              <c:strCache>
                <c:ptCount val="1"/>
                <c:pt idx="0">
                  <c:v>Systematic</c:v>
                </c:pt>
              </c:strCache>
            </c:strRef>
          </c:tx>
          <c:spPr>
            <a:solidFill>
              <a:schemeClr val="accent1">
                <a:shade val="76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Sheet1!$L$17:$M$17</c:f>
                <c:numCache>
                  <c:formatCode>General</c:formatCode>
                  <c:ptCount val="2"/>
                  <c:pt idx="0">
                    <c:v>4.57</c:v>
                  </c:pt>
                  <c:pt idx="1">
                    <c:v>6.6099999999999977</c:v>
                  </c:pt>
                </c:numCache>
              </c:numRef>
            </c:plus>
            <c:minus>
              <c:numRef>
                <c:f>Sheet1!$L$17:$M$17</c:f>
                <c:numCache>
                  <c:formatCode>General</c:formatCode>
                  <c:ptCount val="2"/>
                  <c:pt idx="0">
                    <c:v>4.57</c:v>
                  </c:pt>
                  <c:pt idx="1">
                    <c:v>6.6099999999999977</c:v>
                  </c:pt>
                </c:numCache>
              </c:numRef>
            </c:minus>
            <c:spPr>
              <a:noFill/>
              <a:ln w="9525">
                <a:solidFill>
                  <a:schemeClr val="dk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Sheet1!$L$11:$M$11</c:f>
              <c:strCache>
                <c:ptCount val="2"/>
                <c:pt idx="0">
                  <c:v>Holy</c:v>
                </c:pt>
                <c:pt idx="1">
                  <c:v>Transcendent</c:v>
                </c:pt>
              </c:strCache>
            </c:strRef>
          </c:cat>
          <c:val>
            <c:numRef>
              <c:f>Sheet1!$L$13:$M$13</c:f>
              <c:numCache>
                <c:formatCode>General</c:formatCode>
                <c:ptCount val="2"/>
                <c:pt idx="0">
                  <c:v>9.36</c:v>
                </c:pt>
                <c:pt idx="1">
                  <c:v>12.07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D4A-4A8C-A57D-CB5E5D66AF82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88383176"/>
        <c:axId val="188383568"/>
      </c:barChart>
      <c:catAx>
        <c:axId val="188383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383568"/>
        <c:crosses val="autoZero"/>
        <c:auto val="1"/>
        <c:lblAlgn val="ctr"/>
        <c:lblOffset val="100"/>
        <c:noMultiLvlLbl val="0"/>
      </c:catAx>
      <c:valAx>
        <c:axId val="18838356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Amount of items categorized as holy or transcendent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188383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6F54C4-F993-4445-8297-A7A0B769A8A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CE381-CEFB-4046-8DFD-C4FCBE162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43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4D1F3-E5A9-4AFB-AE25-9D331689D99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6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Other religions = excluded from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CE381-CEFB-4046-8DFD-C4FCBE162D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62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Theme overlap: Value/Significance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CE381-CEFB-4046-8DFD-C4FCBE162D4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532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NAA = analyzed together, though I did not do</a:t>
            </a:r>
            <a:r>
              <a:rPr lang="en-US" baseline="0" dirty="0"/>
              <a:t> any between-group analyses (differentiating between intuitive/systematic)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4D1F3-E5A9-4AFB-AE25-9D331689D9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924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Same effect for intuitive</a:t>
            </a:r>
            <a:r>
              <a:rPr lang="en-US" baseline="0" dirty="0"/>
              <a:t> and systematic, but a little more clear in systematic condition!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4D1F3-E5A9-4AFB-AE25-9D331689D99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219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56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139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70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3161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340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8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861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879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00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8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446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6551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406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04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737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245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741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EC7A032C-5A6A-3148-AC19-C37E219CC6EF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B45EBAF-1943-AD4B-9305-37CB6E8C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837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4864" y="4591312"/>
            <a:ext cx="6858000" cy="565519"/>
          </a:xfrm>
        </p:spPr>
        <p:txBody>
          <a:bodyPr>
            <a:noAutofit/>
          </a:bodyPr>
          <a:lstStyle/>
          <a:p>
            <a:r>
              <a:rPr lang="en-US" dirty="0" err="1"/>
              <a:t>Lotte</a:t>
            </a:r>
            <a:r>
              <a:rPr lang="en-US" dirty="0"/>
              <a:t> </a:t>
            </a:r>
            <a:r>
              <a:rPr lang="en-US" dirty="0" err="1"/>
              <a:t>Pummerer</a:t>
            </a:r>
            <a:r>
              <a:rPr lang="en-US" dirty="0"/>
              <a:t>; Michael E. Nielsen</a:t>
            </a:r>
          </a:p>
          <a:p>
            <a:r>
              <a:rPr lang="en-US" dirty="0"/>
              <a:t>Georgia Southern University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0056" y="1756746"/>
            <a:ext cx="842213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latin typeface="+mj-lt"/>
              </a:rPr>
              <a:t>Distinguishing Transcendence from Holiness in a Sample of Christians</a:t>
            </a:r>
            <a:endParaRPr lang="en-US" sz="4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24922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583" y="312206"/>
            <a:ext cx="8450695" cy="1050398"/>
          </a:xfrm>
        </p:spPr>
        <p:txBody>
          <a:bodyPr>
            <a:normAutofit fontScale="90000"/>
          </a:bodyPr>
          <a:lstStyle/>
          <a:p>
            <a:r>
              <a:rPr lang="en-US" dirty="0"/>
              <a:t>Experiment 2 – Participants &amp;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584" y="1414685"/>
            <a:ext cx="8450694" cy="4853593"/>
          </a:xfrm>
        </p:spPr>
        <p:txBody>
          <a:bodyPr>
            <a:normAutofit/>
          </a:bodyPr>
          <a:lstStyle/>
          <a:p>
            <a:r>
              <a:rPr lang="en-US" sz="2000" b="1" dirty="0"/>
              <a:t>Participants: </a:t>
            </a:r>
            <a:r>
              <a:rPr lang="en-US" sz="2000" dirty="0" smtClean="0"/>
              <a:t>93 Christians from </a:t>
            </a:r>
            <a:r>
              <a:rPr lang="en-US" sz="2000" dirty="0"/>
              <a:t>Georgia Southern </a:t>
            </a:r>
            <a:r>
              <a:rPr lang="en-US" sz="2000" dirty="0" smtClean="0"/>
              <a:t>University</a:t>
            </a:r>
          </a:p>
          <a:p>
            <a:r>
              <a:rPr lang="en-US" sz="2000" dirty="0" smtClean="0"/>
              <a:t>Excluded:</a:t>
            </a:r>
          </a:p>
          <a:p>
            <a:pPr lvl="1"/>
            <a:r>
              <a:rPr lang="en-US" sz="1600" dirty="0" smtClean="0"/>
              <a:t>15 participants who </a:t>
            </a:r>
            <a:r>
              <a:rPr lang="en-US" sz="1600" dirty="0"/>
              <a:t>filled out less than 50 % of the survey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21 participants from other religions/religious beliefs</a:t>
            </a:r>
            <a:endParaRPr lang="en-US" sz="1600" dirty="0"/>
          </a:p>
          <a:p>
            <a:r>
              <a:rPr lang="en-US" sz="2000" b="1" dirty="0" smtClean="0"/>
              <a:t>Stimuli</a:t>
            </a:r>
            <a:r>
              <a:rPr lang="en-US" sz="2000" b="1" dirty="0"/>
              <a:t>: </a:t>
            </a:r>
            <a:r>
              <a:rPr lang="en-US" sz="2000" dirty="0"/>
              <a:t>Objects from experiment 1</a:t>
            </a:r>
          </a:p>
          <a:p>
            <a:r>
              <a:rPr lang="en-US" sz="2000" b="1" dirty="0"/>
              <a:t>Method: </a:t>
            </a:r>
            <a:r>
              <a:rPr lang="en-US" sz="2000" dirty="0"/>
              <a:t>Evaluating the objects on 12 target sentences, expressing how much they disagree or agree with a sentence on a 1 to 7 Likert-Scale</a:t>
            </a:r>
          </a:p>
          <a:p>
            <a:pPr lvl="1"/>
            <a:r>
              <a:rPr lang="en-US" sz="1600" dirty="0"/>
              <a:t>Factor 1:	 ...make me feel happy		… induce the feeling of joy in  me</a:t>
            </a:r>
            <a:br>
              <a:rPr lang="en-US" sz="1600" dirty="0"/>
            </a:br>
            <a:r>
              <a:rPr lang="en-US" sz="1600" dirty="0"/>
              <a:t>		… make this world a better place	… connect me to other people</a:t>
            </a:r>
            <a:br>
              <a:rPr lang="en-US" sz="1600" dirty="0"/>
            </a:br>
            <a:r>
              <a:rPr lang="en-US" sz="1600" dirty="0"/>
              <a:t>		</a:t>
            </a:r>
            <a:r>
              <a:rPr lang="en-US" sz="1600" dirty="0">
                <a:sym typeface="Wingdings" panose="05000000000000000000" pitchFamily="2" charset="2"/>
              </a:rPr>
              <a:t> joy and connectivity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Factor 2: 	… are often used or referred to in religious rituals</a:t>
            </a:r>
            <a:br>
              <a:rPr lang="en-US" sz="1600" dirty="0">
                <a:sym typeface="Wingdings" panose="05000000000000000000" pitchFamily="2" charset="2"/>
              </a:rPr>
            </a:br>
            <a:r>
              <a:rPr lang="en-US" sz="1600" dirty="0">
                <a:sym typeface="Wingdings" panose="05000000000000000000" pitchFamily="2" charset="2"/>
              </a:rPr>
              <a:t>		… are important in religious teachings</a:t>
            </a:r>
            <a:r>
              <a:rPr lang="en-US" sz="1050" dirty="0">
                <a:sym typeface="Wingdings" panose="05000000000000000000" pitchFamily="2" charset="2"/>
              </a:rPr>
              <a:t>  </a:t>
            </a:r>
            <a:br>
              <a:rPr lang="en-US" sz="1050" dirty="0">
                <a:sym typeface="Wingdings" panose="05000000000000000000" pitchFamily="2" charset="2"/>
              </a:rPr>
            </a:br>
            <a:r>
              <a:rPr lang="en-US" sz="1050" dirty="0">
                <a:sym typeface="Wingdings" panose="05000000000000000000" pitchFamily="2" charset="2"/>
              </a:rPr>
              <a:t>		</a:t>
            </a:r>
            <a:r>
              <a:rPr lang="en-US" sz="1600" dirty="0">
                <a:sym typeface="Wingdings" panose="05000000000000000000" pitchFamily="2" charset="2"/>
              </a:rPr>
              <a:t>… make me want to be a better person</a:t>
            </a:r>
            <a:br>
              <a:rPr lang="en-US" sz="1600" dirty="0">
                <a:sym typeface="Wingdings" panose="05000000000000000000" pitchFamily="2" charset="2"/>
              </a:rPr>
            </a:br>
            <a:r>
              <a:rPr lang="en-US" sz="1600" dirty="0">
                <a:sym typeface="Wingdings" panose="05000000000000000000" pitchFamily="2" charset="2"/>
              </a:rPr>
              <a:t>		 Religion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Factor 3: … make me feel small		… induce the feeling of awe in me</a:t>
            </a:r>
            <a:br>
              <a:rPr lang="en-US" sz="1600" dirty="0">
                <a:sym typeface="Wingdings" panose="05000000000000000000" pitchFamily="2" charset="2"/>
              </a:rPr>
            </a:br>
            <a:r>
              <a:rPr lang="en-US" sz="1600" dirty="0">
                <a:sym typeface="Wingdings" panose="05000000000000000000" pitchFamily="2" charset="2"/>
              </a:rPr>
              <a:t>		 Awe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907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483" y="322748"/>
            <a:ext cx="8227114" cy="1325563"/>
          </a:xfrm>
        </p:spPr>
        <p:txBody>
          <a:bodyPr/>
          <a:lstStyle/>
          <a:p>
            <a:r>
              <a:rPr lang="en-US" dirty="0"/>
              <a:t>Regression </a:t>
            </a:r>
            <a:r>
              <a:rPr lang="mr-IN" dirty="0"/>
              <a:t>–</a:t>
            </a:r>
            <a:r>
              <a:rPr lang="en-US" dirty="0"/>
              <a:t> Christian participants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483" y="1793528"/>
            <a:ext cx="8356281" cy="2787400"/>
          </a:xfrm>
          <a:solidFill>
            <a:schemeClr val="tx1"/>
          </a:solidFill>
        </p:spPr>
        <p:txBody>
          <a:bodyPr>
            <a:normAutofit/>
          </a:bodyPr>
          <a:lstStyle/>
          <a:p>
            <a:pPr marL="342900" lvl="1" indent="0">
              <a:buNone/>
            </a:pPr>
            <a:r>
              <a:rPr lang="en-US" sz="1800" i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7084" y="4995133"/>
            <a:ext cx="76484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/>
              <a:t>Religion is the most important predictor for perceived holiness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/>
              <a:t>Awe (and purity) also significantly predict holiness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/>
              <a:t>Transcendence is predicted by all 3 factors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82" y="2091701"/>
            <a:ext cx="7998515" cy="248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58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17983"/>
            <a:ext cx="7886700" cy="5141842"/>
          </a:xfrm>
        </p:spPr>
        <p:txBody>
          <a:bodyPr>
            <a:normAutofit/>
          </a:bodyPr>
          <a:lstStyle/>
          <a:p>
            <a:r>
              <a:rPr lang="en-US" dirty="0" smtClean="0"/>
              <a:t>Participants did not categorize more items as holy/transcendent in the intuitive condition (H1)</a:t>
            </a:r>
          </a:p>
          <a:p>
            <a:r>
              <a:rPr lang="en-US" dirty="0" smtClean="0"/>
              <a:t>Participants </a:t>
            </a:r>
            <a:r>
              <a:rPr lang="en-US" dirty="0"/>
              <a:t>definitions: </a:t>
            </a:r>
          </a:p>
          <a:p>
            <a:pPr lvl="1"/>
            <a:r>
              <a:rPr lang="en-US" dirty="0"/>
              <a:t>Holiness connected to God &amp; Religion; </a:t>
            </a:r>
            <a:r>
              <a:rPr lang="en-US" dirty="0" smtClean="0"/>
              <a:t> Transcendence </a:t>
            </a:r>
            <a:r>
              <a:rPr lang="en-US" dirty="0"/>
              <a:t>related to being above material/space &amp; transformation</a:t>
            </a:r>
          </a:p>
          <a:p>
            <a:pPr lvl="1"/>
            <a:r>
              <a:rPr lang="en-US" dirty="0"/>
              <a:t>Holiness &amp; Transcendence overlap in aspect “value/significance”</a:t>
            </a:r>
          </a:p>
          <a:p>
            <a:r>
              <a:rPr lang="en-US" dirty="0" smtClean="0"/>
              <a:t>Holiness mostly predicted by religion, but also by awe (H3)</a:t>
            </a:r>
          </a:p>
          <a:p>
            <a:r>
              <a:rPr lang="en-US" dirty="0" smtClean="0"/>
              <a:t>Transcendence not mostly predicted by awe/elevation, but  by </a:t>
            </a:r>
            <a:r>
              <a:rPr lang="en-US" dirty="0"/>
              <a:t>relation to </a:t>
            </a:r>
            <a:r>
              <a:rPr lang="en-US" dirty="0" smtClean="0"/>
              <a:t>religion (H2)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 Transcendence as concept not free from religion.</a:t>
            </a:r>
            <a:endParaRPr lang="en-US" dirty="0"/>
          </a:p>
          <a:p>
            <a:r>
              <a:rPr lang="en-US" dirty="0"/>
              <a:t>Transcendence as concept more broad, unique in including </a:t>
            </a:r>
            <a:r>
              <a:rPr lang="en-US" dirty="0" smtClean="0"/>
              <a:t>joy-connectivity</a:t>
            </a:r>
          </a:p>
        </p:txBody>
      </p:sp>
    </p:spTree>
    <p:extLst>
      <p:ext uri="{BB962C8B-B14F-4D97-AF65-F5344CB8AC3E}">
        <p14:creationId xmlns:p14="http://schemas.microsoft.com/office/powerpoint/2010/main" val="504701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10874" y="4356056"/>
            <a:ext cx="4716292" cy="1194650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547136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4583" y="572287"/>
            <a:ext cx="7053542" cy="746954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Theory </a:t>
            </a:r>
            <a:r>
              <a:rPr lang="mr-IN" sz="3600" b="1" dirty="0" smtClean="0"/>
              <a:t>–</a:t>
            </a:r>
            <a:r>
              <a:rPr lang="en-US" sz="3600" b="1" dirty="0" smtClean="0"/>
              <a:t> Why is it Important?</a:t>
            </a:r>
            <a:endParaRPr lang="en-US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4583" y="1476776"/>
            <a:ext cx="8570518" cy="5202319"/>
          </a:xfrm>
        </p:spPr>
        <p:txBody>
          <a:bodyPr>
            <a:normAutofit/>
          </a:bodyPr>
          <a:lstStyle/>
          <a:p>
            <a:r>
              <a:rPr lang="en-US" dirty="0" smtClean="0"/>
              <a:t>Number </a:t>
            </a:r>
            <a:r>
              <a:rPr lang="en-US" dirty="0"/>
              <a:t>of </a:t>
            </a:r>
            <a:r>
              <a:rPr lang="en-US" b="1" dirty="0"/>
              <a:t>Nonreligious </a:t>
            </a:r>
            <a:r>
              <a:rPr lang="en-US" b="1" dirty="0" smtClean="0"/>
              <a:t>People </a:t>
            </a:r>
            <a:r>
              <a:rPr lang="en-US" dirty="0" smtClean="0"/>
              <a:t>growing: </a:t>
            </a:r>
            <a:r>
              <a:rPr lang="en-US" dirty="0"/>
              <a:t>22.4 % (Pew Research, 2014)</a:t>
            </a:r>
            <a:endParaRPr lang="en-US" b="1" dirty="0" smtClean="0"/>
          </a:p>
          <a:p>
            <a:r>
              <a:rPr lang="en-US" b="1" dirty="0" smtClean="0"/>
              <a:t>Terror-Management </a:t>
            </a:r>
            <a:r>
              <a:rPr lang="en-US" b="1" dirty="0"/>
              <a:t>Theory </a:t>
            </a:r>
            <a:r>
              <a:rPr lang="en-US" dirty="0"/>
              <a:t>(Solomon, Greenberg, &amp; </a:t>
            </a:r>
            <a:r>
              <a:rPr lang="en-US" dirty="0" err="1"/>
              <a:t>Pyszczynski</a:t>
            </a:r>
            <a:r>
              <a:rPr lang="en-US" dirty="0"/>
              <a:t>, 2013) </a:t>
            </a:r>
            <a:r>
              <a:rPr lang="en-US" dirty="0">
                <a:sym typeface="Wingdings"/>
              </a:rPr>
              <a:t> individuals seeking immortality (symbolic or literal), e.g. </a:t>
            </a:r>
            <a:r>
              <a:rPr lang="en-US" dirty="0"/>
              <a:t>attribution of divine/transcendent qualities </a:t>
            </a:r>
            <a:endParaRPr lang="en-US" dirty="0" smtClean="0"/>
          </a:p>
          <a:p>
            <a:pPr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How do nonreligious people speak about it? </a:t>
            </a:r>
          </a:p>
          <a:p>
            <a:r>
              <a:rPr lang="en-US" b="1" dirty="0" smtClean="0">
                <a:sym typeface="Wingdings"/>
              </a:rPr>
              <a:t>Transcendent </a:t>
            </a:r>
            <a:r>
              <a:rPr lang="en-US" dirty="0">
                <a:sym typeface="Wingdings"/>
              </a:rPr>
              <a:t>(Merriam-Webster): exceeding usual limits; extending or lying beyond the limits of ordinary experience; transcending the universe or material </a:t>
            </a:r>
            <a:r>
              <a:rPr lang="en-US" dirty="0" smtClean="0">
                <a:sym typeface="Wingdings"/>
              </a:rPr>
              <a:t>existence</a:t>
            </a:r>
          </a:p>
          <a:p>
            <a:pPr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What do students know about “transcendence”? How do they define it?</a:t>
            </a:r>
            <a:endParaRPr lang="en-US" dirty="0">
              <a:sym typeface="Wingdings"/>
            </a:endParaRPr>
          </a:p>
          <a:p>
            <a:pPr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Philosophical articles, but no study on it.</a:t>
            </a:r>
          </a:p>
          <a:p>
            <a:pPr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Dialogue?!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84584" y="3483431"/>
            <a:ext cx="8239924" cy="577922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12255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00062"/>
            <a:ext cx="7886700" cy="1325563"/>
          </a:xfrm>
        </p:spPr>
        <p:txBody>
          <a:bodyPr>
            <a:normAutofit/>
          </a:bodyPr>
          <a:lstStyle/>
          <a:p>
            <a:r>
              <a:rPr lang="en-US" b="1" dirty="0" smtClean="0">
                <a:sym typeface="Wingdings"/>
              </a:rPr>
              <a:t>Cognitive/emotional </a:t>
            </a:r>
            <a:r>
              <a:rPr lang="en-US" b="1" dirty="0">
                <a:sym typeface="Wingdings"/>
              </a:rPr>
              <a:t>processes </a:t>
            </a:r>
            <a:r>
              <a:rPr lang="en-US" dirty="0" smtClean="0">
                <a:sym typeface="Wingdings"/>
              </a:rPr>
              <a:t>involved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325" y="1971399"/>
            <a:ext cx="7675350" cy="4351338"/>
          </a:xfrm>
        </p:spPr>
        <p:txBody>
          <a:bodyPr/>
          <a:lstStyle/>
          <a:p>
            <a:r>
              <a:rPr lang="en-US" b="1" dirty="0" smtClean="0"/>
              <a:t>Systematic</a:t>
            </a:r>
            <a:r>
              <a:rPr lang="en-US" dirty="0" smtClean="0"/>
              <a:t> </a:t>
            </a:r>
            <a:r>
              <a:rPr lang="en-US" dirty="0"/>
              <a:t>vs. </a:t>
            </a:r>
            <a:r>
              <a:rPr lang="en-US" b="1" dirty="0"/>
              <a:t>intuitive thinking </a:t>
            </a:r>
            <a:r>
              <a:rPr lang="en-US" dirty="0"/>
              <a:t>(McCauley, 2011; </a:t>
            </a:r>
            <a:r>
              <a:rPr lang="en-US" dirty="0" err="1"/>
              <a:t>Kahneman</a:t>
            </a:r>
            <a:r>
              <a:rPr lang="en-US" dirty="0"/>
              <a:t>, 2011)</a:t>
            </a:r>
          </a:p>
          <a:p>
            <a:pPr lvl="1"/>
            <a:r>
              <a:rPr lang="en-US" dirty="0"/>
              <a:t>Intuitive tendency to anthropomorphize stories speaking about God (Barrett and </a:t>
            </a:r>
            <a:r>
              <a:rPr lang="en-US" dirty="0" err="1"/>
              <a:t>Keil</a:t>
            </a:r>
            <a:r>
              <a:rPr lang="en-US" dirty="0"/>
              <a:t>, 1996)</a:t>
            </a:r>
          </a:p>
          <a:p>
            <a:pPr lvl="1"/>
            <a:r>
              <a:rPr lang="en-US" dirty="0"/>
              <a:t>Differences in intuitive vs. systematic thinking when evaluating teleological explanations (</a:t>
            </a:r>
            <a:r>
              <a:rPr lang="en-US" dirty="0" err="1"/>
              <a:t>Kelemen</a:t>
            </a:r>
            <a:r>
              <a:rPr lang="en-US" dirty="0"/>
              <a:t> &amp; </a:t>
            </a:r>
            <a:r>
              <a:rPr lang="en-US" dirty="0" err="1"/>
              <a:t>Rosset</a:t>
            </a:r>
            <a:r>
              <a:rPr lang="en-US" dirty="0"/>
              <a:t>, 2009; </a:t>
            </a:r>
            <a:r>
              <a:rPr lang="en-US" dirty="0" err="1"/>
              <a:t>Rosset</a:t>
            </a:r>
            <a:r>
              <a:rPr lang="en-US" dirty="0"/>
              <a:t>, 2008)</a:t>
            </a:r>
          </a:p>
          <a:p>
            <a:r>
              <a:rPr lang="en-US" b="1" dirty="0"/>
              <a:t>Emotions</a:t>
            </a:r>
            <a:r>
              <a:rPr lang="en-US" dirty="0"/>
              <a:t> related to religions/religious experiences:</a:t>
            </a:r>
          </a:p>
          <a:p>
            <a:pPr lvl="1"/>
            <a:r>
              <a:rPr lang="en-US" dirty="0"/>
              <a:t>Positive emotions (Fredrickson, 2001; King et al., 2006; Piedmont, 1999) </a:t>
            </a:r>
          </a:p>
          <a:p>
            <a:pPr lvl="1"/>
            <a:r>
              <a:rPr lang="en-US" dirty="0"/>
              <a:t>Self-transcendent emotions like awe and elevation (</a:t>
            </a:r>
            <a:r>
              <a:rPr lang="en-US" dirty="0" err="1"/>
              <a:t>Saroglou</a:t>
            </a:r>
            <a:r>
              <a:rPr lang="en-US" dirty="0"/>
              <a:t>, </a:t>
            </a:r>
            <a:r>
              <a:rPr lang="en-US" dirty="0" err="1"/>
              <a:t>Buxant</a:t>
            </a:r>
            <a:r>
              <a:rPr lang="en-US" dirty="0"/>
              <a:t> and </a:t>
            </a:r>
            <a:r>
              <a:rPr lang="en-US" dirty="0" err="1"/>
              <a:t>Tilquin</a:t>
            </a:r>
            <a:r>
              <a:rPr lang="en-US" dirty="0"/>
              <a:t>, 2008; Van </a:t>
            </a:r>
            <a:r>
              <a:rPr lang="en-US" dirty="0" err="1"/>
              <a:t>Cappellen</a:t>
            </a:r>
            <a:r>
              <a:rPr lang="en-US" dirty="0"/>
              <a:t> &amp; </a:t>
            </a:r>
            <a:r>
              <a:rPr lang="en-US" dirty="0" err="1"/>
              <a:t>Saroglou</a:t>
            </a:r>
            <a:r>
              <a:rPr lang="en-US" dirty="0"/>
              <a:t>, 2012)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857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4582" y="322145"/>
            <a:ext cx="7945363" cy="1050398"/>
          </a:xfrm>
        </p:spPr>
        <p:txBody>
          <a:bodyPr/>
          <a:lstStyle/>
          <a:p>
            <a:r>
              <a:rPr lang="de-DE" dirty="0" err="1"/>
              <a:t>Hypotheses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8711" y="1372543"/>
            <a:ext cx="8277103" cy="3709591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More items are categorized as holy and transcendent in the intuitive condition than in the systematic condition.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ability of items to elicit the emotions of awe and elevation is the most important predictor for the perceived transcendence of items.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ability of items to elicit the emotions of awe and elevation is a significant predictor for the perceived holiness of items in general, though possibly not as predictive as the influence of religious rituals, dogmas and teachings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572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Participants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18941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113 Christians students </a:t>
            </a:r>
            <a:r>
              <a:rPr lang="en-US" sz="2800" dirty="0"/>
              <a:t>from </a:t>
            </a:r>
            <a:r>
              <a:rPr lang="en-US" sz="2800" dirty="0" smtClean="0"/>
              <a:t>Georgia Southern University</a:t>
            </a:r>
          </a:p>
          <a:p>
            <a:r>
              <a:rPr lang="en-US" sz="2800" dirty="0" smtClean="0"/>
              <a:t>Excluded: </a:t>
            </a:r>
          </a:p>
          <a:p>
            <a:pPr lvl="1"/>
            <a:r>
              <a:rPr lang="en-US" sz="2400" dirty="0" smtClean="0"/>
              <a:t>8 students for failing an attention check</a:t>
            </a:r>
          </a:p>
          <a:p>
            <a:pPr lvl="1"/>
            <a:r>
              <a:rPr lang="en-US" sz="2400" dirty="0" smtClean="0"/>
              <a:t>42 students from other religions/religious beliefs</a:t>
            </a:r>
            <a:endParaRPr lang="en-US" sz="2400" dirty="0"/>
          </a:p>
          <a:p>
            <a:r>
              <a:rPr lang="en-US" sz="2800" dirty="0" smtClean="0"/>
              <a:t>Age</a:t>
            </a:r>
            <a:r>
              <a:rPr lang="en-US" sz="2800" dirty="0"/>
              <a:t>: 18 </a:t>
            </a:r>
            <a:r>
              <a:rPr lang="mr-IN" sz="2800" dirty="0"/>
              <a:t>–</a:t>
            </a:r>
            <a:r>
              <a:rPr lang="en-US" sz="2800" dirty="0"/>
              <a:t> 25; most of them: 18-20</a:t>
            </a:r>
          </a:p>
          <a:p>
            <a:r>
              <a:rPr lang="en-US" sz="2800" dirty="0"/>
              <a:t>Gender: 55.8 % female; 44.2% male</a:t>
            </a:r>
          </a:p>
        </p:txBody>
      </p:sp>
    </p:spTree>
    <p:extLst>
      <p:ext uri="{BB962C8B-B14F-4D97-AF65-F5344CB8AC3E}">
        <p14:creationId xmlns:p14="http://schemas.microsoft.com/office/powerpoint/2010/main" val="1162673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900" y="1690689"/>
            <a:ext cx="8045450" cy="4608511"/>
          </a:xfrm>
        </p:spPr>
        <p:txBody>
          <a:bodyPr>
            <a:normAutofit/>
          </a:bodyPr>
          <a:lstStyle/>
          <a:p>
            <a:r>
              <a:rPr lang="en-US" b="1" dirty="0"/>
              <a:t>Stimuli: </a:t>
            </a:r>
            <a:r>
              <a:rPr lang="en-US" dirty="0"/>
              <a:t>30 Objects that relate to awe, elevation, joy, purity, cultural importance and religious importance</a:t>
            </a:r>
          </a:p>
          <a:p>
            <a:pPr lvl="1"/>
            <a:r>
              <a:rPr lang="en-US" dirty="0"/>
              <a:t>Examples: Mountains,  </a:t>
            </a:r>
            <a:r>
              <a:rPr lang="en-US" dirty="0" smtClean="0"/>
              <a:t>Waterfalls</a:t>
            </a:r>
            <a:r>
              <a:rPr lang="en-US" dirty="0"/>
              <a:t>, Shooting stars, Music, Churches, Bibles, Coffee, Cars, Snow, Water, Town halls, Rings</a:t>
            </a:r>
            <a:r>
              <a:rPr lang="mr-IN" dirty="0"/>
              <a:t>…</a:t>
            </a:r>
            <a:r>
              <a:rPr lang="en-US" sz="2100" dirty="0"/>
              <a:t>	</a:t>
            </a:r>
          </a:p>
          <a:p>
            <a:r>
              <a:rPr lang="en-US" b="1" dirty="0"/>
              <a:t>Method: </a:t>
            </a:r>
            <a:r>
              <a:rPr lang="en-US" dirty="0"/>
              <a:t>Categorize given objects as holy or not holy; as transcendent or not transcendent</a:t>
            </a:r>
          </a:p>
          <a:p>
            <a:r>
              <a:rPr lang="en-US" dirty="0"/>
              <a:t>Conditions: </a:t>
            </a:r>
          </a:p>
          <a:p>
            <a:pPr lvl="1"/>
            <a:r>
              <a:rPr lang="en-US" b="1" dirty="0"/>
              <a:t>Systematic condition </a:t>
            </a:r>
            <a:r>
              <a:rPr lang="en-US" dirty="0"/>
              <a:t>(N =59 ): writing about the concept of holiness/transcendence beforehand</a:t>
            </a:r>
          </a:p>
          <a:p>
            <a:pPr lvl="1"/>
            <a:r>
              <a:rPr lang="en-US" b="1" dirty="0"/>
              <a:t>Intuitive condition </a:t>
            </a:r>
            <a:r>
              <a:rPr lang="en-US" dirty="0"/>
              <a:t>(N = 54): categorizing items intuitively</a:t>
            </a:r>
          </a:p>
          <a:p>
            <a:r>
              <a:rPr lang="en-US" b="1" dirty="0"/>
              <a:t>Procedure:</a:t>
            </a:r>
          </a:p>
          <a:p>
            <a:pPr marL="942975" lvl="2" indent="-342900">
              <a:buFont typeface="Wingdings" panose="05000000000000000000" pitchFamily="2" charset="2"/>
              <a:buChar char="§"/>
            </a:pPr>
            <a:r>
              <a:rPr lang="en-US" dirty="0"/>
              <a:t>(manipulation) </a:t>
            </a:r>
            <a:r>
              <a:rPr lang="en-US" dirty="0">
                <a:sym typeface="Wingdings"/>
              </a:rPr>
              <a:t>   </a:t>
            </a:r>
            <a:r>
              <a:rPr lang="en-US" dirty="0"/>
              <a:t>holy 	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Distractor task </a:t>
            </a:r>
            <a:r>
              <a:rPr lang="en-US" dirty="0">
                <a:sym typeface="Wingdings"/>
              </a:rPr>
              <a:t> (manipulation)  </a:t>
            </a:r>
            <a:r>
              <a:rPr lang="en-US" dirty="0"/>
              <a:t>transcendent</a:t>
            </a:r>
          </a:p>
          <a:p>
            <a:pPr marL="942975" lvl="2" indent="-342900">
              <a:buFont typeface="Wingdings" panose="05000000000000000000" pitchFamily="2" charset="2"/>
              <a:buChar char="§"/>
            </a:pPr>
            <a:r>
              <a:rPr lang="en-US" dirty="0"/>
              <a:t>(manipulation) </a:t>
            </a:r>
            <a:r>
              <a:rPr lang="en-US" dirty="0">
                <a:sym typeface="Wingdings"/>
              </a:rPr>
              <a:t>   transcendent</a:t>
            </a:r>
            <a:r>
              <a:rPr lang="en-US" dirty="0"/>
              <a:t> Distractor task </a:t>
            </a:r>
            <a:r>
              <a:rPr lang="en-US" dirty="0">
                <a:sym typeface="Wingdings"/>
              </a:rPr>
              <a:t> (manipulation)  </a:t>
            </a:r>
            <a:r>
              <a:rPr lang="en-US" dirty="0"/>
              <a:t>holy	</a:t>
            </a:r>
          </a:p>
          <a:p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15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How did participants define holiness?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1697349"/>
          </a:xfrm>
        </p:spPr>
        <p:txBody>
          <a:bodyPr/>
          <a:lstStyle/>
          <a:p>
            <a:r>
              <a:rPr lang="en-US" sz="2000" dirty="0"/>
              <a:t>We identified the 20 most common themes to reoccur among participants’ definitions of holiness. Then, we coded the statements for each theme (present/not present)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559334556"/>
              </p:ext>
            </p:extLst>
          </p:nvPr>
        </p:nvGraphicFramePr>
        <p:xfrm>
          <a:off x="662306" y="3492500"/>
          <a:ext cx="7853044" cy="2920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73432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How did participants define transcendence?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61206"/>
            <a:ext cx="7886700" cy="1146476"/>
          </a:xfrm>
        </p:spPr>
        <p:txBody>
          <a:bodyPr/>
          <a:lstStyle/>
          <a:p>
            <a:r>
              <a:rPr lang="en-US" sz="2000" dirty="0"/>
              <a:t>We identified the 20 most common themes to reoccur among participants’ definitions of transcendence. Then, we coded the statements for each theme (present/not present)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9480212"/>
              </p:ext>
            </p:extLst>
          </p:nvPr>
        </p:nvGraphicFramePr>
        <p:xfrm>
          <a:off x="838200" y="3378199"/>
          <a:ext cx="6680200" cy="3251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45749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207" y="853488"/>
            <a:ext cx="8359872" cy="665513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Results Experiment 1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207" y="1669773"/>
            <a:ext cx="7981293" cy="4479235"/>
          </a:xfrm>
        </p:spPr>
        <p:txBody>
          <a:bodyPr/>
          <a:lstStyle/>
          <a:p>
            <a:pPr lvl="0"/>
            <a:r>
              <a:rPr lang="en-US" b="1" dirty="0"/>
              <a:t>H1: </a:t>
            </a:r>
            <a:r>
              <a:rPr lang="en-US" dirty="0"/>
              <a:t>More items are categorized as holy and transcendent in the intuitive condition than in the systematic condition. </a:t>
            </a:r>
          </a:p>
          <a:p>
            <a:pPr lvl="0"/>
            <a:endParaRPr lang="en-US" dirty="0"/>
          </a:p>
          <a:p>
            <a:endParaRPr lang="en-US" b="1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451931377"/>
              </p:ext>
            </p:extLst>
          </p:nvPr>
        </p:nvGraphicFramePr>
        <p:xfrm>
          <a:off x="4581853" y="3599196"/>
          <a:ext cx="3923396" cy="2700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5207" y="3599196"/>
            <a:ext cx="3514691" cy="2685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Mixed Analysis of Variance </a:t>
            </a:r>
          </a:p>
          <a:p>
            <a:endParaRPr lang="en-US" sz="1600" b="1" dirty="0"/>
          </a:p>
          <a:p>
            <a:r>
              <a:rPr lang="en-US" sz="1600" b="1" dirty="0"/>
              <a:t>Thinking</a:t>
            </a:r>
            <a:r>
              <a:rPr lang="en-US" sz="1600" dirty="0"/>
              <a:t> (Intuitive vs. Systematic): </a:t>
            </a:r>
          </a:p>
          <a:p>
            <a:r>
              <a:rPr lang="en-US" sz="1600" dirty="0"/>
              <a:t>	F (1,111) = .455, p = .501</a:t>
            </a:r>
          </a:p>
          <a:p>
            <a:r>
              <a:rPr lang="en-US" sz="1600" dirty="0"/>
              <a:t>Prompt (Holy vs. Transcendence):</a:t>
            </a:r>
          </a:p>
          <a:p>
            <a:r>
              <a:rPr lang="en-US" sz="1600" dirty="0"/>
              <a:t>	F (1,111) = 21.630, p &lt; .001</a:t>
            </a:r>
          </a:p>
          <a:p>
            <a:r>
              <a:rPr lang="en-US" sz="1600" b="1" dirty="0"/>
              <a:t>Thinking</a:t>
            </a:r>
            <a:r>
              <a:rPr lang="en-US" sz="1600" dirty="0"/>
              <a:t> x  </a:t>
            </a:r>
            <a:r>
              <a:rPr lang="en-US" sz="1600" b="1" dirty="0"/>
              <a:t>Prompt </a:t>
            </a:r>
            <a:endParaRPr lang="en-US" sz="1600" dirty="0"/>
          </a:p>
          <a:p>
            <a:r>
              <a:rPr lang="en-US" sz="1600" dirty="0"/>
              <a:t>	F(1,111) = .011, Sig. = .917 </a:t>
            </a:r>
          </a:p>
          <a:p>
            <a:endParaRPr lang="en-US" sz="1350" dirty="0"/>
          </a:p>
          <a:p>
            <a:endParaRPr lang="en-US" sz="1350" dirty="0"/>
          </a:p>
          <a:p>
            <a:r>
              <a:rPr lang="en-US" sz="13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87530646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58</TotalTime>
  <Words>763</Words>
  <Application>Microsoft Office PowerPoint</Application>
  <PresentationFormat>On-screen Show (4:3)</PresentationFormat>
  <Paragraphs>95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Corbel</vt:lpstr>
      <vt:lpstr>Mangal</vt:lpstr>
      <vt:lpstr>Wingdings</vt:lpstr>
      <vt:lpstr>Depth</vt:lpstr>
      <vt:lpstr>PowerPoint Presentation</vt:lpstr>
      <vt:lpstr>Theory – Why is it Important?</vt:lpstr>
      <vt:lpstr>Cognitive/emotional processes involved</vt:lpstr>
      <vt:lpstr>Hypotheses</vt:lpstr>
      <vt:lpstr>Participants</vt:lpstr>
      <vt:lpstr>Method</vt:lpstr>
      <vt:lpstr>How did participants define holiness?</vt:lpstr>
      <vt:lpstr>How did participants define transcendence?</vt:lpstr>
      <vt:lpstr>Results Experiment 1  </vt:lpstr>
      <vt:lpstr>Experiment 2 – Participants &amp; Method</vt:lpstr>
      <vt:lpstr>Regression – Christian participants</vt:lpstr>
      <vt:lpstr>Summary &amp; Conclusions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Lotte Pummerer</dc:creator>
  <cp:lastModifiedBy>Automatic Logon Account</cp:lastModifiedBy>
  <cp:revision>35</cp:revision>
  <dcterms:created xsi:type="dcterms:W3CDTF">2017-03-21T14:42:01Z</dcterms:created>
  <dcterms:modified xsi:type="dcterms:W3CDTF">2017-04-14T14:21:06Z</dcterms:modified>
</cp:coreProperties>
</file>