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49"/>
  </p:notesMasterIdLst>
  <p:handoutMasterIdLst>
    <p:handoutMasterId r:id="rId50"/>
  </p:handoutMasterIdLst>
  <p:sldIdLst>
    <p:sldId id="266" r:id="rId5"/>
    <p:sldId id="309" r:id="rId6"/>
    <p:sldId id="333" r:id="rId7"/>
    <p:sldId id="312" r:id="rId8"/>
    <p:sldId id="348" r:id="rId9"/>
    <p:sldId id="334" r:id="rId10"/>
    <p:sldId id="346" r:id="rId11"/>
    <p:sldId id="349" r:id="rId12"/>
    <p:sldId id="313" r:id="rId13"/>
    <p:sldId id="328" r:id="rId14"/>
    <p:sldId id="339" r:id="rId15"/>
    <p:sldId id="317" r:id="rId16"/>
    <p:sldId id="316" r:id="rId17"/>
    <p:sldId id="258" r:id="rId18"/>
    <p:sldId id="322" r:id="rId19"/>
    <p:sldId id="335" r:id="rId20"/>
    <p:sldId id="340" r:id="rId21"/>
    <p:sldId id="323" r:id="rId22"/>
    <p:sldId id="336" r:id="rId23"/>
    <p:sldId id="324" r:id="rId24"/>
    <p:sldId id="260" r:id="rId25"/>
    <p:sldId id="329" r:id="rId26"/>
    <p:sldId id="341" r:id="rId27"/>
    <p:sldId id="325" r:id="rId28"/>
    <p:sldId id="330" r:id="rId29"/>
    <p:sldId id="332" r:id="rId30"/>
    <p:sldId id="259" r:id="rId31"/>
    <p:sldId id="326" r:id="rId32"/>
    <p:sldId id="327" r:id="rId33"/>
    <p:sldId id="267" r:id="rId34"/>
    <p:sldId id="268" r:id="rId35"/>
    <p:sldId id="257" r:id="rId36"/>
    <p:sldId id="291" r:id="rId37"/>
    <p:sldId id="305" r:id="rId38"/>
    <p:sldId id="304" r:id="rId39"/>
    <p:sldId id="318" r:id="rId40"/>
    <p:sldId id="320" r:id="rId41"/>
    <p:sldId id="301" r:id="rId42"/>
    <p:sldId id="300" r:id="rId43"/>
    <p:sldId id="261" r:id="rId44"/>
    <p:sldId id="319" r:id="rId45"/>
    <p:sldId id="337" r:id="rId46"/>
    <p:sldId id="345" r:id="rId47"/>
    <p:sldId id="321"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432" autoAdjust="0"/>
    <p:restoredTop sz="94619" autoAdjust="0"/>
  </p:normalViewPr>
  <p:slideViewPr>
    <p:cSldViewPr snapToGrid="0">
      <p:cViewPr varScale="1">
        <p:scale>
          <a:sx n="96" d="100"/>
          <a:sy n="96" d="100"/>
        </p:scale>
        <p:origin x="176" y="840"/>
      </p:cViewPr>
      <p:guideLst/>
    </p:cSldViewPr>
  </p:slideViewPr>
  <p:notesTextViewPr>
    <p:cViewPr>
      <p:scale>
        <a:sx n="1" d="1"/>
        <a:sy n="1" d="1"/>
      </p:scale>
      <p:origin x="0" y="0"/>
    </p:cViewPr>
  </p:notesTextViewPr>
  <p:sorterViewPr>
    <p:cViewPr varScale="1">
      <p:scale>
        <a:sx n="100" d="100"/>
        <a:sy n="100" d="100"/>
      </p:scale>
      <p:origin x="0" y="-14128"/>
    </p:cViewPr>
  </p:sorterViewPr>
  <p:notesViewPr>
    <p:cSldViewPr snapToGrid="0">
      <p:cViewPr varScale="1">
        <p:scale>
          <a:sx n="68" d="100"/>
          <a:sy n="68" d="100"/>
        </p:scale>
        <p:origin x="468"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B15C161-8010-4529-9704-AA16887939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CD0A82C-050C-4585-ADFC-93D3BB7ABB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A33443-918F-4602-8E4B-3890B107A5BA}" type="datetimeFigureOut">
              <a:rPr lang="en-US" smtClean="0"/>
              <a:t>5/29/20</a:t>
            </a:fld>
            <a:endParaRPr lang="en-US"/>
          </a:p>
        </p:txBody>
      </p:sp>
      <p:sp>
        <p:nvSpPr>
          <p:cNvPr id="4" name="Footer Placeholder 3">
            <a:extLst>
              <a:ext uri="{FF2B5EF4-FFF2-40B4-BE49-F238E27FC236}">
                <a16:creationId xmlns:a16="http://schemas.microsoft.com/office/drawing/2014/main" id="{04828BB7-6338-4A8B-9D08-19512C2970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AAC81DA-5C37-453F-A39F-F00DBC64ADA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47F20-33D0-4F46-8CCB-A620E84EA496}" type="slidenum">
              <a:rPr lang="en-US" smtClean="0"/>
              <a:t>‹#›</a:t>
            </a:fld>
            <a:endParaRPr lang="en-US"/>
          </a:p>
        </p:txBody>
      </p:sp>
    </p:spTree>
    <p:extLst>
      <p:ext uri="{BB962C8B-B14F-4D97-AF65-F5344CB8AC3E}">
        <p14:creationId xmlns:p14="http://schemas.microsoft.com/office/powerpoint/2010/main" val="2522951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8892DC-7C5C-47F8-8467-07A3DCA28ABC}" type="datetimeFigureOut">
              <a:rPr lang="en-US" smtClean="0"/>
              <a:t>5/29/20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1A021-76AB-41E3-8E72-EAE1F703A77C}" type="slidenum">
              <a:rPr lang="en-US" smtClean="0"/>
              <a:t>‹#›</a:t>
            </a:fld>
            <a:endParaRPr lang="en-US"/>
          </a:p>
        </p:txBody>
      </p:sp>
    </p:spTree>
    <p:extLst>
      <p:ext uri="{BB962C8B-B14F-4D97-AF65-F5344CB8AC3E}">
        <p14:creationId xmlns:p14="http://schemas.microsoft.com/office/powerpoint/2010/main" val="2874770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06AE2B8-7FA2-46AB-B883-C5816E676E93}" type="datetime1">
              <a:rPr lang="en-US" smtClean="0"/>
              <a:t>5/29/20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729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781F3E4F-F0A5-4D4E-8A7E-B4CF450F8D7D}" type="datetime1">
              <a:rPr lang="en-US" smtClean="0"/>
              <a:t>5/29/20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38980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505A1D79-C320-46D5-825B-E8A2609F70FE}" type="datetime1">
              <a:rPr lang="en-US" smtClean="0"/>
              <a:t>5/29/20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22331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8790CAE3-0F85-466F-8954-620B23886087}" type="datetime1">
              <a:rPr lang="en-US" smtClean="0"/>
              <a:t>5/29/20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57611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3E100BDB-07D2-4ADF-8A5F-A060DA137A01}" type="datetime1">
              <a:rPr lang="en-US" smtClean="0"/>
              <a:t>5/29/20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02808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6AD39D02-05E1-447F-BB57-C84389685EC5}" type="datetime1">
              <a:rPr lang="en-US" smtClean="0"/>
              <a:t>5/29/20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01771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276A8D00-5573-411D-AB2C-468F3AF65EC2}" type="datetime1">
              <a:rPr lang="en-US" smtClean="0"/>
              <a:t>5/29/20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070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54C21829-14DE-4048-8CBB-0D909105968C}" type="datetime1">
              <a:rPr lang="en-US" smtClean="0"/>
              <a:t>5/29/20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01302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03F91C8-F29F-4F36-BB31-A3518A029871}" type="datetime1">
              <a:rPr lang="en-US" smtClean="0"/>
              <a:t>5/29/20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5882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358C667D-65CD-4804-925D-703E7DDB20EA}" type="datetime1">
              <a:rPr lang="en-US" smtClean="0"/>
              <a:t>5/29/20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014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l" defTabSz="914400" rtl="0" eaLnBrk="1" latinLnBrk="0" hangingPunct="1">
        <a:lnSpc>
          <a:spcPct val="90000"/>
        </a:lnSpc>
        <a:spcBef>
          <a:spcPct val="0"/>
        </a:spcBef>
        <a:buNone/>
        <a:defRPr sz="4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openclipart.org/detail/121597/ambitions"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s://pixabay.com/vectors/braids-rope-hair-celtic-border-29912/" TargetMode="External"/><Relationship Id="rId3" Type="http://schemas.openxmlformats.org/officeDocument/2006/relationships/image" Target="../media/image9.svg"/><Relationship Id="rId7"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laveryandremembrance.org/articles/article/index.cfm?id=A0094" TargetMode="External"/><Relationship Id="rId2" Type="http://schemas.openxmlformats.org/officeDocument/2006/relationships/hyperlink" Target="http://slaveryandremembrance.org/partners/partner/?id=P0010" TargetMode="External"/><Relationship Id="rId1" Type="http://schemas.openxmlformats.org/officeDocument/2006/relationships/slideLayout" Target="../slideLayouts/slideLayout7.xml"/><Relationship Id="rId5" Type="http://schemas.openxmlformats.org/officeDocument/2006/relationships/hyperlink" Target="http://slaveryandremembrance.org/articles/article/index.cfm?id=A0112" TargetMode="External"/><Relationship Id="rId4" Type="http://schemas.openxmlformats.org/officeDocument/2006/relationships/hyperlink" Target="http://slaveryandremembrance.org/articles/article/index.cfm?id=A006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about:blank"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1.svg"/><Relationship Id="rId7" Type="http://schemas.openxmlformats.org/officeDocument/2006/relationships/image" Target="../media/image25.sv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http://www.digitalhistory.uh.edu/disp_textbook.cfm?smtid=2&amp;psid=30https://library.csun.edu/SCA/Peek-in-the-Stacks/slave-resistance"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www.archives.gov/legislative/features/homestead-act"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hyperlink" Target="mailto:kelvinwalston@hotmail.com" TargetMode="Externa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openclipart.org/detail/121597/ambitions"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peak Pro"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6371617" y="644819"/>
            <a:ext cx="5171455" cy="3494791"/>
          </a:xfrm>
        </p:spPr>
        <p:txBody>
          <a:bodyPr anchor="t" anchorCtr="0">
            <a:noAutofit/>
          </a:bodyPr>
          <a:lstStyle/>
          <a:p>
            <a:pPr algn="ctr"/>
            <a:r>
              <a:rPr lang="en-US" sz="3200" b="1" dirty="0">
                <a:latin typeface="Times New Roman" panose="02020603050405020304" pitchFamily="18" charset="0"/>
                <a:ea typeface="Verdana" panose="020B0604030504040204" pitchFamily="34" charset="0"/>
                <a:cs typeface="Times New Roman" panose="02020603050405020304" pitchFamily="18" charset="0"/>
              </a:rPr>
              <a:t>Utilizing Art &amp; Culture to Support the Success Sequence</a:t>
            </a:r>
            <a:br>
              <a:rPr lang="en-US" sz="3200" b="1" dirty="0">
                <a:latin typeface="Times New Roman" panose="02020603050405020304" pitchFamily="18" charset="0"/>
                <a:ea typeface="Verdana" panose="020B0604030504040204" pitchFamily="34" charset="0"/>
                <a:cs typeface="Times New Roman" panose="02020603050405020304" pitchFamily="18" charset="0"/>
              </a:rPr>
            </a:br>
            <a:br>
              <a:rPr lang="en-US" sz="3200" b="1" dirty="0"/>
            </a:br>
            <a:br>
              <a:rPr lang="en-US" sz="1800" b="1" dirty="0">
                <a:latin typeface="Times New Roman" panose="02020603050405020304" pitchFamily="18" charset="0"/>
                <a:cs typeface="Times New Roman" panose="02020603050405020304" pitchFamily="18" charset="0"/>
              </a:rPr>
            </a:br>
            <a:r>
              <a:rPr lang="en-US" sz="2800" b="1" dirty="0">
                <a:solidFill>
                  <a:schemeClr val="accent1"/>
                </a:solidFill>
                <a:latin typeface="Times New Roman" panose="02020603050405020304" pitchFamily="18" charset="0"/>
                <a:cs typeface="Times New Roman" panose="02020603050405020304" pitchFamily="18" charset="0"/>
              </a:rPr>
              <a:t>Kelvin Walston, M.A.</a:t>
            </a:r>
            <a:br>
              <a:rPr lang="en-US" sz="2800" b="1" dirty="0">
                <a:solidFill>
                  <a:schemeClr val="accent1"/>
                </a:solidFill>
                <a:latin typeface="Times New Roman" panose="02020603050405020304" pitchFamily="18" charset="0"/>
                <a:cs typeface="Times New Roman" panose="02020603050405020304" pitchFamily="18" charset="0"/>
              </a:rPr>
            </a:br>
            <a:r>
              <a:rPr lang="en-US" sz="1800" b="1" i="1" dirty="0">
                <a:latin typeface="Times New Roman" panose="02020603050405020304" pitchFamily="18" charset="0"/>
                <a:cs typeface="Times New Roman" panose="02020603050405020304" pitchFamily="18" charset="0"/>
              </a:rPr>
              <a:t>Wholistic Stress Control Institute Inc. (WSCI)</a:t>
            </a:r>
            <a:br>
              <a:rPr lang="en-US" sz="1800" b="1" i="1" dirty="0">
                <a:latin typeface="Times New Roman" panose="02020603050405020304" pitchFamily="18" charset="0"/>
                <a:cs typeface="Times New Roman" panose="02020603050405020304" pitchFamily="18" charset="0"/>
              </a:rPr>
            </a:br>
            <a:r>
              <a:rPr lang="en-US" sz="1800" b="1" i="1" dirty="0">
                <a:latin typeface="Times New Roman" panose="02020603050405020304" pitchFamily="18" charset="0"/>
                <a:cs typeface="Times New Roman" panose="02020603050405020304" pitchFamily="18" charset="0"/>
              </a:rPr>
              <a:t>Associate Director &amp; Director of the Hip Hop Institute </a:t>
            </a:r>
            <a:endParaRPr lang="en-US" sz="18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6371617" y="4523363"/>
            <a:ext cx="5406110" cy="2101170"/>
          </a:xfrm>
        </p:spPr>
        <p:txBody>
          <a:bodyPr lIns="0" tIns="0" rIns="0" bIns="0">
            <a:normAutofit fontScale="32500" lnSpcReduction="20000"/>
          </a:bodyPr>
          <a:lstStyle/>
          <a:p>
            <a:pPr lvl="0" algn="ctr">
              <a:spcBef>
                <a:spcPts val="0"/>
              </a:spcBef>
              <a:spcAft>
                <a:spcPts val="0"/>
              </a:spcAft>
              <a:buClr>
                <a:srgbClr val="B80E0F"/>
              </a:buClr>
              <a:buSzPct val="160000"/>
            </a:pPr>
            <a:r>
              <a:rPr lang="en-US" sz="8000" b="1" cap="none" spc="-50" dirty="0">
                <a:latin typeface="Times New Roman" panose="02020603050405020304" pitchFamily="18" charset="0"/>
                <a:cs typeface="Times New Roman" panose="02020603050405020304" pitchFamily="18" charset="0"/>
              </a:rPr>
              <a:t>Creating a 20/20 Vision: </a:t>
            </a:r>
          </a:p>
          <a:p>
            <a:pPr lvl="0" algn="ctr">
              <a:spcBef>
                <a:spcPts val="0"/>
              </a:spcBef>
              <a:spcAft>
                <a:spcPts val="0"/>
              </a:spcAft>
              <a:buClr>
                <a:srgbClr val="B80E0F"/>
              </a:buClr>
              <a:buSzPct val="160000"/>
            </a:pPr>
            <a:r>
              <a:rPr lang="en-US" sz="8000" b="1" cap="none" spc="-50" dirty="0">
                <a:latin typeface="Times New Roman" panose="02020603050405020304" pitchFamily="18" charset="0"/>
                <a:cs typeface="Times New Roman" panose="02020603050405020304" pitchFamily="18" charset="0"/>
              </a:rPr>
              <a:t>Health Youth, Healthy Futures</a:t>
            </a:r>
            <a:br>
              <a:rPr lang="en-US" sz="3000" cap="none" spc="-50" dirty="0">
                <a:latin typeface="Times New Roman" panose="02020603050405020304" pitchFamily="18" charset="0"/>
                <a:cs typeface="Times New Roman" panose="02020603050405020304" pitchFamily="18" charset="0"/>
              </a:rPr>
            </a:br>
            <a:endParaRPr lang="en-US" sz="3000" cap="none" spc="-50" dirty="0">
              <a:latin typeface="Times New Roman" panose="02020603050405020304" pitchFamily="18" charset="0"/>
              <a:cs typeface="Times New Roman" panose="02020603050405020304" pitchFamily="18" charset="0"/>
            </a:endParaRPr>
          </a:p>
          <a:p>
            <a:pPr lvl="0" algn="ctr">
              <a:spcBef>
                <a:spcPts val="0"/>
              </a:spcBef>
              <a:spcAft>
                <a:spcPts val="0"/>
              </a:spcAft>
              <a:buClr>
                <a:srgbClr val="B80E0F"/>
              </a:buClr>
              <a:buSzPct val="160000"/>
            </a:pPr>
            <a:r>
              <a:rPr lang="en-US" sz="7400" b="1" cap="none" spc="-50" dirty="0">
                <a:solidFill>
                  <a:schemeClr val="accent1"/>
                </a:solidFill>
                <a:latin typeface="Times New Roman" panose="02020603050405020304" pitchFamily="18" charset="0"/>
                <a:cs typeface="Times New Roman" panose="02020603050405020304" pitchFamily="18" charset="0"/>
              </a:rPr>
              <a:t>June 2 – 4, 2020</a:t>
            </a:r>
            <a:br>
              <a:rPr lang="en-US" sz="3600" b="1" cap="none" spc="-50" dirty="0">
                <a:solidFill>
                  <a:schemeClr val="accent1"/>
                </a:solidFill>
                <a:latin typeface="Times New Roman" panose="02020603050405020304" pitchFamily="18" charset="0"/>
                <a:cs typeface="Times New Roman" panose="02020603050405020304" pitchFamily="18" charset="0"/>
              </a:rPr>
            </a:br>
            <a:endParaRPr lang="en-US" sz="2800" b="1" cap="none" dirty="0">
              <a:solidFill>
                <a:schemeClr val="accent1"/>
              </a:solidFill>
              <a:latin typeface="Times New Roman" panose="02020603050405020304" pitchFamily="18" charset="0"/>
              <a:cs typeface="Times New Roman" panose="02020603050405020304" pitchFamily="18" charset="0"/>
            </a:endParaRPr>
          </a:p>
          <a:p>
            <a:pPr lvl="0" algn="ctr">
              <a:lnSpc>
                <a:spcPct val="120000"/>
              </a:lnSpc>
              <a:spcBef>
                <a:spcPts val="0"/>
              </a:spcBef>
              <a:spcAft>
                <a:spcPts val="0"/>
              </a:spcAft>
              <a:buClr>
                <a:srgbClr val="B80E0F"/>
              </a:buClr>
              <a:buSzPct val="160000"/>
            </a:pPr>
            <a:r>
              <a:rPr lang="en-US" sz="4300" b="1" i="1" cap="none" spc="-50" dirty="0">
                <a:solidFill>
                  <a:schemeClr val="tx1">
                    <a:lumMod val="85000"/>
                    <a:lumOff val="15000"/>
                  </a:schemeClr>
                </a:solidFill>
                <a:latin typeface="Times New Roman" panose="02020603050405020304" pitchFamily="18" charset="0"/>
                <a:ea typeface="+mj-ea"/>
                <a:cs typeface="Times New Roman" panose="02020603050405020304" pitchFamily="18" charset="0"/>
              </a:rPr>
              <a:t>U.S. Department of Health and Human Services Administration on Children, Youth and Families (ACYF) Family and Youth Services Bureau (FYSB) Adolescent Pregnancy Prevention Program Grantee Conference</a:t>
            </a:r>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0"/>
            <a:ext cx="6096000" cy="6857990"/>
          </a:xfrm>
          <a:prstGeom prst="rect">
            <a:avLst/>
          </a:prstGeom>
        </p:spPr>
      </p:pic>
      <p:cxnSp>
        <p:nvCxnSpPr>
          <p:cNvPr id="26" name="Straight Connector 25">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CD9712A2-DA50-4452-985B-7A1267138417}"/>
              </a:ext>
            </a:extLst>
          </p:cNvPr>
          <p:cNvSpPr>
            <a:spLocks noGrp="1"/>
          </p:cNvSpPr>
          <p:nvPr>
            <p:ph type="sldNum" sz="quarter" idx="12"/>
          </p:nvPr>
        </p:nvSpPr>
        <p:spPr/>
        <p:txBody>
          <a:bodyPr/>
          <a:lstStyle/>
          <a:p>
            <a:fld id="{3A98EE3D-8CD1-4C3F-BD1C-C98C9596463C}" type="slidenum">
              <a:rPr lang="en-US" smtClean="0"/>
              <a:t>1</a:t>
            </a:fld>
            <a:endParaRPr lang="en-US" dirty="0"/>
          </a:p>
        </p:txBody>
      </p:sp>
    </p:spTree>
    <p:extLst>
      <p:ext uri="{BB962C8B-B14F-4D97-AF65-F5344CB8AC3E}">
        <p14:creationId xmlns:p14="http://schemas.microsoft.com/office/powerpoint/2010/main" val="89591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A4B6CB-E9CB-44EA-8CC2-E42660289EF6}"/>
              </a:ext>
            </a:extLst>
          </p:cNvPr>
          <p:cNvSpPr>
            <a:spLocks noGrp="1"/>
          </p:cNvSpPr>
          <p:nvPr>
            <p:ph type="title"/>
          </p:nvPr>
        </p:nvSpPr>
        <p:spPr>
          <a:xfrm>
            <a:off x="1036320" y="286603"/>
            <a:ext cx="10058400" cy="1450757"/>
          </a:xfrm>
        </p:spPr>
        <p:txBody>
          <a:bodyPr vert="horz" lIns="91440" tIns="45720" rIns="91440" bIns="45720" rtlCol="0" anchor="b">
            <a:normAutofit/>
          </a:bodyPr>
          <a:lstStyle/>
          <a:p>
            <a:pPr algn="ctr"/>
            <a:r>
              <a:rPr lang="en-US" sz="2800" b="1" dirty="0">
                <a:solidFill>
                  <a:srgbClr val="C00000"/>
                </a:solidFill>
                <a:latin typeface="Times New Roman" panose="02020603050405020304" pitchFamily="18" charset="0"/>
                <a:cs typeface="Times New Roman" panose="02020603050405020304" pitchFamily="18" charset="0"/>
              </a:rPr>
              <a:t>How to use Stress Management as a tool to help promote general well-being and help participants become mentally and physically alert?</a:t>
            </a:r>
            <a:endParaRPr lang="en-US" sz="28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EF64765-FD8F-45E1-960D-4342BD63763F}"/>
              </a:ext>
            </a:extLst>
          </p:cNvPr>
          <p:cNvPicPr>
            <a:picLocks noChangeAspect="1"/>
          </p:cNvPicPr>
          <p:nvPr/>
        </p:nvPicPr>
        <p:blipFill>
          <a:blip r:embed="rId2"/>
          <a:stretch>
            <a:fillRect/>
          </a:stretch>
        </p:blipFill>
        <p:spPr>
          <a:xfrm>
            <a:off x="493123" y="2393950"/>
            <a:ext cx="2812855" cy="3760891"/>
          </a:xfrm>
          <a:prstGeom prst="rect">
            <a:avLst/>
          </a:prstGeom>
        </p:spPr>
      </p:pic>
      <p:sp>
        <p:nvSpPr>
          <p:cNvPr id="2" name="Rectangle 1"/>
          <p:cNvSpPr/>
          <p:nvPr/>
        </p:nvSpPr>
        <p:spPr>
          <a:xfrm>
            <a:off x="4706460" y="2209801"/>
            <a:ext cx="6388260" cy="3659292"/>
          </a:xfrm>
          <a:prstGeom prst="rect">
            <a:avLst/>
          </a:prstGeom>
        </p:spPr>
        <p:txBody>
          <a:bodyPr vert="horz" lIns="0" tIns="45720" rIns="0" bIns="45720" rtlCol="0">
            <a:noAutofit/>
          </a:bodyPr>
          <a:lstStyle/>
          <a:p>
            <a:pPr algn="ctr">
              <a:spcAft>
                <a:spcPts val="600"/>
              </a:spcAft>
              <a:buFont typeface="Calibri" panose="020F0502020204030204" pitchFamily="34" charset="0"/>
            </a:pPr>
            <a:r>
              <a:rPr lang="en-US" sz="2800" b="1" u="sng" dirty="0">
                <a:solidFill>
                  <a:schemeClr val="tx1">
                    <a:lumMod val="75000"/>
                    <a:lumOff val="25000"/>
                  </a:schemeClr>
                </a:solidFill>
                <a:latin typeface="Times New Roman" panose="02020603050405020304" pitchFamily="18" charset="0"/>
                <a:cs typeface="Times New Roman" panose="02020603050405020304" pitchFamily="18" charset="0"/>
              </a:rPr>
              <a:t>ACTIVITY:  </a:t>
            </a:r>
          </a:p>
          <a:p>
            <a:pPr>
              <a:spcAft>
                <a:spcPts val="600"/>
              </a:spcAft>
              <a:buFont typeface="Calibri" panose="020F0502020204030204" pitchFamily="34" charset="0"/>
            </a:pP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spcAft>
                <a:spcPts val="600"/>
              </a:spcAft>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Choosing (1) exercise a class can be very beneficial.</a:t>
            </a:r>
          </a:p>
          <a:p>
            <a:pPr marL="1317625" indent="-342900">
              <a:spcAft>
                <a:spcPts val="600"/>
              </a:spcAft>
              <a:buClr>
                <a:srgbClr val="C00000"/>
              </a:buClr>
              <a:buFont typeface="Arial" panose="020B060402020202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Deep Breathing – 2 minutes</a:t>
            </a:r>
          </a:p>
          <a:p>
            <a:pPr marL="1317625" indent="-342900">
              <a:spcAft>
                <a:spcPts val="600"/>
              </a:spcAft>
              <a:buClr>
                <a:srgbClr val="C00000"/>
              </a:buClr>
              <a:buFont typeface="Arial" panose="020B060402020202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Aromatherapy – 5 minutes</a:t>
            </a:r>
          </a:p>
          <a:p>
            <a:pPr marL="1317625" indent="-342900">
              <a:spcAft>
                <a:spcPts val="600"/>
              </a:spcAft>
              <a:buClr>
                <a:srgbClr val="C00000"/>
              </a:buClr>
              <a:buFont typeface="Arial" panose="020B060402020202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Meditation – 10 minutes</a:t>
            </a:r>
          </a:p>
        </p:txBody>
      </p:sp>
      <p:sp>
        <p:nvSpPr>
          <p:cNvPr id="4" name="Slide Number Placeholder 3">
            <a:extLst>
              <a:ext uri="{FF2B5EF4-FFF2-40B4-BE49-F238E27FC236}">
                <a16:creationId xmlns:a16="http://schemas.microsoft.com/office/drawing/2014/main" id="{465A7ECB-F91A-4571-956A-19833565C12B}"/>
              </a:ext>
            </a:extLst>
          </p:cNvPr>
          <p:cNvSpPr>
            <a:spLocks noGrp="1"/>
          </p:cNvSpPr>
          <p:nvPr>
            <p:ph type="sldNum" sz="quarter" idx="12"/>
          </p:nvPr>
        </p:nvSpPr>
        <p:spPr/>
        <p:txBody>
          <a:bodyPr/>
          <a:lstStyle/>
          <a:p>
            <a:fld id="{3A98EE3D-8CD1-4C3F-BD1C-C98C9596463C}" type="slidenum">
              <a:rPr lang="en-US" smtClean="0"/>
              <a:t>10</a:t>
            </a:fld>
            <a:endParaRPr lang="en-US" dirty="0"/>
          </a:p>
        </p:txBody>
      </p:sp>
    </p:spTree>
    <p:extLst>
      <p:ext uri="{BB962C8B-B14F-4D97-AF65-F5344CB8AC3E}">
        <p14:creationId xmlns:p14="http://schemas.microsoft.com/office/powerpoint/2010/main" val="1577032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65A7ECB-F91A-4571-956A-19833565C12B}"/>
              </a:ext>
            </a:extLst>
          </p:cNvPr>
          <p:cNvSpPr>
            <a:spLocks noGrp="1"/>
          </p:cNvSpPr>
          <p:nvPr>
            <p:ph type="sldNum" sz="quarter" idx="12"/>
          </p:nvPr>
        </p:nvSpPr>
        <p:spPr/>
        <p:txBody>
          <a:bodyPr/>
          <a:lstStyle/>
          <a:p>
            <a:fld id="{3A98EE3D-8CD1-4C3F-BD1C-C98C9596463C}" type="slidenum">
              <a:rPr lang="en-US" smtClean="0"/>
              <a:t>11</a:t>
            </a:fld>
            <a:endParaRPr lang="en-US" dirty="0"/>
          </a:p>
        </p:txBody>
      </p:sp>
      <p:sp>
        <p:nvSpPr>
          <p:cNvPr id="3" name="Title 2">
            <a:extLst>
              <a:ext uri="{FF2B5EF4-FFF2-40B4-BE49-F238E27FC236}">
                <a16:creationId xmlns:a16="http://schemas.microsoft.com/office/drawing/2014/main" id="{ACA4B6CB-E9CB-44EA-8CC2-E42660289EF6}"/>
              </a:ext>
            </a:extLst>
          </p:cNvPr>
          <p:cNvSpPr>
            <a:spLocks noGrp="1"/>
          </p:cNvSpPr>
          <p:nvPr>
            <p:ph type="title" idx="4294967295"/>
          </p:nvPr>
        </p:nvSpPr>
        <p:spPr>
          <a:xfrm>
            <a:off x="117894" y="46037"/>
            <a:ext cx="11956211" cy="1449387"/>
          </a:xfrm>
        </p:spPr>
        <p:txBody>
          <a:bodyPr vert="horz" lIns="91440" tIns="45720" rIns="91440" bIns="45720" rtlCol="0" anchor="b">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How to use Post Traumatic Slave Syndrome &amp; Historical Trauma as a tool to help promote SRAE?</a:t>
            </a:r>
            <a:endParaRPr lang="en-US" sz="36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EF64765-FD8F-45E1-960D-4342BD63763F}"/>
              </a:ext>
            </a:extLst>
          </p:cNvPr>
          <p:cNvPicPr>
            <a:picLocks noChangeAspect="1"/>
          </p:cNvPicPr>
          <p:nvPr/>
        </p:nvPicPr>
        <p:blipFill>
          <a:blip r:embed="rId2"/>
          <a:stretch>
            <a:fillRect/>
          </a:stretch>
        </p:blipFill>
        <p:spPr>
          <a:xfrm>
            <a:off x="9261250" y="2615417"/>
            <a:ext cx="2812855" cy="3760891"/>
          </a:xfrm>
          <a:prstGeom prst="rect">
            <a:avLst/>
          </a:prstGeom>
        </p:spPr>
      </p:pic>
      <p:sp>
        <p:nvSpPr>
          <p:cNvPr id="2" name="Rectangle 1"/>
          <p:cNvSpPr/>
          <p:nvPr/>
        </p:nvSpPr>
        <p:spPr>
          <a:xfrm>
            <a:off x="170631" y="2220686"/>
            <a:ext cx="9090619" cy="4155622"/>
          </a:xfrm>
          <a:prstGeom prst="rect">
            <a:avLst/>
          </a:prstGeom>
        </p:spPr>
        <p:txBody>
          <a:bodyPr vert="horz" lIns="0" tIns="45720" rIns="0" bIns="45720" rtlCol="0">
            <a:noAutofit/>
          </a:bodyPr>
          <a:lstStyle/>
          <a:p>
            <a:pPr algn="ctr">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Post Traumatic Slave Syndrome &amp; Historical Trauma are integrated into sessions to identify healthy relationships, teach resistance to sexual coercion and dating violence, discussing levels of poverty African Americans faced.</a:t>
            </a:r>
          </a:p>
          <a:p>
            <a:pPr algn="ctr">
              <a:buFont typeface="Calibri" panose="020F0502020204030204" pitchFamily="34" charset="0"/>
            </a:pPr>
            <a:endParaRPr lang="en-US" sz="12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Through discussing historical inequalities, we show how African Americans used self regulation to overcome obstacles to establish goals for success sequence.</a:t>
            </a:r>
          </a:p>
          <a:p>
            <a:pPr algn="ctr">
              <a:buFont typeface="Calibri" panose="020F0502020204030204" pitchFamily="34" charset="0"/>
            </a:pPr>
            <a:endParaRPr lang="en-US" sz="28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9360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6711CC9-5E89-48B2-AACD-F1B4FA26220F}"/>
              </a:ext>
            </a:extLst>
          </p:cNvPr>
          <p:cNvSpPr>
            <a:spLocks noGrp="1"/>
          </p:cNvSpPr>
          <p:nvPr>
            <p:ph type="sldNum" sz="quarter" idx="12"/>
          </p:nvPr>
        </p:nvSpPr>
        <p:spPr/>
        <p:txBody>
          <a:bodyPr/>
          <a:lstStyle/>
          <a:p>
            <a:fld id="{3A98EE3D-8CD1-4C3F-BD1C-C98C9596463C}" type="slidenum">
              <a:rPr lang="en-US" smtClean="0"/>
              <a:t>12</a:t>
            </a:fld>
            <a:endParaRPr lang="en-US" dirty="0"/>
          </a:p>
        </p:txBody>
      </p:sp>
      <p:sp>
        <p:nvSpPr>
          <p:cNvPr id="2" name="Title 1"/>
          <p:cNvSpPr>
            <a:spLocks noGrp="1"/>
          </p:cNvSpPr>
          <p:nvPr>
            <p:ph type="title" idx="4294967295"/>
          </p:nvPr>
        </p:nvSpPr>
        <p:spPr>
          <a:xfrm>
            <a:off x="1066800" y="337344"/>
            <a:ext cx="10058400" cy="779462"/>
          </a:xfrm>
        </p:spPr>
        <p:txBody>
          <a:bodyPr>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Post Traumatic Slave Syndrome &amp; Historical Trauma</a:t>
            </a:r>
          </a:p>
        </p:txBody>
      </p:sp>
      <p:sp>
        <p:nvSpPr>
          <p:cNvPr id="4" name="Content Placeholder 3">
            <a:extLst>
              <a:ext uri="{FF2B5EF4-FFF2-40B4-BE49-F238E27FC236}">
                <a16:creationId xmlns:a16="http://schemas.microsoft.com/office/drawing/2014/main" id="{22705C50-0F8D-45B2-BE7B-25045FE95942}"/>
              </a:ext>
            </a:extLst>
          </p:cNvPr>
          <p:cNvSpPr>
            <a:spLocks noGrp="1"/>
          </p:cNvSpPr>
          <p:nvPr>
            <p:ph sz="half" idx="4294967295"/>
          </p:nvPr>
        </p:nvSpPr>
        <p:spPr>
          <a:xfrm>
            <a:off x="342900" y="1409704"/>
            <a:ext cx="11591925" cy="5037134"/>
          </a:xfrm>
        </p:spPr>
        <p:txBody>
          <a:bodyPr>
            <a:noAutofit/>
          </a:bodyPr>
          <a:lstStyle/>
          <a:p>
            <a:pPr algn="ctr">
              <a:lnSpc>
                <a:spcPct val="100000"/>
              </a:lnSpc>
              <a:spcBef>
                <a:spcPts val="0"/>
              </a:spcBef>
              <a:spcAft>
                <a:spcPts val="0"/>
              </a:spcAft>
            </a:pPr>
            <a:r>
              <a:rPr lang="en-US" sz="2800" dirty="0">
                <a:latin typeface="Times New Roman" pitchFamily="18" charset="0"/>
                <a:cs typeface="Times New Roman" pitchFamily="18" charset="0"/>
              </a:rPr>
              <a:t>Post Traumatic Slave Syndrome </a:t>
            </a:r>
            <a:r>
              <a:rPr lang="en-US" sz="2800" dirty="0">
                <a:solidFill>
                  <a:schemeClr val="tx1"/>
                </a:solidFill>
                <a:latin typeface="Times New Roman" pitchFamily="18" charset="0"/>
                <a:cs typeface="Times New Roman" pitchFamily="18" charset="0"/>
              </a:rPr>
              <a:t>is a theory that explains the etiology of many of the adaptive survival behaviors in African American communities throughout the United States and the Diaspora.  It is a condition that exists as a consequence of  multigenerational oppression of Africans and their descendants resulting from centuries of chattel slavery.</a:t>
            </a:r>
            <a:r>
              <a:rPr lang="en-US" sz="800" dirty="0">
                <a:solidFill>
                  <a:schemeClr val="tx1"/>
                </a:solidFill>
                <a:latin typeface="Times New Roman" pitchFamily="18" charset="0"/>
                <a:cs typeface="Times New Roman" pitchFamily="18" charset="0"/>
              </a:rPr>
              <a:t>2</a:t>
            </a:r>
            <a:r>
              <a:rPr lang="en-US" sz="2800" dirty="0">
                <a:solidFill>
                  <a:schemeClr val="tx1"/>
                </a:solidFill>
                <a:latin typeface="Times New Roman" pitchFamily="18" charset="0"/>
                <a:cs typeface="Times New Roman" pitchFamily="18" charset="0"/>
              </a:rPr>
              <a:t>  </a:t>
            </a:r>
            <a:br>
              <a:rPr lang="en-US" sz="2800" b="1" spc="-50" dirty="0">
                <a:solidFill>
                  <a:srgbClr val="C00000"/>
                </a:solidFill>
                <a:latin typeface="Times New Roman" panose="02020603050405020304" pitchFamily="18" charset="0"/>
                <a:ea typeface="+mj-ea"/>
                <a:cs typeface="Times New Roman" panose="02020603050405020304" pitchFamily="18" charset="0"/>
              </a:rPr>
            </a:br>
            <a:br>
              <a:rPr lang="en-US" sz="1200" dirty="0">
                <a:solidFill>
                  <a:schemeClr val="tx1"/>
                </a:solidFill>
                <a:latin typeface="Times New Roman" pitchFamily="18" charset="0"/>
                <a:cs typeface="Times New Roman" pitchFamily="18" charset="0"/>
              </a:rPr>
            </a:br>
            <a:r>
              <a:rPr lang="en-US" sz="2800" dirty="0">
                <a:latin typeface="Times New Roman" pitchFamily="18" charset="0"/>
                <a:cs typeface="Times New Roman" pitchFamily="18" charset="0"/>
              </a:rPr>
              <a:t>Historical Trauma </a:t>
            </a:r>
            <a:r>
              <a:rPr lang="en-US" sz="2800" dirty="0">
                <a:solidFill>
                  <a:schemeClr val="tx1"/>
                </a:solidFill>
                <a:latin typeface="Times New Roman" pitchFamily="18" charset="0"/>
                <a:cs typeface="Times New Roman" pitchFamily="18" charset="0"/>
              </a:rPr>
              <a:t>refers to a complex and collective trauma experienced over time and across generations by a group of people who share an identity, affiliation, or circumstance.</a:t>
            </a:r>
            <a:r>
              <a:rPr lang="en-US" sz="800" dirty="0">
                <a:solidFill>
                  <a:schemeClr val="tx1"/>
                </a:solidFill>
                <a:latin typeface="Times New Roman" pitchFamily="18" charset="0"/>
                <a:cs typeface="Times New Roman" pitchFamily="18" charset="0"/>
              </a:rPr>
              <a:t> 3</a:t>
            </a:r>
            <a:endParaRPr lang="en-US" sz="2800" dirty="0">
              <a:solidFill>
                <a:schemeClr val="tx1"/>
              </a:solidFill>
              <a:latin typeface="Times New Roman" pitchFamily="18" charset="0"/>
              <a:cs typeface="Times New Roman" pitchFamily="18" charset="0"/>
            </a:endParaRPr>
          </a:p>
          <a:p>
            <a:pPr algn="ctr">
              <a:lnSpc>
                <a:spcPct val="100000"/>
              </a:lnSpc>
              <a:spcBef>
                <a:spcPts val="0"/>
              </a:spcBef>
              <a:spcAft>
                <a:spcPts val="0"/>
              </a:spcAft>
            </a:pPr>
            <a:br>
              <a:rPr lang="en-US" sz="1200" dirty="0">
                <a:latin typeface="Times New Roman" pitchFamily="18" charset="0"/>
                <a:cs typeface="Times New Roman" pitchFamily="18" charset="0"/>
              </a:rPr>
            </a:br>
            <a:endParaRPr lang="en-US" sz="2800" b="1" spc="-50" dirty="0">
              <a:solidFill>
                <a:srgbClr val="C00000"/>
              </a:solidFill>
              <a:latin typeface="Times New Roman" panose="02020603050405020304" pitchFamily="18" charset="0"/>
              <a:ea typeface="+mj-ea"/>
              <a:cs typeface="Times New Roman" panose="02020603050405020304" pitchFamily="18" charset="0"/>
            </a:endParaRPr>
          </a:p>
        </p:txBody>
      </p:sp>
      <p:cxnSp>
        <p:nvCxnSpPr>
          <p:cNvPr id="7" name="Straight Connector 6">
            <a:extLst>
              <a:ext uri="{FF2B5EF4-FFF2-40B4-BE49-F238E27FC236}">
                <a16:creationId xmlns:a16="http://schemas.microsoft.com/office/drawing/2014/main" id="{A9DFFF02-9691-4DF3-A684-B9DA9D415FEE}"/>
              </a:ext>
            </a:extLst>
          </p:cNvPr>
          <p:cNvCxnSpPr/>
          <p:nvPr/>
        </p:nvCxnSpPr>
        <p:spPr>
          <a:xfrm>
            <a:off x="1047750" y="1116806"/>
            <a:ext cx="10077450" cy="0"/>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07141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1D1298-A0EE-49C9-B7B9-F4B50AB81BA5}"/>
              </a:ext>
            </a:extLst>
          </p:cNvPr>
          <p:cNvSpPr>
            <a:spLocks noGrp="1"/>
          </p:cNvSpPr>
          <p:nvPr>
            <p:ph type="sldNum" sz="quarter" idx="12"/>
          </p:nvPr>
        </p:nvSpPr>
        <p:spPr/>
        <p:txBody>
          <a:bodyPr/>
          <a:lstStyle/>
          <a:p>
            <a:fld id="{3A98EE3D-8CD1-4C3F-BD1C-C98C9596463C}" type="slidenum">
              <a:rPr lang="en-US" smtClean="0"/>
              <a:t>13</a:t>
            </a:fld>
            <a:endParaRPr lang="en-US" dirty="0"/>
          </a:p>
        </p:txBody>
      </p:sp>
      <p:sp>
        <p:nvSpPr>
          <p:cNvPr id="5" name="Content Placeholder 4">
            <a:extLst>
              <a:ext uri="{FF2B5EF4-FFF2-40B4-BE49-F238E27FC236}">
                <a16:creationId xmlns:a16="http://schemas.microsoft.com/office/drawing/2014/main" id="{C2B31782-2A1F-46AB-9FD3-64C6FB7C8578}"/>
              </a:ext>
            </a:extLst>
          </p:cNvPr>
          <p:cNvSpPr>
            <a:spLocks noGrp="1"/>
          </p:cNvSpPr>
          <p:nvPr>
            <p:ph idx="4294967295"/>
          </p:nvPr>
        </p:nvSpPr>
        <p:spPr>
          <a:xfrm>
            <a:off x="306973" y="393700"/>
            <a:ext cx="7512050" cy="3760788"/>
          </a:xfrm>
        </p:spPr>
        <p:txBody>
          <a:bodyPr>
            <a:noAutofit/>
          </a:bodyPr>
          <a:lstStyle/>
          <a:p>
            <a:pPr marL="342900" indent="-342900">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Post Traumatic Slave Syndrome and Historical Trauma continues to play a pivotal role in the development of African-Americans.</a:t>
            </a:r>
          </a:p>
          <a:p>
            <a:pPr marL="342900" indent="-342900">
              <a:spcBef>
                <a:spcPts val="0"/>
              </a:spcBef>
              <a:spcAft>
                <a:spcPts val="0"/>
              </a:spcAf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342900">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Class sessions will connect those concepts with the emotional needs of the participants, the media influence and effective communication and barriers to it. </a:t>
            </a:r>
          </a:p>
          <a:p>
            <a:pPr marL="342900" indent="-342900">
              <a:spcBef>
                <a:spcPts val="0"/>
              </a:spcBef>
              <a:spcAft>
                <a:spcPts val="0"/>
              </a:spcAf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342900">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In each class session, Hip Hop, African American History and the concepts associated are integrated into every class session.</a:t>
            </a:r>
          </a:p>
          <a:p>
            <a:pPr marL="0" indent="0">
              <a:spcBef>
                <a:spcPts val="0"/>
              </a:spcBef>
              <a:spcAft>
                <a:spcPts val="0"/>
              </a:spcAft>
              <a:buNone/>
            </a:pPr>
            <a:endParaRPr lang="en-US" sz="28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5DD18F5-0F86-4565-BE7B-5D5D8F338F9B}"/>
              </a:ext>
            </a:extLst>
          </p:cNvPr>
          <p:cNvPicPr>
            <a:picLocks noChangeAspect="1"/>
          </p:cNvPicPr>
          <p:nvPr/>
        </p:nvPicPr>
        <p:blipFill>
          <a:blip r:embed="rId2"/>
          <a:stretch>
            <a:fillRect/>
          </a:stretch>
        </p:blipFill>
        <p:spPr>
          <a:xfrm>
            <a:off x="8129003" y="915062"/>
            <a:ext cx="3412514" cy="4567290"/>
          </a:xfrm>
          <a:prstGeom prst="rect">
            <a:avLst/>
          </a:prstGeom>
        </p:spPr>
      </p:pic>
    </p:spTree>
    <p:extLst>
      <p:ext uri="{BB962C8B-B14F-4D97-AF65-F5344CB8AC3E}">
        <p14:creationId xmlns:p14="http://schemas.microsoft.com/office/powerpoint/2010/main" val="2627890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47338A6-4905-4102-A2A2-28BAE493452A}"/>
              </a:ext>
            </a:extLst>
          </p:cNvPr>
          <p:cNvSpPr>
            <a:spLocks noGrp="1"/>
          </p:cNvSpPr>
          <p:nvPr>
            <p:ph type="sldNum" sz="quarter" idx="12"/>
          </p:nvPr>
        </p:nvSpPr>
        <p:spPr/>
        <p:txBody>
          <a:bodyPr/>
          <a:lstStyle/>
          <a:p>
            <a:fld id="{3A98EE3D-8CD1-4C3F-BD1C-C98C9596463C}" type="slidenum">
              <a:rPr lang="en-US" smtClean="0"/>
              <a:t>14</a:t>
            </a:fld>
            <a:endParaRPr lang="en-US" dirty="0"/>
          </a:p>
        </p:txBody>
      </p:sp>
      <p:sp>
        <p:nvSpPr>
          <p:cNvPr id="2" name="Title 1"/>
          <p:cNvSpPr>
            <a:spLocks noGrp="1"/>
          </p:cNvSpPr>
          <p:nvPr>
            <p:ph type="title" idx="4294967295"/>
          </p:nvPr>
        </p:nvSpPr>
        <p:spPr>
          <a:xfrm>
            <a:off x="1066800" y="605632"/>
            <a:ext cx="10058400" cy="693737"/>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Historical Trauma</a:t>
            </a:r>
          </a:p>
        </p:txBody>
      </p:sp>
      <p:sp>
        <p:nvSpPr>
          <p:cNvPr id="3" name="Content Placeholder 2"/>
          <p:cNvSpPr>
            <a:spLocks noGrp="1"/>
          </p:cNvSpPr>
          <p:nvPr>
            <p:ph idx="4294967295"/>
          </p:nvPr>
        </p:nvSpPr>
        <p:spPr>
          <a:xfrm>
            <a:off x="3990974" y="1970086"/>
            <a:ext cx="7972425" cy="4230688"/>
          </a:xfrm>
        </p:spPr>
        <p:txBody>
          <a:bodyPr>
            <a:noAutofit/>
          </a:bodyPr>
          <a:lstStyle/>
          <a:p>
            <a:pPr marL="344488" indent="-344488">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Historical Trauma-Genocide. Slavery. Forced relocation. Destruction of cultural practices.</a:t>
            </a:r>
            <a:r>
              <a:rPr lang="en-US" sz="800" dirty="0">
                <a:latin typeface="Times New Roman" panose="02020603050405020304" pitchFamily="18" charset="0"/>
                <a:cs typeface="Times New Roman" panose="02020603050405020304" pitchFamily="18" charset="0"/>
              </a:rPr>
              <a:t>4</a:t>
            </a:r>
            <a:endParaRPr lang="en-US" sz="28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None/>
            </a:pPr>
            <a:endParaRPr lang="en-US" sz="1200" dirty="0">
              <a:latin typeface="Times New Roman" panose="02020603050405020304" pitchFamily="18" charset="0"/>
              <a:cs typeface="Times New Roman" panose="02020603050405020304" pitchFamily="18" charset="0"/>
            </a:endParaRPr>
          </a:p>
          <a:p>
            <a:pPr marL="344488" indent="-344488">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These experiences, shared by communities, can result in cumulative emotional and psychological wounds that are carried across generations. Researchers and practitioners call this concept historical trauma.</a:t>
            </a:r>
            <a:r>
              <a:rPr lang="en-US" sz="800" dirty="0">
                <a:latin typeface="Times New Roman" panose="02020603050405020304" pitchFamily="18" charset="0"/>
                <a:cs typeface="Times New Roman" panose="02020603050405020304" pitchFamily="18" charset="0"/>
              </a:rPr>
              <a:t>5</a:t>
            </a:r>
            <a:endParaRPr lang="en-US" sz="2800" dirty="0">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CF9BEA2F-5486-4A39-BC6E-04FF5FD505D9}"/>
              </a:ext>
            </a:extLst>
          </p:cNvPr>
          <p:cNvCxnSpPr/>
          <p:nvPr/>
        </p:nvCxnSpPr>
        <p:spPr>
          <a:xfrm>
            <a:off x="1028700" y="1276349"/>
            <a:ext cx="10106025" cy="0"/>
          </a:xfrm>
          <a:prstGeom prst="line">
            <a:avLst/>
          </a:prstGeom>
          <a:ln w="38100"/>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2C3D04C0-AE5B-4CAC-B3B8-6B69B9EA3F85}"/>
              </a:ext>
            </a:extLst>
          </p:cNvPr>
          <p:cNvPicPr>
            <a:picLocks noChangeAspect="1"/>
          </p:cNvPicPr>
          <p:nvPr/>
        </p:nvPicPr>
        <p:blipFill>
          <a:blip r:embed="rId2"/>
          <a:stretch>
            <a:fillRect/>
          </a:stretch>
        </p:blipFill>
        <p:spPr>
          <a:xfrm>
            <a:off x="137528" y="1633484"/>
            <a:ext cx="3412514" cy="4567290"/>
          </a:xfrm>
          <a:prstGeom prst="rect">
            <a:avLst/>
          </a:prstGeom>
        </p:spPr>
      </p:pic>
    </p:spTree>
    <p:extLst>
      <p:ext uri="{BB962C8B-B14F-4D97-AF65-F5344CB8AC3E}">
        <p14:creationId xmlns:p14="http://schemas.microsoft.com/office/powerpoint/2010/main" val="3652673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F885C1-3540-4094-B2DA-035CA648321A}"/>
              </a:ext>
            </a:extLst>
          </p:cNvPr>
          <p:cNvSpPr>
            <a:spLocks noGrp="1"/>
          </p:cNvSpPr>
          <p:nvPr>
            <p:ph idx="4294967295"/>
          </p:nvPr>
        </p:nvSpPr>
        <p:spPr>
          <a:xfrm>
            <a:off x="405581" y="545179"/>
            <a:ext cx="11529244" cy="5516563"/>
          </a:xfrm>
        </p:spPr>
        <p:txBody>
          <a:bodyPr>
            <a:noAutofit/>
          </a:bodyPr>
          <a:lstStyle/>
          <a:p>
            <a:pPr marL="342900" indent="-342900">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effects of the traumas inflicted on groups of people because of their race, creed, and ethnicity linger on the souls of their descendants. As a result, many people in these same communities experience higher rates of mental and physical illness, substance abuse, and erosion in families and community structures. The persistent cycle of trauma destroys family and communities and threatens the vibrancy of entire cultures.</a:t>
            </a:r>
            <a:r>
              <a:rPr lang="en-US" sz="800" dirty="0">
                <a:latin typeface="Times New Roman" panose="02020603050405020304" pitchFamily="18" charset="0"/>
                <a:cs typeface="Times New Roman" panose="02020603050405020304" pitchFamily="18" charset="0"/>
              </a:rPr>
              <a:t>6</a:t>
            </a:r>
            <a:endParaRPr lang="en-US" sz="2800" dirty="0">
              <a:latin typeface="Times New Roman" panose="02020603050405020304" pitchFamily="18" charset="0"/>
              <a:cs typeface="Times New Roman" panose="02020603050405020304" pitchFamily="18" charset="0"/>
            </a:endParaRPr>
          </a:p>
          <a:p>
            <a:pPr marL="342900" indent="-342900">
              <a:lnSpc>
                <a:spcPct val="100000"/>
              </a:lnSpc>
              <a:spcBef>
                <a:spcPts val="0"/>
              </a:spcBef>
              <a:spcAft>
                <a:spcPts val="0"/>
              </a:spcAf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342900" indent="-342900">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Historical trauma is not just about what happened in the past. </a:t>
            </a:r>
            <a:r>
              <a:rPr lang="en-US" sz="2800" spc="-50" dirty="0">
                <a:solidFill>
                  <a:schemeClr val="tx1"/>
                </a:solidFill>
                <a:latin typeface="Times New Roman" panose="02020603050405020304" pitchFamily="18" charset="0"/>
                <a:ea typeface="+mj-ea"/>
                <a:cs typeface="Times New Roman" panose="02020603050405020304" pitchFamily="18" charset="0"/>
              </a:rPr>
              <a:t>It's about what's still happening.</a:t>
            </a:r>
            <a:r>
              <a:rPr lang="en-US" sz="800" spc="-50" dirty="0">
                <a:solidFill>
                  <a:schemeClr val="tx1"/>
                </a:solidFill>
                <a:latin typeface="Times New Roman" panose="02020603050405020304" pitchFamily="18" charset="0"/>
                <a:ea typeface="+mj-ea"/>
                <a:cs typeface="Times New Roman" panose="02020603050405020304" pitchFamily="18" charset="0"/>
              </a:rPr>
              <a:t>7</a:t>
            </a:r>
            <a:endParaRPr lang="en-US" sz="2800" spc="-50" dirty="0">
              <a:solidFill>
                <a:schemeClr val="tx1"/>
              </a:solidFill>
              <a:latin typeface="Times New Roman" panose="02020603050405020304" pitchFamily="18" charset="0"/>
              <a:ea typeface="+mj-ea"/>
              <a:cs typeface="Times New Roman" panose="02020603050405020304" pitchFamily="18" charset="0"/>
            </a:endParaRPr>
          </a:p>
          <a:p>
            <a:pPr marL="342900" indent="-342900">
              <a:lnSpc>
                <a:spcPct val="100000"/>
              </a:lnSpc>
              <a:spcBef>
                <a:spcPts val="0"/>
              </a:spcBef>
              <a:spcAft>
                <a:spcPts val="0"/>
              </a:spcAft>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342900" indent="-342900">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Historical trauma is, “a constellation of characteristics associated with massive cumulative group trauma across generations”.</a:t>
            </a:r>
            <a:r>
              <a:rPr lang="en-US" sz="800" dirty="0">
                <a:latin typeface="Times New Roman" panose="02020603050405020304" pitchFamily="18" charset="0"/>
                <a:cs typeface="Times New Roman" panose="02020603050405020304" pitchFamily="18" charset="0"/>
              </a:rPr>
              <a:t>8</a:t>
            </a:r>
            <a:endParaRPr lang="en-US" sz="2800"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ACAEDB03-F5AC-4381-8226-1B1BAD307F0A}"/>
              </a:ext>
            </a:extLst>
          </p:cNvPr>
          <p:cNvSpPr>
            <a:spLocks noGrp="1"/>
          </p:cNvSpPr>
          <p:nvPr>
            <p:ph type="sldNum" sz="quarter" idx="12"/>
          </p:nvPr>
        </p:nvSpPr>
        <p:spPr/>
        <p:txBody>
          <a:bodyPr/>
          <a:lstStyle/>
          <a:p>
            <a:fld id="{3A98EE3D-8CD1-4C3F-BD1C-C98C9596463C}" type="slidenum">
              <a:rPr lang="en-US" smtClean="0"/>
              <a:t>15</a:t>
            </a:fld>
            <a:endParaRPr lang="en-US" dirty="0"/>
          </a:p>
        </p:txBody>
      </p:sp>
    </p:spTree>
    <p:extLst>
      <p:ext uri="{BB962C8B-B14F-4D97-AF65-F5344CB8AC3E}">
        <p14:creationId xmlns:p14="http://schemas.microsoft.com/office/powerpoint/2010/main" val="1466473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FEA206-6B4C-4AC8-940F-BBE1CB69B157}"/>
              </a:ext>
            </a:extLst>
          </p:cNvPr>
          <p:cNvSpPr>
            <a:spLocks noGrp="1"/>
          </p:cNvSpPr>
          <p:nvPr>
            <p:ph type="sldNum" sz="quarter" idx="12"/>
          </p:nvPr>
        </p:nvSpPr>
        <p:spPr/>
        <p:txBody>
          <a:bodyPr/>
          <a:lstStyle/>
          <a:p>
            <a:fld id="{3A98EE3D-8CD1-4C3F-BD1C-C98C9596463C}" type="slidenum">
              <a:rPr lang="en-US" smtClean="0"/>
              <a:t>16</a:t>
            </a:fld>
            <a:endParaRPr lang="en-US" dirty="0"/>
          </a:p>
        </p:txBody>
      </p:sp>
      <p:sp>
        <p:nvSpPr>
          <p:cNvPr id="3" name="Rectangle 2">
            <a:extLst>
              <a:ext uri="{FF2B5EF4-FFF2-40B4-BE49-F238E27FC236}">
                <a16:creationId xmlns:a16="http://schemas.microsoft.com/office/drawing/2014/main" id="{005AD2E1-F79F-4C76-AB18-B2B70B88CD39}"/>
              </a:ext>
            </a:extLst>
          </p:cNvPr>
          <p:cNvSpPr/>
          <p:nvPr/>
        </p:nvSpPr>
        <p:spPr>
          <a:xfrm>
            <a:off x="221858" y="314801"/>
            <a:ext cx="9027609" cy="5693866"/>
          </a:xfrm>
          <a:prstGeom prst="rect">
            <a:avLst/>
          </a:prstGeom>
        </p:spPr>
        <p:txBody>
          <a:bodyPr wrap="square">
            <a:spAutoFit/>
          </a:bodyPr>
          <a:lstStyle/>
          <a:p>
            <a:pPr marL="228600" indent="-228600">
              <a:lnSpc>
                <a:spcPct val="100000"/>
              </a:lnSpc>
              <a:spcBef>
                <a:spcPts val="0"/>
              </a:spcBef>
              <a:spcAft>
                <a:spcPts val="0"/>
              </a:spcAft>
              <a:buClr>
                <a:schemeClr val="accent1"/>
              </a:buClr>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“These events don’t just target an individual, they target a whole collective community...the trauma is held personally and can be transmitted over generations. Even family members who do not have a direct experience of the trauma itself can feel the effects generations later”.</a:t>
            </a:r>
            <a:r>
              <a:rPr lang="en-US" sz="800" dirty="0">
                <a:latin typeface="Times New Roman" panose="02020603050405020304" pitchFamily="18" charset="0"/>
                <a:cs typeface="Times New Roman" panose="02020603050405020304" pitchFamily="18" charset="0"/>
              </a:rPr>
              <a:t>9</a:t>
            </a:r>
            <a:endParaRPr lang="en-US" sz="2800" dirty="0">
              <a:latin typeface="Times New Roman" panose="02020603050405020304" pitchFamily="18" charset="0"/>
              <a:cs typeface="Times New Roman" panose="02020603050405020304" pitchFamily="18" charset="0"/>
            </a:endParaRPr>
          </a:p>
          <a:p>
            <a:pPr marL="228600" indent="-228600">
              <a:lnSpc>
                <a:spcPct val="100000"/>
              </a:lnSpc>
              <a:spcBef>
                <a:spcPts val="0"/>
              </a:spcBef>
              <a:spcAft>
                <a:spcPts val="0"/>
              </a:spcAft>
              <a:buClr>
                <a:schemeClr val="accent1"/>
              </a:buClr>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marL="228600" indent="-228600">
              <a:lnSpc>
                <a:spcPct val="100000"/>
              </a:lnSpc>
              <a:spcBef>
                <a:spcPts val="0"/>
              </a:spcBef>
              <a:spcAft>
                <a:spcPts val="0"/>
              </a:spcAft>
              <a:buClr>
                <a:schemeClr val="accent1"/>
              </a:buClr>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Historical trauma can be incurred by any group of people that experience a trauma- for example genocide, enslavement, or ethnic cleansing. Historical trauma is something we need to learn more about because it can affect entire groups of people for generations and it needs to be given a proper place at the table when talking about mental health and healing.</a:t>
            </a:r>
            <a:r>
              <a:rPr lang="en-US" sz="800" dirty="0">
                <a:latin typeface="Times New Roman" panose="02020603050405020304" pitchFamily="18" charset="0"/>
                <a:cs typeface="Times New Roman" panose="02020603050405020304" pitchFamily="18" charset="0"/>
              </a:rPr>
              <a:t>10</a:t>
            </a:r>
            <a:endParaRPr lang="en-US" sz="28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8C28AE19-C0E6-4476-BCC1-297AA3D29BD0}"/>
              </a:ext>
            </a:extLst>
          </p:cNvPr>
          <p:cNvPicPr>
            <a:picLocks noChangeAspect="1"/>
          </p:cNvPicPr>
          <p:nvPr/>
        </p:nvPicPr>
        <p:blipFill>
          <a:blip r:embed="rId2"/>
          <a:stretch>
            <a:fillRect/>
          </a:stretch>
        </p:blipFill>
        <p:spPr>
          <a:xfrm>
            <a:off x="9048750" y="2377179"/>
            <a:ext cx="2921392" cy="3909975"/>
          </a:xfrm>
          <a:prstGeom prst="rect">
            <a:avLst/>
          </a:prstGeom>
        </p:spPr>
      </p:pic>
    </p:spTree>
    <p:extLst>
      <p:ext uri="{BB962C8B-B14F-4D97-AF65-F5344CB8AC3E}">
        <p14:creationId xmlns:p14="http://schemas.microsoft.com/office/powerpoint/2010/main" val="92511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DCB0A2-FFC6-4EDB-9CF0-F602B068D4D8}"/>
              </a:ext>
            </a:extLst>
          </p:cNvPr>
          <p:cNvSpPr>
            <a:spLocks noGrp="1"/>
          </p:cNvSpPr>
          <p:nvPr>
            <p:ph type="sldNum" sz="quarter" idx="12"/>
          </p:nvPr>
        </p:nvSpPr>
        <p:spPr/>
        <p:txBody>
          <a:bodyPr/>
          <a:lstStyle/>
          <a:p>
            <a:fld id="{3A98EE3D-8CD1-4C3F-BD1C-C98C9596463C}" type="slidenum">
              <a:rPr lang="en-US" smtClean="0"/>
              <a:t>17</a:t>
            </a:fld>
            <a:endParaRPr lang="en-US" dirty="0"/>
          </a:p>
        </p:txBody>
      </p:sp>
      <p:sp>
        <p:nvSpPr>
          <p:cNvPr id="3" name="Rectangle 2">
            <a:extLst>
              <a:ext uri="{FF2B5EF4-FFF2-40B4-BE49-F238E27FC236}">
                <a16:creationId xmlns:a16="http://schemas.microsoft.com/office/drawing/2014/main" id="{B4756CCC-AA6D-44CA-9E29-24E017C6FA20}"/>
              </a:ext>
            </a:extLst>
          </p:cNvPr>
          <p:cNvSpPr/>
          <p:nvPr/>
        </p:nvSpPr>
        <p:spPr>
          <a:xfrm>
            <a:off x="534522" y="1875972"/>
            <a:ext cx="7617494" cy="3539430"/>
          </a:xfrm>
          <a:prstGeom prst="rect">
            <a:avLst/>
          </a:prstGeom>
        </p:spPr>
        <p:txBody>
          <a:bodyPr wrap="square">
            <a:spAutoFit/>
          </a:bodyPr>
          <a:lstStyle/>
          <a:p>
            <a:pPr algn="ct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Our historical past </a:t>
            </a:r>
            <a:r>
              <a:rPr lang="en-US" sz="2800" b="1" u="sng" dirty="0">
                <a:solidFill>
                  <a:schemeClr val="tx1">
                    <a:lumMod val="75000"/>
                    <a:lumOff val="25000"/>
                  </a:schemeClr>
                </a:solidFill>
                <a:latin typeface="Times New Roman" panose="02020603050405020304" pitchFamily="18" charset="0"/>
                <a:cs typeface="Times New Roman" panose="02020603050405020304" pitchFamily="18" charset="0"/>
              </a:rPr>
              <a:t>does</a:t>
            </a: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and </a:t>
            </a:r>
            <a:r>
              <a:rPr lang="en-US" sz="2800" b="1" u="sng" dirty="0">
                <a:solidFill>
                  <a:schemeClr val="tx1">
                    <a:lumMod val="75000"/>
                    <a:lumOff val="25000"/>
                  </a:schemeClr>
                </a:solidFill>
                <a:latin typeface="Times New Roman" panose="02020603050405020304" pitchFamily="18" charset="0"/>
                <a:cs typeface="Times New Roman" panose="02020603050405020304" pitchFamily="18" charset="0"/>
              </a:rPr>
              <a:t>can</a:t>
            </a: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impact our future!</a:t>
            </a:r>
          </a:p>
          <a:p>
            <a:pPr algn="ct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Educating youth on African American History can impact families for generations to come!</a:t>
            </a:r>
          </a:p>
          <a:p>
            <a:pPr algn="ct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Discuss how sexual assault looked during Slavery and how it relates today. Teaching refusal skills to decrease sexual coercion and dating violence.</a:t>
            </a:r>
          </a:p>
        </p:txBody>
      </p:sp>
      <p:pic>
        <p:nvPicPr>
          <p:cNvPr id="4" name="Picture 3">
            <a:extLst>
              <a:ext uri="{FF2B5EF4-FFF2-40B4-BE49-F238E27FC236}">
                <a16:creationId xmlns:a16="http://schemas.microsoft.com/office/drawing/2014/main" id="{E3D9CF3B-4465-4AE4-AEF1-87536799D92D}"/>
              </a:ext>
            </a:extLst>
          </p:cNvPr>
          <p:cNvPicPr>
            <a:picLocks noChangeAspect="1"/>
          </p:cNvPicPr>
          <p:nvPr/>
        </p:nvPicPr>
        <p:blipFill>
          <a:blip r:embed="rId2"/>
          <a:stretch>
            <a:fillRect/>
          </a:stretch>
        </p:blipFill>
        <p:spPr>
          <a:xfrm>
            <a:off x="8768004" y="2410883"/>
            <a:ext cx="3005588" cy="3871296"/>
          </a:xfrm>
          <a:prstGeom prst="rect">
            <a:avLst/>
          </a:prstGeom>
        </p:spPr>
      </p:pic>
      <p:sp>
        <p:nvSpPr>
          <p:cNvPr id="5" name="Rectangle 4">
            <a:extLst>
              <a:ext uri="{FF2B5EF4-FFF2-40B4-BE49-F238E27FC236}">
                <a16:creationId xmlns:a16="http://schemas.microsoft.com/office/drawing/2014/main" id="{00DBAC44-926F-432B-956E-C9F93F5B8B02}"/>
              </a:ext>
            </a:extLst>
          </p:cNvPr>
          <p:cNvSpPr/>
          <p:nvPr/>
        </p:nvSpPr>
        <p:spPr>
          <a:xfrm>
            <a:off x="667657" y="575820"/>
            <a:ext cx="10842172" cy="523220"/>
          </a:xfrm>
          <a:prstGeom prst="rect">
            <a:avLst/>
          </a:prstGeom>
        </p:spPr>
        <p:txBody>
          <a:bodyPr wrap="square">
            <a:spAutoFit/>
          </a:bodyPr>
          <a:lstStyle/>
          <a:p>
            <a:pPr algn="ctr">
              <a:buFont typeface="Calibri" panose="020F0502020204030204" pitchFamily="34" charset="0"/>
            </a:pPr>
            <a:r>
              <a:rPr lang="en-US" sz="2800" b="1" dirty="0">
                <a:solidFill>
                  <a:srgbClr val="C00000"/>
                </a:solidFill>
                <a:latin typeface="Times New Roman" panose="02020603050405020304" pitchFamily="18" charset="0"/>
                <a:cs typeface="Times New Roman" panose="02020603050405020304" pitchFamily="18" charset="0"/>
              </a:rPr>
              <a:t>Utilizing African American History as a tool to promote SRAE?</a:t>
            </a:r>
            <a:endParaRPr lang="en-US" sz="28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5940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183EDD-4E88-4373-8DF8-1CD3930D6B69}"/>
              </a:ext>
            </a:extLst>
          </p:cNvPr>
          <p:cNvSpPr>
            <a:spLocks noGrp="1"/>
          </p:cNvSpPr>
          <p:nvPr>
            <p:ph type="sldNum" sz="quarter" idx="12"/>
          </p:nvPr>
        </p:nvSpPr>
        <p:spPr/>
        <p:txBody>
          <a:bodyPr/>
          <a:lstStyle/>
          <a:p>
            <a:fld id="{3A98EE3D-8CD1-4C3F-BD1C-C98C9596463C}" type="slidenum">
              <a:rPr lang="en-US" smtClean="0"/>
              <a:t>18</a:t>
            </a:fld>
            <a:endParaRPr lang="en-US" dirty="0"/>
          </a:p>
        </p:txBody>
      </p:sp>
      <p:sp>
        <p:nvSpPr>
          <p:cNvPr id="2" name="Title 1"/>
          <p:cNvSpPr>
            <a:spLocks noGrp="1"/>
          </p:cNvSpPr>
          <p:nvPr>
            <p:ph type="title" idx="4294967295"/>
          </p:nvPr>
        </p:nvSpPr>
        <p:spPr>
          <a:xfrm>
            <a:off x="1066800" y="277814"/>
            <a:ext cx="10058400" cy="703262"/>
          </a:xfrm>
        </p:spPr>
        <p:txBody>
          <a:bodyPr>
            <a:normAutofit/>
          </a:bodyPr>
          <a:lstStyle/>
          <a:p>
            <a:pPr algn="ctr"/>
            <a:r>
              <a:rPr lang="en-US" sz="4400" b="1" dirty="0">
                <a:solidFill>
                  <a:srgbClr val="C00000"/>
                </a:solidFill>
                <a:latin typeface="Times New Roman" panose="02020603050405020304" pitchFamily="18" charset="0"/>
                <a:cs typeface="Times New Roman" panose="02020603050405020304" pitchFamily="18" charset="0"/>
              </a:rPr>
              <a:t>Post Trauma Slave Disorder</a:t>
            </a:r>
          </a:p>
        </p:txBody>
      </p:sp>
      <p:sp>
        <p:nvSpPr>
          <p:cNvPr id="3" name="Content Placeholder 2"/>
          <p:cNvSpPr>
            <a:spLocks noGrp="1"/>
          </p:cNvSpPr>
          <p:nvPr>
            <p:ph idx="4294967295"/>
          </p:nvPr>
        </p:nvSpPr>
        <p:spPr>
          <a:xfrm>
            <a:off x="214312" y="1400183"/>
            <a:ext cx="11763375" cy="4957756"/>
          </a:xfrm>
        </p:spPr>
        <p:txBody>
          <a:bodyPr>
            <a:noAutofit/>
          </a:bodyPr>
          <a:lstStyle/>
          <a:p>
            <a:pPr>
              <a:lnSpc>
                <a:spcPct val="100000"/>
              </a:lnSpc>
              <a:spcBef>
                <a:spcPts val="0"/>
              </a:spcBef>
              <a:spcAft>
                <a:spcPts val="600"/>
              </a:spcAft>
            </a:pPr>
            <a:r>
              <a:rPr lang="en-US" sz="3600" b="1" dirty="0">
                <a:latin typeface="Times New Roman" panose="02020603050405020304" pitchFamily="18" charset="0"/>
                <a:cs typeface="Times New Roman" panose="02020603050405020304" pitchFamily="18" charset="0"/>
              </a:rPr>
              <a:t>WHAT IS P.T.S.S.?</a:t>
            </a:r>
            <a:br>
              <a:rPr lang="en-US" sz="2800" b="1" dirty="0">
                <a:latin typeface="Times New Roman" panose="02020603050405020304" pitchFamily="18" charset="0"/>
                <a:cs typeface="Times New Roman" panose="02020603050405020304" pitchFamily="18" charset="0"/>
              </a:rPr>
            </a:br>
            <a:endParaRPr lang="en-US" sz="2800" b="1" dirty="0">
              <a:latin typeface="Times New Roman" panose="02020603050405020304" pitchFamily="18" charset="0"/>
              <a:cs typeface="Times New Roman" panose="02020603050405020304" pitchFamily="18" charset="0"/>
            </a:endParaRPr>
          </a:p>
          <a:p>
            <a:pPr algn="ctr">
              <a:lnSpc>
                <a:spcPct val="100000"/>
              </a:lnSpc>
              <a:spcBef>
                <a:spcPts val="0"/>
              </a:spcBef>
              <a:spcAft>
                <a:spcPts val="600"/>
              </a:spcAft>
            </a:pPr>
            <a:r>
              <a:rPr lang="en-US" sz="2800" dirty="0">
                <a:latin typeface="Times New Roman" panose="02020603050405020304" pitchFamily="18" charset="0"/>
                <a:cs typeface="Times New Roman" panose="02020603050405020304" pitchFamily="18" charset="0"/>
              </a:rPr>
              <a:t>P.T.S.S. is a theory that explains the etiology of many of the adaptive survival behaviors in African American communities throughout the United States and the Diaspora.</a:t>
            </a:r>
            <a:r>
              <a:rPr lang="en-US" sz="800" dirty="0">
                <a:latin typeface="Times New Roman" panose="02020603050405020304" pitchFamily="18" charset="0"/>
                <a:cs typeface="Times New Roman" panose="02020603050405020304" pitchFamily="18" charset="0"/>
              </a:rPr>
              <a:t>11</a:t>
            </a:r>
            <a:r>
              <a:rPr lang="en-US" sz="2800" dirty="0">
                <a:latin typeface="Times New Roman" panose="02020603050405020304" pitchFamily="18" charset="0"/>
                <a:cs typeface="Times New Roman" panose="02020603050405020304" pitchFamily="18" charset="0"/>
              </a:rPr>
              <a:t> </a:t>
            </a:r>
          </a:p>
          <a:p>
            <a:pPr algn="ctr">
              <a:lnSpc>
                <a:spcPct val="100000"/>
              </a:lnSpc>
              <a:spcBef>
                <a:spcPts val="0"/>
              </a:spcBef>
              <a:spcAft>
                <a:spcPts val="600"/>
              </a:spcAft>
            </a:pPr>
            <a:r>
              <a:rPr lang="en-US" sz="2800" dirty="0">
                <a:latin typeface="Times New Roman" panose="02020603050405020304" pitchFamily="18" charset="0"/>
                <a:cs typeface="Times New Roman" panose="02020603050405020304" pitchFamily="18" charset="0"/>
              </a:rPr>
              <a:t>It is a condition that exists as a consequence of multigenerational oppression of Africans and their descendants resulting from centuries of chattel slavery. A form of slavery which was predicated on the belief that African Americans were inherently/genetically inferior to whites. This was then followed by institutionalized racism which continues to perpetuate injury.</a:t>
            </a:r>
            <a:r>
              <a:rPr lang="en-US" sz="800" dirty="0">
                <a:latin typeface="Times New Roman" panose="02020603050405020304" pitchFamily="18" charset="0"/>
                <a:cs typeface="Times New Roman" panose="02020603050405020304" pitchFamily="18" charset="0"/>
              </a:rPr>
              <a:t>12</a:t>
            </a:r>
            <a:endParaRPr lang="en-US" sz="2800" dirty="0">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1439498F-5E6C-4CD0-B1E7-664B865F2E9B}"/>
              </a:ext>
            </a:extLst>
          </p:cNvPr>
          <p:cNvCxnSpPr/>
          <p:nvPr/>
        </p:nvCxnSpPr>
        <p:spPr>
          <a:xfrm>
            <a:off x="1057275" y="990600"/>
            <a:ext cx="10106025" cy="0"/>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31824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1C969EC-4585-4567-9536-C8F67F1B120E}"/>
              </a:ext>
            </a:extLst>
          </p:cNvPr>
          <p:cNvSpPr>
            <a:spLocks noGrp="1"/>
          </p:cNvSpPr>
          <p:nvPr>
            <p:ph type="sldNum" sz="quarter" idx="12"/>
          </p:nvPr>
        </p:nvSpPr>
        <p:spPr/>
        <p:txBody>
          <a:bodyPr/>
          <a:lstStyle/>
          <a:p>
            <a:fld id="{3A98EE3D-8CD1-4C3F-BD1C-C98C9596463C}" type="slidenum">
              <a:rPr lang="en-US" smtClean="0"/>
              <a:t>19</a:t>
            </a:fld>
            <a:endParaRPr lang="en-US" dirty="0"/>
          </a:p>
        </p:txBody>
      </p:sp>
      <p:sp>
        <p:nvSpPr>
          <p:cNvPr id="3" name="Rectangle 2">
            <a:extLst>
              <a:ext uri="{FF2B5EF4-FFF2-40B4-BE49-F238E27FC236}">
                <a16:creationId xmlns:a16="http://schemas.microsoft.com/office/drawing/2014/main" id="{85E5D4FA-E017-438F-AB2D-2BC2A5697F25}"/>
              </a:ext>
            </a:extLst>
          </p:cNvPr>
          <p:cNvSpPr/>
          <p:nvPr/>
        </p:nvSpPr>
        <p:spPr>
          <a:xfrm>
            <a:off x="3953567" y="1325999"/>
            <a:ext cx="7820025" cy="3416320"/>
          </a:xfrm>
          <a:prstGeom prst="rect">
            <a:avLst/>
          </a:prstGeom>
        </p:spPr>
        <p:txBody>
          <a:bodyPr wrap="square">
            <a:spAutoFit/>
          </a:bodyPr>
          <a:lstStyle/>
          <a:p>
            <a:pPr>
              <a:lnSpc>
                <a:spcPct val="100000"/>
              </a:lnSpc>
              <a:spcBef>
                <a:spcPts val="0"/>
              </a:spcBef>
              <a:spcAft>
                <a:spcPts val="600"/>
              </a:spcAft>
            </a:pP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600"/>
              </a:spcAft>
            </a:pPr>
            <a:r>
              <a:rPr lang="en-US" sz="2800" dirty="0">
                <a:latin typeface="Times New Roman" panose="02020603050405020304" pitchFamily="18" charset="0"/>
                <a:cs typeface="Times New Roman" panose="02020603050405020304" pitchFamily="18" charset="0"/>
              </a:rPr>
              <a:t>Thus, resulting in </a:t>
            </a:r>
            <a:r>
              <a:rPr lang="en-US" sz="2800" b="1" dirty="0">
                <a:solidFill>
                  <a:schemeClr val="accent1"/>
                </a:solidFill>
                <a:latin typeface="Times New Roman" panose="02020603050405020304" pitchFamily="18" charset="0"/>
                <a:cs typeface="Times New Roman" panose="02020603050405020304" pitchFamily="18" charset="0"/>
              </a:rPr>
              <a:t>M.A.P.</a:t>
            </a:r>
            <a:r>
              <a:rPr lang="en-US" sz="2800" dirty="0">
                <a:latin typeface="Times New Roman" panose="02020603050405020304" pitchFamily="18" charset="0"/>
                <a:cs typeface="Times New Roman" panose="02020603050405020304" pitchFamily="18" charset="0"/>
              </a:rPr>
              <a:t>:</a:t>
            </a:r>
          </a:p>
          <a:p>
            <a:pPr>
              <a:lnSpc>
                <a:spcPct val="100000"/>
              </a:lnSpc>
              <a:spcBef>
                <a:spcPts val="0"/>
              </a:spcBef>
              <a:spcAft>
                <a:spcPts val="600"/>
              </a:spcAft>
            </a:pPr>
            <a:r>
              <a:rPr lang="en-US" sz="2800" b="1" dirty="0">
                <a:solidFill>
                  <a:schemeClr val="accent1"/>
                </a:solidFill>
                <a:latin typeface="Times New Roman" panose="02020603050405020304" pitchFamily="18" charset="0"/>
                <a:cs typeface="Times New Roman" panose="02020603050405020304" pitchFamily="18" charset="0"/>
              </a:rPr>
              <a:t>M:</a:t>
            </a:r>
            <a:r>
              <a:rPr lang="en-US" sz="2800" dirty="0">
                <a:solidFill>
                  <a:schemeClr val="accent1"/>
                </a:solidFill>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Multigenerational trauma together with continued oppression;</a:t>
            </a:r>
          </a:p>
          <a:p>
            <a:pPr>
              <a:lnSpc>
                <a:spcPct val="100000"/>
              </a:lnSpc>
              <a:spcBef>
                <a:spcPts val="0"/>
              </a:spcBef>
              <a:spcAft>
                <a:spcPts val="600"/>
              </a:spcAft>
            </a:pPr>
            <a:r>
              <a:rPr lang="en-US" sz="2800" b="1" dirty="0">
                <a:solidFill>
                  <a:schemeClr val="accent1"/>
                </a:solidFill>
                <a:latin typeface="Times New Roman" panose="02020603050405020304" pitchFamily="18" charset="0"/>
                <a:cs typeface="Times New Roman" panose="02020603050405020304" pitchFamily="18" charset="0"/>
              </a:rPr>
              <a:t>A:</a:t>
            </a:r>
            <a:r>
              <a:rPr lang="en-US" sz="2800" dirty="0">
                <a:solidFill>
                  <a:schemeClr val="accent1"/>
                </a:solidFill>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Absence of opportunity to heal or access the benefits available in the society; leads to</a:t>
            </a:r>
          </a:p>
          <a:p>
            <a:pPr>
              <a:lnSpc>
                <a:spcPct val="100000"/>
              </a:lnSpc>
              <a:spcBef>
                <a:spcPts val="0"/>
              </a:spcBef>
              <a:spcAft>
                <a:spcPts val="600"/>
              </a:spcAft>
            </a:pPr>
            <a:r>
              <a:rPr lang="en-US" sz="2800" b="1" dirty="0">
                <a:solidFill>
                  <a:schemeClr val="accent1"/>
                </a:solidFill>
                <a:latin typeface="Times New Roman" panose="02020603050405020304" pitchFamily="18" charset="0"/>
                <a:cs typeface="Times New Roman" panose="02020603050405020304" pitchFamily="18" charset="0"/>
              </a:rPr>
              <a:t>P:</a:t>
            </a:r>
            <a:r>
              <a:rPr lang="en-US" sz="2800" dirty="0">
                <a:solidFill>
                  <a:schemeClr val="accent1"/>
                </a:solidFill>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Post Traumatic Slave Syndrome.</a:t>
            </a:r>
            <a:r>
              <a:rPr lang="en-US" sz="800" dirty="0">
                <a:latin typeface="Times New Roman" panose="02020603050405020304" pitchFamily="18" charset="0"/>
                <a:cs typeface="Times New Roman" panose="02020603050405020304" pitchFamily="18" charset="0"/>
              </a:rPr>
              <a:t>13</a:t>
            </a:r>
            <a:endParaRPr lang="en-US" sz="2800" dirty="0"/>
          </a:p>
        </p:txBody>
      </p:sp>
      <p:pic>
        <p:nvPicPr>
          <p:cNvPr id="4" name="Picture 3">
            <a:extLst>
              <a:ext uri="{FF2B5EF4-FFF2-40B4-BE49-F238E27FC236}">
                <a16:creationId xmlns:a16="http://schemas.microsoft.com/office/drawing/2014/main" id="{28B77284-04E3-482D-954F-54D6871CA7B6}"/>
              </a:ext>
            </a:extLst>
          </p:cNvPr>
          <p:cNvPicPr>
            <a:picLocks noChangeAspect="1"/>
          </p:cNvPicPr>
          <p:nvPr/>
        </p:nvPicPr>
        <p:blipFill>
          <a:blip r:embed="rId2"/>
          <a:stretch>
            <a:fillRect/>
          </a:stretch>
        </p:blipFill>
        <p:spPr>
          <a:xfrm>
            <a:off x="194678" y="1683964"/>
            <a:ext cx="3412514" cy="4567290"/>
          </a:xfrm>
          <a:prstGeom prst="rect">
            <a:avLst/>
          </a:prstGeom>
        </p:spPr>
      </p:pic>
    </p:spTree>
    <p:extLst>
      <p:ext uri="{BB962C8B-B14F-4D97-AF65-F5344CB8AC3E}">
        <p14:creationId xmlns:p14="http://schemas.microsoft.com/office/powerpoint/2010/main" val="354520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E362070-691D-44DB-98D4-BC61774B0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E8C9D8E-E5CF-4000-A6E6-DA18C5FC3BB2}"/>
              </a:ext>
            </a:extLst>
          </p:cNvPr>
          <p:cNvSpPr>
            <a:spLocks noGrp="1"/>
          </p:cNvSpPr>
          <p:nvPr>
            <p:ph type="title"/>
          </p:nvPr>
        </p:nvSpPr>
        <p:spPr>
          <a:xfrm>
            <a:off x="3836504" y="758951"/>
            <a:ext cx="7319175" cy="3374931"/>
          </a:xfrm>
        </p:spPr>
        <p:txBody>
          <a:bodyPr vert="horz" lIns="91440" tIns="45720" rIns="91440" bIns="45720" rtlCol="0" anchor="b">
            <a:normAutofit/>
          </a:bodyPr>
          <a:lstStyle/>
          <a:p>
            <a:r>
              <a:rPr lang="en-US" sz="2800" b="1" dirty="0">
                <a:latin typeface="Times New Roman" panose="02020603050405020304" pitchFamily="18" charset="0"/>
                <a:cs typeface="Times New Roman" panose="02020603050405020304" pitchFamily="18" charset="0"/>
              </a:rPr>
              <a:t>Disclaimer language</a:t>
            </a:r>
            <a:r>
              <a:rPr lang="en-US" sz="2800" dirty="0">
                <a:latin typeface="Times New Roman" panose="02020603050405020304" pitchFamily="18" charset="0"/>
                <a:cs typeface="Times New Roman" panose="02020603050405020304" pitchFamily="18" charset="0"/>
              </a:rPr>
              <a:t>: The views expressed in written training materials, publications, or presentations by speakers and moderators do not necessarily reflect the official policies of the Department of Health and Human Services; nor does mention of trade names, commercial practices, or organizations imply endorsement by the U.S. Government.</a:t>
            </a:r>
          </a:p>
        </p:txBody>
      </p:sp>
      <p:sp>
        <p:nvSpPr>
          <p:cNvPr id="5" name="Text Placeholder 4">
            <a:extLst>
              <a:ext uri="{FF2B5EF4-FFF2-40B4-BE49-F238E27FC236}">
                <a16:creationId xmlns:a16="http://schemas.microsoft.com/office/drawing/2014/main" id="{6F5D97D0-FF8B-43DC-8C51-A4638451A801}"/>
              </a:ext>
            </a:extLst>
          </p:cNvPr>
          <p:cNvSpPr>
            <a:spLocks noGrp="1"/>
          </p:cNvSpPr>
          <p:nvPr>
            <p:ph type="body" idx="1"/>
          </p:nvPr>
        </p:nvSpPr>
        <p:spPr>
          <a:xfrm>
            <a:off x="3836504" y="4455620"/>
            <a:ext cx="7321946" cy="1143000"/>
          </a:xfrm>
        </p:spPr>
        <p:txBody>
          <a:bodyPr vert="horz" lIns="91440" tIns="45720" rIns="91440" bIns="45720" rtlCol="0">
            <a:normAutofit/>
          </a:bodyPr>
          <a:lstStyle/>
          <a:p>
            <a:pPr>
              <a:lnSpc>
                <a:spcPct val="100000"/>
              </a:lnSpc>
            </a:pPr>
            <a:r>
              <a:rPr lang="en-US" sz="2800" b="1" dirty="0">
                <a:latin typeface="Times New Roman" panose="02020603050405020304" pitchFamily="18" charset="0"/>
                <a:cs typeface="Times New Roman" panose="02020603050405020304" pitchFamily="18" charset="0"/>
              </a:rPr>
              <a:t>FYSB Grant </a:t>
            </a:r>
            <a:r>
              <a:rPr lang="en-US" sz="2800" dirty="0">
                <a:latin typeface="Times New Roman" panose="02020603050405020304" pitchFamily="18" charset="0"/>
                <a:cs typeface="Times New Roman" panose="02020603050405020304" pitchFamily="18" charset="0"/>
              </a:rPr>
              <a:t>#90SR0026-01-00</a:t>
            </a:r>
          </a:p>
        </p:txBody>
      </p:sp>
      <p:pic>
        <p:nvPicPr>
          <p:cNvPr id="3" name="Picture 2" descr="A close up of a logo&#10;&#10;Description automatically generated">
            <a:extLst>
              <a:ext uri="{FF2B5EF4-FFF2-40B4-BE49-F238E27FC236}">
                <a16:creationId xmlns:a16="http://schemas.microsoft.com/office/drawing/2014/main" id="{815A22B0-CBED-4096-BC33-D7B2C5DC1B2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20973" y="1328718"/>
            <a:ext cx="2758331" cy="3681865"/>
          </a:xfrm>
          <a:prstGeom prst="rect">
            <a:avLst/>
          </a:prstGeom>
        </p:spPr>
      </p:pic>
      <p:cxnSp>
        <p:nvCxnSpPr>
          <p:cNvPr id="16" name="Straight Connector 15">
            <a:extLst>
              <a:ext uri="{FF2B5EF4-FFF2-40B4-BE49-F238E27FC236}">
                <a16:creationId xmlns:a16="http://schemas.microsoft.com/office/drawing/2014/main" id="{5A7EFE9C-DAE7-4ECA-BDB2-34E2534B8A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58251" y="4294753"/>
            <a:ext cx="71323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2DB1480-5B24-4B37-B70E-C74945DD91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lide Number Placeholder 1">
            <a:extLst>
              <a:ext uri="{FF2B5EF4-FFF2-40B4-BE49-F238E27FC236}">
                <a16:creationId xmlns:a16="http://schemas.microsoft.com/office/drawing/2014/main" id="{5831DC2C-12C0-421E-B0A9-B9CA21BAB66E}"/>
              </a:ext>
            </a:extLst>
          </p:cNvPr>
          <p:cNvSpPr>
            <a:spLocks noGrp="1"/>
          </p:cNvSpPr>
          <p:nvPr>
            <p:ph type="sldNum" sz="quarter" idx="12"/>
          </p:nvPr>
        </p:nvSpPr>
        <p:spPr/>
        <p:txBody>
          <a:bodyPr/>
          <a:lstStyle/>
          <a:p>
            <a:fld id="{3A98EE3D-8CD1-4C3F-BD1C-C98C9596463C}" type="slidenum">
              <a:rPr lang="en-US" smtClean="0"/>
              <a:t>2</a:t>
            </a:fld>
            <a:endParaRPr lang="en-US" dirty="0"/>
          </a:p>
        </p:txBody>
      </p:sp>
    </p:spTree>
    <p:extLst>
      <p:ext uri="{BB962C8B-B14F-4D97-AF65-F5344CB8AC3E}">
        <p14:creationId xmlns:p14="http://schemas.microsoft.com/office/powerpoint/2010/main" val="41934509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C4A9AC-7D54-44FE-9002-D112D05DE5D3}"/>
              </a:ext>
            </a:extLst>
          </p:cNvPr>
          <p:cNvSpPr>
            <a:spLocks noGrp="1"/>
          </p:cNvSpPr>
          <p:nvPr>
            <p:ph type="sldNum" sz="quarter" idx="12"/>
          </p:nvPr>
        </p:nvSpPr>
        <p:spPr/>
        <p:txBody>
          <a:bodyPr/>
          <a:lstStyle/>
          <a:p>
            <a:fld id="{3A98EE3D-8CD1-4C3F-BD1C-C98C9596463C}" type="slidenum">
              <a:rPr lang="en-US" smtClean="0"/>
              <a:t>20</a:t>
            </a:fld>
            <a:endParaRPr lang="en-US" dirty="0"/>
          </a:p>
        </p:txBody>
      </p:sp>
      <p:sp>
        <p:nvSpPr>
          <p:cNvPr id="3" name="Content Placeholder 2">
            <a:extLst>
              <a:ext uri="{FF2B5EF4-FFF2-40B4-BE49-F238E27FC236}">
                <a16:creationId xmlns:a16="http://schemas.microsoft.com/office/drawing/2014/main" id="{A2D2B5D1-B754-427D-BFB5-1990F6143B3C}"/>
              </a:ext>
            </a:extLst>
          </p:cNvPr>
          <p:cNvSpPr>
            <a:spLocks noGrp="1"/>
          </p:cNvSpPr>
          <p:nvPr>
            <p:ph idx="4294967295"/>
          </p:nvPr>
        </p:nvSpPr>
        <p:spPr>
          <a:xfrm>
            <a:off x="304800" y="542925"/>
            <a:ext cx="11582400" cy="5391150"/>
          </a:xfrm>
        </p:spPr>
        <p:txBody>
          <a:bodyPr>
            <a:noAutofit/>
          </a:bodyPr>
          <a:lstStyle/>
          <a:p>
            <a:pPr>
              <a:lnSpc>
                <a:spcPct val="100000"/>
              </a:lnSpc>
              <a:spcBef>
                <a:spcPts val="0"/>
              </a:spcBef>
              <a:spcAft>
                <a:spcPts val="0"/>
              </a:spcAft>
            </a:pPr>
            <a:r>
              <a:rPr lang="en-US" sz="2800" b="1" spc="-50" dirty="0">
                <a:solidFill>
                  <a:srgbClr val="C00000"/>
                </a:solidFill>
                <a:latin typeface="Times New Roman" panose="02020603050405020304" pitchFamily="18" charset="0"/>
                <a:ea typeface="+mj-ea"/>
                <a:cs typeface="Times New Roman" panose="02020603050405020304" pitchFamily="18" charset="0"/>
              </a:rPr>
              <a:t>Vacant Esteem</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Insufficient development of what Dr. DeGruy refers to as primary esteem, along with feelings of hopelessness, depression and a general self destructive outlook.</a:t>
            </a:r>
            <a:r>
              <a:rPr lang="en-US" sz="800" dirty="0">
                <a:latin typeface="Times New Roman" panose="02020603050405020304" pitchFamily="18" charset="0"/>
                <a:cs typeface="Times New Roman" panose="02020603050405020304" pitchFamily="18" charset="0"/>
              </a:rPr>
              <a:t>14</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0"/>
              </a:spcAft>
            </a:pPr>
            <a:r>
              <a:rPr lang="en-US" sz="2800" b="1" spc="-50" dirty="0">
                <a:solidFill>
                  <a:srgbClr val="C00000"/>
                </a:solidFill>
                <a:latin typeface="Times New Roman" panose="02020603050405020304" pitchFamily="18" charset="0"/>
                <a:ea typeface="+mj-ea"/>
                <a:cs typeface="Times New Roman" panose="02020603050405020304" pitchFamily="18" charset="0"/>
              </a:rPr>
              <a:t>Marked Propensity for Anger and Violence</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Extreme feelings of suspicion perceived negative motivations of others. Violence against self, property and others, including the members of one’s own group, i.e. friends, relatives, or acquaintances.</a:t>
            </a:r>
            <a:r>
              <a:rPr lang="en-US" sz="800" dirty="0">
                <a:latin typeface="Times New Roman" panose="02020603050405020304" pitchFamily="18" charset="0"/>
                <a:cs typeface="Times New Roman" panose="02020603050405020304" pitchFamily="18" charset="0"/>
              </a:rPr>
              <a:t>15</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a:p>
            <a:pPr>
              <a:lnSpc>
                <a:spcPct val="100000"/>
              </a:lnSpc>
              <a:spcBef>
                <a:spcPts val="0"/>
              </a:spcBef>
              <a:spcAft>
                <a:spcPts val="0"/>
              </a:spcAft>
            </a:pPr>
            <a:r>
              <a:rPr lang="en-US" sz="2800" b="1" spc="-50" dirty="0">
                <a:solidFill>
                  <a:srgbClr val="C00000"/>
                </a:solidFill>
                <a:latin typeface="Times New Roman" panose="02020603050405020304" pitchFamily="18" charset="0"/>
                <a:ea typeface="+mj-ea"/>
                <a:cs typeface="Times New Roman" panose="02020603050405020304" pitchFamily="18" charset="0"/>
              </a:rPr>
              <a:t>Racist Socialization and (Internalized Racism)</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Learned Helplessness, literacy deprivation, distorted self-concept, antipathy or aversion for the following:</a:t>
            </a:r>
            <a:r>
              <a:rPr lang="en-US" sz="800" dirty="0">
                <a:latin typeface="Times New Roman" panose="02020603050405020304" pitchFamily="18" charset="0"/>
                <a:cs typeface="Times New Roman" panose="02020603050405020304" pitchFamily="18" charset="0"/>
              </a:rPr>
              <a:t>16</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5077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770EA2-800C-44D0-BD14-5AF2D6840E70}"/>
              </a:ext>
            </a:extLst>
          </p:cNvPr>
          <p:cNvSpPr>
            <a:spLocks noGrp="1"/>
          </p:cNvSpPr>
          <p:nvPr>
            <p:ph type="sldNum" sz="quarter" idx="12"/>
          </p:nvPr>
        </p:nvSpPr>
        <p:spPr/>
        <p:txBody>
          <a:bodyPr/>
          <a:lstStyle/>
          <a:p>
            <a:fld id="{3A98EE3D-8CD1-4C3F-BD1C-C98C9596463C}" type="slidenum">
              <a:rPr lang="en-US" smtClean="0"/>
              <a:t>21</a:t>
            </a:fld>
            <a:endParaRPr lang="en-US" dirty="0"/>
          </a:p>
        </p:txBody>
      </p:sp>
      <p:sp>
        <p:nvSpPr>
          <p:cNvPr id="4" name="Oval 3">
            <a:extLst>
              <a:ext uri="{FF2B5EF4-FFF2-40B4-BE49-F238E27FC236}">
                <a16:creationId xmlns:a16="http://schemas.microsoft.com/office/drawing/2014/main" id="{3561C3C3-2B0B-405E-BBD7-A8D720C362A1}"/>
              </a:ext>
            </a:extLst>
          </p:cNvPr>
          <p:cNvSpPr/>
          <p:nvPr/>
        </p:nvSpPr>
        <p:spPr>
          <a:xfrm>
            <a:off x="1076325" y="1381394"/>
            <a:ext cx="1715625" cy="1715625"/>
          </a:xfrm>
          <a:prstGeom prst="ellipse">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sp>
      <p:sp>
        <p:nvSpPr>
          <p:cNvPr id="6" name="Rectangle 5" descr="Chat">
            <a:extLst>
              <a:ext uri="{FF2B5EF4-FFF2-40B4-BE49-F238E27FC236}">
                <a16:creationId xmlns:a16="http://schemas.microsoft.com/office/drawing/2014/main" id="{5EFDE9C8-497F-4998-8A47-CF07B97D65E5}"/>
              </a:ext>
            </a:extLst>
          </p:cNvPr>
          <p:cNvSpPr/>
          <p:nvPr/>
        </p:nvSpPr>
        <p:spPr>
          <a:xfrm>
            <a:off x="1441949" y="1813353"/>
            <a:ext cx="984375" cy="984375"/>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7" name="Freeform: Shape 6">
            <a:extLst>
              <a:ext uri="{FF2B5EF4-FFF2-40B4-BE49-F238E27FC236}">
                <a16:creationId xmlns:a16="http://schemas.microsoft.com/office/drawing/2014/main" id="{E2C1F885-6498-4406-A37D-A287F8125813}"/>
              </a:ext>
            </a:extLst>
          </p:cNvPr>
          <p:cNvSpPr/>
          <p:nvPr/>
        </p:nvSpPr>
        <p:spPr>
          <a:xfrm>
            <a:off x="314325" y="3622404"/>
            <a:ext cx="3419475" cy="1559195"/>
          </a:xfrm>
          <a:custGeom>
            <a:avLst/>
            <a:gdLst>
              <a:gd name="connsiteX0" fmla="*/ 0 w 4865287"/>
              <a:gd name="connsiteY0" fmla="*/ 0 h 829230"/>
              <a:gd name="connsiteX1" fmla="*/ 4865287 w 4865287"/>
              <a:gd name="connsiteY1" fmla="*/ 0 h 829230"/>
              <a:gd name="connsiteX2" fmla="*/ 4865287 w 4865287"/>
              <a:gd name="connsiteY2" fmla="*/ 829230 h 829230"/>
              <a:gd name="connsiteX3" fmla="*/ 0 w 4865287"/>
              <a:gd name="connsiteY3" fmla="*/ 829230 h 829230"/>
              <a:gd name="connsiteX4" fmla="*/ 0 w 4865287"/>
              <a:gd name="connsiteY4" fmla="*/ 0 h 829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5287" h="829230">
                <a:moveTo>
                  <a:pt x="0" y="0"/>
                </a:moveTo>
                <a:lnTo>
                  <a:pt x="4865287" y="0"/>
                </a:lnTo>
                <a:lnTo>
                  <a:pt x="4865287" y="829230"/>
                </a:lnTo>
                <a:lnTo>
                  <a:pt x="0" y="8292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Resistance by the medium of communication</a:t>
            </a:r>
          </a:p>
        </p:txBody>
      </p:sp>
      <p:sp>
        <p:nvSpPr>
          <p:cNvPr id="8" name="Oval 7">
            <a:extLst>
              <a:ext uri="{FF2B5EF4-FFF2-40B4-BE49-F238E27FC236}">
                <a16:creationId xmlns:a16="http://schemas.microsoft.com/office/drawing/2014/main" id="{C63F505A-6A42-4011-A15A-EA0686CB81C0}"/>
              </a:ext>
            </a:extLst>
          </p:cNvPr>
          <p:cNvSpPr/>
          <p:nvPr/>
        </p:nvSpPr>
        <p:spPr>
          <a:xfrm>
            <a:off x="5017260" y="1361863"/>
            <a:ext cx="1715625" cy="1761469"/>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sp>
      <p:sp>
        <p:nvSpPr>
          <p:cNvPr id="9" name="Rectangle 8" descr="Music">
            <a:extLst>
              <a:ext uri="{FF2B5EF4-FFF2-40B4-BE49-F238E27FC236}">
                <a16:creationId xmlns:a16="http://schemas.microsoft.com/office/drawing/2014/main" id="{28847D53-2F0D-4F44-98D4-C384EF497DA3}"/>
              </a:ext>
            </a:extLst>
          </p:cNvPr>
          <p:cNvSpPr/>
          <p:nvPr/>
        </p:nvSpPr>
        <p:spPr>
          <a:xfrm>
            <a:off x="5382892" y="1747019"/>
            <a:ext cx="984375" cy="1010679"/>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10" name="Freeform: Shape 9">
            <a:extLst>
              <a:ext uri="{FF2B5EF4-FFF2-40B4-BE49-F238E27FC236}">
                <a16:creationId xmlns:a16="http://schemas.microsoft.com/office/drawing/2014/main" id="{0C6D2E43-5455-4043-A849-75F3D9A30BCD}"/>
              </a:ext>
            </a:extLst>
          </p:cNvPr>
          <p:cNvSpPr/>
          <p:nvPr/>
        </p:nvSpPr>
        <p:spPr>
          <a:xfrm>
            <a:off x="4468830" y="3660602"/>
            <a:ext cx="2812500" cy="829230"/>
          </a:xfrm>
          <a:custGeom>
            <a:avLst/>
            <a:gdLst>
              <a:gd name="connsiteX0" fmla="*/ 0 w 2812500"/>
              <a:gd name="connsiteY0" fmla="*/ 0 h 829230"/>
              <a:gd name="connsiteX1" fmla="*/ 2812500 w 2812500"/>
              <a:gd name="connsiteY1" fmla="*/ 0 h 829230"/>
              <a:gd name="connsiteX2" fmla="*/ 2812500 w 2812500"/>
              <a:gd name="connsiteY2" fmla="*/ 829230 h 829230"/>
              <a:gd name="connsiteX3" fmla="*/ 0 w 2812500"/>
              <a:gd name="connsiteY3" fmla="*/ 829230 h 829230"/>
              <a:gd name="connsiteX4" fmla="*/ 0 w 2812500"/>
              <a:gd name="connsiteY4" fmla="*/ 0 h 829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2500" h="829230">
                <a:moveTo>
                  <a:pt x="0" y="0"/>
                </a:moveTo>
                <a:lnTo>
                  <a:pt x="2812500" y="0"/>
                </a:lnTo>
                <a:lnTo>
                  <a:pt x="2812500" y="829230"/>
                </a:lnTo>
                <a:lnTo>
                  <a:pt x="0" y="8292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Coded work songs</a:t>
            </a:r>
          </a:p>
        </p:txBody>
      </p:sp>
      <p:sp>
        <p:nvSpPr>
          <p:cNvPr id="11" name="Oval 10">
            <a:extLst>
              <a:ext uri="{FF2B5EF4-FFF2-40B4-BE49-F238E27FC236}">
                <a16:creationId xmlns:a16="http://schemas.microsoft.com/office/drawing/2014/main" id="{E096D9B0-2E5C-4A24-936A-86B28672290E}"/>
              </a:ext>
            </a:extLst>
          </p:cNvPr>
          <p:cNvSpPr/>
          <p:nvPr/>
        </p:nvSpPr>
        <p:spPr>
          <a:xfrm>
            <a:off x="9034410" y="1381394"/>
            <a:ext cx="1715625" cy="1715625"/>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sp>
      <p:sp>
        <p:nvSpPr>
          <p:cNvPr id="12" name="Rectangle 11">
            <a:extLst>
              <a:ext uri="{FF2B5EF4-FFF2-40B4-BE49-F238E27FC236}">
                <a16:creationId xmlns:a16="http://schemas.microsoft.com/office/drawing/2014/main" id="{73B8D1EC-9A28-4C2C-BBF9-420F4871DD64}"/>
              </a:ext>
            </a:extLst>
          </p:cNvPr>
          <p:cNvSpPr/>
          <p:nvPr/>
        </p:nvSpPr>
        <p:spPr>
          <a:xfrm>
            <a:off x="9400035" y="1747019"/>
            <a:ext cx="984375" cy="984375"/>
          </a:xfrm>
          <a:prstGeom prst="rect">
            <a:avLst/>
          </a:prstGeom>
          <a:blipFill>
            <a:blip r:embed="rId6">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l="-29000" r="-29000"/>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13" name="Freeform: Shape 12">
            <a:extLst>
              <a:ext uri="{FF2B5EF4-FFF2-40B4-BE49-F238E27FC236}">
                <a16:creationId xmlns:a16="http://schemas.microsoft.com/office/drawing/2014/main" id="{19F0F2C8-665C-45E8-9043-5D3CAAE2D82E}"/>
              </a:ext>
            </a:extLst>
          </p:cNvPr>
          <p:cNvSpPr/>
          <p:nvPr/>
        </p:nvSpPr>
        <p:spPr>
          <a:xfrm>
            <a:off x="7781925" y="3631385"/>
            <a:ext cx="4051406" cy="1715624"/>
          </a:xfrm>
          <a:custGeom>
            <a:avLst/>
            <a:gdLst>
              <a:gd name="connsiteX0" fmla="*/ 0 w 2812500"/>
              <a:gd name="connsiteY0" fmla="*/ 0 h 829230"/>
              <a:gd name="connsiteX1" fmla="*/ 2812500 w 2812500"/>
              <a:gd name="connsiteY1" fmla="*/ 0 h 829230"/>
              <a:gd name="connsiteX2" fmla="*/ 2812500 w 2812500"/>
              <a:gd name="connsiteY2" fmla="*/ 829230 h 829230"/>
              <a:gd name="connsiteX3" fmla="*/ 0 w 2812500"/>
              <a:gd name="connsiteY3" fmla="*/ 829230 h 829230"/>
              <a:gd name="connsiteX4" fmla="*/ 0 w 2812500"/>
              <a:gd name="connsiteY4" fmla="*/ 0 h 829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2500" h="829230">
                <a:moveTo>
                  <a:pt x="0" y="0"/>
                </a:moveTo>
                <a:lnTo>
                  <a:pt x="2812500" y="0"/>
                </a:lnTo>
                <a:lnTo>
                  <a:pt x="2812500" y="829230"/>
                </a:lnTo>
                <a:lnTo>
                  <a:pt x="0" y="8292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Hairstyles:  African </a:t>
            </a:r>
            <a:r>
              <a:rPr lang="en-US" sz="2800" kern="1200" dirty="0" err="1">
                <a:latin typeface="Times New Roman" panose="02020603050405020304" pitchFamily="18" charset="0"/>
                <a:cs typeface="Times New Roman" panose="02020603050405020304" pitchFamily="18" charset="0"/>
              </a:rPr>
              <a:t>cornrolls</a:t>
            </a:r>
            <a:r>
              <a:rPr lang="en-US" sz="2800" kern="1200" dirty="0">
                <a:latin typeface="Times New Roman" panose="02020603050405020304" pitchFamily="18" charset="0"/>
                <a:cs typeface="Times New Roman" panose="02020603050405020304" pitchFamily="18" charset="0"/>
              </a:rPr>
              <a:t> were road maps to escape slavery</a:t>
            </a:r>
          </a:p>
        </p:txBody>
      </p:sp>
    </p:spTree>
    <p:extLst>
      <p:ext uri="{BB962C8B-B14F-4D97-AF65-F5344CB8AC3E}">
        <p14:creationId xmlns:p14="http://schemas.microsoft.com/office/powerpoint/2010/main" val="1867651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A4B6CB-E9CB-44EA-8CC2-E42660289EF6}"/>
              </a:ext>
            </a:extLst>
          </p:cNvPr>
          <p:cNvSpPr>
            <a:spLocks noGrp="1"/>
          </p:cNvSpPr>
          <p:nvPr>
            <p:ph type="title"/>
          </p:nvPr>
        </p:nvSpPr>
        <p:spPr>
          <a:xfrm>
            <a:off x="1036320" y="286603"/>
            <a:ext cx="10058400" cy="1450757"/>
          </a:xfrm>
        </p:spPr>
        <p:txBody>
          <a:bodyPr vert="horz" lIns="91440" tIns="45720" rIns="91440" bIns="45720" rtlCol="0" anchor="b">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How to use African American History as a tool?</a:t>
            </a:r>
            <a:endParaRPr lang="en-US" sz="3600" dirty="0">
              <a:solidFill>
                <a:srgbClr val="C00000"/>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EF64765-FD8F-45E1-960D-4342BD63763F}"/>
              </a:ext>
            </a:extLst>
          </p:cNvPr>
          <p:cNvPicPr>
            <a:picLocks noChangeAspect="1"/>
          </p:cNvPicPr>
          <p:nvPr/>
        </p:nvPicPr>
        <p:blipFill>
          <a:blip r:embed="rId2"/>
          <a:stretch>
            <a:fillRect/>
          </a:stretch>
        </p:blipFill>
        <p:spPr>
          <a:xfrm>
            <a:off x="159748" y="2555875"/>
            <a:ext cx="2812855" cy="3760891"/>
          </a:xfrm>
          <a:prstGeom prst="rect">
            <a:avLst/>
          </a:prstGeom>
        </p:spPr>
      </p:pic>
      <p:sp>
        <p:nvSpPr>
          <p:cNvPr id="2" name="Rectangle 1"/>
          <p:cNvSpPr/>
          <p:nvPr/>
        </p:nvSpPr>
        <p:spPr>
          <a:xfrm>
            <a:off x="4316455" y="2462116"/>
            <a:ext cx="7067132" cy="3378931"/>
          </a:xfrm>
          <a:prstGeom prst="rect">
            <a:avLst/>
          </a:prstGeom>
        </p:spPr>
        <p:txBody>
          <a:bodyPr vert="horz" lIns="0" tIns="45720" rIns="0" bIns="45720" rtlCol="0">
            <a:noAutofit/>
          </a:bodyPr>
          <a:lstStyle/>
          <a:p>
            <a:pPr algn="ctr">
              <a:spcAft>
                <a:spcPts val="600"/>
              </a:spcAft>
              <a:buFont typeface="Calibri" panose="020F0502020204030204" pitchFamily="34" charset="0"/>
            </a:pPr>
            <a:r>
              <a:rPr lang="en-US" sz="2800" b="1" u="sng" dirty="0">
                <a:solidFill>
                  <a:schemeClr val="tx1">
                    <a:lumMod val="75000"/>
                    <a:lumOff val="25000"/>
                  </a:schemeClr>
                </a:solidFill>
                <a:latin typeface="Times New Roman" panose="02020603050405020304" pitchFamily="18" charset="0"/>
                <a:cs typeface="Times New Roman" panose="02020603050405020304" pitchFamily="18" charset="0"/>
              </a:rPr>
              <a:t>ACTIVITY:  </a:t>
            </a:r>
          </a:p>
          <a:p>
            <a:pPr>
              <a:spcAft>
                <a:spcPts val="600"/>
              </a:spcAft>
              <a:buFont typeface="Calibri" panose="020F0502020204030204" pitchFamily="34" charset="0"/>
            </a:pP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spcAft>
                <a:spcPts val="600"/>
              </a:spcAft>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Participants will be asked several questions on what they have learned.</a:t>
            </a:r>
          </a:p>
          <a:p>
            <a:pPr algn="ctr">
              <a:spcAft>
                <a:spcPts val="600"/>
              </a:spcAft>
              <a:buFont typeface="Calibri" panose="020F0502020204030204" pitchFamily="34" charset="0"/>
            </a:pPr>
            <a:endParaRPr lang="en-US" sz="28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spcAft>
                <a:spcPts val="600"/>
              </a:spcAft>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Participants will also utilize cellphones/laptops for interactive exercise.   </a:t>
            </a:r>
          </a:p>
          <a:p>
            <a:pPr algn="ctr">
              <a:spcAft>
                <a:spcPts val="600"/>
              </a:spcAft>
              <a:buFont typeface="Calibri" panose="020F0502020204030204" pitchFamily="34" charset="0"/>
            </a:pPr>
            <a:endParaRPr lang="en-US" sz="28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spcAft>
                <a:spcPts val="600"/>
              </a:spcAft>
              <a:buFont typeface="Calibri" panose="020F0502020204030204" pitchFamily="34" charset="0"/>
            </a:pP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65A7ECB-F91A-4571-956A-19833565C12B}"/>
              </a:ext>
            </a:extLst>
          </p:cNvPr>
          <p:cNvSpPr>
            <a:spLocks noGrp="1"/>
          </p:cNvSpPr>
          <p:nvPr>
            <p:ph type="sldNum" sz="quarter" idx="12"/>
          </p:nvPr>
        </p:nvSpPr>
        <p:spPr/>
        <p:txBody>
          <a:bodyPr/>
          <a:lstStyle/>
          <a:p>
            <a:fld id="{3A98EE3D-8CD1-4C3F-BD1C-C98C9596463C}" type="slidenum">
              <a:rPr lang="en-US" smtClean="0"/>
              <a:t>22</a:t>
            </a:fld>
            <a:endParaRPr lang="en-US" dirty="0"/>
          </a:p>
        </p:txBody>
      </p:sp>
    </p:spTree>
    <p:extLst>
      <p:ext uri="{BB962C8B-B14F-4D97-AF65-F5344CB8AC3E}">
        <p14:creationId xmlns:p14="http://schemas.microsoft.com/office/powerpoint/2010/main" val="4124209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81670-CF80-8C47-9FBB-B0902F8D7109}"/>
              </a:ext>
            </a:extLst>
          </p:cNvPr>
          <p:cNvSpPr>
            <a:spLocks noGrp="1"/>
          </p:cNvSpPr>
          <p:nvPr>
            <p:ph type="title"/>
          </p:nvPr>
        </p:nvSpPr>
        <p:spPr/>
        <p:txBody>
          <a:bodyPr>
            <a:normAutofit/>
          </a:bodyPr>
          <a:lstStyle/>
          <a:p>
            <a:r>
              <a:rPr lang="en-US" sz="3600" b="1" dirty="0">
                <a:solidFill>
                  <a:schemeClr val="accent1"/>
                </a:solidFill>
                <a:latin typeface="Times New Roman" panose="02020603050405020304" pitchFamily="18" charset="0"/>
                <a:cs typeface="Times New Roman" panose="02020603050405020304" pitchFamily="18" charset="0"/>
              </a:rPr>
              <a:t>How to use African American History as a tool</a:t>
            </a:r>
          </a:p>
        </p:txBody>
      </p:sp>
      <p:sp>
        <p:nvSpPr>
          <p:cNvPr id="3" name="Content Placeholder 2">
            <a:extLst>
              <a:ext uri="{FF2B5EF4-FFF2-40B4-BE49-F238E27FC236}">
                <a16:creationId xmlns:a16="http://schemas.microsoft.com/office/drawing/2014/main" id="{E2CB107B-4E28-1C49-8ECC-55927F710A94}"/>
              </a:ext>
            </a:extLst>
          </p:cNvPr>
          <p:cNvSpPr>
            <a:spLocks noGrp="1"/>
          </p:cNvSpPr>
          <p:nvPr>
            <p:ph idx="1"/>
          </p:nvPr>
        </p:nvSpPr>
        <p:spPr/>
        <p:txBody>
          <a:bodyPr>
            <a:noAutofit/>
          </a:bodyPr>
          <a:lstStyle/>
          <a:p>
            <a:r>
              <a:rPr lang="en-US" sz="2800" b="1" dirty="0">
                <a:latin typeface="Times New Roman" panose="02020603050405020304" pitchFamily="18" charset="0"/>
                <a:cs typeface="Times New Roman" panose="02020603050405020304" pitchFamily="18" charset="0"/>
              </a:rPr>
              <a:t>The REACH program teaches African American History from a vantage point of resilience and overcoming obstacles.</a:t>
            </a:r>
          </a:p>
          <a:p>
            <a:endParaRPr lang="en-US" sz="2800" b="1" dirty="0">
              <a:latin typeface="Times New Roman" panose="02020603050405020304" pitchFamily="18" charset="0"/>
              <a:cs typeface="Times New Roman" panose="02020603050405020304" pitchFamily="18" charset="0"/>
            </a:endParaRPr>
          </a:p>
          <a:p>
            <a:r>
              <a:rPr lang="en-US" sz="2800" b="1" dirty="0" err="1">
                <a:latin typeface="Times New Roman" panose="02020603050405020304" pitchFamily="18" charset="0"/>
                <a:cs typeface="Times New Roman" panose="02020603050405020304" pitchFamily="18" charset="0"/>
              </a:rPr>
              <a:t>Altough</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racisim</a:t>
            </a:r>
            <a:r>
              <a:rPr lang="en-US" sz="2800" b="1" dirty="0">
                <a:latin typeface="Times New Roman" panose="02020603050405020304" pitchFamily="18" charset="0"/>
                <a:cs typeface="Times New Roman" panose="02020603050405020304" pitchFamily="18" charset="0"/>
              </a:rPr>
              <a:t> exists and continues to exists, African Americans have </a:t>
            </a:r>
            <a:r>
              <a:rPr lang="en-US" sz="2800" b="1" dirty="0" err="1">
                <a:latin typeface="Times New Roman" panose="02020603050405020304" pitchFamily="18" charset="0"/>
                <a:cs typeface="Times New Roman" panose="02020603050405020304" pitchFamily="18" charset="0"/>
              </a:rPr>
              <a:t>imnplented</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povery</a:t>
            </a:r>
            <a:r>
              <a:rPr lang="en-US" sz="2800" b="1" dirty="0">
                <a:latin typeface="Times New Roman" panose="02020603050405020304" pitchFamily="18" charset="0"/>
                <a:cs typeface="Times New Roman" panose="02020603050405020304" pitchFamily="18" charset="0"/>
              </a:rPr>
              <a:t> prevention measures (working, </a:t>
            </a:r>
            <a:r>
              <a:rPr lang="en-US" sz="2800" b="1" dirty="0" err="1">
                <a:latin typeface="Times New Roman" panose="02020603050405020304" pitchFamily="18" charset="0"/>
                <a:cs typeface="Times New Roman" panose="02020603050405020304" pitchFamily="18" charset="0"/>
              </a:rPr>
              <a:t>entrpreneruism</a:t>
            </a:r>
            <a:r>
              <a:rPr lang="en-US" sz="2800" b="1" dirty="0">
                <a:latin typeface="Times New Roman" panose="02020603050405020304" pitchFamily="18" charset="0"/>
                <a:cs typeface="Times New Roman" panose="02020603050405020304" pitchFamily="18" charset="0"/>
              </a:rPr>
              <a:t>),</a:t>
            </a:r>
          </a:p>
          <a:p>
            <a:r>
              <a:rPr lang="en-US" sz="2800" b="1" dirty="0">
                <a:latin typeface="Times New Roman" panose="02020603050405020304" pitchFamily="18" charset="0"/>
                <a:cs typeface="Times New Roman" panose="02020603050405020304" pitchFamily="18" charset="0"/>
              </a:rPr>
              <a:t>And the success sequence, by believing that education can improve your  social and economic standards.</a:t>
            </a:r>
          </a:p>
        </p:txBody>
      </p:sp>
      <p:sp>
        <p:nvSpPr>
          <p:cNvPr id="4" name="Slide Number Placeholder 3">
            <a:extLst>
              <a:ext uri="{FF2B5EF4-FFF2-40B4-BE49-F238E27FC236}">
                <a16:creationId xmlns:a16="http://schemas.microsoft.com/office/drawing/2014/main" id="{158AF27E-BAE1-F64D-9088-1105B95F828E}"/>
              </a:ext>
            </a:extLst>
          </p:cNvPr>
          <p:cNvSpPr>
            <a:spLocks noGrp="1"/>
          </p:cNvSpPr>
          <p:nvPr>
            <p:ph type="sldNum" sz="quarter" idx="12"/>
          </p:nvPr>
        </p:nvSpPr>
        <p:spPr/>
        <p:txBody>
          <a:bodyPr/>
          <a:lstStyle/>
          <a:p>
            <a:fld id="{3A98EE3D-8CD1-4C3F-BD1C-C98C9596463C}" type="slidenum">
              <a:rPr lang="en-US" smtClean="0"/>
              <a:t>23</a:t>
            </a:fld>
            <a:endParaRPr lang="en-US" dirty="0"/>
          </a:p>
        </p:txBody>
      </p:sp>
    </p:spTree>
    <p:extLst>
      <p:ext uri="{BB962C8B-B14F-4D97-AF65-F5344CB8AC3E}">
        <p14:creationId xmlns:p14="http://schemas.microsoft.com/office/powerpoint/2010/main" val="606021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24687-9764-46BB-9630-35177E6FDA2D}"/>
              </a:ext>
            </a:extLst>
          </p:cNvPr>
          <p:cNvSpPr>
            <a:spLocks noGrp="1"/>
          </p:cNvSpPr>
          <p:nvPr>
            <p:ph type="title"/>
          </p:nvPr>
        </p:nvSpPr>
        <p:spPr>
          <a:xfrm>
            <a:off x="1036320" y="286603"/>
            <a:ext cx="10058400" cy="1450757"/>
          </a:xfrm>
        </p:spPr>
        <p:txBody>
          <a:bodyPr>
            <a:normAutofit/>
          </a:bodyPr>
          <a:lstStyle/>
          <a:p>
            <a:r>
              <a:rPr lang="en-US" sz="4000" b="1" dirty="0">
                <a:solidFill>
                  <a:srgbClr val="C00000"/>
                </a:solidFill>
                <a:latin typeface="Times New Roman" panose="02020603050405020304" pitchFamily="18" charset="0"/>
                <a:cs typeface="Times New Roman" panose="02020603050405020304" pitchFamily="18" charset="0"/>
              </a:rPr>
              <a:t>Africa </a:t>
            </a:r>
            <a:r>
              <a:rPr lang="en-US" sz="4000" b="1" dirty="0" err="1">
                <a:solidFill>
                  <a:srgbClr val="C00000"/>
                </a:solidFill>
                <a:latin typeface="Times New Roman" panose="02020603050405020304" pitchFamily="18" charset="0"/>
                <a:cs typeface="Times New Roman" panose="02020603050405020304" pitchFamily="18" charset="0"/>
              </a:rPr>
              <a:t>Maafa</a:t>
            </a:r>
            <a:endParaRPr lang="en-US" sz="4000" b="1" dirty="0">
              <a:solidFill>
                <a:srgbClr val="C0000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943CD8C9-F64E-440C-A93E-3B1659FDA2A4}"/>
              </a:ext>
            </a:extLst>
          </p:cNvPr>
          <p:cNvPicPr>
            <a:picLocks noChangeAspect="1"/>
          </p:cNvPicPr>
          <p:nvPr/>
        </p:nvPicPr>
        <p:blipFill>
          <a:blip r:embed="rId2"/>
          <a:stretch>
            <a:fillRect/>
          </a:stretch>
        </p:blipFill>
        <p:spPr>
          <a:xfrm>
            <a:off x="434327" y="2188634"/>
            <a:ext cx="2810001" cy="3760891"/>
          </a:xfrm>
          <a:prstGeom prst="rect">
            <a:avLst/>
          </a:prstGeom>
        </p:spPr>
      </p:pic>
      <p:sp>
        <p:nvSpPr>
          <p:cNvPr id="3" name="Content Placeholder 2">
            <a:extLst>
              <a:ext uri="{FF2B5EF4-FFF2-40B4-BE49-F238E27FC236}">
                <a16:creationId xmlns:a16="http://schemas.microsoft.com/office/drawing/2014/main" id="{3A67A092-D02A-44C6-A89B-76CBBF9A1FB8}"/>
              </a:ext>
            </a:extLst>
          </p:cNvPr>
          <p:cNvSpPr>
            <a:spLocks noGrp="1"/>
          </p:cNvSpPr>
          <p:nvPr>
            <p:ph idx="1"/>
          </p:nvPr>
        </p:nvSpPr>
        <p:spPr>
          <a:xfrm>
            <a:off x="3533775" y="2279651"/>
            <a:ext cx="8223898" cy="3108543"/>
          </a:xfrm>
        </p:spPr>
        <p:txBody>
          <a:bodyPr wrap="square">
            <a:spAutoFit/>
          </a:bodyPr>
          <a:lstStyle/>
          <a:p>
            <a:pPr marL="0" indent="0" algn="just">
              <a:lnSpc>
                <a:spcPct val="100000"/>
              </a:lnSpc>
              <a:spcBef>
                <a:spcPts val="0"/>
              </a:spcBef>
              <a:spcAft>
                <a:spcPts val="0"/>
              </a:spcAft>
              <a:buNone/>
            </a:pPr>
            <a:r>
              <a:rPr lang="en-US" sz="2800" dirty="0" err="1">
                <a:solidFill>
                  <a:schemeClr val="tx1"/>
                </a:solidFill>
                <a:latin typeface="Times New Roman" panose="02020603050405020304" pitchFamily="18" charset="0"/>
                <a:cs typeface="Times New Roman" panose="02020603050405020304" pitchFamily="18" charset="0"/>
              </a:rPr>
              <a:t>Maafa</a:t>
            </a:r>
            <a:r>
              <a:rPr lang="en-US" sz="2800" dirty="0">
                <a:solidFill>
                  <a:schemeClr val="tx1"/>
                </a:solidFill>
                <a:latin typeface="Times New Roman" panose="02020603050405020304" pitchFamily="18" charset="0"/>
                <a:cs typeface="Times New Roman" panose="02020603050405020304" pitchFamily="18" charset="0"/>
              </a:rPr>
              <a:t> is a Kiswahili term for disaster, calamity or terrible occurrence. This term has been used to describe the Trans-Atlantic Slave Trade/Middle Passage. People of African Descent are invited in an attempt to honor our ancestors who have suffered through the middle passage AND the lives that continue to be compromised due to racism and oppression.</a:t>
            </a:r>
            <a:r>
              <a:rPr lang="en-US" sz="800" dirty="0">
                <a:solidFill>
                  <a:schemeClr val="tx1"/>
                </a:solidFill>
                <a:latin typeface="Times New Roman" panose="02020603050405020304" pitchFamily="18" charset="0"/>
                <a:cs typeface="Times New Roman" panose="02020603050405020304" pitchFamily="18" charset="0"/>
              </a:rPr>
              <a:t>17</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0D36397C-4759-443C-8A42-10811FA9D4CA}"/>
              </a:ext>
            </a:extLst>
          </p:cNvPr>
          <p:cNvSpPr>
            <a:spLocks noGrp="1"/>
          </p:cNvSpPr>
          <p:nvPr>
            <p:ph type="sldNum" sz="quarter" idx="12"/>
          </p:nvPr>
        </p:nvSpPr>
        <p:spPr/>
        <p:txBody>
          <a:bodyPr/>
          <a:lstStyle/>
          <a:p>
            <a:fld id="{3A98EE3D-8CD1-4C3F-BD1C-C98C9596463C}" type="slidenum">
              <a:rPr lang="en-US" smtClean="0"/>
              <a:t>24</a:t>
            </a:fld>
            <a:endParaRPr lang="en-US" dirty="0"/>
          </a:p>
        </p:txBody>
      </p:sp>
    </p:spTree>
    <p:extLst>
      <p:ext uri="{BB962C8B-B14F-4D97-AF65-F5344CB8AC3E}">
        <p14:creationId xmlns:p14="http://schemas.microsoft.com/office/powerpoint/2010/main" val="3885833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52426" y="1548606"/>
            <a:ext cx="7743824" cy="3760788"/>
          </a:xfrm>
        </p:spPr>
        <p:txBody>
          <a:bodyPr>
            <a:noAutofit/>
          </a:bodyPr>
          <a:lstStyle/>
          <a:p>
            <a:pPr marL="230188" indent="-230188" algn="just">
              <a:lnSpc>
                <a:spcPct val="120000"/>
              </a:lnSpc>
              <a:spcBef>
                <a:spcPts val="0"/>
              </a:spcBef>
              <a:spcAft>
                <a:spcPts val="0"/>
              </a:spcAft>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Scholars estimate that from ten to nineteen percent of the millions of Africans forced into the Middle Passage across the Atlantic died due to rough conditions on slave ships. Those who arrived at various ports in the Americas were then sold in public auctions or smaller trading.</a:t>
            </a:r>
            <a:r>
              <a:rPr lang="en-US" sz="800" dirty="0">
                <a:solidFill>
                  <a:schemeClr val="tx1"/>
                </a:solidFill>
                <a:latin typeface="Times New Roman" panose="02020603050405020304" pitchFamily="18" charset="0"/>
                <a:cs typeface="Times New Roman" panose="02020603050405020304" pitchFamily="18" charset="0"/>
              </a:rPr>
              <a:t>18</a:t>
            </a:r>
            <a:endParaRPr lang="en-US" sz="2800" dirty="0">
              <a:solidFill>
                <a:schemeClr val="tx1"/>
              </a:solidFill>
              <a:latin typeface="Times New Roman" panose="02020603050405020304" pitchFamily="18" charset="0"/>
              <a:cs typeface="Times New Roman" panose="02020603050405020304" pitchFamily="18" charset="0"/>
            </a:endParaRPr>
          </a:p>
          <a:p>
            <a:pPr marL="230188" indent="-230188" algn="just">
              <a:lnSpc>
                <a:spcPct val="120000"/>
              </a:lnSpc>
              <a:spcBef>
                <a:spcPts val="0"/>
              </a:spcBef>
              <a:spcAft>
                <a:spcPts val="0"/>
              </a:spcAft>
              <a:buFont typeface="Arial" panose="020B0604020202020204" pitchFamily="34" charset="0"/>
              <a:buChar char="•"/>
            </a:pPr>
            <a:endParaRPr lang="en-US" sz="2800"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8267AF1-BDEC-4573-8AB2-2AB033815345}"/>
              </a:ext>
            </a:extLst>
          </p:cNvPr>
          <p:cNvPicPr>
            <a:picLocks noChangeAspect="1"/>
          </p:cNvPicPr>
          <p:nvPr/>
        </p:nvPicPr>
        <p:blipFill>
          <a:blip r:embed="rId2"/>
          <a:stretch>
            <a:fillRect/>
          </a:stretch>
        </p:blipFill>
        <p:spPr>
          <a:xfrm>
            <a:off x="8439790" y="2160738"/>
            <a:ext cx="2810500" cy="3761558"/>
          </a:xfrm>
          <a:prstGeom prst="rect">
            <a:avLst/>
          </a:prstGeom>
        </p:spPr>
      </p:pic>
      <p:sp>
        <p:nvSpPr>
          <p:cNvPr id="2" name="Slide Number Placeholder 1">
            <a:extLst>
              <a:ext uri="{FF2B5EF4-FFF2-40B4-BE49-F238E27FC236}">
                <a16:creationId xmlns:a16="http://schemas.microsoft.com/office/drawing/2014/main" id="{1A816B3F-A9D2-40CD-9FE8-2BBB468C0CD7}"/>
              </a:ext>
            </a:extLst>
          </p:cNvPr>
          <p:cNvSpPr>
            <a:spLocks noGrp="1"/>
          </p:cNvSpPr>
          <p:nvPr>
            <p:ph type="sldNum" sz="quarter" idx="12"/>
          </p:nvPr>
        </p:nvSpPr>
        <p:spPr/>
        <p:txBody>
          <a:bodyPr/>
          <a:lstStyle/>
          <a:p>
            <a:fld id="{3A98EE3D-8CD1-4C3F-BD1C-C98C9596463C}" type="slidenum">
              <a:rPr lang="en-US" smtClean="0"/>
              <a:t>25</a:t>
            </a:fld>
            <a:endParaRPr lang="en-US" dirty="0"/>
          </a:p>
        </p:txBody>
      </p:sp>
    </p:spTree>
    <p:extLst>
      <p:ext uri="{BB962C8B-B14F-4D97-AF65-F5344CB8AC3E}">
        <p14:creationId xmlns:p14="http://schemas.microsoft.com/office/powerpoint/2010/main" val="2495897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620C1E-B170-4E22-A6FC-4FA0E79AFCA6}"/>
              </a:ext>
            </a:extLst>
          </p:cNvPr>
          <p:cNvPicPr>
            <a:picLocks noChangeAspect="1"/>
          </p:cNvPicPr>
          <p:nvPr/>
        </p:nvPicPr>
        <p:blipFill>
          <a:blip r:embed="rId2"/>
          <a:stretch>
            <a:fillRect/>
          </a:stretch>
        </p:blipFill>
        <p:spPr>
          <a:xfrm>
            <a:off x="170700" y="2460625"/>
            <a:ext cx="2810001" cy="3760891"/>
          </a:xfrm>
          <a:prstGeom prst="rect">
            <a:avLst/>
          </a:prstGeom>
        </p:spPr>
      </p:pic>
      <p:sp>
        <p:nvSpPr>
          <p:cNvPr id="2" name="Slide Number Placeholder 1">
            <a:extLst>
              <a:ext uri="{FF2B5EF4-FFF2-40B4-BE49-F238E27FC236}">
                <a16:creationId xmlns:a16="http://schemas.microsoft.com/office/drawing/2014/main" id="{619A0786-368C-42B4-BF37-65800B77CE5C}"/>
              </a:ext>
            </a:extLst>
          </p:cNvPr>
          <p:cNvSpPr>
            <a:spLocks noGrp="1"/>
          </p:cNvSpPr>
          <p:nvPr>
            <p:ph type="sldNum" sz="quarter" idx="12"/>
          </p:nvPr>
        </p:nvSpPr>
        <p:spPr/>
        <p:txBody>
          <a:bodyPr/>
          <a:lstStyle/>
          <a:p>
            <a:fld id="{3A98EE3D-8CD1-4C3F-BD1C-C98C9596463C}" type="slidenum">
              <a:rPr lang="en-US" smtClean="0"/>
              <a:t>26</a:t>
            </a:fld>
            <a:endParaRPr lang="en-US" dirty="0"/>
          </a:p>
        </p:txBody>
      </p:sp>
      <p:sp>
        <p:nvSpPr>
          <p:cNvPr id="3" name="Content Placeholder 2"/>
          <p:cNvSpPr>
            <a:spLocks noGrp="1"/>
          </p:cNvSpPr>
          <p:nvPr>
            <p:ph idx="4294967295"/>
          </p:nvPr>
        </p:nvSpPr>
        <p:spPr>
          <a:xfrm>
            <a:off x="3381375" y="1241425"/>
            <a:ext cx="8124825" cy="4006850"/>
          </a:xfrm>
        </p:spPr>
        <p:txBody>
          <a:bodyPr>
            <a:noAutofit/>
          </a:bodyPr>
          <a:lstStyle/>
          <a:p>
            <a:pPr marL="0" indent="0">
              <a:lnSpc>
                <a:spcPct val="100000"/>
              </a:lnSpc>
              <a:spcBef>
                <a:spcPts val="0"/>
              </a:spcBef>
              <a:spcAft>
                <a:spcPts val="0"/>
              </a:spcAft>
              <a:buNone/>
            </a:pPr>
            <a:r>
              <a:rPr lang="en-US" sz="2800" dirty="0">
                <a:solidFill>
                  <a:schemeClr val="tx1"/>
                </a:solidFill>
                <a:latin typeface="Times New Roman" panose="02020603050405020304" pitchFamily="18" charset="0"/>
                <a:cs typeface="Times New Roman" panose="02020603050405020304" pitchFamily="18" charset="0"/>
              </a:rPr>
              <a:t>For three and a half centuries, European slavers carried African captives across the Atlantic in </a:t>
            </a:r>
            <a:r>
              <a:rPr lang="en-US" sz="2800" dirty="0">
                <a:solidFill>
                  <a:schemeClr val="accent1"/>
                </a:solidFill>
                <a:latin typeface="Times New Roman" panose="02020603050405020304" pitchFamily="18" charset="0"/>
                <a:cs typeface="Times New Roman" panose="02020603050405020304" pitchFamily="18" charset="0"/>
              </a:rPr>
              <a:t>slave ships </a:t>
            </a:r>
            <a:r>
              <a:rPr lang="en-US" sz="2800" dirty="0">
                <a:solidFill>
                  <a:schemeClr val="tx1"/>
                </a:solidFill>
                <a:latin typeface="Times New Roman" panose="02020603050405020304" pitchFamily="18" charset="0"/>
                <a:cs typeface="Times New Roman" panose="02020603050405020304" pitchFamily="18" charset="0"/>
              </a:rPr>
              <a:t>originating from ports belonging to all major European maritime powers—Spain, Portugal, the Netherlands, Denmark, Sweden, Britain, France, and Brandenburg-Prussia. Traders from the emerging powers in the Americas also joined in the trade when possible and profitable.</a:t>
            </a:r>
            <a:r>
              <a:rPr lang="en-US" sz="800" dirty="0">
                <a:solidFill>
                  <a:schemeClr val="tx1"/>
                </a:solidFill>
                <a:latin typeface="Times New Roman" panose="02020603050405020304" pitchFamily="18" charset="0"/>
                <a:cs typeface="Times New Roman" panose="02020603050405020304" pitchFamily="18" charset="0"/>
              </a:rPr>
              <a:t>19</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4262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155454" y="1548606"/>
            <a:ext cx="6224475" cy="3760788"/>
          </a:xfrm>
        </p:spPr>
        <p:txBody>
          <a:bodyPr>
            <a:normAutofit/>
          </a:bodyPr>
          <a:lstStyle/>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Black People Resistance to Slavery </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Acts of Resistance</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Runaways</a:t>
            </a:r>
          </a:p>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Underground Railroad</a:t>
            </a:r>
          </a:p>
        </p:txBody>
      </p:sp>
      <p:pic>
        <p:nvPicPr>
          <p:cNvPr id="4" name="Picture 3">
            <a:extLst>
              <a:ext uri="{FF2B5EF4-FFF2-40B4-BE49-F238E27FC236}">
                <a16:creationId xmlns:a16="http://schemas.microsoft.com/office/drawing/2014/main" id="{C8267AF1-BDEC-4573-8AB2-2AB033815345}"/>
              </a:ext>
            </a:extLst>
          </p:cNvPr>
          <p:cNvPicPr>
            <a:picLocks noChangeAspect="1"/>
          </p:cNvPicPr>
          <p:nvPr/>
        </p:nvPicPr>
        <p:blipFill>
          <a:blip r:embed="rId2"/>
          <a:stretch>
            <a:fillRect/>
          </a:stretch>
        </p:blipFill>
        <p:spPr>
          <a:xfrm>
            <a:off x="8439150" y="2190750"/>
            <a:ext cx="3182615" cy="4036346"/>
          </a:xfrm>
          <a:prstGeom prst="rect">
            <a:avLst/>
          </a:prstGeom>
        </p:spPr>
      </p:pic>
      <p:sp>
        <p:nvSpPr>
          <p:cNvPr id="2" name="Slide Number Placeholder 1">
            <a:extLst>
              <a:ext uri="{FF2B5EF4-FFF2-40B4-BE49-F238E27FC236}">
                <a16:creationId xmlns:a16="http://schemas.microsoft.com/office/drawing/2014/main" id="{1A816B3F-A9D2-40CD-9FE8-2BBB468C0CD7}"/>
              </a:ext>
            </a:extLst>
          </p:cNvPr>
          <p:cNvSpPr>
            <a:spLocks noGrp="1"/>
          </p:cNvSpPr>
          <p:nvPr>
            <p:ph type="sldNum" sz="quarter" idx="12"/>
          </p:nvPr>
        </p:nvSpPr>
        <p:spPr/>
        <p:txBody>
          <a:bodyPr/>
          <a:lstStyle/>
          <a:p>
            <a:fld id="{3A98EE3D-8CD1-4C3F-BD1C-C98C9596463C}" type="slidenum">
              <a:rPr lang="en-US" smtClean="0"/>
              <a:t>27</a:t>
            </a:fld>
            <a:endParaRPr lang="en-US" dirty="0"/>
          </a:p>
        </p:txBody>
      </p:sp>
    </p:spTree>
    <p:extLst>
      <p:ext uri="{BB962C8B-B14F-4D97-AF65-F5344CB8AC3E}">
        <p14:creationId xmlns:p14="http://schemas.microsoft.com/office/powerpoint/2010/main" val="665884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620C1E-B170-4E22-A6FC-4FA0E79AFCA6}"/>
              </a:ext>
            </a:extLst>
          </p:cNvPr>
          <p:cNvPicPr>
            <a:picLocks noChangeAspect="1"/>
          </p:cNvPicPr>
          <p:nvPr/>
        </p:nvPicPr>
        <p:blipFill>
          <a:blip r:embed="rId2"/>
          <a:stretch>
            <a:fillRect/>
          </a:stretch>
        </p:blipFill>
        <p:spPr>
          <a:xfrm>
            <a:off x="227850" y="2489200"/>
            <a:ext cx="2810001" cy="3760891"/>
          </a:xfrm>
          <a:prstGeom prst="rect">
            <a:avLst/>
          </a:prstGeom>
        </p:spPr>
      </p:pic>
      <p:sp>
        <p:nvSpPr>
          <p:cNvPr id="2" name="Slide Number Placeholder 1">
            <a:extLst>
              <a:ext uri="{FF2B5EF4-FFF2-40B4-BE49-F238E27FC236}">
                <a16:creationId xmlns:a16="http://schemas.microsoft.com/office/drawing/2014/main" id="{619A0786-368C-42B4-BF37-65800B77CE5C}"/>
              </a:ext>
            </a:extLst>
          </p:cNvPr>
          <p:cNvSpPr>
            <a:spLocks noGrp="1"/>
          </p:cNvSpPr>
          <p:nvPr>
            <p:ph type="sldNum" sz="quarter" idx="12"/>
          </p:nvPr>
        </p:nvSpPr>
        <p:spPr/>
        <p:txBody>
          <a:bodyPr/>
          <a:lstStyle/>
          <a:p>
            <a:fld id="{3A98EE3D-8CD1-4C3F-BD1C-C98C9596463C}" type="slidenum">
              <a:rPr lang="en-US" smtClean="0"/>
              <a:t>28</a:t>
            </a:fld>
            <a:endParaRPr lang="en-US" dirty="0"/>
          </a:p>
        </p:txBody>
      </p:sp>
      <p:sp>
        <p:nvSpPr>
          <p:cNvPr id="3" name="Content Placeholder 2"/>
          <p:cNvSpPr>
            <a:spLocks noGrp="1"/>
          </p:cNvSpPr>
          <p:nvPr>
            <p:ph idx="4294967295"/>
          </p:nvPr>
        </p:nvSpPr>
        <p:spPr>
          <a:xfrm>
            <a:off x="3382067" y="184149"/>
            <a:ext cx="8391525" cy="6065941"/>
          </a:xfrm>
        </p:spPr>
        <p:txBody>
          <a:bodyPr>
            <a:noAutofit/>
          </a:bodyPr>
          <a:lstStyle/>
          <a:p>
            <a:pPr marL="346075" indent="-346075">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Africans’ resistance continued in the Americas. They ran away, established maroon communities, used sabotage, conspired, and rose against those who held them in captivity. Freed people petitioned the authorities, led information campaigns, and worked actively to abolish the slave trade and slavery.</a:t>
            </a:r>
            <a:r>
              <a:rPr lang="en-US" sz="800" dirty="0">
                <a:latin typeface="Times New Roman" panose="02020603050405020304" pitchFamily="18" charset="0"/>
                <a:cs typeface="Times New Roman" panose="02020603050405020304" pitchFamily="18" charset="0"/>
              </a:rPr>
              <a:t>20</a:t>
            </a:r>
            <a:endParaRPr lang="en-US" sz="2800" dirty="0">
              <a:latin typeface="Times New Roman" panose="02020603050405020304" pitchFamily="18" charset="0"/>
              <a:cs typeface="Times New Roman" panose="02020603050405020304" pitchFamily="18" charset="0"/>
            </a:endParaRPr>
          </a:p>
          <a:p>
            <a:pPr marL="346075" indent="-346075">
              <a:lnSpc>
                <a:spcPct val="100000"/>
              </a:lnSpc>
              <a:spcBef>
                <a:spcPts val="0"/>
              </a:spcBef>
              <a:spcAft>
                <a:spcPts val="600"/>
              </a:spcAft>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346075" indent="-346075">
              <a:lnSpc>
                <a:spcPct val="100000"/>
              </a:lnSpc>
              <a:spcBef>
                <a:spcPts val="0"/>
              </a:spcBef>
              <a:spcAft>
                <a:spcPts val="60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Enslaved African Americans resisted slavery in a variety of active and passive ways. "Day-to-day resistance" was the most common form of opposition to slavery. Breaking tools, feigning illness, staging slowdowns, and committing acts of arson and sabotage--all were forms of resistance and expression of slaves' alienation from their masters.</a:t>
            </a:r>
            <a:r>
              <a:rPr lang="en-US" sz="800" dirty="0">
                <a:latin typeface="Times New Roman" panose="02020603050405020304" pitchFamily="18" charset="0"/>
                <a:cs typeface="Times New Roman" panose="02020603050405020304" pitchFamily="18" charset="0"/>
              </a:rPr>
              <a:t>21</a:t>
            </a:r>
            <a:endParaRPr lang="en-US" sz="28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600"/>
              </a:spcAft>
              <a:buNone/>
            </a:pPr>
            <a:endParaRPr lang="en-US"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32273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B75991-2FBB-4A5B-8791-C9F24EEB9BCC}"/>
              </a:ext>
            </a:extLst>
          </p:cNvPr>
          <p:cNvSpPr>
            <a:spLocks noGrp="1"/>
          </p:cNvSpPr>
          <p:nvPr>
            <p:ph type="sldNum" sz="quarter" idx="12"/>
          </p:nvPr>
        </p:nvSpPr>
        <p:spPr/>
        <p:txBody>
          <a:bodyPr/>
          <a:lstStyle/>
          <a:p>
            <a:fld id="{3A98EE3D-8CD1-4C3F-BD1C-C98C9596463C}" type="slidenum">
              <a:rPr lang="en-US" smtClean="0"/>
              <a:t>29</a:t>
            </a:fld>
            <a:endParaRPr lang="en-US" dirty="0"/>
          </a:p>
        </p:txBody>
      </p:sp>
      <p:sp>
        <p:nvSpPr>
          <p:cNvPr id="3" name="Content Placeholder 2">
            <a:extLst>
              <a:ext uri="{FF2B5EF4-FFF2-40B4-BE49-F238E27FC236}">
                <a16:creationId xmlns:a16="http://schemas.microsoft.com/office/drawing/2014/main" id="{A135A972-9113-4894-87D8-4218F5B0FC86}"/>
              </a:ext>
            </a:extLst>
          </p:cNvPr>
          <p:cNvSpPr>
            <a:spLocks noGrp="1"/>
          </p:cNvSpPr>
          <p:nvPr>
            <p:ph idx="4294967295"/>
          </p:nvPr>
        </p:nvSpPr>
        <p:spPr>
          <a:xfrm>
            <a:off x="135522" y="476250"/>
            <a:ext cx="11313527" cy="5695950"/>
          </a:xfrm>
        </p:spPr>
        <p:txBody>
          <a:bodyPr>
            <a:noAutofit/>
          </a:bodyPr>
          <a:lstStyle/>
          <a:p>
            <a:pPr marL="396875" indent="-396875">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During the early 18th century there were slave uprisings in Long Island in 1708 and in New York City in 1712. Slaves in South Carolina staged several insurrections, culminating in the </a:t>
            </a:r>
            <a:r>
              <a:rPr lang="en-US" sz="2800" dirty="0" err="1">
                <a:latin typeface="Times New Roman" panose="02020603050405020304" pitchFamily="18" charset="0"/>
                <a:cs typeface="Times New Roman" panose="02020603050405020304" pitchFamily="18" charset="0"/>
              </a:rPr>
              <a:t>Stono</a:t>
            </a:r>
            <a:r>
              <a:rPr lang="en-US" sz="2800" dirty="0">
                <a:latin typeface="Times New Roman" panose="02020603050405020304" pitchFamily="18" charset="0"/>
                <a:cs typeface="Times New Roman" panose="02020603050405020304" pitchFamily="18" charset="0"/>
              </a:rPr>
              <a:t> Rebellion in 1739, when they seized arms, killed whites, and burned houses. In 1740 and 1741, conspiracies were uncovered in Charleston and New York.</a:t>
            </a:r>
            <a:r>
              <a:rPr lang="en-US" sz="800" dirty="0">
                <a:latin typeface="Times New Roman" panose="02020603050405020304" pitchFamily="18" charset="0"/>
                <a:cs typeface="Times New Roman" panose="02020603050405020304" pitchFamily="18" charset="0"/>
              </a:rPr>
              <a:t>22</a:t>
            </a:r>
            <a:endParaRPr lang="en-US" sz="28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None/>
            </a:pPr>
            <a:endParaRPr lang="en-US" sz="2800" dirty="0">
              <a:latin typeface="Times New Roman" panose="02020603050405020304" pitchFamily="18" charset="0"/>
              <a:cs typeface="Times New Roman" panose="02020603050405020304" pitchFamily="18" charset="0"/>
            </a:endParaRPr>
          </a:p>
          <a:p>
            <a:pPr marL="398463" indent="-398463">
              <a:lnSpc>
                <a:spcPct val="100000"/>
              </a:lnSpc>
              <a:spcBef>
                <a:spcPts val="0"/>
              </a:spcBef>
              <a:spcAft>
                <a:spcPts val="0"/>
              </a:spcAf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Collective resistance could take the form of secret networks to freedom, as with the </a:t>
            </a:r>
            <a:r>
              <a:rPr lang="en-US" sz="2800"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Underground Railroad</a:t>
            </a:r>
            <a:r>
              <a:rPr lang="en-US" sz="2800" dirty="0">
                <a:latin typeface="Times New Roman" panose="02020603050405020304" pitchFamily="18" charset="0"/>
                <a:cs typeface="Times New Roman" panose="02020603050405020304" pitchFamily="18" charset="0"/>
              </a:rPr>
              <a:t> in North America or communications networks, as with those of black sailors and seamen working in eighteenth-century </a:t>
            </a:r>
            <a:r>
              <a:rPr lang="en-US" sz="28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Atlantic</a:t>
            </a:r>
            <a:r>
              <a:rPr lang="en-US" sz="2800" dirty="0">
                <a:latin typeface="Times New Roman" panose="02020603050405020304" pitchFamily="18" charset="0"/>
                <a:cs typeface="Times New Roman" panose="02020603050405020304" pitchFamily="18" charset="0"/>
              </a:rPr>
              <a:t> ports. Established </a:t>
            </a:r>
            <a:r>
              <a:rPr lang="en-US" sz="2800"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maroon communities</a:t>
            </a:r>
            <a:r>
              <a:rPr lang="en-US" sz="2800" dirty="0">
                <a:latin typeface="Times New Roman" panose="02020603050405020304" pitchFamily="18" charset="0"/>
                <a:cs typeface="Times New Roman" panose="02020603050405020304" pitchFamily="18" charset="0"/>
              </a:rPr>
              <a:t> in </a:t>
            </a:r>
            <a:r>
              <a:rPr lang="en-US" sz="2800" dirty="0">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Jamaica</a:t>
            </a:r>
            <a:r>
              <a:rPr lang="en-US" sz="2800" dirty="0">
                <a:latin typeface="Times New Roman" panose="02020603050405020304" pitchFamily="18" charset="0"/>
                <a:cs typeface="Times New Roman" panose="02020603050405020304" pitchFamily="18" charset="0"/>
              </a:rPr>
              <a:t>, Suriname, and Brazil formed elaborate systems for defense, communications, and subsistence, frequently involving the collusion of those who remained on plantations.</a:t>
            </a:r>
            <a:r>
              <a:rPr lang="en-US" sz="800" dirty="0">
                <a:latin typeface="Times New Roman" panose="02020603050405020304" pitchFamily="18" charset="0"/>
                <a:cs typeface="Times New Roman" panose="02020603050405020304" pitchFamily="18" charset="0"/>
              </a:rPr>
              <a:t>23</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8255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1D23D9-D2A6-430F-A4C6-95174B545F94}"/>
              </a:ext>
            </a:extLst>
          </p:cNvPr>
          <p:cNvSpPr>
            <a:spLocks noGrp="1"/>
          </p:cNvSpPr>
          <p:nvPr>
            <p:ph type="sldNum" sz="quarter" idx="12"/>
          </p:nvPr>
        </p:nvSpPr>
        <p:spPr/>
        <p:txBody>
          <a:bodyPr/>
          <a:lstStyle/>
          <a:p>
            <a:fld id="{3A98EE3D-8CD1-4C3F-BD1C-C98C9596463C}" type="slidenum">
              <a:rPr lang="en-US" smtClean="0"/>
              <a:t>3</a:t>
            </a:fld>
            <a:endParaRPr lang="en-US" dirty="0"/>
          </a:p>
        </p:txBody>
      </p:sp>
      <p:sp>
        <p:nvSpPr>
          <p:cNvPr id="4" name="Content Placeholder 2">
            <a:extLst>
              <a:ext uri="{FF2B5EF4-FFF2-40B4-BE49-F238E27FC236}">
                <a16:creationId xmlns:a16="http://schemas.microsoft.com/office/drawing/2014/main" id="{57E4E55B-394F-4AFA-859A-CEE9DAE220BD}"/>
              </a:ext>
            </a:extLst>
          </p:cNvPr>
          <p:cNvSpPr txBox="1">
            <a:spLocks/>
          </p:cNvSpPr>
          <p:nvPr/>
        </p:nvSpPr>
        <p:spPr>
          <a:xfrm>
            <a:off x="290217" y="983674"/>
            <a:ext cx="3774621" cy="5264726"/>
          </a:xfrm>
          <a:prstGeom prst="rect">
            <a:avLst/>
          </a:prstGeom>
        </p:spPr>
        <p:txBody>
          <a:bodyPr vert="horz" lIns="0" tIns="45720" rIns="0" bIns="45720" rtlCol="0">
            <a:no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pPr>
            <a:r>
              <a:rPr lang="en-US" sz="2800" b="1" u="sng" dirty="0">
                <a:solidFill>
                  <a:schemeClr val="accent1"/>
                </a:solidFill>
                <a:latin typeface="Times New Roman" panose="02020603050405020304" pitchFamily="18" charset="0"/>
                <a:cs typeface="Times New Roman" panose="02020603050405020304" pitchFamily="18" charset="0"/>
              </a:rPr>
              <a:t>Objective 1</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By the end of this presentation participants will be able demonstrate how to incorporate mindful based stress reduction techniques such as music mediation into programming</a:t>
            </a:r>
          </a:p>
          <a:p>
            <a:pPr>
              <a:lnSpc>
                <a:spcPct val="100000"/>
              </a:lnSpc>
              <a:spcBef>
                <a:spcPts val="0"/>
              </a:spcBef>
              <a:spcAft>
                <a:spcPts val="0"/>
              </a:spcAft>
            </a:pPr>
            <a:r>
              <a:rPr lang="en-US" sz="2800" dirty="0">
                <a:solidFill>
                  <a:srgbClr val="C00000"/>
                </a:solidFill>
                <a:latin typeface="Times New Roman" panose="02020603050405020304" pitchFamily="18" charset="0"/>
                <a:cs typeface="Times New Roman" panose="02020603050405020304" pitchFamily="18" charset="0"/>
              </a:rPr>
              <a:t>Activity: Music Meditation</a:t>
            </a:r>
          </a:p>
        </p:txBody>
      </p:sp>
      <p:sp>
        <p:nvSpPr>
          <p:cNvPr id="5" name="Content Placeholder 3">
            <a:extLst>
              <a:ext uri="{FF2B5EF4-FFF2-40B4-BE49-F238E27FC236}">
                <a16:creationId xmlns:a16="http://schemas.microsoft.com/office/drawing/2014/main" id="{8A086D37-19F7-442B-B683-192AD0DC2791}"/>
              </a:ext>
            </a:extLst>
          </p:cNvPr>
          <p:cNvSpPr txBox="1">
            <a:spLocks/>
          </p:cNvSpPr>
          <p:nvPr/>
        </p:nvSpPr>
        <p:spPr>
          <a:xfrm>
            <a:off x="8277917" y="983672"/>
            <a:ext cx="3495675" cy="5264726"/>
          </a:xfrm>
          <a:prstGeom prst="rect">
            <a:avLst/>
          </a:prstGeom>
        </p:spPr>
        <p:txBody>
          <a:bodyPr vert="horz" lIns="0" tIns="45720" rIns="0" bIns="45720" rtlCol="0">
            <a:no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pPr>
            <a:r>
              <a:rPr lang="en-US" sz="2800" b="1" u="sng" dirty="0">
                <a:solidFill>
                  <a:schemeClr val="accent1"/>
                </a:solidFill>
                <a:latin typeface="Times New Roman" panose="02020603050405020304" pitchFamily="18" charset="0"/>
                <a:cs typeface="Times New Roman" panose="02020603050405020304" pitchFamily="18" charset="0"/>
              </a:rPr>
              <a:t>Objective 3</a:t>
            </a:r>
            <a:br>
              <a:rPr lang="en-US" sz="2800" b="1" u="sng"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By the end of this presentation participants will be able to deconstruct hip hop to engage youth in impactful conversation regarding sexual risk avoidance and implement two creative hip hop art activities.</a:t>
            </a:r>
            <a:endParaRPr lang="en-US" sz="2800" dirty="0"/>
          </a:p>
          <a:p>
            <a:pPr>
              <a:lnSpc>
                <a:spcPct val="100000"/>
              </a:lnSpc>
              <a:spcBef>
                <a:spcPts val="0"/>
              </a:spcBef>
              <a:spcAft>
                <a:spcPts val="0"/>
              </a:spcAft>
            </a:pPr>
            <a:endParaRPr lang="en-US" sz="2800" b="1" dirty="0">
              <a:latin typeface="Times New Roman" panose="02020603050405020304" pitchFamily="18" charset="0"/>
              <a:cs typeface="Times New Roman" panose="02020603050405020304" pitchFamily="18" charset="0"/>
            </a:endParaRPr>
          </a:p>
          <a:p>
            <a:endParaRPr lang="en-US" dirty="0"/>
          </a:p>
        </p:txBody>
      </p:sp>
      <p:sp>
        <p:nvSpPr>
          <p:cNvPr id="7" name="Content Placeholder 3">
            <a:extLst>
              <a:ext uri="{FF2B5EF4-FFF2-40B4-BE49-F238E27FC236}">
                <a16:creationId xmlns:a16="http://schemas.microsoft.com/office/drawing/2014/main" id="{9D43BE24-B833-4A26-9A4B-A5FA872E3D42}"/>
              </a:ext>
            </a:extLst>
          </p:cNvPr>
          <p:cNvSpPr txBox="1">
            <a:spLocks/>
          </p:cNvSpPr>
          <p:nvPr/>
        </p:nvSpPr>
        <p:spPr>
          <a:xfrm>
            <a:off x="4423540" y="1124376"/>
            <a:ext cx="3495675" cy="5095874"/>
          </a:xfrm>
          <a:prstGeom prst="rect">
            <a:avLst/>
          </a:prstGeom>
        </p:spPr>
        <p:txBody>
          <a:bodyPr vert="horz" lIns="0" tIns="45720" rIns="0" bIns="45720" rtlCol="0">
            <a:no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pPr>
            <a:r>
              <a:rPr lang="en-US" sz="2800" b="1" u="sng" dirty="0">
                <a:solidFill>
                  <a:schemeClr val="accent1"/>
                </a:solidFill>
                <a:latin typeface="Times New Roman" panose="02020603050405020304" pitchFamily="18" charset="0"/>
                <a:cs typeface="Times New Roman" panose="02020603050405020304" pitchFamily="18" charset="0"/>
              </a:rPr>
              <a:t>Objective 2</a:t>
            </a:r>
            <a:br>
              <a:rPr lang="en-US" sz="2800" b="1" u="sng"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By the end of this presentation participants will be able to list historical African American history and culture facts and implement one activity to improve self-efficacy of youth. </a:t>
            </a:r>
          </a:p>
          <a:p>
            <a:pPr marL="0" indent="0">
              <a:lnSpc>
                <a:spcPct val="100000"/>
              </a:lnSpc>
              <a:spcBef>
                <a:spcPts val="0"/>
              </a:spcBef>
              <a:spcAft>
                <a:spcPts val="0"/>
              </a:spcAft>
              <a:buNone/>
            </a:pPr>
            <a:endParaRPr lang="en-US" sz="2800" dirty="0">
              <a:latin typeface="Times New Roman" panose="02020603050405020304" pitchFamily="18" charset="0"/>
              <a:cs typeface="Times New Roman" panose="02020603050405020304" pitchFamily="18" charset="0"/>
            </a:endParaRPr>
          </a:p>
          <a:p>
            <a:endParaRPr lang="en-US" dirty="0"/>
          </a:p>
        </p:txBody>
      </p:sp>
      <p:cxnSp>
        <p:nvCxnSpPr>
          <p:cNvPr id="9" name="Straight Connector 8">
            <a:extLst>
              <a:ext uri="{FF2B5EF4-FFF2-40B4-BE49-F238E27FC236}">
                <a16:creationId xmlns:a16="http://schemas.microsoft.com/office/drawing/2014/main" id="{5C634E0D-A2D7-4234-BD29-9AA9FFE8F79A}"/>
              </a:ext>
            </a:extLst>
          </p:cNvPr>
          <p:cNvCxnSpPr/>
          <p:nvPr/>
        </p:nvCxnSpPr>
        <p:spPr>
          <a:xfrm>
            <a:off x="4064838" y="1229150"/>
            <a:ext cx="0" cy="4991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6216DE8-BB8C-4132-A975-E7541FA09F41}"/>
              </a:ext>
            </a:extLst>
          </p:cNvPr>
          <p:cNvCxnSpPr/>
          <p:nvPr/>
        </p:nvCxnSpPr>
        <p:spPr>
          <a:xfrm>
            <a:off x="7943850" y="1229150"/>
            <a:ext cx="0" cy="4991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45F9A7A-49DA-4B88-B7DE-0773DBCE9D2D}"/>
              </a:ext>
            </a:extLst>
          </p:cNvPr>
          <p:cNvCxnSpPr/>
          <p:nvPr/>
        </p:nvCxnSpPr>
        <p:spPr>
          <a:xfrm>
            <a:off x="11773592" y="1152525"/>
            <a:ext cx="0" cy="5095875"/>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D4A6484-D6D0-49DB-AE8A-9E354AC27E45}"/>
              </a:ext>
            </a:extLst>
          </p:cNvPr>
          <p:cNvSpPr/>
          <p:nvPr/>
        </p:nvSpPr>
        <p:spPr>
          <a:xfrm>
            <a:off x="466726" y="453084"/>
            <a:ext cx="11306866" cy="747915"/>
          </a:xfrm>
          <a:prstGeom prst="rect">
            <a:avLst/>
          </a:prstGeom>
        </p:spPr>
        <p:txBody>
          <a:bodyPr wrap="square" anchor="ctr" anchorCtr="0">
            <a:noAutofit/>
          </a:bodyPr>
          <a:lstStyle/>
          <a:p>
            <a:pPr algn="ctr"/>
            <a:r>
              <a:rPr lang="en-US" sz="3200" b="1" dirty="0">
                <a:latin typeface="Times New Roman" panose="02020603050405020304" pitchFamily="18" charset="0"/>
                <a:cs typeface="Times New Roman" panose="02020603050405020304" pitchFamily="18" charset="0"/>
              </a:rPr>
              <a:t>Workshop Objectives</a:t>
            </a:r>
          </a:p>
        </p:txBody>
      </p:sp>
    </p:spTree>
    <p:extLst>
      <p:ext uri="{BB962C8B-B14F-4D97-AF65-F5344CB8AC3E}">
        <p14:creationId xmlns:p14="http://schemas.microsoft.com/office/powerpoint/2010/main" val="1150228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F27F72-16B9-43C9-96CD-14692BD1B7C8}"/>
              </a:ext>
            </a:extLst>
          </p:cNvPr>
          <p:cNvSpPr>
            <a:spLocks noGrp="1"/>
          </p:cNvSpPr>
          <p:nvPr>
            <p:ph type="sldNum" sz="quarter" idx="12"/>
          </p:nvPr>
        </p:nvSpPr>
        <p:spPr/>
        <p:txBody>
          <a:bodyPr/>
          <a:lstStyle/>
          <a:p>
            <a:fld id="{3A98EE3D-8CD1-4C3F-BD1C-C98C9596463C}" type="slidenum">
              <a:rPr lang="en-US" smtClean="0"/>
              <a:t>30</a:t>
            </a:fld>
            <a:endParaRPr lang="en-US" dirty="0"/>
          </a:p>
        </p:txBody>
      </p:sp>
      <p:sp>
        <p:nvSpPr>
          <p:cNvPr id="3" name="Content Placeholder 2"/>
          <p:cNvSpPr>
            <a:spLocks noGrp="1"/>
          </p:cNvSpPr>
          <p:nvPr>
            <p:ph idx="4294967295"/>
          </p:nvPr>
        </p:nvSpPr>
        <p:spPr>
          <a:xfrm>
            <a:off x="200649" y="1219200"/>
            <a:ext cx="11372226" cy="4743450"/>
          </a:xfrm>
        </p:spPr>
        <p:txBody>
          <a:bodyPr>
            <a:noAutofit/>
          </a:bodyPr>
          <a:lstStyle/>
          <a:p>
            <a:pPr algn="ctr">
              <a:lnSpc>
                <a:spcPct val="100000"/>
              </a:lnSpc>
              <a:spcBef>
                <a:spcPts val="0"/>
              </a:spcBef>
              <a:spcAft>
                <a:spcPts val="0"/>
              </a:spcAft>
            </a:pPr>
            <a:endParaRPr lang="en-US" sz="1200" dirty="0">
              <a:latin typeface="Times New Roman" panose="02020603050405020304" pitchFamily="18" charset="0"/>
              <a:cs typeface="Times New Roman" panose="02020603050405020304" pitchFamily="18" charset="0"/>
            </a:endParaRPr>
          </a:p>
          <a:p>
            <a:pPr algn="just">
              <a:lnSpc>
                <a:spcPct val="100000"/>
              </a:lnSpc>
              <a:spcBef>
                <a:spcPts val="0"/>
              </a:spcBef>
              <a:spcAft>
                <a:spcPts val="0"/>
              </a:spcAft>
            </a:pPr>
            <a:r>
              <a:rPr lang="en-US" sz="2800" dirty="0">
                <a:solidFill>
                  <a:schemeClr val="accent1"/>
                </a:solidFill>
                <a:latin typeface="Times New Roman" panose="02020603050405020304" pitchFamily="18" charset="0"/>
                <a:cs typeface="Times New Roman" panose="02020603050405020304" pitchFamily="18" charset="0"/>
              </a:rPr>
              <a:t>Rebellions</a:t>
            </a:r>
            <a:r>
              <a:rPr lang="en-US" sz="2800" dirty="0">
                <a:latin typeface="Times New Roman" panose="02020603050405020304" pitchFamily="18" charset="0"/>
                <a:cs typeface="Times New Roman" panose="02020603050405020304" pitchFamily="18" charset="0"/>
              </a:rPr>
              <a:t> plagued slaveholders and colonial governments throughout the era of </a:t>
            </a:r>
            <a:r>
              <a:rPr lang="en-US" sz="2800" dirty="0">
                <a:solidFill>
                  <a:schemeClr val="accent1"/>
                </a:solidFill>
                <a:latin typeface="Times New Roman" panose="02020603050405020304" pitchFamily="18" charset="0"/>
                <a:cs typeface="Times New Roman" panose="02020603050405020304" pitchFamily="18" charset="0"/>
              </a:rPr>
              <a:t>transatlantic slave trade </a:t>
            </a:r>
            <a:r>
              <a:rPr lang="en-US" sz="2800" dirty="0">
                <a:latin typeface="Times New Roman" panose="02020603050405020304" pitchFamily="18" charset="0"/>
                <a:cs typeface="Times New Roman" panose="02020603050405020304" pitchFamily="18" charset="0"/>
              </a:rPr>
              <a:t>and slavery, most famously during the Age of Revolutions on the French Caribbean islands of Guadeloupe, Martinique, and Saint-Domingue (now Haiti). In Saint-Domingue, enslaved people allied themselves with various free people of color in the colony to transform their rebellion into a full-scale </a:t>
            </a:r>
            <a:r>
              <a:rPr lang="en-US" sz="2800" dirty="0">
                <a:solidFill>
                  <a:schemeClr val="accent1"/>
                </a:solidFill>
                <a:latin typeface="Times New Roman" panose="02020603050405020304" pitchFamily="18" charset="0"/>
                <a:cs typeface="Times New Roman" panose="02020603050405020304" pitchFamily="18" charset="0"/>
              </a:rPr>
              <a:t>revolution</a:t>
            </a:r>
            <a:r>
              <a:rPr lang="en-US" sz="2800" dirty="0">
                <a:latin typeface="Times New Roman" panose="02020603050405020304" pitchFamily="18" charset="0"/>
                <a:cs typeface="Times New Roman" panose="02020603050405020304" pitchFamily="18" charset="0"/>
              </a:rPr>
              <a:t> that brought an </a:t>
            </a:r>
            <a:r>
              <a:rPr lang="en-US" sz="2800" dirty="0">
                <a:solidFill>
                  <a:schemeClr val="accent1"/>
                </a:solidFill>
                <a:latin typeface="Times New Roman" panose="02020603050405020304" pitchFamily="18" charset="0"/>
                <a:cs typeface="Times New Roman" panose="02020603050405020304" pitchFamily="18" charset="0"/>
              </a:rPr>
              <a:t>end to slavery </a:t>
            </a:r>
            <a:r>
              <a:rPr lang="en-US" sz="2800" dirty="0">
                <a:latin typeface="Times New Roman" panose="02020603050405020304" pitchFamily="18" charset="0"/>
                <a:cs typeface="Times New Roman" panose="02020603050405020304" pitchFamily="18" charset="0"/>
              </a:rPr>
              <a:t>in French colonies within three years.</a:t>
            </a:r>
            <a:r>
              <a:rPr lang="en-US" sz="800" dirty="0">
                <a:latin typeface="Times New Roman" panose="02020603050405020304" pitchFamily="18" charset="0"/>
                <a:cs typeface="Times New Roman" panose="02020603050405020304" pitchFamily="18" charset="0"/>
              </a:rPr>
              <a:t>24</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4504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5FD09C-4AF9-430A-84B7-3093F809817D}"/>
              </a:ext>
            </a:extLst>
          </p:cNvPr>
          <p:cNvSpPr>
            <a:spLocks noGrp="1"/>
          </p:cNvSpPr>
          <p:nvPr>
            <p:ph type="sldNum" sz="quarter" idx="12"/>
          </p:nvPr>
        </p:nvSpPr>
        <p:spPr/>
        <p:txBody>
          <a:bodyPr/>
          <a:lstStyle/>
          <a:p>
            <a:fld id="{3A98EE3D-8CD1-4C3F-BD1C-C98C9596463C}" type="slidenum">
              <a:rPr lang="en-US" smtClean="0"/>
              <a:t>31</a:t>
            </a:fld>
            <a:endParaRPr lang="en-US" dirty="0"/>
          </a:p>
        </p:txBody>
      </p:sp>
      <p:sp>
        <p:nvSpPr>
          <p:cNvPr id="3" name="Content Placeholder 2"/>
          <p:cNvSpPr>
            <a:spLocks noGrp="1"/>
          </p:cNvSpPr>
          <p:nvPr>
            <p:ph idx="4294967295"/>
          </p:nvPr>
        </p:nvSpPr>
        <p:spPr>
          <a:xfrm>
            <a:off x="542925" y="1179513"/>
            <a:ext cx="7429500" cy="4240212"/>
          </a:xfrm>
        </p:spPr>
        <p:txBody>
          <a:bodyPr>
            <a:noAutofit/>
          </a:bodyPr>
          <a:lstStyle/>
          <a:p>
            <a:pPr>
              <a:lnSpc>
                <a:spcPct val="100000"/>
              </a:lnSpc>
              <a:spcBef>
                <a:spcPts val="0"/>
              </a:spcBef>
              <a:spcAft>
                <a:spcPts val="0"/>
              </a:spcAft>
            </a:pPr>
            <a:r>
              <a:rPr lang="en-US" sz="2800" dirty="0">
                <a:latin typeface="Times New Roman" panose="02020603050405020304" pitchFamily="18" charset="0"/>
                <a:cs typeface="Times New Roman" panose="02020603050405020304" pitchFamily="18" charset="0"/>
              </a:rPr>
              <a:t>Homestead Act on May 20, 1862 granted Americans 160-acre plots of public land for the price a small filing fee followed through with the passage of the Homestead Act, which remained active for 124 years until it was repealed in 1976, and resulted in 10 percent of U.S. land—or 270 million acres—to be claimed and settled.</a:t>
            </a:r>
            <a:r>
              <a:rPr lang="en-US" sz="800" dirty="0">
                <a:latin typeface="Times New Roman" panose="02020603050405020304" pitchFamily="18" charset="0"/>
                <a:cs typeface="Times New Roman" panose="02020603050405020304" pitchFamily="18" charset="0"/>
              </a:rPr>
              <a:t>25</a:t>
            </a:r>
            <a:endParaRPr lang="en-US" sz="28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DE82B2E-DFF7-4F55-B7FE-C1E05E224571}"/>
              </a:ext>
            </a:extLst>
          </p:cNvPr>
          <p:cNvPicPr>
            <a:picLocks noChangeAspect="1"/>
          </p:cNvPicPr>
          <p:nvPr/>
        </p:nvPicPr>
        <p:blipFill>
          <a:blip r:embed="rId2"/>
          <a:stretch>
            <a:fillRect/>
          </a:stretch>
        </p:blipFill>
        <p:spPr>
          <a:xfrm>
            <a:off x="8642763" y="2447925"/>
            <a:ext cx="3006312" cy="3872626"/>
          </a:xfrm>
          <a:prstGeom prst="rect">
            <a:avLst/>
          </a:prstGeom>
        </p:spPr>
      </p:pic>
    </p:spTree>
    <p:extLst>
      <p:ext uri="{BB962C8B-B14F-4D97-AF65-F5344CB8AC3E}">
        <p14:creationId xmlns:p14="http://schemas.microsoft.com/office/powerpoint/2010/main" val="25784010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3BCCAE5-A35B-4B66-A4A7-E23C34A403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36320" y="286603"/>
            <a:ext cx="10058400" cy="1450757"/>
          </a:xfrm>
        </p:spPr>
        <p:txBody>
          <a:bodyPr vert="horz" lIns="91440" tIns="45720" rIns="91440" bIns="45720" rtlCol="0" anchorCtr="0">
            <a:normAutofit/>
          </a:bodyPr>
          <a:lstStyle/>
          <a:p>
            <a:pPr algn="ctr"/>
            <a:r>
              <a:rPr lang="en-US" b="1" dirty="0">
                <a:solidFill>
                  <a:srgbClr val="C00000"/>
                </a:solidFill>
                <a:latin typeface="Times New Roman" panose="02020603050405020304" pitchFamily="18" charset="0"/>
                <a:cs typeface="Times New Roman" panose="02020603050405020304" pitchFamily="18" charset="0"/>
              </a:rPr>
              <a:t>What is Hip Hop? </a:t>
            </a:r>
            <a:endParaRPr lang="en-US" dirty="0">
              <a:solidFill>
                <a:srgbClr val="C00000"/>
              </a:solidFill>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6987BDFB-DE64-4B56-B44F-45FAE19FA9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06573" y="1895846"/>
            <a:ext cx="978408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A close up of a logo&#10;&#10;Description automatically generated">
            <a:extLst>
              <a:ext uri="{FF2B5EF4-FFF2-40B4-BE49-F238E27FC236}">
                <a16:creationId xmlns:a16="http://schemas.microsoft.com/office/drawing/2014/main" id="{A071DCB8-D131-461C-9264-E6B7E0E0835A}"/>
              </a:ext>
            </a:extLst>
          </p:cNvPr>
          <p:cNvPicPr>
            <a:picLocks noChangeAspect="1"/>
          </p:cNvPicPr>
          <p:nvPr/>
        </p:nvPicPr>
        <p:blipFill>
          <a:blip r:embed="rId2"/>
          <a:stretch>
            <a:fillRect/>
          </a:stretch>
        </p:blipFill>
        <p:spPr>
          <a:xfrm>
            <a:off x="8960737" y="2593872"/>
            <a:ext cx="2812855" cy="3760891"/>
          </a:xfrm>
          <a:prstGeom prst="rect">
            <a:avLst/>
          </a:prstGeom>
        </p:spPr>
      </p:pic>
      <p:sp>
        <p:nvSpPr>
          <p:cNvPr id="4" name="Content Placeholder 3">
            <a:extLst>
              <a:ext uri="{FF2B5EF4-FFF2-40B4-BE49-F238E27FC236}">
                <a16:creationId xmlns:a16="http://schemas.microsoft.com/office/drawing/2014/main" id="{796F6157-5299-455D-A89A-19794C9C6225}"/>
              </a:ext>
            </a:extLst>
          </p:cNvPr>
          <p:cNvSpPr>
            <a:spLocks noGrp="1"/>
          </p:cNvSpPr>
          <p:nvPr>
            <p:ph idx="1"/>
          </p:nvPr>
        </p:nvSpPr>
        <p:spPr>
          <a:xfrm>
            <a:off x="418407" y="2109391"/>
            <a:ext cx="8123921" cy="4291402"/>
          </a:xfrm>
        </p:spPr>
        <p:txBody>
          <a:bodyPr>
            <a:noAutofit/>
          </a:bodyPr>
          <a:lstStyle/>
          <a:p>
            <a:pPr algn="ctr">
              <a:lnSpc>
                <a:spcPct val="100000"/>
              </a:lnSpc>
              <a:spcBef>
                <a:spcPts val="0"/>
              </a:spcBef>
              <a:spcAft>
                <a:spcPts val="0"/>
              </a:spcAft>
            </a:pPr>
            <a:r>
              <a:rPr lang="en-US" sz="2800" b="1" dirty="0">
                <a:latin typeface="Times New Roman" panose="02020603050405020304" pitchFamily="18" charset="0"/>
                <a:cs typeface="Times New Roman" panose="02020603050405020304" pitchFamily="18" charset="0"/>
              </a:rPr>
              <a:t>What are the 4 elements of Hip Hop? </a:t>
            </a:r>
          </a:p>
          <a:p>
            <a:pPr algn="ctr">
              <a:lnSpc>
                <a:spcPct val="100000"/>
              </a:lnSpc>
              <a:spcBef>
                <a:spcPts val="0"/>
              </a:spcBef>
              <a:spcAft>
                <a:spcPts val="0"/>
              </a:spcAft>
            </a:pPr>
            <a:endParaRPr lang="en-US" sz="2800" b="1" dirty="0">
              <a:latin typeface="Times New Roman" panose="02020603050405020304" pitchFamily="18" charset="0"/>
              <a:cs typeface="Times New Roman" panose="02020603050405020304" pitchFamily="18" charset="0"/>
            </a:endParaRPr>
          </a:p>
          <a:p>
            <a:pPr algn="ctr">
              <a:lnSpc>
                <a:spcPct val="100000"/>
              </a:lnSpc>
              <a:spcBef>
                <a:spcPts val="0"/>
              </a:spcBef>
              <a:spcAft>
                <a:spcPts val="0"/>
              </a:spcAft>
            </a:pPr>
            <a:r>
              <a:rPr lang="en-US" sz="2800" b="1" dirty="0">
                <a:latin typeface="Times New Roman" panose="02020603050405020304" pitchFamily="18" charset="0"/>
                <a:cs typeface="Times New Roman" panose="02020603050405020304" pitchFamily="18" charset="0"/>
              </a:rPr>
              <a:t>Is it poetry, rapping, culture?</a:t>
            </a:r>
            <a:br>
              <a:rPr lang="en-US" sz="2800" b="1" dirty="0">
                <a:latin typeface="Times New Roman" panose="02020603050405020304" pitchFamily="18" charset="0"/>
                <a:cs typeface="Times New Roman" panose="02020603050405020304" pitchFamily="18" charset="0"/>
              </a:rPr>
            </a:br>
            <a:br>
              <a:rPr lang="en-US" sz="2800" b="1"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Hip Hop is a musical genre that will be used in a non-traditional method to educate youth and help them develop their goals, help them with the ability to develop their identity, their personal strengths and emotional needs.</a:t>
            </a:r>
            <a:r>
              <a:rPr lang="en-US" sz="800" dirty="0">
                <a:latin typeface="Times New Roman" panose="02020603050405020304" pitchFamily="18" charset="0"/>
                <a:cs typeface="Times New Roman" panose="02020603050405020304" pitchFamily="18" charset="0"/>
              </a:rPr>
              <a:t>26</a:t>
            </a:r>
            <a:endParaRPr lang="en-US" sz="28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0B2EDFE5-9478-4774-9D3D-FEC7DC708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Slide Number Placeholder 4">
            <a:extLst>
              <a:ext uri="{FF2B5EF4-FFF2-40B4-BE49-F238E27FC236}">
                <a16:creationId xmlns:a16="http://schemas.microsoft.com/office/drawing/2014/main" id="{6BCF1F57-C334-4CBB-AE68-84BC34EF4088}"/>
              </a:ext>
            </a:extLst>
          </p:cNvPr>
          <p:cNvSpPr>
            <a:spLocks noGrp="1"/>
          </p:cNvSpPr>
          <p:nvPr>
            <p:ph type="sldNum" sz="quarter" idx="12"/>
          </p:nvPr>
        </p:nvSpPr>
        <p:spPr/>
        <p:txBody>
          <a:bodyPr/>
          <a:lstStyle/>
          <a:p>
            <a:fld id="{3A98EE3D-8CD1-4C3F-BD1C-C98C9596463C}" type="slidenum">
              <a:rPr lang="en-US" smtClean="0"/>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9932BC-4792-41D7-9374-2BF83C8D0EC2}"/>
              </a:ext>
            </a:extLst>
          </p:cNvPr>
          <p:cNvSpPr>
            <a:spLocks noGrp="1"/>
          </p:cNvSpPr>
          <p:nvPr>
            <p:ph type="sldNum" sz="quarter" idx="12"/>
          </p:nvPr>
        </p:nvSpPr>
        <p:spPr/>
        <p:txBody>
          <a:bodyPr/>
          <a:lstStyle/>
          <a:p>
            <a:fld id="{3A98EE3D-8CD1-4C3F-BD1C-C98C9596463C}" type="slidenum">
              <a:rPr lang="en-US" smtClean="0"/>
              <a:t>33</a:t>
            </a:fld>
            <a:endParaRPr lang="en-US" dirty="0"/>
          </a:p>
        </p:txBody>
      </p:sp>
      <p:sp>
        <p:nvSpPr>
          <p:cNvPr id="6" name="Title 5">
            <a:extLst>
              <a:ext uri="{FF2B5EF4-FFF2-40B4-BE49-F238E27FC236}">
                <a16:creationId xmlns:a16="http://schemas.microsoft.com/office/drawing/2014/main" id="{4A6B74AF-33D2-47B3-A6DC-C9D3096E4D5E}"/>
              </a:ext>
            </a:extLst>
          </p:cNvPr>
          <p:cNvSpPr>
            <a:spLocks noGrp="1"/>
          </p:cNvSpPr>
          <p:nvPr>
            <p:ph type="title" idx="4294967295"/>
          </p:nvPr>
        </p:nvSpPr>
        <p:spPr>
          <a:xfrm>
            <a:off x="457892" y="447675"/>
            <a:ext cx="11315700" cy="742950"/>
          </a:xfrm>
        </p:spPr>
        <p:txBody>
          <a:bodyPr anchor="t" anchorCtr="0">
            <a:normAutofit/>
          </a:bodyPr>
          <a:lstStyle/>
          <a:p>
            <a:pPr algn="ctr"/>
            <a:r>
              <a:rPr lang="en-US" sz="2800" b="1" dirty="0">
                <a:solidFill>
                  <a:srgbClr val="C00000"/>
                </a:solidFill>
                <a:latin typeface="Times New Roman" pitchFamily="18" charset="0"/>
                <a:cs typeface="Times New Roman" pitchFamily="18" charset="0"/>
              </a:rPr>
              <a:t>The origins of Hip Hop started in the Bronx in New York around 1971.</a:t>
            </a:r>
            <a:endParaRPr lang="en-US" sz="2800" dirty="0">
              <a:solidFill>
                <a:srgbClr val="C00000"/>
              </a:solidFill>
            </a:endParaRPr>
          </a:p>
        </p:txBody>
      </p:sp>
      <p:sp>
        <p:nvSpPr>
          <p:cNvPr id="3" name="Content Placeholder 2"/>
          <p:cNvSpPr>
            <a:spLocks noGrp="1"/>
          </p:cNvSpPr>
          <p:nvPr>
            <p:ph idx="4294967295"/>
          </p:nvPr>
        </p:nvSpPr>
        <p:spPr>
          <a:xfrm>
            <a:off x="3990887" y="1300163"/>
            <a:ext cx="7637463" cy="4891087"/>
          </a:xfrm>
        </p:spPr>
        <p:txBody>
          <a:bodyPr anchorCtr="0">
            <a:noAutofit/>
          </a:bodyPr>
          <a:lstStyle/>
          <a:p>
            <a:pPr marL="0" indent="0">
              <a:lnSpc>
                <a:spcPct val="100000"/>
              </a:lnSpc>
              <a:spcBef>
                <a:spcPts val="0"/>
              </a:spcBef>
              <a:spcAft>
                <a:spcPts val="0"/>
              </a:spcAft>
              <a:buNone/>
            </a:pPr>
            <a:r>
              <a:rPr lang="en-US" sz="2800" dirty="0">
                <a:latin typeface="Times New Roman" pitchFamily="18" charset="0"/>
                <a:cs typeface="Times New Roman" pitchFamily="18" charset="0"/>
              </a:rPr>
              <a:t>Hip Hop emerged from a continuum of protest movements and music:</a:t>
            </a:r>
            <a:r>
              <a:rPr lang="en-US" sz="800" dirty="0">
                <a:latin typeface="Times New Roman" pitchFamily="18" charset="0"/>
                <a:cs typeface="Times New Roman" pitchFamily="18" charset="0"/>
              </a:rPr>
              <a:t>27</a:t>
            </a:r>
            <a:endParaRPr lang="en-US" sz="2800" dirty="0">
              <a:latin typeface="Times New Roman" pitchFamily="18" charset="0"/>
              <a:cs typeface="Times New Roman" pitchFamily="18" charset="0"/>
            </a:endParaRPr>
          </a:p>
          <a:p>
            <a:pPr lvl="1">
              <a:spcBef>
                <a:spcPts val="0"/>
              </a:spcBef>
              <a:spcAft>
                <a:spcPts val="0"/>
              </a:spcAft>
              <a:buClr>
                <a:schemeClr val="accent1"/>
              </a:buClr>
              <a:buFont typeface="Arial" panose="020B0604020202020204" pitchFamily="34" charset="0"/>
              <a:buChar char="•"/>
            </a:pPr>
            <a:r>
              <a:rPr lang="en-US" sz="2800" dirty="0">
                <a:latin typeface="Times New Roman" pitchFamily="18" charset="0"/>
                <a:cs typeface="Times New Roman" pitchFamily="18" charset="0"/>
              </a:rPr>
              <a:t>The Black Arts Movement; </a:t>
            </a:r>
          </a:p>
          <a:p>
            <a:pPr lvl="1">
              <a:spcBef>
                <a:spcPts val="0"/>
              </a:spcBef>
              <a:spcAft>
                <a:spcPts val="0"/>
              </a:spcAft>
              <a:buClr>
                <a:schemeClr val="accent1"/>
              </a:buClr>
              <a:buFont typeface="Arial" panose="020B0604020202020204" pitchFamily="34" charset="0"/>
              <a:buChar char="•"/>
            </a:pPr>
            <a:r>
              <a:rPr lang="en-US" sz="2800" dirty="0">
                <a:latin typeface="Times New Roman" pitchFamily="18" charset="0"/>
                <a:cs typeface="Times New Roman" pitchFamily="18" charset="0"/>
              </a:rPr>
              <a:t>Civil Rights Movement; and </a:t>
            </a:r>
          </a:p>
          <a:p>
            <a:pPr lvl="1">
              <a:spcBef>
                <a:spcPts val="0"/>
              </a:spcBef>
              <a:spcAft>
                <a:spcPts val="0"/>
              </a:spcAft>
              <a:buClr>
                <a:schemeClr val="accent1"/>
              </a:buClr>
              <a:buFont typeface="Arial" panose="020B0604020202020204" pitchFamily="34" charset="0"/>
              <a:buChar char="•"/>
            </a:pPr>
            <a:r>
              <a:rPr lang="en-US" sz="2800" dirty="0">
                <a:latin typeface="Times New Roman" pitchFamily="18" charset="0"/>
                <a:cs typeface="Times New Roman" pitchFamily="18" charset="0"/>
              </a:rPr>
              <a:t>The Black Power Movement.  </a:t>
            </a:r>
          </a:p>
          <a:p>
            <a:pPr marL="800100" lvl="1" indent="-342900">
              <a:spcBef>
                <a:spcPts val="0"/>
              </a:spcBef>
              <a:spcAft>
                <a:spcPts val="0"/>
              </a:spcAft>
              <a:buClr>
                <a:schemeClr val="accent1"/>
              </a:buClr>
              <a:buFont typeface="Arial" panose="020B0604020202020204" pitchFamily="34" charset="0"/>
              <a:buChar char="•"/>
            </a:pPr>
            <a:endParaRPr lang="en-US" sz="2800" dirty="0">
              <a:latin typeface="Times New Roman" pitchFamily="18" charset="0"/>
              <a:cs typeface="Times New Roman" pitchFamily="18" charset="0"/>
            </a:endParaRPr>
          </a:p>
          <a:p>
            <a:pPr marL="0" indent="0">
              <a:lnSpc>
                <a:spcPct val="100000"/>
              </a:lnSpc>
              <a:spcBef>
                <a:spcPts val="0"/>
              </a:spcBef>
              <a:spcAft>
                <a:spcPts val="0"/>
              </a:spcAft>
              <a:buNone/>
            </a:pPr>
            <a:r>
              <a:rPr lang="en-US" sz="2800" b="1" u="sng" dirty="0">
                <a:latin typeface="Times New Roman" pitchFamily="18" charset="0"/>
                <a:cs typeface="Times New Roman" pitchFamily="18" charset="0"/>
              </a:rPr>
              <a:t>Hip Hop Core Elements are…</a:t>
            </a:r>
            <a:endParaRPr lang="en-US" sz="2800" dirty="0">
              <a:latin typeface="Times New Roman" pitchFamily="18" charset="0"/>
              <a:cs typeface="Times New Roman" pitchFamily="18" charset="0"/>
            </a:endParaRPr>
          </a:p>
          <a:p>
            <a:pPr marL="457200" indent="-457200">
              <a:lnSpc>
                <a:spcPct val="100000"/>
              </a:lnSpc>
              <a:spcBef>
                <a:spcPts val="0"/>
              </a:spcBef>
              <a:spcAft>
                <a:spcPts val="0"/>
              </a:spcAft>
              <a:buSzPct val="120000"/>
              <a:buFont typeface="+mj-lt"/>
              <a:buAutoNum type="arabicPeriod"/>
            </a:pPr>
            <a:r>
              <a:rPr lang="en-US" sz="2800" dirty="0">
                <a:latin typeface="Times New Roman" pitchFamily="18" charset="0"/>
                <a:cs typeface="Times New Roman" pitchFamily="18" charset="0"/>
              </a:rPr>
              <a:t>Emceeing</a:t>
            </a:r>
          </a:p>
          <a:p>
            <a:pPr marL="457200" indent="-457200">
              <a:lnSpc>
                <a:spcPct val="100000"/>
              </a:lnSpc>
              <a:spcBef>
                <a:spcPts val="0"/>
              </a:spcBef>
              <a:spcAft>
                <a:spcPts val="0"/>
              </a:spcAft>
              <a:buSzPct val="120000"/>
              <a:buFont typeface="+mj-lt"/>
              <a:buAutoNum type="arabicPeriod"/>
            </a:pPr>
            <a:r>
              <a:rPr lang="en-US" sz="2800" dirty="0">
                <a:latin typeface="Times New Roman" pitchFamily="18" charset="0"/>
                <a:cs typeface="Times New Roman" pitchFamily="18" charset="0"/>
              </a:rPr>
              <a:t>Dee-</a:t>
            </a:r>
            <a:r>
              <a:rPr lang="en-US" sz="2800" dirty="0" err="1">
                <a:latin typeface="Times New Roman" pitchFamily="18" charset="0"/>
                <a:cs typeface="Times New Roman" pitchFamily="18" charset="0"/>
              </a:rPr>
              <a:t>Jaying</a:t>
            </a:r>
            <a:r>
              <a:rPr lang="en-US" sz="2800" dirty="0">
                <a:latin typeface="Times New Roman" pitchFamily="18" charset="0"/>
                <a:cs typeface="Times New Roman" pitchFamily="18" charset="0"/>
              </a:rPr>
              <a:t> </a:t>
            </a:r>
          </a:p>
          <a:p>
            <a:pPr marL="457200" indent="-457200">
              <a:lnSpc>
                <a:spcPct val="100000"/>
              </a:lnSpc>
              <a:spcBef>
                <a:spcPts val="0"/>
              </a:spcBef>
              <a:spcAft>
                <a:spcPts val="0"/>
              </a:spcAft>
              <a:buSzPct val="120000"/>
              <a:buFont typeface="+mj-lt"/>
              <a:buAutoNum type="arabicPeriod"/>
            </a:pPr>
            <a:r>
              <a:rPr lang="en-US" sz="2800" dirty="0">
                <a:latin typeface="Times New Roman" pitchFamily="18" charset="0"/>
                <a:cs typeface="Times New Roman" pitchFamily="18" charset="0"/>
              </a:rPr>
              <a:t>Graffiti </a:t>
            </a:r>
          </a:p>
          <a:p>
            <a:pPr marL="457200" indent="-457200">
              <a:lnSpc>
                <a:spcPct val="100000"/>
              </a:lnSpc>
              <a:spcBef>
                <a:spcPts val="0"/>
              </a:spcBef>
              <a:spcAft>
                <a:spcPts val="0"/>
              </a:spcAft>
              <a:buSzPct val="120000"/>
              <a:buFont typeface="+mj-lt"/>
              <a:buAutoNum type="arabicPeriod"/>
            </a:pPr>
            <a:r>
              <a:rPr lang="en-US" sz="2800" dirty="0">
                <a:latin typeface="Times New Roman" pitchFamily="18" charset="0"/>
                <a:cs typeface="Times New Roman" pitchFamily="18" charset="0"/>
              </a:rPr>
              <a:t>Breaking (B-boys &amp; B-girls)</a:t>
            </a:r>
            <a:r>
              <a:rPr lang="en-US" sz="800" dirty="0">
                <a:latin typeface="Times New Roman" pitchFamily="18" charset="0"/>
                <a:cs typeface="Times New Roman" pitchFamily="18" charset="0"/>
              </a:rPr>
              <a:t>28</a:t>
            </a:r>
            <a:endParaRPr lang="en-US" sz="2800" dirty="0">
              <a:latin typeface="Times New Roman" pitchFamily="18" charset="0"/>
              <a:cs typeface="Times New Roman" pitchFamily="18" charset="0"/>
            </a:endParaRPr>
          </a:p>
        </p:txBody>
      </p:sp>
      <p:pic>
        <p:nvPicPr>
          <p:cNvPr id="4" name="Picture 3">
            <a:extLst>
              <a:ext uri="{FF2B5EF4-FFF2-40B4-BE49-F238E27FC236}">
                <a16:creationId xmlns:a16="http://schemas.microsoft.com/office/drawing/2014/main" id="{9E80D273-0030-4524-AAEB-4EC7C8D44F1F}"/>
              </a:ext>
            </a:extLst>
          </p:cNvPr>
          <p:cNvPicPr>
            <a:picLocks noChangeAspect="1"/>
          </p:cNvPicPr>
          <p:nvPr/>
        </p:nvPicPr>
        <p:blipFill>
          <a:blip r:embed="rId2"/>
          <a:stretch>
            <a:fillRect/>
          </a:stretch>
        </p:blipFill>
        <p:spPr>
          <a:xfrm>
            <a:off x="245362" y="2582759"/>
            <a:ext cx="2812855" cy="3760891"/>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3BCCAE5-A35B-4B66-A4A7-E23C34A403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ACA4B6CB-E9CB-44EA-8CC2-E42660289EF6}"/>
              </a:ext>
            </a:extLst>
          </p:cNvPr>
          <p:cNvSpPr>
            <a:spLocks noGrp="1"/>
          </p:cNvSpPr>
          <p:nvPr>
            <p:ph type="title"/>
          </p:nvPr>
        </p:nvSpPr>
        <p:spPr>
          <a:xfrm>
            <a:off x="1036320" y="286603"/>
            <a:ext cx="10058400" cy="1450757"/>
          </a:xfrm>
        </p:spPr>
        <p:txBody>
          <a:bodyPr vert="horz" lIns="91440" tIns="45720" rIns="91440" bIns="45720" rtlCol="0" anchor="b">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How to use Hip Hop as a tool to educate youth </a:t>
            </a:r>
            <a:br>
              <a:rPr lang="en-US" sz="3200" b="1" dirty="0">
                <a:solidFill>
                  <a:srgbClr val="C00000"/>
                </a:solidFill>
                <a:latin typeface="Times New Roman" panose="02020603050405020304" pitchFamily="18" charset="0"/>
                <a:cs typeface="Times New Roman" panose="02020603050405020304" pitchFamily="18" charset="0"/>
              </a:rPr>
            </a:br>
            <a:r>
              <a:rPr lang="en-US" sz="3200" b="1" dirty="0">
                <a:solidFill>
                  <a:srgbClr val="C00000"/>
                </a:solidFill>
                <a:latin typeface="Times New Roman" panose="02020603050405020304" pitchFamily="18" charset="0"/>
                <a:cs typeface="Times New Roman" panose="02020603050405020304" pitchFamily="18" charset="0"/>
              </a:rPr>
              <a:t>on Sexual Risk Avoidance?</a:t>
            </a:r>
            <a:endParaRPr lang="en-US" sz="3200" dirty="0">
              <a:solidFill>
                <a:srgbClr val="C00000"/>
              </a:solidFill>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6987BDFB-DE64-4B56-B44F-45FAE19FA9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06573" y="1895846"/>
            <a:ext cx="978408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6EF64765-FD8F-45E1-960D-4342BD63763F}"/>
              </a:ext>
            </a:extLst>
          </p:cNvPr>
          <p:cNvPicPr>
            <a:picLocks noChangeAspect="1"/>
          </p:cNvPicPr>
          <p:nvPr/>
        </p:nvPicPr>
        <p:blipFill>
          <a:blip r:embed="rId2"/>
          <a:stretch>
            <a:fillRect/>
          </a:stretch>
        </p:blipFill>
        <p:spPr>
          <a:xfrm>
            <a:off x="9170398" y="2490161"/>
            <a:ext cx="2812855" cy="3760891"/>
          </a:xfrm>
          <a:prstGeom prst="rect">
            <a:avLst/>
          </a:prstGeom>
        </p:spPr>
      </p:pic>
      <p:sp>
        <p:nvSpPr>
          <p:cNvPr id="2" name="Rectangle 1"/>
          <p:cNvSpPr/>
          <p:nvPr/>
        </p:nvSpPr>
        <p:spPr>
          <a:xfrm>
            <a:off x="352425" y="2023963"/>
            <a:ext cx="8496299" cy="3845129"/>
          </a:xfrm>
          <a:prstGeom prst="rect">
            <a:avLst/>
          </a:prstGeom>
        </p:spPr>
        <p:txBody>
          <a:bodyPr vert="horz" lIns="0" tIns="45720" rIns="0" bIns="45720" rtlCol="0">
            <a:noAutofit/>
          </a:bodyPr>
          <a:lstStyle/>
          <a:p>
            <a:pPr algn="ctr">
              <a:buFont typeface="Calibri" panose="020F0502020204030204" pitchFamily="34" charset="0"/>
            </a:pPr>
            <a:r>
              <a:rPr lang="en-US" sz="2800" b="1" u="sng" dirty="0">
                <a:solidFill>
                  <a:schemeClr val="tx1">
                    <a:lumMod val="75000"/>
                    <a:lumOff val="25000"/>
                  </a:schemeClr>
                </a:solidFill>
                <a:latin typeface="Times New Roman" panose="02020603050405020304" pitchFamily="18" charset="0"/>
                <a:cs typeface="Times New Roman" panose="02020603050405020304" pitchFamily="18" charset="0"/>
              </a:rPr>
              <a:t>ACTIVITY:  </a:t>
            </a:r>
          </a:p>
          <a:p>
            <a:pPr>
              <a:buFont typeface="Calibri" panose="020F0502020204030204" pitchFamily="34" charset="0"/>
            </a:pP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buFont typeface="Calibri" panose="020F0502020204030204" pitchFamily="34" charset="0"/>
            </a:pPr>
            <a:r>
              <a:rPr lang="en-US" sz="2800" b="1" dirty="0">
                <a:solidFill>
                  <a:schemeClr val="tx1">
                    <a:lumMod val="75000"/>
                    <a:lumOff val="25000"/>
                  </a:schemeClr>
                </a:solidFill>
                <a:latin typeface="Times New Roman" panose="02020603050405020304" pitchFamily="18" charset="0"/>
                <a:cs typeface="Times New Roman" panose="02020603050405020304" pitchFamily="18" charset="0"/>
              </a:rPr>
              <a:t>I will play Hip Hop videos/songs; while I’m playing the music, write down all the alcohol and drug names that each song reference.</a:t>
            </a:r>
          </a:p>
          <a:p>
            <a:pPr>
              <a:buFont typeface="Calibri" panose="020F0502020204030204" pitchFamily="34" charset="0"/>
            </a:pPr>
            <a:endParaRPr lang="en-US"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buFont typeface="Calibri" panose="020F0502020204030204" pitchFamily="34" charset="0"/>
            </a:pPr>
            <a:r>
              <a:rPr lang="en-US" sz="2800" i="1" dirty="0">
                <a:solidFill>
                  <a:srgbClr val="C00000"/>
                </a:solidFill>
                <a:latin typeface="Times New Roman" panose="02020603050405020304" pitchFamily="18" charset="0"/>
                <a:cs typeface="Times New Roman" panose="02020603050405020304" pitchFamily="18" charset="0"/>
              </a:rPr>
              <a:t>This activity will educate the participants on the street drugs, prescriptions, alcohol and the dangers that each poses to their health and how they effect decision-making.</a:t>
            </a:r>
          </a:p>
        </p:txBody>
      </p:sp>
      <p:sp>
        <p:nvSpPr>
          <p:cNvPr id="14" name="Rectangle 13">
            <a:extLst>
              <a:ext uri="{FF2B5EF4-FFF2-40B4-BE49-F238E27FC236}">
                <a16:creationId xmlns:a16="http://schemas.microsoft.com/office/drawing/2014/main" id="{0B2EDFE5-9478-4774-9D3D-FEC7DC708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Slide Number Placeholder 3">
            <a:extLst>
              <a:ext uri="{FF2B5EF4-FFF2-40B4-BE49-F238E27FC236}">
                <a16:creationId xmlns:a16="http://schemas.microsoft.com/office/drawing/2014/main" id="{465A7ECB-F91A-4571-956A-19833565C12B}"/>
              </a:ext>
            </a:extLst>
          </p:cNvPr>
          <p:cNvSpPr>
            <a:spLocks noGrp="1"/>
          </p:cNvSpPr>
          <p:nvPr>
            <p:ph type="sldNum" sz="quarter" idx="12"/>
          </p:nvPr>
        </p:nvSpPr>
        <p:spPr/>
        <p:txBody>
          <a:bodyPr/>
          <a:lstStyle/>
          <a:p>
            <a:fld id="{3A98EE3D-8CD1-4C3F-BD1C-C98C9596463C}" type="slidenum">
              <a:rPr lang="en-US" smtClean="0"/>
              <a:t>34</a:t>
            </a:fld>
            <a:endParaRPr lang="en-US" dirty="0"/>
          </a:p>
        </p:txBody>
      </p:sp>
    </p:spTree>
    <p:extLst>
      <p:ext uri="{BB962C8B-B14F-4D97-AF65-F5344CB8AC3E}">
        <p14:creationId xmlns:p14="http://schemas.microsoft.com/office/powerpoint/2010/main" val="16086509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CE371A-21A3-4BD8-BF03-0659A26D00FB}"/>
              </a:ext>
            </a:extLst>
          </p:cNvPr>
          <p:cNvSpPr>
            <a:spLocks noGrp="1"/>
          </p:cNvSpPr>
          <p:nvPr>
            <p:ph type="sldNum" sz="quarter" idx="12"/>
          </p:nvPr>
        </p:nvSpPr>
        <p:spPr/>
        <p:txBody>
          <a:bodyPr/>
          <a:lstStyle/>
          <a:p>
            <a:fld id="{3A98EE3D-8CD1-4C3F-BD1C-C98C9596463C}" type="slidenum">
              <a:rPr lang="en-US" smtClean="0"/>
              <a:t>35</a:t>
            </a:fld>
            <a:endParaRPr lang="en-US" dirty="0"/>
          </a:p>
        </p:txBody>
      </p:sp>
      <p:sp>
        <p:nvSpPr>
          <p:cNvPr id="3" name="Content Placeholder 2">
            <a:extLst>
              <a:ext uri="{FF2B5EF4-FFF2-40B4-BE49-F238E27FC236}">
                <a16:creationId xmlns:a16="http://schemas.microsoft.com/office/drawing/2014/main" id="{215A421C-F256-4748-8AE9-611AE6408573}"/>
              </a:ext>
            </a:extLst>
          </p:cNvPr>
          <p:cNvSpPr>
            <a:spLocks noGrp="1"/>
          </p:cNvSpPr>
          <p:nvPr>
            <p:ph sz="half" idx="4294967295"/>
          </p:nvPr>
        </p:nvSpPr>
        <p:spPr>
          <a:xfrm>
            <a:off x="1057275" y="587375"/>
            <a:ext cx="2489200" cy="3748088"/>
          </a:xfrm>
        </p:spPr>
        <p:txBody>
          <a:bodyPr>
            <a:noAutofit/>
          </a:bodyPr>
          <a:lstStyle/>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Good Drank</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bad and </a:t>
            </a:r>
            <a:r>
              <a:rPr lang="en-US" sz="2800" dirty="0" err="1">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boujee</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mask off</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The weekend</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Gucci gang</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Bodak yellow</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Round of applause</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Duffle Bag Boy</a:t>
            </a:r>
            <a:endParaRPr lang="en-US" sz="2800" dirty="0">
              <a:solidFill>
                <a:srgbClr val="C00000"/>
              </a:solidFill>
              <a:latin typeface="Times New Roman" pitchFamily="18" charset="0"/>
              <a:cs typeface="Times New Roman" pitchFamily="18" charset="0"/>
            </a:endParaRPr>
          </a:p>
        </p:txBody>
      </p:sp>
      <p:sp>
        <p:nvSpPr>
          <p:cNvPr id="7" name="Content Placeholder 6">
            <a:extLst>
              <a:ext uri="{FF2B5EF4-FFF2-40B4-BE49-F238E27FC236}">
                <a16:creationId xmlns:a16="http://schemas.microsoft.com/office/drawing/2014/main" id="{E7CE2897-9CA7-45C1-A538-29AC7CBAF568}"/>
              </a:ext>
            </a:extLst>
          </p:cNvPr>
          <p:cNvSpPr>
            <a:spLocks noGrp="1"/>
          </p:cNvSpPr>
          <p:nvPr>
            <p:ph sz="half" idx="4294967295"/>
          </p:nvPr>
        </p:nvSpPr>
        <p:spPr>
          <a:xfrm>
            <a:off x="8804275" y="591967"/>
            <a:ext cx="2489200" cy="5070475"/>
          </a:xfrm>
        </p:spPr>
        <p:txBody>
          <a:bodyPr>
            <a:noAutofit/>
          </a:bodyPr>
          <a:lstStyle/>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he say she say</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dumb down</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My </a:t>
            </a:r>
            <a:r>
              <a:rPr lang="en-US" sz="2800" dirty="0" err="1">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philospy</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I use to love her</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Be free</a:t>
            </a:r>
            <a:endParaRPr lang="en-US" sz="2800" dirty="0">
              <a:solidFill>
                <a:srgbClr val="C00000"/>
              </a:solidFill>
              <a:latin typeface="Times New Roman" pitchFamily="18" charset="0"/>
              <a:cs typeface="Times New Roman" pitchFamily="18" charset="0"/>
            </a:endParaRPr>
          </a:p>
          <a:p>
            <a:pPr marL="0" indent="0">
              <a:buNone/>
            </a:pP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alright</a:t>
            </a:r>
            <a:endParaRPr lang="en-US" sz="2800" dirty="0">
              <a:solidFill>
                <a:srgbClr val="C00000"/>
              </a:solidFill>
              <a:latin typeface="Times New Roman" pitchFamily="18" charset="0"/>
              <a:cs typeface="Times New Roman" pitchFamily="18" charset="0"/>
            </a:endParaRPr>
          </a:p>
          <a:p>
            <a:pPr marL="0" indent="0">
              <a:buNone/>
            </a:pPr>
            <a:r>
              <a:rPr lang="en-US" sz="2800" dirty="0" err="1">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jesus</a:t>
            </a:r>
            <a:r>
              <a:rPr lang="en-US" sz="2800" dirty="0">
                <a:solidFill>
                  <a:srgbClr val="C00000"/>
                </a:solidFill>
                <a:latin typeface="Times New Roman" pitchFamily="18" charset="0"/>
                <a:cs typeface="Times New Roman" pitchFamily="18" charset="0"/>
                <a:hlinkClick r:id="rId2">
                  <a:extLst>
                    <a:ext uri="{A12FA001-AC4F-418D-AE19-62706E023703}">
                      <ahyp:hlinkClr xmlns:ahyp="http://schemas.microsoft.com/office/drawing/2018/hyperlinkcolor" val="tx"/>
                    </a:ext>
                  </a:extLst>
                </a:hlinkClick>
              </a:rPr>
              <a:t> walks</a:t>
            </a:r>
            <a:endParaRPr lang="en-US" sz="2800" dirty="0">
              <a:solidFill>
                <a:srgbClr val="C00000"/>
              </a:solidFill>
              <a:latin typeface="Times New Roman" pitchFamily="18" charset="0"/>
              <a:cs typeface="Times New Roman" pitchFamily="18" charset="0"/>
            </a:endParaRPr>
          </a:p>
        </p:txBody>
      </p:sp>
      <p:pic>
        <p:nvPicPr>
          <p:cNvPr id="5" name="Picture 4">
            <a:extLst>
              <a:ext uri="{FF2B5EF4-FFF2-40B4-BE49-F238E27FC236}">
                <a16:creationId xmlns:a16="http://schemas.microsoft.com/office/drawing/2014/main" id="{77E766B2-E289-4FDE-BD4A-9AE7F52636F7}"/>
              </a:ext>
            </a:extLst>
          </p:cNvPr>
          <p:cNvPicPr>
            <a:picLocks noChangeAspect="1"/>
          </p:cNvPicPr>
          <p:nvPr/>
        </p:nvPicPr>
        <p:blipFill>
          <a:blip r:embed="rId3" cstate="print"/>
          <a:stretch>
            <a:fillRect/>
          </a:stretch>
        </p:blipFill>
        <p:spPr>
          <a:xfrm>
            <a:off x="4936916" y="480842"/>
            <a:ext cx="1600200" cy="1016127"/>
          </a:xfrm>
          <a:prstGeom prst="rect">
            <a:avLst/>
          </a:prstGeom>
        </p:spPr>
      </p:pic>
      <p:pic>
        <p:nvPicPr>
          <p:cNvPr id="8" name="Picture 7">
            <a:extLst>
              <a:ext uri="{FF2B5EF4-FFF2-40B4-BE49-F238E27FC236}">
                <a16:creationId xmlns:a16="http://schemas.microsoft.com/office/drawing/2014/main" id="{91227C00-B47A-456D-A1F3-99FAFED7F8E2}"/>
              </a:ext>
            </a:extLst>
          </p:cNvPr>
          <p:cNvPicPr>
            <a:picLocks noChangeAspect="1"/>
          </p:cNvPicPr>
          <p:nvPr/>
        </p:nvPicPr>
        <p:blipFill>
          <a:blip r:embed="rId4"/>
          <a:stretch>
            <a:fillRect/>
          </a:stretch>
        </p:blipFill>
        <p:spPr>
          <a:xfrm>
            <a:off x="4501937" y="2616267"/>
            <a:ext cx="2812855" cy="3760891"/>
          </a:xfrm>
          <a:prstGeom prst="rect">
            <a:avLst/>
          </a:prstGeom>
        </p:spPr>
      </p:pic>
    </p:spTree>
    <p:extLst>
      <p:ext uri="{BB962C8B-B14F-4D97-AF65-F5344CB8AC3E}">
        <p14:creationId xmlns:p14="http://schemas.microsoft.com/office/powerpoint/2010/main" val="1306744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7" name="Straight Connector 136">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39" name="Rectangle 138">
            <a:extLst>
              <a:ext uri="{FF2B5EF4-FFF2-40B4-BE49-F238E27FC236}">
                <a16:creationId xmlns:a16="http://schemas.microsoft.com/office/drawing/2014/main" id="{548B4202-DCD5-4F8C-B481-743A989A9D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90881" y="4547309"/>
            <a:ext cx="10909073" cy="957902"/>
          </a:xfrm>
        </p:spPr>
        <p:txBody>
          <a:bodyPr vert="horz" lIns="91440" tIns="45720" rIns="91440" bIns="45720" rtlCol="0" anchor="b">
            <a:normAutofit/>
          </a:bodyPr>
          <a:lstStyle/>
          <a:p>
            <a:pPr algn="ctr"/>
            <a:r>
              <a:rPr lang="en-US" sz="2800" b="1" dirty="0">
                <a:solidFill>
                  <a:schemeClr val="tx1">
                    <a:lumMod val="85000"/>
                    <a:lumOff val="15000"/>
                  </a:schemeClr>
                </a:solidFill>
                <a:latin typeface="Times New Roman" panose="02020603050405020304" pitchFamily="18" charset="0"/>
                <a:cs typeface="Times New Roman" panose="02020603050405020304" pitchFamily="18" charset="0"/>
              </a:rPr>
              <a:t>The majority of hip hop buyers are white, according to early 2017 studies.</a:t>
            </a:r>
            <a:r>
              <a:rPr lang="en-US" sz="800" dirty="0">
                <a:solidFill>
                  <a:schemeClr val="tx1">
                    <a:lumMod val="85000"/>
                    <a:lumOff val="15000"/>
                  </a:schemeClr>
                </a:solidFill>
                <a:latin typeface="Times New Roman" panose="02020603050405020304" pitchFamily="18" charset="0"/>
                <a:cs typeface="Times New Roman" panose="02020603050405020304" pitchFamily="18" charset="0"/>
              </a:rPr>
              <a:t>29</a:t>
            </a:r>
            <a:endParaRPr lang="en-US" sz="28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rotWithShape="1">
          <a:blip r:embed="rId2" cstate="print"/>
          <a:srcRect l="2834" r="6082"/>
          <a:stretch/>
        </p:blipFill>
        <p:spPr bwMode="auto">
          <a:xfrm>
            <a:off x="1748540" y="618276"/>
            <a:ext cx="8694919" cy="4133837"/>
          </a:xfrm>
          <a:prstGeom prst="rect">
            <a:avLst/>
          </a:prstGeom>
          <a:noFill/>
        </p:spPr>
      </p:pic>
      <p:cxnSp>
        <p:nvCxnSpPr>
          <p:cNvPr id="141" name="Straight Connector 140">
            <a:extLst>
              <a:ext uri="{FF2B5EF4-FFF2-40B4-BE49-F238E27FC236}">
                <a16:creationId xmlns:a16="http://schemas.microsoft.com/office/drawing/2014/main" id="{F7F57F6B-E621-4E40-A34D-2FE12902AA2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45296"/>
            <a:ext cx="10515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3" name="Rectangle 142">
            <a:extLst>
              <a:ext uri="{FF2B5EF4-FFF2-40B4-BE49-F238E27FC236}">
                <a16:creationId xmlns:a16="http://schemas.microsoft.com/office/drawing/2014/main" id="{8EE702CF-91CE-4661-ACBF-3C8160D1B4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lide Number Placeholder 2">
            <a:extLst>
              <a:ext uri="{FF2B5EF4-FFF2-40B4-BE49-F238E27FC236}">
                <a16:creationId xmlns:a16="http://schemas.microsoft.com/office/drawing/2014/main" id="{DD58C03A-0A88-4ED5-B721-ACED1AD7B52A}"/>
              </a:ext>
            </a:extLst>
          </p:cNvPr>
          <p:cNvSpPr>
            <a:spLocks noGrp="1"/>
          </p:cNvSpPr>
          <p:nvPr>
            <p:ph type="sldNum" sz="quarter" idx="12"/>
          </p:nvPr>
        </p:nvSpPr>
        <p:spPr/>
        <p:txBody>
          <a:bodyPr/>
          <a:lstStyle/>
          <a:p>
            <a:fld id="{3A98EE3D-8CD1-4C3F-BD1C-C98C9596463C}" type="slidenum">
              <a:rPr lang="en-US" smtClean="0"/>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a/a4/Afrika_Bambaataa_and_DJ_Yutaka_%282004%29.jpg/250px-Afrika_Bambaataa_and_DJ_Yutaka_%282004%29.jpg">
            <a:extLst>
              <a:ext uri="{FF2B5EF4-FFF2-40B4-BE49-F238E27FC236}">
                <a16:creationId xmlns:a16="http://schemas.microsoft.com/office/drawing/2014/main" id="{B54F3707-83DE-4FF4-9235-F4C068709E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0878" y="3535460"/>
            <a:ext cx="2550242" cy="1905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35000" y="638065"/>
            <a:ext cx="10922000" cy="2846933"/>
          </a:xfrm>
          <a:prstGeom prst="rect">
            <a:avLst/>
          </a:prstGeom>
        </p:spPr>
        <p:txBody>
          <a:bodyPr wrap="square">
            <a:spAutoFit/>
          </a:bodyPr>
          <a:lstStyle/>
          <a:p>
            <a:pPr algn="ctr">
              <a:lnSpc>
                <a:spcPct val="110000"/>
              </a:lnSpc>
            </a:pPr>
            <a:endParaRPr lang="en-US" sz="500" dirty="0">
              <a:latin typeface="Cooper Black" panose="0208090404030B020404" pitchFamily="18" charset="0"/>
            </a:endParaRPr>
          </a:p>
          <a:p>
            <a:pPr algn="ctr">
              <a:lnSpc>
                <a:spcPct val="110000"/>
              </a:lnSpc>
            </a:pPr>
            <a:endParaRPr lang="en-US" sz="500" dirty="0">
              <a:latin typeface="Cooper Black" panose="0208090404030B020404" pitchFamily="18" charset="0"/>
            </a:endParaRPr>
          </a:p>
          <a:p>
            <a:pPr algn="ctr"/>
            <a:r>
              <a:rPr lang="en-US" sz="2800" dirty="0">
                <a:latin typeface="Times New Roman" panose="02020603050405020304" pitchFamily="18" charset="0"/>
                <a:cs typeface="Times New Roman" pitchFamily="18" charset="0"/>
              </a:rPr>
              <a:t>The </a:t>
            </a:r>
            <a:r>
              <a:rPr lang="en-US" sz="2800" b="1" spc="-50" dirty="0">
                <a:solidFill>
                  <a:srgbClr val="C00000"/>
                </a:solidFill>
                <a:latin typeface="Times New Roman" panose="02020603050405020304" pitchFamily="18" charset="0"/>
                <a:ea typeface="+mj-ea"/>
                <a:cs typeface="Times New Roman" panose="02020603050405020304" pitchFamily="18" charset="0"/>
              </a:rPr>
              <a:t>Universal Zulu Nation </a:t>
            </a:r>
            <a:r>
              <a:rPr lang="en-US" sz="2800" dirty="0">
                <a:latin typeface="Times New Roman" pitchFamily="18" charset="0"/>
                <a:cs typeface="Times New Roman" pitchFamily="18" charset="0"/>
              </a:rPr>
              <a:t>is an International Hip Hop awareness group formed and formerly headed by Hip Hop artist Afrika Bambaataa.</a:t>
            </a:r>
          </a:p>
          <a:p>
            <a:pPr algn="ctr"/>
            <a:endParaRPr lang="en-US" sz="2800" dirty="0">
              <a:latin typeface="Times New Roman" pitchFamily="18" charset="0"/>
              <a:cs typeface="Times New Roman" pitchFamily="18" charset="0"/>
            </a:endParaRPr>
          </a:p>
          <a:p>
            <a:pPr algn="ctr"/>
            <a:r>
              <a:rPr lang="en-US" sz="2800" dirty="0">
                <a:latin typeface="Times New Roman" pitchFamily="18" charset="0"/>
                <a:cs typeface="Times New Roman" pitchFamily="18" charset="0"/>
              </a:rPr>
              <a:t>They strongly promote that Hip Hop was created to provide 'peace, love, unity and having fun’ for those in the ghetto, and eventually onward to all those supportive of the culture.</a:t>
            </a:r>
            <a:r>
              <a:rPr lang="en-US" sz="800" dirty="0">
                <a:latin typeface="Times New Roman" pitchFamily="18" charset="0"/>
                <a:cs typeface="Times New Roman" pitchFamily="18" charset="0"/>
              </a:rPr>
              <a:t>30</a:t>
            </a:r>
            <a:endParaRPr lang="en-US" sz="2800" dirty="0">
              <a:latin typeface="Times New Roman" pitchFamily="18" charset="0"/>
              <a:cs typeface="Times New Roman" pitchFamily="18" charset="0"/>
            </a:endParaRPr>
          </a:p>
        </p:txBody>
      </p:sp>
      <p:sp>
        <p:nvSpPr>
          <p:cNvPr id="3" name="Rectangle 2">
            <a:extLst>
              <a:ext uri="{FF2B5EF4-FFF2-40B4-BE49-F238E27FC236}">
                <a16:creationId xmlns:a16="http://schemas.microsoft.com/office/drawing/2014/main" id="{56EE2CDF-4846-476A-85AC-A489E9210955}"/>
              </a:ext>
            </a:extLst>
          </p:cNvPr>
          <p:cNvSpPr/>
          <p:nvPr/>
        </p:nvSpPr>
        <p:spPr>
          <a:xfrm>
            <a:off x="4005568" y="5440460"/>
            <a:ext cx="4180861" cy="371384"/>
          </a:xfrm>
          <a:prstGeom prst="rect">
            <a:avLst/>
          </a:prstGeom>
        </p:spPr>
        <p:txBody>
          <a:bodyPr wrap="square">
            <a:spAutoFit/>
          </a:bodyPr>
          <a:lstStyle/>
          <a:p>
            <a:pPr algn="ctr">
              <a:lnSpc>
                <a:spcPct val="110000"/>
              </a:lnSpc>
            </a:pPr>
            <a:r>
              <a:rPr lang="en-US" dirty="0">
                <a:latin typeface="Berlin Sans FB Demi" panose="020E0802020502020306" pitchFamily="34" charset="0"/>
                <a:cs typeface="Times New Roman" pitchFamily="18" charset="0"/>
              </a:rPr>
              <a:t>Hip Hop Founder: African </a:t>
            </a:r>
            <a:r>
              <a:rPr lang="en-US" dirty="0" err="1">
                <a:latin typeface="Berlin Sans FB Demi" panose="020E0802020502020306" pitchFamily="34" charset="0"/>
                <a:cs typeface="Times New Roman" pitchFamily="18" charset="0"/>
              </a:rPr>
              <a:t>Bambatta</a:t>
            </a:r>
            <a:endParaRPr lang="en-US" dirty="0">
              <a:latin typeface="Berlin Sans FB Demi" panose="020E0802020502020306" pitchFamily="34" charset="0"/>
              <a:cs typeface="Times New Roman" pitchFamily="18" charset="0"/>
            </a:endParaRPr>
          </a:p>
        </p:txBody>
      </p:sp>
      <p:sp>
        <p:nvSpPr>
          <p:cNvPr id="4" name="Slide Number Placeholder 3">
            <a:extLst>
              <a:ext uri="{FF2B5EF4-FFF2-40B4-BE49-F238E27FC236}">
                <a16:creationId xmlns:a16="http://schemas.microsoft.com/office/drawing/2014/main" id="{5BF1706C-70AE-49B5-8854-2E89AB6E7BCC}"/>
              </a:ext>
            </a:extLst>
          </p:cNvPr>
          <p:cNvSpPr>
            <a:spLocks noGrp="1"/>
          </p:cNvSpPr>
          <p:nvPr>
            <p:ph type="sldNum" sz="quarter" idx="12"/>
          </p:nvPr>
        </p:nvSpPr>
        <p:spPr/>
        <p:txBody>
          <a:bodyPr/>
          <a:lstStyle/>
          <a:p>
            <a:fld id="{3A98EE3D-8CD1-4C3F-BD1C-C98C9596463C}" type="slidenum">
              <a:rPr lang="en-US" smtClean="0"/>
              <a:t>37</a:t>
            </a:fld>
            <a:endParaRPr lang="en-US" dirty="0"/>
          </a:p>
        </p:txBody>
      </p:sp>
    </p:spTree>
    <p:extLst>
      <p:ext uri="{BB962C8B-B14F-4D97-AF65-F5344CB8AC3E}">
        <p14:creationId xmlns:p14="http://schemas.microsoft.com/office/powerpoint/2010/main" val="39718051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070351" y="852907"/>
            <a:ext cx="6438900" cy="1388438"/>
          </a:xfrm>
        </p:spPr>
        <p:txBody>
          <a:bodyPr anchor="t" anchorCtr="0">
            <a:noAutofit/>
          </a:bodyPr>
          <a:lstStyle/>
          <a:p>
            <a:pPr algn="ctr"/>
            <a:r>
              <a:rPr lang="en-US" sz="2800" dirty="0">
                <a:solidFill>
                  <a:schemeClr val="tx1"/>
                </a:solidFill>
                <a:latin typeface="Times New Roman" pitchFamily="18" charset="0"/>
                <a:cs typeface="Times New Roman" pitchFamily="18" charset="0"/>
              </a:rPr>
              <a:t>When the American Civil War (1861-65) began, President Abraham Lincoln carefully framed the </a:t>
            </a:r>
            <a:r>
              <a:rPr lang="en-US" sz="2800" b="1" dirty="0">
                <a:solidFill>
                  <a:srgbClr val="C00000"/>
                </a:solidFill>
                <a:latin typeface="Times New Roman" panose="02020603050405020304" pitchFamily="18" charset="0"/>
                <a:cs typeface="Times New Roman" panose="02020603050405020304" pitchFamily="18" charset="0"/>
              </a:rPr>
              <a:t>Emancipation Proclamation</a:t>
            </a:r>
            <a:r>
              <a:rPr lang="en-US" sz="2800" dirty="0">
                <a:solidFill>
                  <a:srgbClr val="C00000"/>
                </a:solidFill>
                <a:latin typeface="Times New Roman" pitchFamily="18" charset="0"/>
                <a:cs typeface="Times New Roman" pitchFamily="18" charset="0"/>
              </a:rPr>
              <a:t> </a:t>
            </a:r>
            <a:r>
              <a:rPr lang="en-US" sz="2800" dirty="0">
                <a:solidFill>
                  <a:schemeClr val="tx1"/>
                </a:solidFill>
                <a:latin typeface="Times New Roman" pitchFamily="18" charset="0"/>
                <a:cs typeface="Times New Roman" pitchFamily="18" charset="0"/>
              </a:rPr>
              <a:t>as concerning the preservation of the Union rather than the abolition of slavery.</a:t>
            </a:r>
            <a:r>
              <a:rPr lang="en-US" sz="800" dirty="0">
                <a:solidFill>
                  <a:schemeClr val="tx1"/>
                </a:solidFill>
                <a:latin typeface="Times New Roman" pitchFamily="18" charset="0"/>
                <a:cs typeface="Times New Roman" pitchFamily="18" charset="0"/>
              </a:rPr>
              <a:t>31</a:t>
            </a:r>
            <a:r>
              <a:rPr lang="en-US" sz="2800" dirty="0">
                <a:solidFill>
                  <a:schemeClr val="tx1"/>
                </a:solidFill>
                <a:latin typeface="Times New Roman" pitchFamily="18" charset="0"/>
                <a:cs typeface="Times New Roman" pitchFamily="18" charset="0"/>
              </a:rPr>
              <a:t> </a:t>
            </a:r>
            <a:endParaRPr lang="en-US" sz="2800" cap="none" dirty="0">
              <a:solidFill>
                <a:schemeClr val="tx1"/>
              </a:solidFill>
              <a:latin typeface="Times New Roman" pitchFamily="18" charset="0"/>
              <a:cs typeface="Times New Roman" pitchFamily="18" charset="0"/>
            </a:endParaRPr>
          </a:p>
        </p:txBody>
      </p:sp>
      <p:pic>
        <p:nvPicPr>
          <p:cNvPr id="3" name="Picture 2">
            <a:extLst>
              <a:ext uri="{FF2B5EF4-FFF2-40B4-BE49-F238E27FC236}">
                <a16:creationId xmlns:a16="http://schemas.microsoft.com/office/drawing/2014/main" id="{874F05F5-109F-449B-AD15-93EC977B9A2E}"/>
              </a:ext>
            </a:extLst>
          </p:cNvPr>
          <p:cNvPicPr>
            <a:picLocks noChangeAspect="1"/>
          </p:cNvPicPr>
          <p:nvPr/>
        </p:nvPicPr>
        <p:blipFill>
          <a:blip r:embed="rId2" cstate="print"/>
          <a:stretch>
            <a:fillRect/>
          </a:stretch>
        </p:blipFill>
        <p:spPr>
          <a:xfrm>
            <a:off x="7289801" y="3657600"/>
            <a:ext cx="3917373" cy="2209800"/>
          </a:xfrm>
          <a:prstGeom prst="rect">
            <a:avLst/>
          </a:prstGeom>
        </p:spPr>
      </p:pic>
      <p:sp>
        <p:nvSpPr>
          <p:cNvPr id="4" name="Title 1">
            <a:extLst>
              <a:ext uri="{FF2B5EF4-FFF2-40B4-BE49-F238E27FC236}">
                <a16:creationId xmlns:a16="http://schemas.microsoft.com/office/drawing/2014/main" id="{E200DB2D-1352-4481-B618-847177E03DB6}"/>
              </a:ext>
            </a:extLst>
          </p:cNvPr>
          <p:cNvSpPr txBox="1">
            <a:spLocks/>
          </p:cNvSpPr>
          <p:nvPr/>
        </p:nvSpPr>
        <p:spPr>
          <a:xfrm>
            <a:off x="543133" y="3471584"/>
            <a:ext cx="6254542" cy="167639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r>
              <a:rPr lang="en-US" sz="2800" cap="none" dirty="0">
                <a:solidFill>
                  <a:schemeClr val="tx1"/>
                </a:solidFill>
                <a:latin typeface="Times New Roman" pitchFamily="18" charset="0"/>
                <a:cs typeface="Times New Roman" pitchFamily="18" charset="0"/>
              </a:rPr>
              <a:t>The </a:t>
            </a:r>
            <a:r>
              <a:rPr lang="en-US" sz="2800" b="1" cap="none" spc="-50" dirty="0">
                <a:solidFill>
                  <a:srgbClr val="C00000"/>
                </a:solidFill>
                <a:latin typeface="Times New Roman" panose="02020603050405020304" pitchFamily="18" charset="0"/>
                <a:cs typeface="Times New Roman" panose="02020603050405020304" pitchFamily="18" charset="0"/>
              </a:rPr>
              <a:t>Harlem Renaissance </a:t>
            </a:r>
            <a:r>
              <a:rPr lang="en-US" sz="2800" cap="none" dirty="0">
                <a:solidFill>
                  <a:schemeClr val="tx1"/>
                </a:solidFill>
                <a:latin typeface="Times New Roman" pitchFamily="18" charset="0"/>
                <a:cs typeface="Times New Roman" pitchFamily="18" charset="0"/>
              </a:rPr>
              <a:t>was the development of the Harlem neighborhood in New York City as a black cultural mecca in the early 20th Century. Golden Age in African American culture, manifesting in literature, music, stage performance and art.</a:t>
            </a:r>
            <a:r>
              <a:rPr lang="en-US" sz="800" cap="none" dirty="0">
                <a:solidFill>
                  <a:schemeClr val="tx1"/>
                </a:solidFill>
                <a:latin typeface="Times New Roman" pitchFamily="18" charset="0"/>
                <a:cs typeface="Times New Roman" pitchFamily="18" charset="0"/>
              </a:rPr>
              <a:t>32</a:t>
            </a:r>
            <a:endParaRPr lang="en-US" sz="2800" cap="none" dirty="0">
              <a:solidFill>
                <a:schemeClr val="tx1"/>
              </a:solidFill>
              <a:latin typeface="Times New Roman" pitchFamily="18" charset="0"/>
              <a:cs typeface="Times New Roman" pitchFamily="18" charset="0"/>
            </a:endParaRPr>
          </a:p>
        </p:txBody>
      </p:sp>
      <p:pic>
        <p:nvPicPr>
          <p:cNvPr id="5" name="Picture 4">
            <a:extLst>
              <a:ext uri="{FF2B5EF4-FFF2-40B4-BE49-F238E27FC236}">
                <a16:creationId xmlns:a16="http://schemas.microsoft.com/office/drawing/2014/main" id="{F0076481-081F-41C6-806A-2468AF37D6A8}"/>
              </a:ext>
            </a:extLst>
          </p:cNvPr>
          <p:cNvPicPr>
            <a:picLocks noChangeAspect="1"/>
          </p:cNvPicPr>
          <p:nvPr/>
        </p:nvPicPr>
        <p:blipFill>
          <a:blip r:embed="rId3" cstate="print"/>
          <a:stretch>
            <a:fillRect/>
          </a:stretch>
        </p:blipFill>
        <p:spPr>
          <a:xfrm>
            <a:off x="1539876" y="307910"/>
            <a:ext cx="2317749" cy="2992782"/>
          </a:xfrm>
          <a:prstGeom prst="rect">
            <a:avLst/>
          </a:prstGeom>
        </p:spPr>
      </p:pic>
      <p:sp>
        <p:nvSpPr>
          <p:cNvPr id="6" name="Slide Number Placeholder 5">
            <a:extLst>
              <a:ext uri="{FF2B5EF4-FFF2-40B4-BE49-F238E27FC236}">
                <a16:creationId xmlns:a16="http://schemas.microsoft.com/office/drawing/2014/main" id="{973FF2D9-599E-475A-9B9C-4D05467F5061}"/>
              </a:ext>
            </a:extLst>
          </p:cNvPr>
          <p:cNvSpPr>
            <a:spLocks noGrp="1"/>
          </p:cNvSpPr>
          <p:nvPr>
            <p:ph type="sldNum" sz="quarter" idx="12"/>
          </p:nvPr>
        </p:nvSpPr>
        <p:spPr/>
        <p:txBody>
          <a:bodyPr/>
          <a:lstStyle/>
          <a:p>
            <a:fld id="{3A98EE3D-8CD1-4C3F-BD1C-C98C9596463C}" type="slidenum">
              <a:rPr lang="en-US" smtClean="0"/>
              <a:t>38</a:t>
            </a:fld>
            <a:endParaRPr lang="en-US" dirty="0"/>
          </a:p>
        </p:txBody>
      </p:sp>
    </p:spTree>
    <p:extLst>
      <p:ext uri="{BB962C8B-B14F-4D97-AF65-F5344CB8AC3E}">
        <p14:creationId xmlns:p14="http://schemas.microsoft.com/office/powerpoint/2010/main" val="10862306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1624" y="361156"/>
            <a:ext cx="7623175" cy="2829719"/>
          </a:xfrm>
        </p:spPr>
        <p:txBody>
          <a:bodyPr anchor="t" anchorCtr="0">
            <a:noAutofit/>
          </a:bodyPr>
          <a:lstStyle/>
          <a:p>
            <a:pPr algn="ctr"/>
            <a:r>
              <a:rPr lang="en-US" sz="2800" dirty="0">
                <a:solidFill>
                  <a:schemeClr val="tx1"/>
                </a:solidFill>
                <a:latin typeface="Times New Roman" pitchFamily="18" charset="0"/>
                <a:cs typeface="Times New Roman" pitchFamily="18" charset="0"/>
              </a:rPr>
              <a:t>The </a:t>
            </a:r>
            <a:r>
              <a:rPr lang="en-US" sz="2800" b="1" dirty="0">
                <a:solidFill>
                  <a:srgbClr val="C00000"/>
                </a:solidFill>
                <a:latin typeface="Times New Roman" panose="02020603050405020304" pitchFamily="18" charset="0"/>
                <a:cs typeface="Times New Roman" panose="02020603050405020304" pitchFamily="18" charset="0"/>
              </a:rPr>
              <a:t>Civil Rights Movement </a:t>
            </a:r>
            <a:r>
              <a:rPr lang="en-US" sz="2800" dirty="0">
                <a:solidFill>
                  <a:schemeClr val="tx1"/>
                </a:solidFill>
                <a:latin typeface="Times New Roman" pitchFamily="18" charset="0"/>
                <a:cs typeface="Times New Roman" pitchFamily="18" charset="0"/>
              </a:rPr>
              <a:t>was a struggle for social justice that took place mainly during the 1950s and 1960s for blacks to gain equal rights under the law in the United States. The Civil War had officially abolished slavery, but it didn’t end discrimination against blacks—continued to endure the devastating effects of racism.</a:t>
            </a:r>
            <a:r>
              <a:rPr lang="en-US" sz="800" dirty="0">
                <a:solidFill>
                  <a:schemeClr val="tx1"/>
                </a:solidFill>
                <a:latin typeface="Times New Roman" pitchFamily="18" charset="0"/>
                <a:cs typeface="Times New Roman" pitchFamily="18" charset="0"/>
              </a:rPr>
              <a:t>33</a:t>
            </a:r>
            <a:r>
              <a:rPr lang="en-US" sz="2800" dirty="0">
                <a:solidFill>
                  <a:schemeClr val="tx1"/>
                </a:solidFill>
                <a:latin typeface="Times New Roman" pitchFamily="18" charset="0"/>
                <a:cs typeface="Times New Roman" pitchFamily="18" charset="0"/>
              </a:rPr>
              <a:t> </a:t>
            </a:r>
            <a:endParaRPr lang="en-US" sz="2800" cap="none" dirty="0">
              <a:solidFill>
                <a:schemeClr val="tx1"/>
              </a:solidFill>
              <a:latin typeface="Times New Roman" pitchFamily="18" charset="0"/>
              <a:cs typeface="Times New Roman" pitchFamily="18" charset="0"/>
            </a:endParaRPr>
          </a:p>
        </p:txBody>
      </p:sp>
      <p:pic>
        <p:nvPicPr>
          <p:cNvPr id="3" name="Picture 2">
            <a:extLst>
              <a:ext uri="{FF2B5EF4-FFF2-40B4-BE49-F238E27FC236}">
                <a16:creationId xmlns:a16="http://schemas.microsoft.com/office/drawing/2014/main" id="{F0301298-46D7-4254-AC42-C26FEFEC09B6}"/>
              </a:ext>
            </a:extLst>
          </p:cNvPr>
          <p:cNvPicPr>
            <a:picLocks noChangeAspect="1"/>
          </p:cNvPicPr>
          <p:nvPr/>
        </p:nvPicPr>
        <p:blipFill>
          <a:blip r:embed="rId2" cstate="print"/>
          <a:stretch>
            <a:fillRect/>
          </a:stretch>
        </p:blipFill>
        <p:spPr>
          <a:xfrm>
            <a:off x="8398759" y="279001"/>
            <a:ext cx="2594823" cy="2994027"/>
          </a:xfrm>
          <a:prstGeom prst="rect">
            <a:avLst/>
          </a:prstGeom>
        </p:spPr>
      </p:pic>
      <p:sp>
        <p:nvSpPr>
          <p:cNvPr id="4" name="Title 1">
            <a:extLst>
              <a:ext uri="{FF2B5EF4-FFF2-40B4-BE49-F238E27FC236}">
                <a16:creationId xmlns:a16="http://schemas.microsoft.com/office/drawing/2014/main" id="{1A092228-2BD1-4BBD-83EF-5C1F8E0F7EEF}"/>
              </a:ext>
            </a:extLst>
          </p:cNvPr>
          <p:cNvSpPr txBox="1">
            <a:spLocks/>
          </p:cNvSpPr>
          <p:nvPr/>
        </p:nvSpPr>
        <p:spPr>
          <a:xfrm>
            <a:off x="4023711" y="3667126"/>
            <a:ext cx="7965089" cy="181610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a:lstStyle>
          <a:p>
            <a:pPr algn="ctr"/>
            <a:r>
              <a:rPr lang="en-US" sz="2800" cap="none" dirty="0">
                <a:solidFill>
                  <a:schemeClr val="tx1"/>
                </a:solidFill>
                <a:latin typeface="Times New Roman" pitchFamily="18" charset="0"/>
                <a:cs typeface="Times New Roman" pitchFamily="18" charset="0"/>
              </a:rPr>
              <a:t>The </a:t>
            </a:r>
            <a:r>
              <a:rPr lang="en-US" sz="2800" b="1" cap="none" spc="-50" dirty="0">
                <a:solidFill>
                  <a:srgbClr val="C00000"/>
                </a:solidFill>
                <a:latin typeface="Times New Roman" panose="02020603050405020304" pitchFamily="18" charset="0"/>
                <a:cs typeface="Times New Roman" panose="02020603050405020304" pitchFamily="18" charset="0"/>
              </a:rPr>
              <a:t>Black Arts Movement </a:t>
            </a:r>
            <a:r>
              <a:rPr lang="en-US" sz="2800" cap="none" dirty="0">
                <a:solidFill>
                  <a:schemeClr val="tx1"/>
                </a:solidFill>
                <a:latin typeface="Times New Roman" pitchFamily="18" charset="0"/>
                <a:cs typeface="Times New Roman" pitchFamily="18" charset="0"/>
              </a:rPr>
              <a:t>was the name given to a group of politically motivated black poets, artists, dramatists, musicians, and writers who emerged in the wake of the Black Power Movement. The poet </a:t>
            </a:r>
            <a:r>
              <a:rPr lang="en-US" sz="2800" cap="none" dirty="0" err="1">
                <a:solidFill>
                  <a:schemeClr val="tx1"/>
                </a:solidFill>
                <a:latin typeface="Times New Roman" pitchFamily="18" charset="0"/>
                <a:cs typeface="Times New Roman" pitchFamily="18" charset="0"/>
              </a:rPr>
              <a:t>Imamu</a:t>
            </a:r>
            <a:r>
              <a:rPr lang="en-US" sz="2800" cap="none" dirty="0">
                <a:solidFill>
                  <a:schemeClr val="tx1"/>
                </a:solidFill>
                <a:latin typeface="Times New Roman" pitchFamily="18" charset="0"/>
                <a:cs typeface="Times New Roman" pitchFamily="18" charset="0"/>
              </a:rPr>
              <a:t> </a:t>
            </a:r>
            <a:r>
              <a:rPr lang="en-US" sz="2800" cap="none" dirty="0" err="1">
                <a:solidFill>
                  <a:schemeClr val="tx1"/>
                </a:solidFill>
                <a:latin typeface="Times New Roman" pitchFamily="18" charset="0"/>
                <a:cs typeface="Times New Roman" pitchFamily="18" charset="0"/>
              </a:rPr>
              <a:t>Amiri</a:t>
            </a:r>
            <a:r>
              <a:rPr lang="en-US" sz="2800" cap="none" dirty="0">
                <a:solidFill>
                  <a:schemeClr val="tx1"/>
                </a:solidFill>
                <a:latin typeface="Times New Roman" pitchFamily="18" charset="0"/>
                <a:cs typeface="Times New Roman" pitchFamily="18" charset="0"/>
              </a:rPr>
              <a:t> Baraka is widely considered to be the father of the Black Arts Movement, which began in 1965 and ended in 1975.</a:t>
            </a:r>
            <a:r>
              <a:rPr lang="en-US" sz="800" cap="none" dirty="0">
                <a:solidFill>
                  <a:schemeClr val="tx1"/>
                </a:solidFill>
                <a:latin typeface="Times New Roman" pitchFamily="18" charset="0"/>
                <a:cs typeface="Times New Roman" pitchFamily="18" charset="0"/>
              </a:rPr>
              <a:t>34</a:t>
            </a:r>
            <a:endParaRPr lang="en-US" sz="2800" cap="none" dirty="0">
              <a:solidFill>
                <a:schemeClr val="tx1"/>
              </a:solidFill>
              <a:latin typeface="Times New Roman" pitchFamily="18" charset="0"/>
              <a:cs typeface="Times New Roman" pitchFamily="18" charset="0"/>
            </a:endParaRPr>
          </a:p>
        </p:txBody>
      </p:sp>
      <p:pic>
        <p:nvPicPr>
          <p:cNvPr id="5122" name="Picture 2" descr="Image result for Black Arts Movement">
            <a:extLst>
              <a:ext uri="{FF2B5EF4-FFF2-40B4-BE49-F238E27FC236}">
                <a16:creationId xmlns:a16="http://schemas.microsoft.com/office/drawing/2014/main" id="{286F9D39-6FB1-4825-A211-B28CC78F7E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624" y="3667126"/>
            <a:ext cx="3670300" cy="2446867"/>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76330A4F-FA1C-4132-A0CC-AB2BCBEB9D07}"/>
              </a:ext>
            </a:extLst>
          </p:cNvPr>
          <p:cNvSpPr>
            <a:spLocks noGrp="1"/>
          </p:cNvSpPr>
          <p:nvPr>
            <p:ph type="sldNum" sz="quarter" idx="12"/>
          </p:nvPr>
        </p:nvSpPr>
        <p:spPr/>
        <p:txBody>
          <a:bodyPr/>
          <a:lstStyle/>
          <a:p>
            <a:fld id="{3A98EE3D-8CD1-4C3F-BD1C-C98C9596463C}" type="slidenum">
              <a:rPr lang="en-US" smtClean="0"/>
              <a:t>39</a:t>
            </a:fld>
            <a:endParaRPr lang="en-US" dirty="0"/>
          </a:p>
        </p:txBody>
      </p:sp>
    </p:spTree>
    <p:extLst>
      <p:ext uri="{BB962C8B-B14F-4D97-AF65-F5344CB8AC3E}">
        <p14:creationId xmlns:p14="http://schemas.microsoft.com/office/powerpoint/2010/main" val="3861364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FFB14B-1DC8-4278-9101-2AD79A20A92B}"/>
              </a:ext>
            </a:extLst>
          </p:cNvPr>
          <p:cNvSpPr/>
          <p:nvPr/>
        </p:nvSpPr>
        <p:spPr>
          <a:xfrm>
            <a:off x="366366" y="1351508"/>
            <a:ext cx="11459267" cy="4154984"/>
          </a:xfrm>
          <a:prstGeom prst="rect">
            <a:avLst/>
          </a:prstGeom>
        </p:spPr>
        <p:txBody>
          <a:bodyPr wrap="square">
            <a:spAutoFit/>
          </a:bodyPr>
          <a:lstStyle/>
          <a:p>
            <a:pPr algn="ctr"/>
            <a:r>
              <a:rPr lang="en-US" sz="2800" b="1" dirty="0">
                <a:latin typeface="Times New Roman" pitchFamily="18" charset="0"/>
                <a:cs typeface="Times New Roman" pitchFamily="18" charset="0"/>
              </a:rPr>
              <a:t>Wholistic Stress Control Institute, Inc. (WSCI)</a:t>
            </a:r>
            <a:br>
              <a:rPr lang="en-US" sz="1200" dirty="0">
                <a:latin typeface="Times New Roman" pitchFamily="18" charset="0"/>
                <a:cs typeface="Times New Roman" pitchFamily="18" charset="0"/>
              </a:rPr>
            </a:br>
            <a:r>
              <a:rPr lang="en-US" sz="1200" dirty="0">
                <a:latin typeface="Times New Roman" pitchFamily="18" charset="0"/>
                <a:cs typeface="Times New Roman" pitchFamily="18" charset="0"/>
              </a:rPr>
              <a:t> </a:t>
            </a:r>
            <a:br>
              <a:rPr lang="en-US" sz="1200" dirty="0">
                <a:latin typeface="Times New Roman" pitchFamily="18" charset="0"/>
                <a:cs typeface="Times New Roman" pitchFamily="18" charset="0"/>
              </a:rPr>
            </a:br>
            <a:r>
              <a:rPr lang="en-US" sz="2800" dirty="0">
                <a:latin typeface="Times New Roman" pitchFamily="18" charset="0"/>
                <a:cs typeface="Times New Roman" pitchFamily="18" charset="0"/>
              </a:rPr>
              <a:t>WSCI is a 34-year old, African-American, award winning, community based, non-profit organization located in Southwest Atlanta, Georgia. Its mission is to teach wholistic stress management by promoting wellness and healthy lifestyle choices.</a:t>
            </a:r>
            <a:br>
              <a:rPr lang="en-US" sz="2800" dirty="0">
                <a:latin typeface="Times New Roman" pitchFamily="18" charset="0"/>
                <a:cs typeface="Times New Roman" pitchFamily="18" charset="0"/>
              </a:rPr>
            </a:br>
            <a:br>
              <a:rPr lang="en-US" sz="2800" dirty="0">
                <a:latin typeface="Times New Roman" pitchFamily="18" charset="0"/>
                <a:cs typeface="Times New Roman" pitchFamily="18" charset="0"/>
              </a:rPr>
            </a:br>
            <a:r>
              <a:rPr lang="en-US" sz="2800" b="1" dirty="0">
                <a:latin typeface="Times New Roman" pitchFamily="18" charset="0"/>
                <a:cs typeface="Times New Roman" pitchFamily="18" charset="0"/>
              </a:rPr>
              <a:t> </a:t>
            </a:r>
            <a:br>
              <a:rPr lang="en-US" sz="2800" dirty="0">
                <a:latin typeface="Times New Roman" pitchFamily="18" charset="0"/>
                <a:cs typeface="Times New Roman" pitchFamily="18" charset="0"/>
              </a:rPr>
            </a:br>
            <a:endParaRPr lang="en-US" sz="2800" dirty="0">
              <a:latin typeface="Times New Roman" pitchFamily="18" charset="0"/>
              <a:cs typeface="Times New Roman" pitchFamily="18" charset="0"/>
            </a:endParaRPr>
          </a:p>
          <a:p>
            <a:pPr algn="ctr"/>
            <a:endParaRPr lang="en-US" sz="2800" b="1" dirty="0">
              <a:latin typeface="Times New Roman" pitchFamily="18" charset="0"/>
              <a:cs typeface="Times New Roman" pitchFamily="18" charset="0"/>
            </a:endParaRPr>
          </a:p>
        </p:txBody>
      </p:sp>
      <p:pic>
        <p:nvPicPr>
          <p:cNvPr id="4" name="Picture 3" descr="A picture containing drawing&#10;&#10;Description automatically generated">
            <a:extLst>
              <a:ext uri="{FF2B5EF4-FFF2-40B4-BE49-F238E27FC236}">
                <a16:creationId xmlns:a16="http://schemas.microsoft.com/office/drawing/2014/main" id="{2B1383D1-B785-4258-84A2-E49B6470B8E3}"/>
              </a:ext>
            </a:extLst>
          </p:cNvPr>
          <p:cNvPicPr>
            <a:picLocks noChangeAspect="1"/>
          </p:cNvPicPr>
          <p:nvPr/>
        </p:nvPicPr>
        <p:blipFill>
          <a:blip r:embed="rId2"/>
          <a:stretch>
            <a:fillRect/>
          </a:stretch>
        </p:blipFill>
        <p:spPr>
          <a:xfrm>
            <a:off x="3487993" y="3853989"/>
            <a:ext cx="5216012" cy="1477302"/>
          </a:xfrm>
          <a:prstGeom prst="rect">
            <a:avLst/>
          </a:prstGeom>
        </p:spPr>
      </p:pic>
      <p:sp>
        <p:nvSpPr>
          <p:cNvPr id="3" name="Slide Number Placeholder 2">
            <a:extLst>
              <a:ext uri="{FF2B5EF4-FFF2-40B4-BE49-F238E27FC236}">
                <a16:creationId xmlns:a16="http://schemas.microsoft.com/office/drawing/2014/main" id="{41F533F5-F991-4EED-B2DB-35CBCE28FA8A}"/>
              </a:ext>
            </a:extLst>
          </p:cNvPr>
          <p:cNvSpPr>
            <a:spLocks noGrp="1"/>
          </p:cNvSpPr>
          <p:nvPr>
            <p:ph type="sldNum" sz="quarter" idx="12"/>
          </p:nvPr>
        </p:nvSpPr>
        <p:spPr/>
        <p:txBody>
          <a:bodyPr/>
          <a:lstStyle/>
          <a:p>
            <a:fld id="{3A98EE3D-8CD1-4C3F-BD1C-C98C9596463C}" type="slidenum">
              <a:rPr lang="en-US" smtClean="0"/>
              <a:t>4</a:t>
            </a:fld>
            <a:endParaRPr lang="en-US" dirty="0"/>
          </a:p>
        </p:txBody>
      </p:sp>
      <p:pic>
        <p:nvPicPr>
          <p:cNvPr id="5" name="Picture 4">
            <a:extLst>
              <a:ext uri="{FF2B5EF4-FFF2-40B4-BE49-F238E27FC236}">
                <a16:creationId xmlns:a16="http://schemas.microsoft.com/office/drawing/2014/main" id="{86D1AB9D-0F51-3747-BD34-6A247C1F53E1}"/>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5219887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3A1469-4778-481B-9D9C-5536D348F093}"/>
              </a:ext>
            </a:extLst>
          </p:cNvPr>
          <p:cNvGrpSpPr/>
          <p:nvPr/>
        </p:nvGrpSpPr>
        <p:grpSpPr>
          <a:xfrm>
            <a:off x="418408" y="954465"/>
            <a:ext cx="11430000" cy="5032267"/>
            <a:chOff x="3302544" y="2099045"/>
            <a:chExt cx="5647236" cy="3785018"/>
          </a:xfrm>
        </p:grpSpPr>
        <p:sp>
          <p:nvSpPr>
            <p:cNvPr id="4" name="Oval 3">
              <a:extLst>
                <a:ext uri="{FF2B5EF4-FFF2-40B4-BE49-F238E27FC236}">
                  <a16:creationId xmlns:a16="http://schemas.microsoft.com/office/drawing/2014/main" id="{B52A3A76-011D-4A2E-B1E1-4483765D980B}"/>
                </a:ext>
              </a:extLst>
            </p:cNvPr>
            <p:cNvSpPr/>
            <p:nvPr/>
          </p:nvSpPr>
          <p:spPr>
            <a:xfrm>
              <a:off x="3631264" y="2099045"/>
              <a:ext cx="791480" cy="1028302"/>
            </a:xfrm>
            <a:prstGeom prst="ellipse">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sp>
        <p:sp>
          <p:nvSpPr>
            <p:cNvPr id="6" name="Rectangle 5" descr="Dancing">
              <a:extLst>
                <a:ext uri="{FF2B5EF4-FFF2-40B4-BE49-F238E27FC236}">
                  <a16:creationId xmlns:a16="http://schemas.microsoft.com/office/drawing/2014/main" id="{C24FA467-20E2-40FB-B496-4066D7162916}"/>
                </a:ext>
              </a:extLst>
            </p:cNvPr>
            <p:cNvSpPr/>
            <p:nvPr/>
          </p:nvSpPr>
          <p:spPr>
            <a:xfrm>
              <a:off x="3850411" y="2318192"/>
              <a:ext cx="454128" cy="590009"/>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7" name="Freeform: Shape 6">
              <a:extLst>
                <a:ext uri="{FF2B5EF4-FFF2-40B4-BE49-F238E27FC236}">
                  <a16:creationId xmlns:a16="http://schemas.microsoft.com/office/drawing/2014/main" id="{6368E944-24D4-46A8-BCAE-BF0C2FF408C8}"/>
                </a:ext>
              </a:extLst>
            </p:cNvPr>
            <p:cNvSpPr/>
            <p:nvPr/>
          </p:nvSpPr>
          <p:spPr>
            <a:xfrm>
              <a:off x="3302544" y="3447639"/>
              <a:ext cx="1685742" cy="2436424"/>
            </a:xfrm>
            <a:custGeom>
              <a:avLst/>
              <a:gdLst>
                <a:gd name="connsiteX0" fmla="*/ 0 w 1685742"/>
                <a:gd name="connsiteY0" fmla="*/ 0 h 2436424"/>
                <a:gd name="connsiteX1" fmla="*/ 1685742 w 1685742"/>
                <a:gd name="connsiteY1" fmla="*/ 0 h 2436424"/>
                <a:gd name="connsiteX2" fmla="*/ 1685742 w 1685742"/>
                <a:gd name="connsiteY2" fmla="*/ 2436424 h 2436424"/>
                <a:gd name="connsiteX3" fmla="*/ 0 w 1685742"/>
                <a:gd name="connsiteY3" fmla="*/ 2436424 h 2436424"/>
                <a:gd name="connsiteX4" fmla="*/ 0 w 1685742"/>
                <a:gd name="connsiteY4" fmla="*/ 0 h 2436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742" h="2436424">
                  <a:moveTo>
                    <a:pt x="0" y="0"/>
                  </a:moveTo>
                  <a:lnTo>
                    <a:pt x="1685742" y="0"/>
                  </a:lnTo>
                  <a:lnTo>
                    <a:pt x="1685742" y="2436424"/>
                  </a:lnTo>
                  <a:lnTo>
                    <a:pt x="0" y="243642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Hip Hop grew out of resistance movement</a:t>
              </a:r>
            </a:p>
          </p:txBody>
        </p:sp>
        <p:sp>
          <p:nvSpPr>
            <p:cNvPr id="8" name="Oval 7">
              <a:extLst>
                <a:ext uri="{FF2B5EF4-FFF2-40B4-BE49-F238E27FC236}">
                  <a16:creationId xmlns:a16="http://schemas.microsoft.com/office/drawing/2014/main" id="{BDD70968-80C3-4396-89A4-D406C30850CC}"/>
                </a:ext>
              </a:extLst>
            </p:cNvPr>
            <p:cNvSpPr/>
            <p:nvPr/>
          </p:nvSpPr>
          <p:spPr>
            <a:xfrm>
              <a:off x="5765445" y="2099045"/>
              <a:ext cx="791480" cy="1028302"/>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sp>
        <p:sp>
          <p:nvSpPr>
            <p:cNvPr id="9" name="Rectangle 8" descr="Small paint brush">
              <a:extLst>
                <a:ext uri="{FF2B5EF4-FFF2-40B4-BE49-F238E27FC236}">
                  <a16:creationId xmlns:a16="http://schemas.microsoft.com/office/drawing/2014/main" id="{2412BE4C-BE1E-4B53-99B9-263597768ACF}"/>
                </a:ext>
              </a:extLst>
            </p:cNvPr>
            <p:cNvSpPr/>
            <p:nvPr/>
          </p:nvSpPr>
          <p:spPr>
            <a:xfrm>
              <a:off x="5984592" y="2318192"/>
              <a:ext cx="454128" cy="590009"/>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11" name="Freeform: Shape 10">
              <a:extLst>
                <a:ext uri="{FF2B5EF4-FFF2-40B4-BE49-F238E27FC236}">
                  <a16:creationId xmlns:a16="http://schemas.microsoft.com/office/drawing/2014/main" id="{EF93008E-1168-47D6-90C3-2FFD821DD3AE}"/>
                </a:ext>
              </a:extLst>
            </p:cNvPr>
            <p:cNvSpPr/>
            <p:nvPr/>
          </p:nvSpPr>
          <p:spPr>
            <a:xfrm>
              <a:off x="5283291" y="3447639"/>
              <a:ext cx="1685742" cy="2436424"/>
            </a:xfrm>
            <a:custGeom>
              <a:avLst/>
              <a:gdLst>
                <a:gd name="connsiteX0" fmla="*/ 0 w 1685742"/>
                <a:gd name="connsiteY0" fmla="*/ 0 h 2436424"/>
                <a:gd name="connsiteX1" fmla="*/ 1685742 w 1685742"/>
                <a:gd name="connsiteY1" fmla="*/ 0 h 2436424"/>
                <a:gd name="connsiteX2" fmla="*/ 1685742 w 1685742"/>
                <a:gd name="connsiteY2" fmla="*/ 2436424 h 2436424"/>
                <a:gd name="connsiteX3" fmla="*/ 0 w 1685742"/>
                <a:gd name="connsiteY3" fmla="*/ 2436424 h 2436424"/>
                <a:gd name="connsiteX4" fmla="*/ 0 w 1685742"/>
                <a:gd name="connsiteY4" fmla="*/ 0 h 2436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742" h="2436424">
                  <a:moveTo>
                    <a:pt x="0" y="0"/>
                  </a:moveTo>
                  <a:lnTo>
                    <a:pt x="1685742" y="0"/>
                  </a:lnTo>
                  <a:lnTo>
                    <a:pt x="1685742" y="2436424"/>
                  </a:lnTo>
                  <a:lnTo>
                    <a:pt x="0" y="243642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Black Arts Movement</a:t>
              </a:r>
            </a:p>
          </p:txBody>
        </p:sp>
        <p:sp>
          <p:nvSpPr>
            <p:cNvPr id="13" name="Oval 12">
              <a:extLst>
                <a:ext uri="{FF2B5EF4-FFF2-40B4-BE49-F238E27FC236}">
                  <a16:creationId xmlns:a16="http://schemas.microsoft.com/office/drawing/2014/main" id="{DB4F3E1B-190A-438E-A9C6-C17D52E922D8}"/>
                </a:ext>
              </a:extLst>
            </p:cNvPr>
            <p:cNvSpPr/>
            <p:nvPr/>
          </p:nvSpPr>
          <p:spPr>
            <a:xfrm>
              <a:off x="7695048" y="2099045"/>
              <a:ext cx="791480" cy="1028302"/>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sp>
        <p:sp>
          <p:nvSpPr>
            <p:cNvPr id="15" name="Rectangle 14" descr="Arrow: Slight curve">
              <a:extLst>
                <a:ext uri="{FF2B5EF4-FFF2-40B4-BE49-F238E27FC236}">
                  <a16:creationId xmlns:a16="http://schemas.microsoft.com/office/drawing/2014/main" id="{1A71353D-BF69-4019-A68B-8A59173F663F}"/>
                </a:ext>
              </a:extLst>
            </p:cNvPr>
            <p:cNvSpPr/>
            <p:nvPr/>
          </p:nvSpPr>
          <p:spPr>
            <a:xfrm>
              <a:off x="7863724" y="2318192"/>
              <a:ext cx="454128" cy="590009"/>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16" name="Freeform: Shape 15">
              <a:extLst>
                <a:ext uri="{FF2B5EF4-FFF2-40B4-BE49-F238E27FC236}">
                  <a16:creationId xmlns:a16="http://schemas.microsoft.com/office/drawing/2014/main" id="{29010097-6096-4B4A-894B-000DF5D9288A}"/>
                </a:ext>
              </a:extLst>
            </p:cNvPr>
            <p:cNvSpPr/>
            <p:nvPr/>
          </p:nvSpPr>
          <p:spPr>
            <a:xfrm>
              <a:off x="7264038" y="3447639"/>
              <a:ext cx="1685742" cy="2436424"/>
            </a:xfrm>
            <a:custGeom>
              <a:avLst/>
              <a:gdLst>
                <a:gd name="connsiteX0" fmla="*/ 0 w 1685742"/>
                <a:gd name="connsiteY0" fmla="*/ 0 h 2436424"/>
                <a:gd name="connsiteX1" fmla="*/ 1685742 w 1685742"/>
                <a:gd name="connsiteY1" fmla="*/ 0 h 2436424"/>
                <a:gd name="connsiteX2" fmla="*/ 1685742 w 1685742"/>
                <a:gd name="connsiteY2" fmla="*/ 2436424 h 2436424"/>
                <a:gd name="connsiteX3" fmla="*/ 0 w 1685742"/>
                <a:gd name="connsiteY3" fmla="*/ 2436424 h 2436424"/>
                <a:gd name="connsiteX4" fmla="*/ 0 w 1685742"/>
                <a:gd name="connsiteY4" fmla="*/ 0 h 2436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742" h="2436424">
                  <a:moveTo>
                    <a:pt x="0" y="0"/>
                  </a:moveTo>
                  <a:lnTo>
                    <a:pt x="1685742" y="0"/>
                  </a:lnTo>
                  <a:lnTo>
                    <a:pt x="1685742" y="2436424"/>
                  </a:lnTo>
                  <a:lnTo>
                    <a:pt x="0" y="243642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44600">
                <a:lnSpc>
                  <a:spcPct val="90000"/>
                </a:lnSpc>
                <a:spcBef>
                  <a:spcPct val="0"/>
                </a:spcBef>
                <a:spcAft>
                  <a:spcPct val="35000"/>
                </a:spcAft>
                <a:buNone/>
                <a:defRPr cap="all"/>
              </a:pPr>
              <a:r>
                <a:rPr lang="en-US" sz="2800" kern="1200" dirty="0">
                  <a:latin typeface="Times New Roman" panose="02020603050405020304" pitchFamily="18" charset="0"/>
                  <a:cs typeface="Times New Roman" panose="02020603050405020304" pitchFamily="18" charset="0"/>
                </a:rPr>
                <a:t>Black Power Movement</a:t>
              </a:r>
            </a:p>
          </p:txBody>
        </p:sp>
      </p:grpSp>
      <p:sp>
        <p:nvSpPr>
          <p:cNvPr id="2" name="Slide Number Placeholder 1">
            <a:extLst>
              <a:ext uri="{FF2B5EF4-FFF2-40B4-BE49-F238E27FC236}">
                <a16:creationId xmlns:a16="http://schemas.microsoft.com/office/drawing/2014/main" id="{18723B85-EF15-4DA6-9D7B-49FC1100A53F}"/>
              </a:ext>
            </a:extLst>
          </p:cNvPr>
          <p:cNvSpPr>
            <a:spLocks noGrp="1"/>
          </p:cNvSpPr>
          <p:nvPr>
            <p:ph type="sldNum" sz="quarter" idx="12"/>
          </p:nvPr>
        </p:nvSpPr>
        <p:spPr/>
        <p:txBody>
          <a:bodyPr/>
          <a:lstStyle/>
          <a:p>
            <a:fld id="{3A98EE3D-8CD1-4C3F-BD1C-C98C9596463C}" type="slidenum">
              <a:rPr lang="en-US" smtClean="0"/>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237D96E-7E52-4E11-893A-88BDD603A418}"/>
              </a:ext>
            </a:extLst>
          </p:cNvPr>
          <p:cNvSpPr>
            <a:spLocks noGrp="1"/>
          </p:cNvSpPr>
          <p:nvPr>
            <p:ph type="sldNum" sz="quarter" idx="12"/>
          </p:nvPr>
        </p:nvSpPr>
        <p:spPr/>
        <p:txBody>
          <a:bodyPr/>
          <a:lstStyle/>
          <a:p>
            <a:fld id="{3A98EE3D-8CD1-4C3F-BD1C-C98C9596463C}" type="slidenum">
              <a:rPr lang="en-US" smtClean="0"/>
              <a:t>41</a:t>
            </a:fld>
            <a:endParaRPr lang="en-US" dirty="0"/>
          </a:p>
        </p:txBody>
      </p:sp>
      <p:sp>
        <p:nvSpPr>
          <p:cNvPr id="2" name="Title 1"/>
          <p:cNvSpPr>
            <a:spLocks noGrp="1"/>
          </p:cNvSpPr>
          <p:nvPr>
            <p:ph type="title" idx="4294967295"/>
          </p:nvPr>
        </p:nvSpPr>
        <p:spPr>
          <a:xfrm>
            <a:off x="921656" y="122239"/>
            <a:ext cx="10058400" cy="950912"/>
          </a:xfrm>
        </p:spPr>
        <p:txBody>
          <a:bodyPr anchor="ctr" anchorCtr="0">
            <a:normAutofit/>
          </a:bodyPr>
          <a:lstStyle/>
          <a:p>
            <a:pPr algn="ctr"/>
            <a:r>
              <a:rPr lang="en-US" sz="4000" b="1" dirty="0">
                <a:solidFill>
                  <a:srgbClr val="C00000"/>
                </a:solidFill>
                <a:latin typeface="Times New Roman" panose="02020603050405020304" pitchFamily="18" charset="0"/>
                <a:cs typeface="Times New Roman" panose="02020603050405020304" pitchFamily="18" charset="0"/>
              </a:rPr>
              <a:t>Endnotes</a:t>
            </a:r>
          </a:p>
        </p:txBody>
      </p:sp>
      <p:sp>
        <p:nvSpPr>
          <p:cNvPr id="3" name="Content Placeholder 2"/>
          <p:cNvSpPr>
            <a:spLocks noGrp="1"/>
          </p:cNvSpPr>
          <p:nvPr>
            <p:ph idx="4294967295"/>
          </p:nvPr>
        </p:nvSpPr>
        <p:spPr>
          <a:xfrm>
            <a:off x="273780" y="946769"/>
            <a:ext cx="11644439" cy="5373111"/>
          </a:xfrm>
        </p:spPr>
        <p:txBody>
          <a:bodyPr lIns="0" tIns="0" rIns="0" bIns="0" anchor="t" anchorCtr="0">
            <a:noAutofit/>
          </a:bodyPr>
          <a:lstStyle/>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Wholistic Stress Control Institute, Inc. Stress Manual, 1984.</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 African World Info Systems, New York, 2011</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 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  </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  </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Braveheart Maria.  </a:t>
            </a:r>
            <a:r>
              <a:rPr lang="en-US" sz="1600" u="sng" dirty="0">
                <a:latin typeface="Times New Roman" panose="02020603050405020304" pitchFamily="18" charset="0"/>
                <a:cs typeface="Times New Roman" panose="02020603050405020304" pitchFamily="18" charset="0"/>
              </a:rPr>
              <a:t>The Return to the Sacred Path: Reflections on the Development of Historical Trauma Healing</a:t>
            </a:r>
            <a:r>
              <a:rPr lang="en-US" sz="1600" dirty="0">
                <a:latin typeface="Times New Roman" panose="02020603050405020304" pitchFamily="18" charset="0"/>
                <a:cs typeface="Times New Roman" panose="02020603050405020304" pitchFamily="18" charset="0"/>
              </a:rPr>
              <a:t>.  Presentation, 2015.  </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DeGruy, Joy.  </a:t>
            </a:r>
            <a:r>
              <a:rPr lang="en-US" sz="1600" u="sng" dirty="0">
                <a:latin typeface="Times New Roman" panose="02020603050405020304" pitchFamily="18" charset="0"/>
                <a:cs typeface="Times New Roman" panose="02020603050405020304" pitchFamily="18" charset="0"/>
              </a:rPr>
              <a:t>Post Traumatic Slave Syndrome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Uptone</a:t>
            </a:r>
            <a:r>
              <a:rPr lang="en-US" sz="1600" dirty="0">
                <a:latin typeface="Times New Roman" panose="02020603050405020304" pitchFamily="18" charset="0"/>
                <a:cs typeface="Times New Roman" panose="02020603050405020304" pitchFamily="18" charset="0"/>
              </a:rPr>
              <a:t> Press 2005. United States, 2005.</a:t>
            </a:r>
          </a:p>
          <a:p>
            <a:pPr marL="342900" indent="-342900">
              <a:spcBef>
                <a:spcPts val="0"/>
              </a:spcBef>
              <a:buFont typeface="+mj-lt"/>
              <a:buAutoNum type="arabicPeriod"/>
            </a:pPr>
            <a:r>
              <a:rPr lang="en-US" sz="1600" dirty="0">
                <a:latin typeface="Times New Roman" panose="02020603050405020304" pitchFamily="18" charset="0"/>
                <a:cs typeface="Times New Roman" panose="02020603050405020304" pitchFamily="18" charset="0"/>
              </a:rPr>
              <a:t>Akbar, </a:t>
            </a:r>
            <a:r>
              <a:rPr lang="en-US" sz="1600" dirty="0" err="1">
                <a:latin typeface="Times New Roman" panose="02020603050405020304" pitchFamily="18" charset="0"/>
                <a:cs typeface="Times New Roman" panose="02020603050405020304" pitchFamily="18" charset="0"/>
              </a:rPr>
              <a:t>Na’Ima</a:t>
            </a:r>
            <a:r>
              <a:rPr lang="en-US" sz="1600" dirty="0">
                <a:latin typeface="Times New Roman" panose="02020603050405020304" pitchFamily="18" charset="0"/>
                <a:cs typeface="Times New Roman" panose="02020603050405020304" pitchFamily="18" charset="0"/>
              </a:rPr>
              <a:t>. </a:t>
            </a:r>
            <a:r>
              <a:rPr lang="en-US" sz="1600" u="sng" dirty="0">
                <a:latin typeface="Times New Roman" panose="02020603050405020304" pitchFamily="18" charset="0"/>
                <a:cs typeface="Times New Roman" panose="02020603050405020304" pitchFamily="18" charset="0"/>
              </a:rPr>
              <a:t>Chains and Images of Psychological Slavery</a:t>
            </a:r>
            <a:r>
              <a:rPr lang="en-US" sz="1600" dirty="0">
                <a:latin typeface="Times New Roman" panose="02020603050405020304" pitchFamily="18" charset="0"/>
                <a:cs typeface="Times New Roman" panose="02020603050405020304" pitchFamily="18" charset="0"/>
              </a:rPr>
              <a:t>, New Mind Productions, 1984.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33744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C69CEC-6759-4B2F-BDD4-C0295761E29B}"/>
              </a:ext>
            </a:extLst>
          </p:cNvPr>
          <p:cNvSpPr>
            <a:spLocks noGrp="1"/>
          </p:cNvSpPr>
          <p:nvPr>
            <p:ph type="sldNum" sz="quarter" idx="12"/>
          </p:nvPr>
        </p:nvSpPr>
        <p:spPr/>
        <p:txBody>
          <a:bodyPr/>
          <a:lstStyle/>
          <a:p>
            <a:fld id="{3A98EE3D-8CD1-4C3F-BD1C-C98C9596463C}" type="slidenum">
              <a:rPr lang="en-US" smtClean="0"/>
              <a:t>42</a:t>
            </a:fld>
            <a:endParaRPr lang="en-US" dirty="0"/>
          </a:p>
        </p:txBody>
      </p:sp>
      <p:sp>
        <p:nvSpPr>
          <p:cNvPr id="3" name="Rectangle 2">
            <a:extLst>
              <a:ext uri="{FF2B5EF4-FFF2-40B4-BE49-F238E27FC236}">
                <a16:creationId xmlns:a16="http://schemas.microsoft.com/office/drawing/2014/main" id="{45040B4C-6068-45B2-A829-3FD9336C5090}"/>
              </a:ext>
            </a:extLst>
          </p:cNvPr>
          <p:cNvSpPr/>
          <p:nvPr/>
        </p:nvSpPr>
        <p:spPr>
          <a:xfrm>
            <a:off x="169933" y="198974"/>
            <a:ext cx="11758831" cy="6247864"/>
          </a:xfrm>
          <a:prstGeom prst="rect">
            <a:avLst/>
          </a:prstGeom>
        </p:spPr>
        <p:txBody>
          <a:bodyPr wrap="square">
            <a:noAutofit/>
          </a:bodyPr>
          <a:lstStyle/>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15</a:t>
            </a:r>
            <a:r>
              <a:rPr lang="en-US" sz="2000" dirty="0">
                <a:latin typeface="Times New Roman" panose="02020603050405020304" pitchFamily="18" charset="0"/>
                <a:cs typeface="Times New Roman" panose="02020603050405020304" pitchFamily="18" charset="0"/>
              </a:rPr>
              <a:t>. Clarke, </a:t>
            </a:r>
            <a:r>
              <a:rPr lang="en-US" sz="2000" dirty="0" err="1">
                <a:latin typeface="Times New Roman" panose="02020603050405020304" pitchFamily="18" charset="0"/>
                <a:cs typeface="Times New Roman" panose="02020603050405020304" pitchFamily="18" charset="0"/>
              </a:rPr>
              <a:t>Henrike</a:t>
            </a:r>
            <a:r>
              <a:rPr lang="en-US" sz="2000" dirty="0">
                <a:latin typeface="Times New Roman" panose="02020603050405020304" pitchFamily="18" charset="0"/>
                <a:cs typeface="Times New Roman" panose="02020603050405020304" pitchFamily="18" charset="0"/>
              </a:rPr>
              <a:t> John.  Christopher Columbus &amp; The African Holocaust:  Slavery and the Rise of European Capitalism.  </a:t>
            </a:r>
            <a:r>
              <a:rPr lang="en-US" sz="2000" dirty="0" err="1">
                <a:latin typeface="Times New Roman" panose="02020603050405020304" pitchFamily="18" charset="0"/>
                <a:cs typeface="Times New Roman" panose="02020603050405020304" pitchFamily="18" charset="0"/>
              </a:rPr>
              <a:t>Enworld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inc.</a:t>
            </a:r>
            <a:r>
              <a:rPr lang="en-US" sz="2000" dirty="0">
                <a:latin typeface="Times New Roman" panose="02020603050405020304" pitchFamily="18" charset="0"/>
                <a:cs typeface="Times New Roman" panose="02020603050405020304" pitchFamily="18" charset="0"/>
              </a:rPr>
              <a:t> New York., 1998</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16</a:t>
            </a:r>
            <a:r>
              <a:rPr lang="en-US" sz="2000" dirty="0">
                <a:latin typeface="Times New Roman" panose="02020603050405020304" pitchFamily="18" charset="0"/>
                <a:cs typeface="Times New Roman" panose="02020603050405020304" pitchFamily="18" charset="0"/>
              </a:rPr>
              <a:t>. Slavery and Resistance. </a:t>
            </a:r>
            <a:r>
              <a:rPr lang="en-US" sz="2000" i="1" u="sng" dirty="0">
                <a:latin typeface="Times New Roman" panose="02020603050405020304" pitchFamily="18" charset="0"/>
                <a:cs typeface="Times New Roman" panose="02020603050405020304" pitchFamily="18" charset="0"/>
              </a:rPr>
              <a:t>http://</a:t>
            </a:r>
            <a:r>
              <a:rPr lang="en-US" sz="2000" i="1" u="sng" dirty="0" err="1">
                <a:latin typeface="Times New Roman" panose="02020603050405020304" pitchFamily="18" charset="0"/>
                <a:cs typeface="Times New Roman" panose="02020603050405020304" pitchFamily="18" charset="0"/>
              </a:rPr>
              <a:t>slaveryandremembrance.org</a:t>
            </a:r>
            <a:r>
              <a:rPr lang="en-US" sz="2000" i="1" u="sng" dirty="0">
                <a:latin typeface="Times New Roman" panose="02020603050405020304" pitchFamily="18" charset="0"/>
                <a:cs typeface="Times New Roman" panose="02020603050405020304" pitchFamily="18" charset="0"/>
              </a:rPr>
              <a:t>/partners/partner/?id=P0010</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17. </a:t>
            </a:r>
            <a:r>
              <a:rPr lang="en-US" sz="2000" dirty="0">
                <a:latin typeface="Times New Roman" panose="02020603050405020304" pitchFamily="18" charset="0"/>
                <a:cs typeface="Times New Roman" panose="02020603050405020304" pitchFamily="18" charset="0"/>
              </a:rPr>
              <a:t>Slavery and Resistance. </a:t>
            </a:r>
            <a:r>
              <a:rPr lang="en-US" sz="2000" i="1" u="sng" dirty="0">
                <a:latin typeface="Times New Roman" panose="02020603050405020304" pitchFamily="18" charset="0"/>
                <a:cs typeface="Times New Roman" panose="02020603050405020304" pitchFamily="18" charset="0"/>
              </a:rPr>
              <a:t>http://</a:t>
            </a:r>
            <a:r>
              <a:rPr lang="en-US" sz="2000" i="1" u="sng" dirty="0" err="1">
                <a:latin typeface="Times New Roman" panose="02020603050405020304" pitchFamily="18" charset="0"/>
                <a:cs typeface="Times New Roman" panose="02020603050405020304" pitchFamily="18" charset="0"/>
              </a:rPr>
              <a:t>slaveryandremembrance.org</a:t>
            </a:r>
            <a:r>
              <a:rPr lang="en-US" sz="2000" i="1" u="sng" dirty="0">
                <a:latin typeface="Times New Roman" panose="02020603050405020304" pitchFamily="18" charset="0"/>
                <a:cs typeface="Times New Roman" panose="02020603050405020304" pitchFamily="18" charset="0"/>
              </a:rPr>
              <a:t>/partners/partner/?id=P0010</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18. </a:t>
            </a:r>
            <a:r>
              <a:rPr lang="en-US" sz="2000" dirty="0">
                <a:latin typeface="Times New Roman" panose="02020603050405020304" pitchFamily="18" charset="0"/>
                <a:cs typeface="Times New Roman" panose="02020603050405020304" pitchFamily="18" charset="0"/>
              </a:rPr>
              <a:t>Resistance to Slavery. </a:t>
            </a:r>
            <a:r>
              <a:rPr lang="en-US" sz="2000" i="1"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http://www.digitalhistory.uh.edu/disp_textbook.cfm?smtid=2&amp;psid=30https://library.csun.edu/SCA/Peek-in-the-Stacks/slave-resistance</a:t>
            </a:r>
            <a:r>
              <a:rPr lang="en-US" sz="2000" i="1" dirty="0">
                <a:latin typeface="Times New Roman" panose="02020603050405020304" pitchFamily="18" charset="0"/>
                <a:cs typeface="Times New Roman" panose="02020603050405020304" pitchFamily="18" charset="0"/>
              </a:rPr>
              <a:t> </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19</a:t>
            </a:r>
            <a:r>
              <a:rPr lang="en-US" sz="2000" dirty="0">
                <a:latin typeface="Times New Roman" panose="02020603050405020304" pitchFamily="18" charset="0"/>
                <a:cs typeface="Times New Roman" panose="02020603050405020304" pitchFamily="18" charset="0"/>
              </a:rPr>
              <a:t>. Resistance to Slavery. </a:t>
            </a:r>
            <a:r>
              <a:rPr lang="en-US" sz="2000" i="1"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http://www.digitalhistory.uh.edu/disp_textbook.cfm?smtid=2&amp;psid=30https://library.csun.edu/SCA/Peek-in-the-Stacks/slave-resistance</a:t>
            </a:r>
            <a:r>
              <a:rPr lang="en-US" sz="2000" i="1" dirty="0">
                <a:latin typeface="Times New Roman" panose="02020603050405020304" pitchFamily="18" charset="0"/>
                <a:cs typeface="Times New Roman" panose="02020603050405020304" pitchFamily="18" charset="0"/>
              </a:rPr>
              <a:t> </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20</a:t>
            </a:r>
            <a:r>
              <a:rPr lang="en-US" sz="2000" dirty="0">
                <a:latin typeface="Times New Roman" panose="02020603050405020304" pitchFamily="18" charset="0"/>
                <a:cs typeface="Times New Roman" panose="02020603050405020304" pitchFamily="18" charset="0"/>
              </a:rPr>
              <a:t>. Resistance to Slavery. </a:t>
            </a:r>
            <a:r>
              <a:rPr lang="en-US" sz="2000" i="1"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http://www.digitalhistory.uh.edu/disp_textbook.cfm?smtid=2&amp;psid=30https://library.csun.edu/SCA/Peek-in-the-Stacks/slave-resistance</a:t>
            </a:r>
            <a:r>
              <a:rPr lang="en-US" sz="2000" i="1" dirty="0">
                <a:latin typeface="Times New Roman" panose="02020603050405020304" pitchFamily="18" charset="0"/>
                <a:cs typeface="Times New Roman" panose="02020603050405020304" pitchFamily="18" charset="0"/>
              </a:rPr>
              <a:t> </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21</a:t>
            </a:r>
            <a:r>
              <a:rPr lang="en-US" sz="2000" dirty="0">
                <a:latin typeface="Times New Roman" panose="02020603050405020304" pitchFamily="18" charset="0"/>
                <a:cs typeface="Times New Roman" panose="02020603050405020304" pitchFamily="18" charset="0"/>
              </a:rPr>
              <a:t>. Clarke, </a:t>
            </a:r>
            <a:r>
              <a:rPr lang="en-US" sz="2000" dirty="0" err="1">
                <a:latin typeface="Times New Roman" panose="02020603050405020304" pitchFamily="18" charset="0"/>
                <a:cs typeface="Times New Roman" panose="02020603050405020304" pitchFamily="18" charset="0"/>
              </a:rPr>
              <a:t>Henrike</a:t>
            </a:r>
            <a:r>
              <a:rPr lang="en-US" sz="2000" dirty="0">
                <a:latin typeface="Times New Roman" panose="02020603050405020304" pitchFamily="18" charset="0"/>
                <a:cs typeface="Times New Roman" panose="02020603050405020304" pitchFamily="18" charset="0"/>
              </a:rPr>
              <a:t> John.  Christopher Columbus &amp; The African Holocaust:  Slavery and the Rise of European Capitalism.  </a:t>
            </a:r>
            <a:r>
              <a:rPr lang="en-US" sz="2000" dirty="0" err="1">
                <a:latin typeface="Times New Roman" panose="02020603050405020304" pitchFamily="18" charset="0"/>
                <a:cs typeface="Times New Roman" panose="02020603050405020304" pitchFamily="18" charset="0"/>
              </a:rPr>
              <a:t>Enworld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inc.</a:t>
            </a:r>
            <a:r>
              <a:rPr lang="en-US" sz="2000" dirty="0">
                <a:latin typeface="Times New Roman" panose="02020603050405020304" pitchFamily="18" charset="0"/>
                <a:cs typeface="Times New Roman" panose="02020603050405020304" pitchFamily="18" charset="0"/>
              </a:rPr>
              <a:t> New York., 1998</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22</a:t>
            </a:r>
            <a:r>
              <a:rPr lang="en-US" sz="2000" dirty="0">
                <a:latin typeface="Times New Roman" panose="02020603050405020304" pitchFamily="18" charset="0"/>
                <a:cs typeface="Times New Roman" panose="02020603050405020304" pitchFamily="18" charset="0"/>
              </a:rPr>
              <a:t>. Clarke, </a:t>
            </a:r>
            <a:r>
              <a:rPr lang="en-US" sz="2000" dirty="0" err="1">
                <a:latin typeface="Times New Roman" panose="02020603050405020304" pitchFamily="18" charset="0"/>
                <a:cs typeface="Times New Roman" panose="02020603050405020304" pitchFamily="18" charset="0"/>
              </a:rPr>
              <a:t>Henrike</a:t>
            </a:r>
            <a:r>
              <a:rPr lang="en-US" sz="2000" dirty="0">
                <a:latin typeface="Times New Roman" panose="02020603050405020304" pitchFamily="18" charset="0"/>
                <a:cs typeface="Times New Roman" panose="02020603050405020304" pitchFamily="18" charset="0"/>
              </a:rPr>
              <a:t> John.  Christopher Columbus &amp; The African Holocaust:  Slavery and the Rise of European Capitalism.  </a:t>
            </a:r>
            <a:r>
              <a:rPr lang="en-US" sz="2000" dirty="0" err="1">
                <a:latin typeface="Times New Roman" panose="02020603050405020304" pitchFamily="18" charset="0"/>
                <a:cs typeface="Times New Roman" panose="02020603050405020304" pitchFamily="18" charset="0"/>
              </a:rPr>
              <a:t>Enworld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inc.</a:t>
            </a:r>
            <a:r>
              <a:rPr lang="en-US" sz="2000" dirty="0">
                <a:latin typeface="Times New Roman" panose="02020603050405020304" pitchFamily="18" charset="0"/>
                <a:cs typeface="Times New Roman" panose="02020603050405020304" pitchFamily="18" charset="0"/>
              </a:rPr>
              <a:t> New York., 1998</a:t>
            </a:r>
          </a:p>
          <a:p>
            <a:pPr>
              <a:buClr>
                <a:schemeClr val="accent1"/>
              </a:buClr>
            </a:pPr>
            <a:r>
              <a:rPr lang="en-US" sz="2000" dirty="0">
                <a:latin typeface="Times New Roman" panose="02020603050405020304" pitchFamily="18" charset="0"/>
                <a:cs typeface="Times New Roman" panose="02020603050405020304" pitchFamily="18" charset="0"/>
              </a:rPr>
              <a:t> </a:t>
            </a:r>
          </a:p>
          <a:p>
            <a:pPr>
              <a:buClr>
                <a:schemeClr val="accent1"/>
              </a:buClr>
            </a:pPr>
            <a:r>
              <a:rPr lang="en-US" sz="2000" dirty="0">
                <a:solidFill>
                  <a:srgbClr val="C00000"/>
                </a:solidFill>
                <a:latin typeface="Times New Roman" panose="02020603050405020304" pitchFamily="18" charset="0"/>
                <a:cs typeface="Times New Roman" panose="02020603050405020304" pitchFamily="18" charset="0"/>
              </a:rPr>
              <a:t>23</a:t>
            </a:r>
            <a:r>
              <a:rPr lang="en-US" sz="2000" dirty="0">
                <a:latin typeface="Times New Roman" panose="02020603050405020304" pitchFamily="18" charset="0"/>
                <a:cs typeface="Times New Roman" panose="02020603050405020304" pitchFamily="18" charset="0"/>
              </a:rPr>
              <a:t>. Slavery and Resistance. </a:t>
            </a:r>
            <a:r>
              <a:rPr lang="en-US" sz="2000" i="1" u="sng" dirty="0">
                <a:latin typeface="Times New Roman" panose="02020603050405020304" pitchFamily="18" charset="0"/>
                <a:cs typeface="Times New Roman" panose="02020603050405020304" pitchFamily="18" charset="0"/>
              </a:rPr>
              <a:t>http://</a:t>
            </a:r>
            <a:r>
              <a:rPr lang="en-US" sz="2000" i="1" u="sng" dirty="0" err="1">
                <a:latin typeface="Times New Roman" panose="02020603050405020304" pitchFamily="18" charset="0"/>
                <a:cs typeface="Times New Roman" panose="02020603050405020304" pitchFamily="18" charset="0"/>
              </a:rPr>
              <a:t>slaveryandremembrance.org</a:t>
            </a:r>
            <a:r>
              <a:rPr lang="en-US" sz="2000" i="1" u="sng" dirty="0">
                <a:latin typeface="Times New Roman" panose="02020603050405020304" pitchFamily="18" charset="0"/>
                <a:cs typeface="Times New Roman" panose="02020603050405020304" pitchFamily="18" charset="0"/>
              </a:rPr>
              <a:t>/partners/partner/?id=P0010 </a:t>
            </a:r>
            <a:r>
              <a:rPr lang="en-US" sz="2000" dirty="0">
                <a:latin typeface="Times New Roman" panose="02020603050405020304" pitchFamily="18" charset="0"/>
                <a:cs typeface="Times New Roman" panose="02020603050405020304" pitchFamily="18" charset="0"/>
              </a:rPr>
              <a:t>Hill, </a:t>
            </a:r>
            <a:endParaRPr lang="en-US" sz="2000" i="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54506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26CF8-E500-FB4C-B167-867AA7EA6113}"/>
              </a:ext>
            </a:extLst>
          </p:cNvPr>
          <p:cNvSpPr>
            <a:spLocks noGrp="1"/>
          </p:cNvSpPr>
          <p:nvPr>
            <p:ph type="title"/>
          </p:nvPr>
        </p:nvSpPr>
        <p:spPr>
          <a:xfrm>
            <a:off x="1097280" y="286603"/>
            <a:ext cx="100584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46E6B0D0-AEB3-0644-B77B-0D618DB2F213}"/>
              </a:ext>
            </a:extLst>
          </p:cNvPr>
          <p:cNvSpPr>
            <a:spLocks noGrp="1"/>
          </p:cNvSpPr>
          <p:nvPr>
            <p:ph idx="1"/>
          </p:nvPr>
        </p:nvSpPr>
        <p:spPr>
          <a:xfrm>
            <a:off x="1097280" y="332323"/>
            <a:ext cx="10058400" cy="5805242"/>
          </a:xfrm>
        </p:spPr>
        <p:txBody>
          <a:bodyPr/>
          <a:lstStyle/>
          <a:p>
            <a:pPr>
              <a:buClr>
                <a:schemeClr val="accent1"/>
              </a:buClr>
            </a:pPr>
            <a:r>
              <a:rPr lang="en-US" dirty="0">
                <a:solidFill>
                  <a:srgbClr val="C00000"/>
                </a:solidFill>
                <a:latin typeface="Times New Roman" panose="02020603050405020304" pitchFamily="18" charset="0"/>
                <a:cs typeface="Times New Roman" panose="02020603050405020304" pitchFamily="18" charset="0"/>
              </a:rPr>
              <a:t>24</a:t>
            </a:r>
            <a:r>
              <a:rPr lang="en-US" dirty="0">
                <a:latin typeface="Times New Roman" panose="02020603050405020304" pitchFamily="18" charset="0"/>
                <a:cs typeface="Times New Roman" panose="02020603050405020304" pitchFamily="18" charset="0"/>
              </a:rPr>
              <a:t>. Marc Lamont.  </a:t>
            </a:r>
            <a:r>
              <a:rPr lang="en-US" u="sng" dirty="0">
                <a:latin typeface="Times New Roman" panose="02020603050405020304" pitchFamily="18" charset="0"/>
                <a:cs typeface="Times New Roman" panose="02020603050405020304" pitchFamily="18" charset="0"/>
              </a:rPr>
              <a:t>Schooling Hip Hop:  Expanding Hip Hop Based Education Across  </a:t>
            </a:r>
            <a:r>
              <a:rPr lang="en-US" dirty="0">
                <a:latin typeface="Times New Roman" panose="02020603050405020304" pitchFamily="18" charset="0"/>
                <a:cs typeface="Times New Roman" panose="02020603050405020304" pitchFamily="18" charset="0"/>
              </a:rPr>
              <a:t>The Curriculum. </a:t>
            </a:r>
          </a:p>
          <a:p>
            <a:r>
              <a:rPr lang="en-US" dirty="0">
                <a:solidFill>
                  <a:srgbClr val="C00000"/>
                </a:solidFill>
                <a:latin typeface="Times New Roman" panose="02020603050405020304" pitchFamily="18" charset="0"/>
                <a:cs typeface="Times New Roman" panose="02020603050405020304" pitchFamily="18" charset="0"/>
              </a:rPr>
              <a:t>25</a:t>
            </a:r>
            <a:r>
              <a:rPr lang="en-US" dirty="0">
                <a:latin typeface="Times New Roman" panose="02020603050405020304" pitchFamily="18" charset="0"/>
                <a:cs typeface="Times New Roman" panose="02020603050405020304" pitchFamily="18" charset="0"/>
              </a:rPr>
              <a:t>. The Homestead Act, May 20, 1862. National Archives. </a:t>
            </a:r>
            <a:r>
              <a:rPr lang="en-US" i="1" u="sng" dirty="0">
                <a:latin typeface="Times New Roman" panose="02020603050405020304" pitchFamily="18" charset="0"/>
                <a:cs typeface="Times New Roman" panose="02020603050405020304" pitchFamily="18" charset="0"/>
                <a:hlinkClick r:id="rId2"/>
              </a:rPr>
              <a:t>www</a:t>
            </a:r>
            <a:r>
              <a:rPr lang="en-US" u="sng" dirty="0">
                <a:latin typeface="Times New Roman" panose="02020603050405020304" pitchFamily="18" charset="0"/>
                <a:cs typeface="Times New Roman" panose="02020603050405020304" pitchFamily="18" charset="0"/>
                <a:hlinkClick r:id="rId2"/>
              </a:rPr>
              <a:t>.archives.gov/legislative/features/homestead-act</a:t>
            </a:r>
            <a:endParaRPr lang="en-US" u="sng" dirty="0">
              <a:latin typeface="Times New Roman" panose="02020603050405020304" pitchFamily="18" charset="0"/>
              <a:cs typeface="Times New Roman" panose="02020603050405020304" pitchFamily="18" charset="0"/>
            </a:endParaRPr>
          </a:p>
          <a:p>
            <a:r>
              <a:rPr lang="en-US" dirty="0">
                <a:solidFill>
                  <a:srgbClr val="C00000"/>
                </a:solidFill>
                <a:latin typeface="Times New Roman" panose="02020603050405020304" pitchFamily="18" charset="0"/>
                <a:cs typeface="Times New Roman" panose="02020603050405020304" pitchFamily="18" charset="0"/>
              </a:rPr>
              <a:t>26</a:t>
            </a:r>
            <a:r>
              <a:rPr lang="en-US" dirty="0">
                <a:latin typeface="Times New Roman" panose="02020603050405020304" pitchFamily="18" charset="0"/>
                <a:cs typeface="Times New Roman" panose="02020603050405020304" pitchFamily="18" charset="0"/>
              </a:rPr>
              <a:t>. Chang, Jeff. Can’t Stop Won’t Stop:  </a:t>
            </a:r>
            <a:r>
              <a:rPr lang="en-US" u="sng" dirty="0">
                <a:latin typeface="Times New Roman" panose="02020603050405020304" pitchFamily="18" charset="0"/>
                <a:cs typeface="Times New Roman" panose="02020603050405020304" pitchFamily="18" charset="0"/>
              </a:rPr>
              <a:t>A History of The Hip Hop Generation</a:t>
            </a:r>
            <a:r>
              <a:rPr lang="en-US" dirty="0">
                <a:latin typeface="Times New Roman" panose="02020603050405020304" pitchFamily="18" charset="0"/>
                <a:cs typeface="Times New Roman" panose="02020603050405020304" pitchFamily="18" charset="0"/>
              </a:rPr>
              <a:t>.  Picador USA, 2005</a:t>
            </a:r>
          </a:p>
          <a:p>
            <a:r>
              <a:rPr lang="en-US" dirty="0">
                <a:solidFill>
                  <a:srgbClr val="C00000"/>
                </a:solidFill>
                <a:latin typeface="Times New Roman" panose="02020603050405020304" pitchFamily="18" charset="0"/>
                <a:cs typeface="Times New Roman" panose="02020603050405020304" pitchFamily="18" charset="0"/>
              </a:rPr>
              <a:t>27</a:t>
            </a:r>
            <a:r>
              <a:rPr lang="en-US" dirty="0">
                <a:latin typeface="Times New Roman" panose="02020603050405020304" pitchFamily="18" charset="0"/>
                <a:cs typeface="Times New Roman" panose="02020603050405020304" pitchFamily="18" charset="0"/>
              </a:rPr>
              <a:t>. Chang, Jeff. Can’t Stop Won’t Stop:  </a:t>
            </a:r>
            <a:r>
              <a:rPr lang="en-US" u="sng" dirty="0">
                <a:latin typeface="Times New Roman" panose="02020603050405020304" pitchFamily="18" charset="0"/>
                <a:cs typeface="Times New Roman" panose="02020603050405020304" pitchFamily="18" charset="0"/>
              </a:rPr>
              <a:t>A History of The Hip Hop Generation</a:t>
            </a:r>
            <a:r>
              <a:rPr lang="en-US" dirty="0">
                <a:latin typeface="Times New Roman" panose="02020603050405020304" pitchFamily="18" charset="0"/>
                <a:cs typeface="Times New Roman" panose="02020603050405020304" pitchFamily="18" charset="0"/>
              </a:rPr>
              <a:t>.  Picador USA, 2005</a:t>
            </a:r>
          </a:p>
          <a:p>
            <a:r>
              <a:rPr lang="en-US" dirty="0">
                <a:solidFill>
                  <a:srgbClr val="C00000"/>
                </a:solidFill>
                <a:latin typeface="Times New Roman" panose="02020603050405020304" pitchFamily="18" charset="0"/>
                <a:cs typeface="Times New Roman" panose="02020603050405020304" pitchFamily="18" charset="0"/>
              </a:rPr>
              <a:t>28</a:t>
            </a:r>
            <a:r>
              <a:rPr lang="en-US" dirty="0">
                <a:latin typeface="Times New Roman" panose="02020603050405020304" pitchFamily="18" charset="0"/>
                <a:cs typeface="Times New Roman" panose="02020603050405020304" pitchFamily="18" charset="0"/>
              </a:rPr>
              <a:t>. Hip Hop Retail &amp; Consumers. </a:t>
            </a:r>
            <a:r>
              <a:rPr lang="en-US" i="1" u="sng" dirty="0">
                <a:latin typeface="Times New Roman" panose="02020603050405020304" pitchFamily="18" charset="0"/>
                <a:cs typeface="Times New Roman" panose="02020603050405020304" pitchFamily="18" charset="0"/>
              </a:rPr>
              <a:t>https://</a:t>
            </a:r>
            <a:r>
              <a:rPr lang="en-US" i="1" u="sng" dirty="0" err="1">
                <a:latin typeface="Times New Roman" panose="02020603050405020304" pitchFamily="18" charset="0"/>
                <a:cs typeface="Times New Roman" panose="02020603050405020304" pitchFamily="18" charset="0"/>
              </a:rPr>
              <a:t>genius.com</a:t>
            </a:r>
            <a:r>
              <a:rPr lang="en-US" i="1" u="sng" dirty="0">
                <a:latin typeface="Times New Roman" panose="02020603050405020304" pitchFamily="18" charset="0"/>
                <a:cs typeface="Times New Roman" panose="02020603050405020304" pitchFamily="18" charset="0"/>
              </a:rPr>
              <a:t>/discussions/281920-The-majority-of-hip-hop-listeners-are-white.</a:t>
            </a:r>
            <a:r>
              <a:rPr lang="en-US" dirty="0">
                <a:latin typeface="Times New Roman" panose="02020603050405020304" pitchFamily="18" charset="0"/>
                <a:cs typeface="Times New Roman" panose="02020603050405020304" pitchFamily="18" charset="0"/>
              </a:rPr>
              <a:t> 2017</a:t>
            </a:r>
          </a:p>
          <a:p>
            <a:r>
              <a:rPr lang="en-US" dirty="0">
                <a:solidFill>
                  <a:srgbClr val="C00000"/>
                </a:solidFill>
                <a:latin typeface="Times New Roman" panose="02020603050405020304" pitchFamily="18" charset="0"/>
                <a:cs typeface="Times New Roman" panose="02020603050405020304" pitchFamily="18" charset="0"/>
              </a:rPr>
              <a:t>29</a:t>
            </a:r>
            <a:r>
              <a:rPr lang="en-US" dirty="0">
                <a:latin typeface="Times New Roman" panose="02020603050405020304" pitchFamily="18" charset="0"/>
                <a:cs typeface="Times New Roman" panose="02020603050405020304" pitchFamily="18" charset="0"/>
              </a:rPr>
              <a:t>. Universal Zulu Nation.  </a:t>
            </a:r>
            <a:r>
              <a:rPr lang="en-US" dirty="0" err="1">
                <a:latin typeface="Times New Roman" panose="02020603050405020304" pitchFamily="18" charset="0"/>
                <a:cs typeface="Times New Roman" panose="02020603050405020304" pitchFamily="18" charset="0"/>
              </a:rPr>
              <a:t>www.zulunation.com</a:t>
            </a:r>
            <a:endParaRPr lang="en-US" dirty="0">
              <a:latin typeface="Times New Roman" panose="02020603050405020304" pitchFamily="18" charset="0"/>
              <a:cs typeface="Times New Roman" panose="02020603050405020304" pitchFamily="18" charset="0"/>
            </a:endParaRPr>
          </a:p>
          <a:p>
            <a:r>
              <a:rPr lang="en-US" dirty="0">
                <a:solidFill>
                  <a:srgbClr val="C00000"/>
                </a:solidFill>
                <a:latin typeface="Times New Roman" panose="02020603050405020304" pitchFamily="18" charset="0"/>
                <a:cs typeface="Times New Roman" panose="02020603050405020304" pitchFamily="18" charset="0"/>
              </a:rPr>
              <a:t>30</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Yetman</a:t>
            </a:r>
            <a:r>
              <a:rPr lang="en-US" dirty="0">
                <a:latin typeface="Times New Roman" panose="02020603050405020304" pitchFamily="18" charset="0"/>
                <a:cs typeface="Times New Roman" panose="02020603050405020304" pitchFamily="18" charset="0"/>
              </a:rPr>
              <a:t>. R. Norma.  </a:t>
            </a:r>
            <a:r>
              <a:rPr lang="en-US" u="sng" dirty="0">
                <a:latin typeface="Times New Roman" panose="02020603050405020304" pitchFamily="18" charset="0"/>
                <a:cs typeface="Times New Roman" panose="02020603050405020304" pitchFamily="18" charset="0"/>
              </a:rPr>
              <a:t>Voices From Slavery:  100 Authentic Slaver Narratives</a:t>
            </a:r>
            <a:r>
              <a:rPr lang="en-US" dirty="0">
                <a:latin typeface="Times New Roman" panose="02020603050405020304" pitchFamily="18" charset="0"/>
                <a:cs typeface="Times New Roman" panose="02020603050405020304" pitchFamily="18" charset="0"/>
              </a:rPr>
              <a:t>.  Dover Publications, Inc. New York, 2000</a:t>
            </a:r>
          </a:p>
          <a:p>
            <a:endParaRPr lang="en-US"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6AF1DE52-D090-4044-A953-C37979B4F097}"/>
              </a:ext>
            </a:extLst>
          </p:cNvPr>
          <p:cNvSpPr>
            <a:spLocks noGrp="1"/>
          </p:cNvSpPr>
          <p:nvPr>
            <p:ph type="sldNum" sz="quarter" idx="12"/>
          </p:nvPr>
        </p:nvSpPr>
        <p:spPr/>
        <p:txBody>
          <a:bodyPr/>
          <a:lstStyle/>
          <a:p>
            <a:fld id="{3A98EE3D-8CD1-4C3F-BD1C-C98C9596463C}" type="slidenum">
              <a:rPr lang="en-US" smtClean="0"/>
              <a:t>43</a:t>
            </a:fld>
            <a:endParaRPr lang="en-US" dirty="0"/>
          </a:p>
        </p:txBody>
      </p:sp>
    </p:spTree>
    <p:extLst>
      <p:ext uri="{BB962C8B-B14F-4D97-AF65-F5344CB8AC3E}">
        <p14:creationId xmlns:p14="http://schemas.microsoft.com/office/powerpoint/2010/main" val="1361759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75F8FC7-2268-462F-AFF6-A4A975C34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5800450" y="120650"/>
            <a:ext cx="5750635" cy="6102350"/>
          </a:xfrm>
        </p:spPr>
        <p:txBody>
          <a:bodyPr anchorCtr="0">
            <a:noAutofit/>
          </a:bodyPr>
          <a:lstStyle/>
          <a:p>
            <a:pPr algn="ctr"/>
            <a:r>
              <a:rPr lang="en-US" sz="2400" b="1" dirty="0">
                <a:solidFill>
                  <a:srgbClr val="C00000"/>
                </a:solidFill>
                <a:latin typeface="Times New Roman" panose="02020603050405020304" pitchFamily="18" charset="0"/>
                <a:cs typeface="Times New Roman" panose="02020603050405020304" pitchFamily="18" charset="0"/>
              </a:rPr>
              <a:t>For More information Contact:</a:t>
            </a:r>
            <a:br>
              <a:rPr lang="en-US" sz="2400" b="1" dirty="0">
                <a:solidFill>
                  <a:srgbClr val="C00000"/>
                </a:solidFill>
                <a:latin typeface="Times New Roman" panose="02020603050405020304" pitchFamily="18" charset="0"/>
                <a:cs typeface="Times New Roman" panose="02020603050405020304" pitchFamily="18" charset="0"/>
              </a:rPr>
            </a:br>
            <a:br>
              <a:rPr lang="en-US" sz="2400" b="1" dirty="0">
                <a:solidFill>
                  <a:srgbClr val="C00000"/>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itchFamily="18" charset="0"/>
              </a:rPr>
              <a:t>Kelvin Walston, MA – Senior Health Educator </a:t>
            </a:r>
            <a:br>
              <a:rPr lang="en-US" sz="2400" dirty="0">
                <a:solidFill>
                  <a:schemeClr val="tx1"/>
                </a:solidFill>
                <a:latin typeface="Times New Roman" panose="02020603050405020304" pitchFamily="18" charset="0"/>
                <a:cs typeface="Times New Roman" pitchFamily="18" charset="0"/>
              </a:rPr>
            </a:br>
            <a:r>
              <a:rPr lang="en-US" sz="2400" b="1" dirty="0">
                <a:solidFill>
                  <a:srgbClr val="C0000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kelvinwalston@hotmail.com</a:t>
            </a:r>
            <a:br>
              <a:rPr lang="en-US" sz="2400" dirty="0">
                <a:solidFill>
                  <a:schemeClr val="tx1"/>
                </a:solidFill>
                <a:latin typeface="Times New Roman" panose="02020603050405020304" pitchFamily="18" charset="0"/>
                <a:cs typeface="Times New Roman" pitchFamily="18" charset="0"/>
              </a:rPr>
            </a:br>
            <a:r>
              <a:rPr lang="en-US" sz="2400" dirty="0">
                <a:solidFill>
                  <a:schemeClr val="tx1"/>
                </a:solidFill>
                <a:latin typeface="Times New Roman" panose="02020603050405020304" pitchFamily="18" charset="0"/>
                <a:cs typeface="Times New Roman" pitchFamily="18" charset="0"/>
              </a:rPr>
              <a:t>404-755-0068</a:t>
            </a:r>
            <a:br>
              <a:rPr lang="en-US" sz="2400" dirty="0">
                <a:solidFill>
                  <a:schemeClr val="tx1"/>
                </a:solidFill>
                <a:latin typeface="Times New Roman" panose="02020603050405020304" pitchFamily="18" charset="0"/>
                <a:cs typeface="Times New Roman" pitchFamily="18" charset="0"/>
              </a:rPr>
            </a:br>
            <a:r>
              <a:rPr lang="en-US" sz="2400" dirty="0">
                <a:solidFill>
                  <a:schemeClr val="tx1"/>
                </a:solidFill>
                <a:latin typeface="Times New Roman" panose="02020603050405020304" pitchFamily="18" charset="0"/>
                <a:cs typeface="Times New Roman" pitchFamily="18" charset="0"/>
              </a:rPr>
              <a:t>404-664-4672 (cell)</a:t>
            </a:r>
            <a:br>
              <a:rPr lang="en-US" sz="2400" dirty="0">
                <a:solidFill>
                  <a:schemeClr val="tx1"/>
                </a:solidFill>
                <a:latin typeface="Times New Roman" panose="02020603050405020304" pitchFamily="18" charset="0"/>
                <a:cs typeface="Times New Roman" pitchFamily="18" charset="0"/>
              </a:rPr>
            </a:br>
            <a:br>
              <a:rPr lang="en-US" sz="2400" dirty="0">
                <a:solidFill>
                  <a:schemeClr val="tx1"/>
                </a:solidFill>
                <a:latin typeface="Times New Roman" panose="02020603050405020304" pitchFamily="18" charset="0"/>
                <a:cs typeface="Times New Roman" pitchFamily="18" charset="0"/>
              </a:rPr>
            </a:br>
            <a:r>
              <a:rPr lang="en-US" sz="2400" dirty="0" err="1">
                <a:solidFill>
                  <a:schemeClr val="tx1"/>
                </a:solidFill>
                <a:latin typeface="Times New Roman" panose="02020603050405020304" pitchFamily="18" charset="0"/>
                <a:cs typeface="Times New Roman" pitchFamily="18" charset="0"/>
              </a:rPr>
              <a:t>Tarita</a:t>
            </a:r>
            <a:r>
              <a:rPr lang="en-US" sz="2400" dirty="0">
                <a:solidFill>
                  <a:schemeClr val="tx1"/>
                </a:solidFill>
                <a:latin typeface="Times New Roman" panose="02020603050405020304" pitchFamily="18" charset="0"/>
                <a:cs typeface="Times New Roman" pitchFamily="18" charset="0"/>
              </a:rPr>
              <a:t> Johnson, MSW – Program Director</a:t>
            </a:r>
            <a:br>
              <a:rPr lang="en-US" sz="2400" dirty="0">
                <a:solidFill>
                  <a:schemeClr val="tx1"/>
                </a:solidFill>
                <a:latin typeface="Times New Roman" panose="02020603050405020304" pitchFamily="18" charset="0"/>
                <a:cs typeface="Times New Roman" pitchFamily="18" charset="0"/>
              </a:rPr>
            </a:br>
            <a:r>
              <a:rPr lang="en-US" sz="2400" b="1" dirty="0">
                <a:solidFill>
                  <a:srgbClr val="C00000"/>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tjohnson@wholistic1.com</a:t>
            </a:r>
            <a:r>
              <a:rPr lang="en-US" sz="2400" b="1" dirty="0">
                <a:solidFill>
                  <a:srgbClr val="C00000"/>
                </a:solidFill>
                <a:latin typeface="Times New Roman" panose="02020603050405020304" pitchFamily="18" charset="0"/>
                <a:cs typeface="Times New Roman" panose="02020603050405020304" pitchFamily="18" charset="0"/>
              </a:rPr>
              <a:t> </a:t>
            </a:r>
            <a:br>
              <a:rPr lang="en-US" sz="2400" dirty="0">
                <a:solidFill>
                  <a:schemeClr val="tx1"/>
                </a:solidFill>
                <a:latin typeface="Times New Roman" panose="02020603050405020304" pitchFamily="18" charset="0"/>
                <a:cs typeface="Times New Roman" pitchFamily="18" charset="0"/>
              </a:rPr>
            </a:br>
            <a:br>
              <a:rPr lang="en-US" sz="2400" dirty="0">
                <a:solidFill>
                  <a:schemeClr val="tx1"/>
                </a:solidFill>
                <a:latin typeface="Times New Roman" panose="02020603050405020304" pitchFamily="18" charset="0"/>
                <a:cs typeface="Times New Roman" pitchFamily="18" charset="0"/>
              </a:rPr>
            </a:br>
            <a:br>
              <a:rPr lang="en-US" sz="1800" dirty="0">
                <a:solidFill>
                  <a:schemeClr val="tx1"/>
                </a:solidFill>
                <a:latin typeface="Times New Roman" panose="02020603050405020304" pitchFamily="18" charset="0"/>
                <a:cs typeface="Times New Roman" pitchFamily="18" charset="0"/>
              </a:rPr>
            </a:br>
            <a:br>
              <a:rPr lang="en-US" sz="1800" dirty="0">
                <a:solidFill>
                  <a:schemeClr val="tx1"/>
                </a:solidFill>
                <a:latin typeface="Times New Roman" panose="02020603050405020304" pitchFamily="18" charset="0"/>
                <a:cs typeface="Times New Roman" pitchFamily="18" charset="0"/>
              </a:rPr>
            </a:br>
            <a:r>
              <a:rPr lang="en-US" sz="2000" b="1" dirty="0">
                <a:solidFill>
                  <a:schemeClr val="tx1"/>
                </a:solidFill>
                <a:latin typeface="Times New Roman" panose="02020603050405020304" pitchFamily="18" charset="0"/>
                <a:cs typeface="Times New Roman" pitchFamily="18" charset="0"/>
              </a:rPr>
              <a:t>Wholistic Stress Control Institute, Inc. </a:t>
            </a:r>
            <a:br>
              <a:rPr lang="en-US" sz="2000" b="1" dirty="0">
                <a:solidFill>
                  <a:schemeClr val="tx1"/>
                </a:solidFill>
                <a:latin typeface="Times New Roman" panose="02020603050405020304" pitchFamily="18" charset="0"/>
                <a:cs typeface="Times New Roman" pitchFamily="18" charset="0"/>
              </a:rPr>
            </a:br>
            <a:r>
              <a:rPr lang="en-US" sz="2000" dirty="0">
                <a:solidFill>
                  <a:schemeClr val="tx1"/>
                </a:solidFill>
                <a:latin typeface="Times New Roman" panose="02020603050405020304" pitchFamily="18" charset="0"/>
                <a:cs typeface="Times New Roman" pitchFamily="18" charset="0"/>
              </a:rPr>
              <a:t>2545 Benjamin E. Mays Drive SW</a:t>
            </a:r>
            <a:br>
              <a:rPr lang="en-US" sz="2000" dirty="0">
                <a:solidFill>
                  <a:schemeClr val="tx1"/>
                </a:solidFill>
                <a:latin typeface="Times New Roman" panose="02020603050405020304" pitchFamily="18" charset="0"/>
                <a:cs typeface="Times New Roman" pitchFamily="18" charset="0"/>
              </a:rPr>
            </a:br>
            <a:r>
              <a:rPr lang="en-US" sz="2000" dirty="0">
                <a:solidFill>
                  <a:schemeClr val="tx1"/>
                </a:solidFill>
                <a:latin typeface="Times New Roman" panose="02020603050405020304" pitchFamily="18" charset="0"/>
                <a:cs typeface="Times New Roman" pitchFamily="18" charset="0"/>
              </a:rPr>
              <a:t>Atlanta, GA  30311</a:t>
            </a:r>
            <a:br>
              <a:rPr lang="en-US" sz="2000" dirty="0">
                <a:solidFill>
                  <a:schemeClr val="tx1"/>
                </a:solidFill>
                <a:latin typeface="Times New Roman" panose="02020603050405020304" pitchFamily="18" charset="0"/>
                <a:cs typeface="Times New Roman" pitchFamily="18" charset="0"/>
              </a:rPr>
            </a:br>
            <a:r>
              <a:rPr lang="en-US" sz="2000" dirty="0">
                <a:solidFill>
                  <a:schemeClr val="tx1"/>
                </a:solidFill>
                <a:latin typeface="Times New Roman" panose="02020603050405020304" pitchFamily="18" charset="0"/>
                <a:cs typeface="Times New Roman" pitchFamily="18" charset="0"/>
              </a:rPr>
              <a:t>404-755-0068 / </a:t>
            </a:r>
            <a:r>
              <a:rPr lang="en-US" sz="2000" b="1" dirty="0">
                <a:solidFill>
                  <a:srgbClr val="C00000"/>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www.wholistic1.com</a:t>
            </a:r>
            <a:r>
              <a:rPr lang="en-US" sz="2000" b="1" dirty="0">
                <a:solidFill>
                  <a:srgbClr val="C00000"/>
                </a:solidFill>
                <a:latin typeface="Times New Roman" panose="02020603050405020304" pitchFamily="18" charset="0"/>
                <a:cs typeface="Times New Roman" panose="02020603050405020304" pitchFamily="18" charset="0"/>
              </a:rPr>
              <a:t> </a:t>
            </a:r>
            <a:br>
              <a:rPr lang="en-US" sz="2000" b="1" dirty="0">
                <a:solidFill>
                  <a:srgbClr val="C00000"/>
                </a:solidFill>
                <a:latin typeface="Times New Roman" panose="02020603050405020304" pitchFamily="18" charset="0"/>
                <a:cs typeface="Times New Roman" panose="02020603050405020304" pitchFamily="18" charset="0"/>
              </a:rPr>
            </a:br>
            <a:endParaRPr lang="en-US" sz="2400" b="1" dirty="0">
              <a:solidFill>
                <a:srgbClr val="C00000"/>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t="4738" r="2" b="12909"/>
          <a:stretch/>
        </p:blipFill>
        <p:spPr>
          <a:xfrm>
            <a:off x="338449" y="640080"/>
            <a:ext cx="5462001" cy="5054156"/>
          </a:xfrm>
          <a:prstGeom prst="rect">
            <a:avLst/>
          </a:prstGeom>
        </p:spPr>
      </p:pic>
      <p:cxnSp>
        <p:nvCxnSpPr>
          <p:cNvPr id="13" name="Straight Connector 12">
            <a:extLst>
              <a:ext uri="{FF2B5EF4-FFF2-40B4-BE49-F238E27FC236}">
                <a16:creationId xmlns:a16="http://schemas.microsoft.com/office/drawing/2014/main" id="{BEF45B32-FB97-49CC-B778-CA7CF87BEF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58549" y="4371149"/>
            <a:ext cx="45720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7EE051E9-6C07-4FBB-B4F7-EDF8DDEAA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lide Number Placeholder 2">
            <a:extLst>
              <a:ext uri="{FF2B5EF4-FFF2-40B4-BE49-F238E27FC236}">
                <a16:creationId xmlns:a16="http://schemas.microsoft.com/office/drawing/2014/main" id="{4B1ABE47-FB4F-418A-BFB9-D82CAF29FA4F}"/>
              </a:ext>
            </a:extLst>
          </p:cNvPr>
          <p:cNvSpPr>
            <a:spLocks noGrp="1"/>
          </p:cNvSpPr>
          <p:nvPr>
            <p:ph type="sldNum" sz="quarter" idx="12"/>
          </p:nvPr>
        </p:nvSpPr>
        <p:spPr/>
        <p:txBody>
          <a:bodyPr/>
          <a:lstStyle/>
          <a:p>
            <a:fld id="{3A98EE3D-8CD1-4C3F-BD1C-C98C9596463C}" type="slidenum">
              <a:rPr lang="en-US" smtClean="0"/>
              <a:t>44</a:t>
            </a:fld>
            <a:endParaRPr lang="en-US" dirty="0"/>
          </a:p>
        </p:txBody>
      </p:sp>
    </p:spTree>
    <p:extLst>
      <p:ext uri="{BB962C8B-B14F-4D97-AF65-F5344CB8AC3E}">
        <p14:creationId xmlns:p14="http://schemas.microsoft.com/office/powerpoint/2010/main" val="598112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AAC6-D349-8144-9D3E-7E1B5CFA24E2}"/>
              </a:ext>
            </a:extLst>
          </p:cNvPr>
          <p:cNvSpPr>
            <a:spLocks noGrp="1"/>
          </p:cNvSpPr>
          <p:nvPr>
            <p:ph type="title"/>
          </p:nvPr>
        </p:nvSpPr>
        <p:spPr>
          <a:xfrm>
            <a:off x="1097280" y="286602"/>
            <a:ext cx="100584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9DB663F5-75C8-2E47-9659-AF5DEDB4DB30}"/>
              </a:ext>
            </a:extLst>
          </p:cNvPr>
          <p:cNvSpPr>
            <a:spLocks noGrp="1"/>
          </p:cNvSpPr>
          <p:nvPr>
            <p:ph idx="1"/>
          </p:nvPr>
        </p:nvSpPr>
        <p:spPr>
          <a:xfrm>
            <a:off x="990600" y="484909"/>
            <a:ext cx="10058400" cy="5439601"/>
          </a:xfrm>
        </p:spPr>
        <p:txBody>
          <a:bodyPr>
            <a:normAutofit/>
          </a:bodyPr>
          <a:lstStyle/>
          <a:p>
            <a:r>
              <a:rPr lang="en-US" sz="3000" b="1" dirty="0">
                <a:latin typeface="Times New Roman" panose="02020603050405020304" pitchFamily="18" charset="0"/>
                <a:cs typeface="Times New Roman" panose="02020603050405020304" pitchFamily="18" charset="0"/>
              </a:rPr>
              <a:t>Objective 1:  By the end of the presentation participant will be able to demonstrate how to incorporate music for mindful based stress reduction</a:t>
            </a:r>
          </a:p>
          <a:p>
            <a:r>
              <a:rPr lang="en-US" sz="2800" b="1" dirty="0">
                <a:latin typeface="Times New Roman" panose="02020603050405020304" pitchFamily="18" charset="0"/>
                <a:cs typeface="Times New Roman" panose="02020603050405020304" pitchFamily="18" charset="0"/>
              </a:rPr>
              <a:t>Activity:  2 Minute Music Meditation by the Ear Doctor (Dee-Jay)</a:t>
            </a:r>
          </a:p>
          <a:p>
            <a:r>
              <a:rPr lang="en-US" sz="2800" b="1" dirty="0">
                <a:latin typeface="Times New Roman" panose="02020603050405020304" pitchFamily="18" charset="0"/>
                <a:cs typeface="Times New Roman" panose="02020603050405020304" pitchFamily="18" charset="0"/>
              </a:rPr>
              <a:t>Type in the Chat Box</a:t>
            </a:r>
          </a:p>
          <a:p>
            <a:r>
              <a:rPr lang="en-US" sz="2800" b="1" dirty="0">
                <a:latin typeface="Times New Roman" panose="02020603050405020304" pitchFamily="18" charset="0"/>
                <a:cs typeface="Times New Roman" panose="02020603050405020304" pitchFamily="18" charset="0"/>
              </a:rPr>
              <a:t>1. First Thought</a:t>
            </a:r>
          </a:p>
          <a:p>
            <a:r>
              <a:rPr lang="en-US" sz="2800" b="1" dirty="0">
                <a:latin typeface="Times New Roman" panose="02020603050405020304" pitchFamily="18" charset="0"/>
                <a:cs typeface="Times New Roman" panose="02020603050405020304" pitchFamily="18" charset="0"/>
              </a:rPr>
              <a:t>2. What messages do you hear </a:t>
            </a:r>
          </a:p>
          <a:p>
            <a:r>
              <a:rPr lang="en-US" sz="2800" b="1" dirty="0">
                <a:latin typeface="Times New Roman" panose="02020603050405020304" pitchFamily="18" charset="0"/>
                <a:cs typeface="Times New Roman" panose="02020603050405020304" pitchFamily="18" charset="0"/>
              </a:rPr>
              <a:t>3.  How does it make you feel?</a:t>
            </a:r>
          </a:p>
          <a:p>
            <a:endParaRPr lang="en-US" dirty="0"/>
          </a:p>
        </p:txBody>
      </p:sp>
      <p:sp>
        <p:nvSpPr>
          <p:cNvPr id="4" name="Slide Number Placeholder 3">
            <a:extLst>
              <a:ext uri="{FF2B5EF4-FFF2-40B4-BE49-F238E27FC236}">
                <a16:creationId xmlns:a16="http://schemas.microsoft.com/office/drawing/2014/main" id="{737C7B8E-3B7A-9940-A222-7F4D206D691A}"/>
              </a:ext>
            </a:extLst>
          </p:cNvPr>
          <p:cNvSpPr>
            <a:spLocks noGrp="1"/>
          </p:cNvSpPr>
          <p:nvPr>
            <p:ph type="sldNum" sz="quarter" idx="12"/>
          </p:nvPr>
        </p:nvSpPr>
        <p:spPr/>
        <p:txBody>
          <a:bodyPr/>
          <a:lstStyle/>
          <a:p>
            <a:fld id="{3A98EE3D-8CD1-4C3F-BD1C-C98C9596463C}" type="slidenum">
              <a:rPr lang="en-US" smtClean="0"/>
              <a:t>5</a:t>
            </a:fld>
            <a:endParaRPr lang="en-US" dirty="0"/>
          </a:p>
        </p:txBody>
      </p:sp>
    </p:spTree>
    <p:extLst>
      <p:ext uri="{BB962C8B-B14F-4D97-AF65-F5344CB8AC3E}">
        <p14:creationId xmlns:p14="http://schemas.microsoft.com/office/powerpoint/2010/main" val="4018819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8B15F55-AA0D-489A-BBF1-88CEF9CA874D}"/>
              </a:ext>
            </a:extLst>
          </p:cNvPr>
          <p:cNvSpPr>
            <a:spLocks noGrp="1"/>
          </p:cNvSpPr>
          <p:nvPr>
            <p:ph type="sldNum" sz="quarter" idx="12"/>
          </p:nvPr>
        </p:nvSpPr>
        <p:spPr/>
        <p:txBody>
          <a:bodyPr/>
          <a:lstStyle/>
          <a:p>
            <a:fld id="{3A98EE3D-8CD1-4C3F-BD1C-C98C9596463C}" type="slidenum">
              <a:rPr lang="en-US" smtClean="0"/>
              <a:t>6</a:t>
            </a:fld>
            <a:endParaRPr lang="en-US" dirty="0"/>
          </a:p>
        </p:txBody>
      </p:sp>
      <p:sp>
        <p:nvSpPr>
          <p:cNvPr id="3" name="Rectangle 2">
            <a:extLst>
              <a:ext uri="{FF2B5EF4-FFF2-40B4-BE49-F238E27FC236}">
                <a16:creationId xmlns:a16="http://schemas.microsoft.com/office/drawing/2014/main" id="{A3BE9911-A771-4D59-988D-03F9D565DBF0}"/>
              </a:ext>
            </a:extLst>
          </p:cNvPr>
          <p:cNvSpPr/>
          <p:nvPr/>
        </p:nvSpPr>
        <p:spPr>
          <a:xfrm>
            <a:off x="542925" y="2333624"/>
            <a:ext cx="8362950" cy="3800475"/>
          </a:xfrm>
          <a:prstGeom prst="rect">
            <a:avLst/>
          </a:prstGeom>
        </p:spPr>
        <p:txBody>
          <a:bodyPr wrap="square">
            <a:noAutofit/>
          </a:bodyPr>
          <a:lstStyle/>
          <a:p>
            <a:pPr algn="ctr"/>
            <a:r>
              <a:rPr lang="en-US" sz="2800" dirty="0">
                <a:latin typeface="Times New Roman" pitchFamily="18" charset="0"/>
                <a:cs typeface="Times New Roman" pitchFamily="18" charset="0"/>
              </a:rPr>
              <a:t>Provides a comprehensive culturally specific Sexual Risk Avoidance Education Program to educate youth on how to voluntarily refrain from non-marital sexual activity, to avoid related risky behaviors for 1,050 most vulnerable youth in Atlanta, Georgia’s Fulton and Dekalb Counties from October 1, 2019 through September 30, 2022.</a:t>
            </a:r>
            <a:endParaRPr lang="en-US" sz="2800" dirty="0"/>
          </a:p>
        </p:txBody>
      </p:sp>
      <p:pic>
        <p:nvPicPr>
          <p:cNvPr id="6" name="Picture 5" descr="A close up of a logo&#10;&#10;Description automatically generated">
            <a:extLst>
              <a:ext uri="{FF2B5EF4-FFF2-40B4-BE49-F238E27FC236}">
                <a16:creationId xmlns:a16="http://schemas.microsoft.com/office/drawing/2014/main" id="{651A88C5-1E70-43EA-A156-A524533A915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209969" y="2659594"/>
            <a:ext cx="2697016" cy="3600022"/>
          </a:xfrm>
          <a:prstGeom prst="rect">
            <a:avLst/>
          </a:prstGeom>
        </p:spPr>
      </p:pic>
      <p:sp>
        <p:nvSpPr>
          <p:cNvPr id="7" name="Rectangle 6">
            <a:extLst>
              <a:ext uri="{FF2B5EF4-FFF2-40B4-BE49-F238E27FC236}">
                <a16:creationId xmlns:a16="http://schemas.microsoft.com/office/drawing/2014/main" id="{9453491C-4990-4D3E-A8D9-3887C477FD59}"/>
              </a:ext>
            </a:extLst>
          </p:cNvPr>
          <p:cNvSpPr/>
          <p:nvPr/>
        </p:nvSpPr>
        <p:spPr>
          <a:xfrm>
            <a:off x="1162050" y="750786"/>
            <a:ext cx="10010775" cy="1068490"/>
          </a:xfrm>
          <a:prstGeom prst="rect">
            <a:avLst/>
          </a:prstGeom>
        </p:spPr>
        <p:txBody>
          <a:bodyPr wrap="square">
            <a:noAutofit/>
          </a:bodyPr>
          <a:lstStyle/>
          <a:p>
            <a:pPr algn="ctr"/>
            <a:r>
              <a:rPr lang="en-US" sz="4000" b="1" spc="-50" dirty="0">
                <a:solidFill>
                  <a:srgbClr val="C00000"/>
                </a:solidFill>
                <a:latin typeface="Times New Roman" panose="02020603050405020304" pitchFamily="18" charset="0"/>
                <a:cs typeface="Times New Roman" panose="02020603050405020304" pitchFamily="18" charset="0"/>
              </a:rPr>
              <a:t>The REACH Project</a:t>
            </a:r>
          </a:p>
        </p:txBody>
      </p:sp>
    </p:spTree>
    <p:extLst>
      <p:ext uri="{BB962C8B-B14F-4D97-AF65-F5344CB8AC3E}">
        <p14:creationId xmlns:p14="http://schemas.microsoft.com/office/powerpoint/2010/main" val="4177397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F498B-CEA0-B149-9BD7-C29231108A73}"/>
              </a:ext>
            </a:extLst>
          </p:cNvPr>
          <p:cNvSpPr>
            <a:spLocks noGrp="1"/>
          </p:cNvSpPr>
          <p:nvPr>
            <p:ph type="title"/>
          </p:nvPr>
        </p:nvSpPr>
        <p:spPr>
          <a:xfrm>
            <a:off x="1097280" y="286604"/>
            <a:ext cx="10058400" cy="702304"/>
          </a:xfrm>
        </p:spPr>
        <p:txBody>
          <a:bodyPr>
            <a:normAutofit fontScale="90000"/>
          </a:bodyPr>
          <a:lstStyle/>
          <a:p>
            <a:r>
              <a:rPr lang="en-US" dirty="0">
                <a:solidFill>
                  <a:srgbClr val="C00000"/>
                </a:solidFill>
              </a:rPr>
              <a:t>REACH Project </a:t>
            </a:r>
            <a:r>
              <a:rPr lang="en-US" dirty="0" err="1">
                <a:solidFill>
                  <a:srgbClr val="C00000"/>
                </a:solidFill>
              </a:rPr>
              <a:t>con’t</a:t>
            </a:r>
            <a:endParaRPr lang="en-US" dirty="0">
              <a:solidFill>
                <a:srgbClr val="C00000"/>
              </a:solidFill>
            </a:endParaRPr>
          </a:p>
        </p:txBody>
      </p:sp>
      <p:sp>
        <p:nvSpPr>
          <p:cNvPr id="3" name="Content Placeholder 2">
            <a:extLst>
              <a:ext uri="{FF2B5EF4-FFF2-40B4-BE49-F238E27FC236}">
                <a16:creationId xmlns:a16="http://schemas.microsoft.com/office/drawing/2014/main" id="{AA0BC76A-BA7C-7F49-9709-BE1F6D1F2D0E}"/>
              </a:ext>
            </a:extLst>
          </p:cNvPr>
          <p:cNvSpPr>
            <a:spLocks noGrp="1"/>
          </p:cNvSpPr>
          <p:nvPr>
            <p:ph idx="1"/>
          </p:nvPr>
        </p:nvSpPr>
        <p:spPr>
          <a:xfrm>
            <a:off x="1066800" y="1292751"/>
            <a:ext cx="10058400" cy="4678558"/>
          </a:xfrm>
        </p:spPr>
        <p:txBody>
          <a:bodyPr>
            <a:normAutofit fontScale="92500" lnSpcReduction="20000"/>
          </a:bodyPr>
          <a:lstStyle/>
          <a:p>
            <a:r>
              <a:rPr lang="en-US" sz="3000" b="1" dirty="0">
                <a:latin typeface="Times New Roman" panose="02020603050405020304" pitchFamily="18" charset="0"/>
                <a:cs typeface="Times New Roman" panose="02020603050405020304" pitchFamily="18" charset="0"/>
              </a:rPr>
              <a:t>REACH has 12 SRAE Classes</a:t>
            </a:r>
          </a:p>
          <a:p>
            <a:r>
              <a:rPr lang="en-US" sz="3000" b="1" dirty="0">
                <a:latin typeface="Times New Roman" panose="02020603050405020304" pitchFamily="18" charset="0"/>
                <a:cs typeface="Times New Roman" panose="02020603050405020304" pitchFamily="18" charset="0"/>
              </a:rPr>
              <a:t>Hip Hop &amp; African American History</a:t>
            </a:r>
          </a:p>
          <a:p>
            <a:r>
              <a:rPr lang="en-US" sz="3000" b="1" dirty="0">
                <a:latin typeface="Times New Roman" panose="02020603050405020304" pitchFamily="18" charset="0"/>
                <a:cs typeface="Times New Roman" panose="02020603050405020304" pitchFamily="18" charset="0"/>
              </a:rPr>
              <a:t>8 curriculum lessons</a:t>
            </a:r>
          </a:p>
          <a:p>
            <a:r>
              <a:rPr lang="en-US" sz="3000" b="1" dirty="0">
                <a:latin typeface="Times New Roman" panose="02020603050405020304" pitchFamily="18" charset="0"/>
                <a:cs typeface="Times New Roman" panose="02020603050405020304" pitchFamily="18" charset="0"/>
              </a:rPr>
              <a:t>4 youth development sessions</a:t>
            </a:r>
          </a:p>
          <a:p>
            <a:r>
              <a:rPr lang="en-US" sz="3000" b="1" dirty="0">
                <a:latin typeface="Times New Roman" panose="02020603050405020304" pitchFamily="18" charset="0"/>
                <a:cs typeface="Times New Roman" panose="02020603050405020304" pitchFamily="18" charset="0"/>
              </a:rPr>
              <a:t>Each class begins with a Stress Management Technique</a:t>
            </a:r>
          </a:p>
          <a:p>
            <a:pPr marL="0" indent="0">
              <a:buNone/>
            </a:pPr>
            <a:r>
              <a:rPr lang="en-US" sz="3000" b="1" dirty="0">
                <a:latin typeface="Times New Roman" panose="02020603050405020304" pitchFamily="18" charset="0"/>
                <a:cs typeface="Times New Roman" panose="02020603050405020304" pitchFamily="18" charset="0"/>
              </a:rPr>
              <a:t>10 Peer educators that conduct community outreach projects and social media programming</a:t>
            </a:r>
          </a:p>
          <a:p>
            <a:pPr marL="0" indent="0">
              <a:buNone/>
            </a:pPr>
            <a:r>
              <a:rPr lang="en-US" sz="3000" b="1" dirty="0">
                <a:latin typeface="Times New Roman" panose="02020603050405020304" pitchFamily="18" charset="0"/>
                <a:cs typeface="Times New Roman" panose="02020603050405020304" pitchFamily="18" charset="0"/>
              </a:rPr>
              <a:t>Parenting Programming:  A taste of wellness and a Hip Hop Jazz Fusion Festival</a:t>
            </a:r>
          </a:p>
          <a:p>
            <a:endParaRPr lang="en-US" dirty="0"/>
          </a:p>
        </p:txBody>
      </p:sp>
      <p:sp>
        <p:nvSpPr>
          <p:cNvPr id="4" name="Slide Number Placeholder 3">
            <a:extLst>
              <a:ext uri="{FF2B5EF4-FFF2-40B4-BE49-F238E27FC236}">
                <a16:creationId xmlns:a16="http://schemas.microsoft.com/office/drawing/2014/main" id="{3B0C13F1-5603-9B40-B80A-B81D25895B77}"/>
              </a:ext>
            </a:extLst>
          </p:cNvPr>
          <p:cNvSpPr>
            <a:spLocks noGrp="1"/>
          </p:cNvSpPr>
          <p:nvPr>
            <p:ph type="sldNum" sz="quarter" idx="12"/>
          </p:nvPr>
        </p:nvSpPr>
        <p:spPr/>
        <p:txBody>
          <a:bodyPr/>
          <a:lstStyle/>
          <a:p>
            <a:fld id="{3A98EE3D-8CD1-4C3F-BD1C-C98C9596463C}" type="slidenum">
              <a:rPr lang="en-US" smtClean="0"/>
              <a:t>7</a:t>
            </a:fld>
            <a:endParaRPr lang="en-US" dirty="0"/>
          </a:p>
        </p:txBody>
      </p:sp>
    </p:spTree>
    <p:extLst>
      <p:ext uri="{BB962C8B-B14F-4D97-AF65-F5344CB8AC3E}">
        <p14:creationId xmlns:p14="http://schemas.microsoft.com/office/powerpoint/2010/main" val="1190764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F8571B8-6568-FA41-9596-193857A7ADAC}"/>
              </a:ext>
            </a:extLst>
          </p:cNvPr>
          <p:cNvSpPr>
            <a:spLocks noGrp="1"/>
          </p:cNvSpPr>
          <p:nvPr>
            <p:ph type="sldNum" sz="quarter" idx="12"/>
          </p:nvPr>
        </p:nvSpPr>
        <p:spPr/>
        <p:txBody>
          <a:bodyPr/>
          <a:lstStyle/>
          <a:p>
            <a:fld id="{3A98EE3D-8CD1-4C3F-BD1C-C98C9596463C}" type="slidenum">
              <a:rPr lang="en-US" smtClean="0"/>
              <a:t>8</a:t>
            </a:fld>
            <a:endParaRPr lang="en-US" dirty="0"/>
          </a:p>
        </p:txBody>
      </p:sp>
      <p:sp>
        <p:nvSpPr>
          <p:cNvPr id="3" name="TextBox 2">
            <a:extLst>
              <a:ext uri="{FF2B5EF4-FFF2-40B4-BE49-F238E27FC236}">
                <a16:creationId xmlns:a16="http://schemas.microsoft.com/office/drawing/2014/main" id="{69161C28-8B5E-E14A-8BE3-ACBB4DFBB443}"/>
              </a:ext>
            </a:extLst>
          </p:cNvPr>
          <p:cNvSpPr txBox="1"/>
          <p:nvPr/>
        </p:nvSpPr>
        <p:spPr>
          <a:xfrm>
            <a:off x="124692" y="609600"/>
            <a:ext cx="18522480" cy="5970865"/>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Building Self Efficacy in Students via Examples of Post Traumatic Slave </a:t>
            </a:r>
          </a:p>
          <a:p>
            <a:r>
              <a:rPr lang="en-US" sz="2800" b="1" dirty="0">
                <a:latin typeface="Times New Roman" panose="02020603050405020304" pitchFamily="18" charset="0"/>
                <a:cs typeface="Times New Roman" panose="02020603050405020304" pitchFamily="18" charset="0"/>
              </a:rPr>
              <a:t>Syndrome &amp; Historical Trauma Resiliency.</a:t>
            </a:r>
          </a:p>
          <a:p>
            <a:endParaRPr lang="en-US" sz="2800"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Self-efficacy refers to an individual’s belief in his or her capacity to execute </a:t>
            </a:r>
          </a:p>
          <a:p>
            <a:r>
              <a:rPr lang="en-US" sz="2800" b="1" dirty="0">
                <a:latin typeface="Times New Roman" panose="02020603050405020304" pitchFamily="18" charset="0"/>
                <a:cs typeface="Times New Roman" panose="02020603050405020304" pitchFamily="18" charset="0"/>
              </a:rPr>
              <a:t>behaviors necessary to produce specific performance attainment.  Self- </a:t>
            </a:r>
          </a:p>
          <a:p>
            <a:r>
              <a:rPr lang="en-US" sz="2800" b="1" dirty="0">
                <a:latin typeface="Times New Roman" panose="02020603050405020304" pitchFamily="18" charset="0"/>
                <a:cs typeface="Times New Roman" panose="02020603050405020304" pitchFamily="18" charset="0"/>
              </a:rPr>
              <a:t> efficacy reflects confidence in the ability to exert control over one’s own</a:t>
            </a:r>
          </a:p>
          <a:p>
            <a:r>
              <a:rPr lang="en-US" sz="2800" b="1" dirty="0">
                <a:latin typeface="Times New Roman" panose="02020603050405020304" pitchFamily="18" charset="0"/>
                <a:cs typeface="Times New Roman" panose="02020603050405020304" pitchFamily="18" charset="0"/>
              </a:rPr>
              <a:t> motivation.  Behavior, and social environment.</a:t>
            </a:r>
            <a:r>
              <a:rPr lang="en-US" sz="800" b="1" dirty="0">
                <a:latin typeface="Times New Roman" panose="02020603050405020304" pitchFamily="18" charset="0"/>
                <a:cs typeface="Times New Roman" panose="02020603050405020304" pitchFamily="18" charset="0"/>
              </a:rPr>
              <a:t>1</a:t>
            </a:r>
            <a:endParaRPr lang="en-US" sz="2800" b="1" dirty="0">
              <a:latin typeface="Times New Roman" panose="02020603050405020304" pitchFamily="18" charset="0"/>
              <a:cs typeface="Times New Roman" panose="02020603050405020304" pitchFamily="18" charset="0"/>
            </a:endParaRPr>
          </a:p>
          <a:p>
            <a:endParaRPr lang="en-US" sz="2800"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SRAE Connection:  Using what’s old for What’s New (Poverty Prevention for </a:t>
            </a:r>
          </a:p>
          <a:p>
            <a:r>
              <a:rPr lang="en-US" sz="2800" b="1" dirty="0">
                <a:latin typeface="Times New Roman" panose="02020603050405020304" pitchFamily="18" charset="0"/>
                <a:cs typeface="Times New Roman" panose="02020603050405020304" pitchFamily="18" charset="0"/>
              </a:rPr>
              <a:t>the Success Sequence) Historical African American History and Culture Facts</a:t>
            </a:r>
          </a:p>
          <a:p>
            <a:pPr marL="342900" indent="-342900">
              <a:buAutoNum type="arabicPeriod"/>
            </a:pPr>
            <a:r>
              <a:rPr lang="en-US" sz="2800" b="1" dirty="0">
                <a:latin typeface="Times New Roman" panose="02020603050405020304" pitchFamily="18" charset="0"/>
                <a:cs typeface="Times New Roman" panose="02020603050405020304" pitchFamily="18" charset="0"/>
              </a:rPr>
              <a:t>What is it?</a:t>
            </a:r>
          </a:p>
          <a:p>
            <a:pPr marL="342900" indent="-342900">
              <a:buAutoNum type="arabicPeriod"/>
            </a:pPr>
            <a:r>
              <a:rPr lang="en-US" sz="2800" b="1" dirty="0">
                <a:latin typeface="Times New Roman" panose="02020603050405020304" pitchFamily="18" charset="0"/>
                <a:cs typeface="Times New Roman" panose="02020603050405020304" pitchFamily="18" charset="0"/>
              </a:rPr>
              <a:t>2. Strength, Adaptative &amp; Survival of Enslaved Africans</a:t>
            </a:r>
          </a:p>
          <a:p>
            <a:pPr marL="342900" indent="-342900">
              <a:buAutoNum type="arabicPeriod"/>
            </a:pPr>
            <a:r>
              <a:rPr lang="en-US" sz="2800" b="1" dirty="0">
                <a:latin typeface="Times New Roman" panose="02020603050405020304" pitchFamily="18" charset="0"/>
                <a:cs typeface="Times New Roman" panose="02020603050405020304" pitchFamily="18" charset="0"/>
              </a:rPr>
              <a:t>Post Slavery &amp; Tulsa Oklahoma</a:t>
            </a:r>
          </a:p>
          <a:p>
            <a:endParaRPr lang="en-US" dirty="0"/>
          </a:p>
        </p:txBody>
      </p:sp>
    </p:spTree>
    <p:extLst>
      <p:ext uri="{BB962C8B-B14F-4D97-AF65-F5344CB8AC3E}">
        <p14:creationId xmlns:p14="http://schemas.microsoft.com/office/powerpoint/2010/main" val="2103738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78739D-9915-4AB4-9498-BFAC22B0C34F}"/>
              </a:ext>
            </a:extLst>
          </p:cNvPr>
          <p:cNvSpPr>
            <a:spLocks noGrp="1"/>
          </p:cNvSpPr>
          <p:nvPr>
            <p:ph type="sldNum" sz="quarter" idx="12"/>
          </p:nvPr>
        </p:nvSpPr>
        <p:spPr/>
        <p:txBody>
          <a:bodyPr/>
          <a:lstStyle/>
          <a:p>
            <a:fld id="{3A98EE3D-8CD1-4C3F-BD1C-C98C9596463C}" type="slidenum">
              <a:rPr lang="en-US" smtClean="0"/>
              <a:t>9</a:t>
            </a:fld>
            <a:endParaRPr lang="en-US" dirty="0"/>
          </a:p>
        </p:txBody>
      </p:sp>
      <p:sp>
        <p:nvSpPr>
          <p:cNvPr id="6" name="Title 5">
            <a:extLst>
              <a:ext uri="{FF2B5EF4-FFF2-40B4-BE49-F238E27FC236}">
                <a16:creationId xmlns:a16="http://schemas.microsoft.com/office/drawing/2014/main" id="{0BF05C9B-1FEF-495A-9359-3329FF99EC03}"/>
              </a:ext>
            </a:extLst>
          </p:cNvPr>
          <p:cNvSpPr>
            <a:spLocks noGrp="1"/>
          </p:cNvSpPr>
          <p:nvPr>
            <p:ph type="title" idx="4294967295"/>
          </p:nvPr>
        </p:nvSpPr>
        <p:spPr>
          <a:xfrm>
            <a:off x="1066800" y="254691"/>
            <a:ext cx="10058400" cy="812110"/>
          </a:xfrm>
        </p:spPr>
        <p:txBody>
          <a:bodyPr vert="horz" lIns="91440" tIns="45720" rIns="91440" bIns="45720" rtlCol="0" anchor="t" anchorCtr="0">
            <a:normAutofit/>
          </a:bodyPr>
          <a:lstStyle/>
          <a:p>
            <a:pPr algn="ctr"/>
            <a:r>
              <a:rPr lang="en-US" sz="4000" b="1" dirty="0">
                <a:solidFill>
                  <a:srgbClr val="C00000"/>
                </a:solidFill>
                <a:latin typeface="Times New Roman" panose="02020603050405020304" pitchFamily="18" charset="0"/>
                <a:cs typeface="Times New Roman" panose="02020603050405020304" pitchFamily="18" charset="0"/>
              </a:rPr>
              <a:t>Prior to Programming</a:t>
            </a:r>
            <a:endParaRPr lang="en-US" sz="4000" dirty="0">
              <a:solidFill>
                <a:srgbClr val="C00000"/>
              </a:solidFill>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60CF229C-E1D4-4479-9CF1-591BB423D1D0}"/>
              </a:ext>
            </a:extLst>
          </p:cNvPr>
          <p:cNvSpPr/>
          <p:nvPr/>
        </p:nvSpPr>
        <p:spPr>
          <a:xfrm>
            <a:off x="418408" y="971550"/>
            <a:ext cx="11488548" cy="5343525"/>
          </a:xfrm>
          <a:prstGeom prst="rect">
            <a:avLst/>
          </a:prstGeom>
        </p:spPr>
        <p:txBody>
          <a:bodyPr vert="horz" lIns="0" tIns="45720" rIns="0" bIns="45720" rtlCol="0">
            <a:noAutofit/>
          </a:bodyPr>
          <a:lstStyle/>
          <a:p>
            <a:pPr marL="285750" indent="-285750">
              <a:buFont typeface="Calibri" panose="020F050202020403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Facilitators should be culturally competent </a:t>
            </a:r>
            <a:r>
              <a:rPr lang="en-US" sz="2800" i="1" dirty="0">
                <a:solidFill>
                  <a:schemeClr val="tx1">
                    <a:lumMod val="75000"/>
                    <a:lumOff val="25000"/>
                  </a:schemeClr>
                </a:solidFill>
                <a:latin typeface="Times New Roman" panose="02020603050405020304" pitchFamily="18" charset="0"/>
                <a:cs typeface="Times New Roman" panose="02020603050405020304" pitchFamily="18" charset="0"/>
              </a:rPr>
              <a:t>(study Hip Hop, past and current artists and African-American History) </a:t>
            </a:r>
          </a:p>
          <a:p>
            <a:endParaRPr lang="en-US" sz="12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Calibri" panose="020F050202020403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Facilitators must develop a comprehensive plan that incorporates Hip Hop, African-American history, decision-making, character development to incorporate into a successful sexual risk avoidance program. </a:t>
            </a:r>
          </a:p>
          <a:p>
            <a:endParaRPr lang="en-US" sz="12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Calibri" panose="020F0502020204030204" pitchFamily="34" charset="0"/>
              <a:buChar char="•"/>
            </a:pPr>
            <a:r>
              <a:rPr lang="en-US" sz="2800" dirty="0">
                <a:solidFill>
                  <a:schemeClr val="tx1">
                    <a:lumMod val="75000"/>
                    <a:lumOff val="25000"/>
                  </a:schemeClr>
                </a:solidFill>
                <a:latin typeface="Times New Roman" panose="02020603050405020304" pitchFamily="18" charset="0"/>
                <a:cs typeface="Times New Roman" panose="02020603050405020304" pitchFamily="18" charset="0"/>
              </a:rPr>
              <a:t>The class sessions will use Hip Hop music as a tool to educate and to be incorporated with Creative Writing and/or Spoken Word to promote sexual risk avoidance.</a:t>
            </a:r>
          </a:p>
          <a:p>
            <a:pPr>
              <a:buFont typeface="Calibri" panose="020F0502020204030204" pitchFamily="34" charset="0"/>
            </a:pPr>
            <a:endParaRPr lang="en-US" sz="12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buFont typeface="Calibri" panose="020F0502020204030204" pitchFamily="34" charset="0"/>
            </a:pPr>
            <a:r>
              <a:rPr lang="en-US" sz="2800" b="1" i="1" dirty="0">
                <a:solidFill>
                  <a:srgbClr val="C00000"/>
                </a:solidFill>
                <a:latin typeface="Times New Roman" panose="02020603050405020304" pitchFamily="18" charset="0"/>
                <a:cs typeface="Times New Roman" panose="02020603050405020304" pitchFamily="18" charset="0"/>
              </a:rPr>
              <a:t>The goal is to enhance a whole person – mentally, physically and their emotional well-being </a:t>
            </a:r>
          </a:p>
          <a:p>
            <a:pPr algn="ctr">
              <a:buFont typeface="Calibri" panose="020F0502020204030204" pitchFamily="34" charset="0"/>
            </a:pPr>
            <a:r>
              <a:rPr lang="en-US" sz="2800" b="1" i="1" dirty="0">
                <a:solidFill>
                  <a:srgbClr val="C00000"/>
                </a:solidFill>
                <a:latin typeface="Times New Roman" panose="02020603050405020304" pitchFamily="18" charset="0"/>
                <a:cs typeface="Times New Roman" panose="02020603050405020304" pitchFamily="18" charset="0"/>
              </a:rPr>
              <a:t>Know Thyself – Who Are U (Wholistic 1984)</a:t>
            </a:r>
            <a:r>
              <a:rPr lang="en-US" sz="800" b="1" i="1" dirty="0">
                <a:latin typeface="Times New Roman" panose="02020603050405020304" pitchFamily="18" charset="0"/>
                <a:cs typeface="Times New Roman" panose="02020603050405020304" pitchFamily="18" charset="0"/>
              </a:rPr>
              <a:t>1</a:t>
            </a:r>
            <a:endParaRPr lang="en-US" sz="2800" b="1" i="1" dirty="0">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B9FF1B4A-EFA4-4F22-AFC3-5BCB3471373A}"/>
              </a:ext>
            </a:extLst>
          </p:cNvPr>
          <p:cNvCxnSpPr/>
          <p:nvPr/>
        </p:nvCxnSpPr>
        <p:spPr>
          <a:xfrm>
            <a:off x="2009775" y="868362"/>
            <a:ext cx="7658100" cy="0"/>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18617707"/>
      </p:ext>
    </p:extLst>
  </p:cSld>
  <p:clrMapOvr>
    <a:masterClrMapping/>
  </p:clrMapOvr>
</p:sld>
</file>

<file path=ppt/theme/theme1.xml><?xml version="1.0" encoding="utf-8"?>
<a:theme xmlns:a="http://schemas.openxmlformats.org/drawingml/2006/main" name="RetrospectVTI">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Retrospect">
      <a:majorFont>
        <a:latin typeface="Georgia Pro Cond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peak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SRAE
Hip Hop
African Amerian History
Success Sequence</MediaServiceKeyPoints>
  </documentManagement>
</p:properties>
</file>

<file path=customXml/itemProps1.xml><?xml version="1.0" encoding="utf-8"?>
<ds:datastoreItem xmlns:ds="http://schemas.openxmlformats.org/officeDocument/2006/customXml" ds:itemID="{31F006B4-A9E1-4F39-85C8-FB836F919348}">
  <ds:schemaRefs>
    <ds:schemaRef ds:uri="http://schemas.microsoft.com/sharepoint/v3/contenttype/forms"/>
  </ds:schemaRefs>
</ds:datastoreItem>
</file>

<file path=customXml/itemProps2.xml><?xml version="1.0" encoding="utf-8"?>
<ds:datastoreItem xmlns:ds="http://schemas.openxmlformats.org/officeDocument/2006/customXml" ds:itemID="{16377351-63A1-4C2E-8C9A-66CDD70F1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F3CD65D-61A5-43C9-A837-6EC73C7DA8AB}">
  <ds:schemaRefs>
    <ds:schemaRef ds:uri="http://schemas.microsoft.com/office/2006/metadata/properties"/>
    <ds:schemaRef ds:uri="http://schemas.microsoft.com/office/2006/documentManagement/types"/>
    <ds:schemaRef ds:uri="16c05727-aa75-4e4a-9b5f-8a80a1165891"/>
    <ds:schemaRef ds:uri="http://schemas.microsoft.com/office/infopath/2007/PartnerControls"/>
    <ds:schemaRef ds:uri="http://purl.org/dc/terms/"/>
    <ds:schemaRef ds:uri="http://purl.org/dc/dcmitype/"/>
    <ds:schemaRef ds:uri="http://purl.org/dc/elements/1.1/"/>
    <ds:schemaRef ds:uri="http://schemas.openxmlformats.org/package/2006/metadata/core-properties"/>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3644</Words>
  <Application>Microsoft Macintosh PowerPoint</Application>
  <PresentationFormat>Widescreen</PresentationFormat>
  <Paragraphs>258</Paragraphs>
  <Slides>44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Arial</vt:lpstr>
      <vt:lpstr>Berlin Sans FB Demi</vt:lpstr>
      <vt:lpstr>Calibri</vt:lpstr>
      <vt:lpstr>Cooper Black</vt:lpstr>
      <vt:lpstr>Georgia Pro Cond Light</vt:lpstr>
      <vt:lpstr>Speak Pro</vt:lpstr>
      <vt:lpstr>Times New Roman</vt:lpstr>
      <vt:lpstr>RetrospectVTI</vt:lpstr>
      <vt:lpstr>Utilizing Art &amp; Culture to Support the Success Sequence   Kelvin Walston, M.A. Wholistic Stress Control Institute Inc. (WSCI) Associate Director &amp; Director of the Hip Hop Institute </vt:lpstr>
      <vt:lpstr>Disclaimer language: The views expressed in written training materials, publications, or presentations by speakers and moderators do not necessarily reflect the official policies of the Department of Health and Human Services; nor does mention of trade names, commercial practices, or organizations imply endorsement by the U.S. Government.</vt:lpstr>
      <vt:lpstr>PowerPoint Presentation</vt:lpstr>
      <vt:lpstr>PowerPoint Presentation</vt:lpstr>
      <vt:lpstr>PowerPoint Presentation</vt:lpstr>
      <vt:lpstr>PowerPoint Presentation</vt:lpstr>
      <vt:lpstr>REACH Project con’t</vt:lpstr>
      <vt:lpstr>PowerPoint Presentation</vt:lpstr>
      <vt:lpstr>Prior to Programming</vt:lpstr>
      <vt:lpstr>How to use Stress Management as a tool to help promote general well-being and help participants become mentally and physically alert?</vt:lpstr>
      <vt:lpstr>How to use Post Traumatic Slave Syndrome &amp; Historical Trauma as a tool to help promote SRAE?</vt:lpstr>
      <vt:lpstr>Post Traumatic Slave Syndrome &amp; Historical Trauma</vt:lpstr>
      <vt:lpstr>PowerPoint Presentation</vt:lpstr>
      <vt:lpstr>Historical Trauma</vt:lpstr>
      <vt:lpstr>PowerPoint Presentation</vt:lpstr>
      <vt:lpstr>PowerPoint Presentation</vt:lpstr>
      <vt:lpstr>PowerPoint Presentation</vt:lpstr>
      <vt:lpstr>Post Trauma Slave Disorder</vt:lpstr>
      <vt:lpstr>PowerPoint Presentation</vt:lpstr>
      <vt:lpstr>PowerPoint Presentation</vt:lpstr>
      <vt:lpstr>PowerPoint Presentation</vt:lpstr>
      <vt:lpstr>How to use African American History as a tool?</vt:lpstr>
      <vt:lpstr>How to use African American History as a tool</vt:lpstr>
      <vt:lpstr>Africa Maafa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Hip Hop? </vt:lpstr>
      <vt:lpstr>The origins of Hip Hop started in the Bronx in New York around 1971.</vt:lpstr>
      <vt:lpstr>How to use Hip Hop as a tool to educate youth  on Sexual Risk Avoidance?</vt:lpstr>
      <vt:lpstr>PowerPoint Presentation</vt:lpstr>
      <vt:lpstr>The majority of hip hop buyers are white, according to early 2017 studies.29</vt:lpstr>
      <vt:lpstr>PowerPoint Presentation</vt:lpstr>
      <vt:lpstr>When the American Civil War (1861-65) began, President Abraham Lincoln carefully framed the Emancipation Proclamation as concerning the preservation of the Union rather than the abolition of slavery.31 </vt:lpstr>
      <vt:lpstr>The Civil Rights Movement was a struggle for social justice that took place mainly during the 1950s and 1960s for blacks to gain equal rights under the law in the United States. The Civil War had officially abolished slavery, but it didn’t end discrimination against blacks—continued to endure the devastating effects of racism.33 </vt:lpstr>
      <vt:lpstr>PowerPoint Presentation</vt:lpstr>
      <vt:lpstr>Endnotes</vt:lpstr>
      <vt:lpstr>PowerPoint Presentation</vt:lpstr>
      <vt:lpstr>PowerPoint Presentation</vt:lpstr>
      <vt:lpstr>For More information Contact:  Kelvin Walston, MA – Senior Health Educator  kelvinwalston@hotmail.com 404-755-0068 404-664-4672 (cell)  Tarita Johnson, MSW – Program Director tjohnson@wholistic1.com     Wholistic Stress Control Institute, Inc.  2545 Benjamin E. Mays Drive SW Atlanta, GA  30311 404-755-0068 / www.wholistic1.com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UtilizingHHAASuccessSequence</dc:title>
  <dc:subject>Utilizing Hip Hop and African American History for Success Sequence</dc:subject>
  <dc:creator/>
  <cp:lastModifiedBy/>
  <cp:revision>1</cp:revision>
  <cp:lastPrinted>2020-05-28T19:36:52Z</cp:lastPrinted>
  <dcterms:created xsi:type="dcterms:W3CDTF">2020-04-13T02:00:46Z</dcterms:created>
  <dcterms:modified xsi:type="dcterms:W3CDTF">2020-05-29T19:09:57Z</dcterms:modified>
</cp:coreProperties>
</file>