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2" r:id="rId3"/>
    <p:sldMasterId id="2147483684" r:id="rId4"/>
  </p:sldMasterIdLst>
  <p:notesMasterIdLst>
    <p:notesMasterId r:id="rId23"/>
  </p:notesMasterIdLst>
  <p:handoutMasterIdLst>
    <p:handoutMasterId r:id="rId24"/>
  </p:handoutMasterIdLst>
  <p:sldIdLst>
    <p:sldId id="256" r:id="rId5"/>
    <p:sldId id="276" r:id="rId6"/>
    <p:sldId id="258" r:id="rId7"/>
    <p:sldId id="273" r:id="rId8"/>
    <p:sldId id="266" r:id="rId9"/>
    <p:sldId id="267" r:id="rId10"/>
    <p:sldId id="260" r:id="rId11"/>
    <p:sldId id="261" r:id="rId12"/>
    <p:sldId id="262" r:id="rId13"/>
    <p:sldId id="270" r:id="rId14"/>
    <p:sldId id="264" r:id="rId15"/>
    <p:sldId id="265" r:id="rId16"/>
    <p:sldId id="272" r:id="rId17"/>
    <p:sldId id="275" r:id="rId18"/>
    <p:sldId id="274" r:id="rId19"/>
    <p:sldId id="268" r:id="rId20"/>
    <p:sldId id="259" r:id="rId21"/>
    <p:sldId id="271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1D0AB9-5727-7542-A25E-D71731F43E28}" type="datetimeFigureOut">
              <a:rPr lang="en-US" smtClean="0"/>
              <a:t>4/13/17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AC30EA-44D0-4A46-82BD-6F40A02B28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9801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F94394-F07C-1F43-9AFE-B2EF3E69BD59}" type="datetimeFigureOut">
              <a:rPr lang="en-US" smtClean="0"/>
              <a:t>4/13/17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00541A-8BB3-5941-86E7-C9A3F91931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5671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773D7AC-C95C-4555-87EB-2C11DEEE88DA}" type="datetimeFigureOut">
              <a:rPr lang="en-US" smtClean="0"/>
              <a:pPr/>
              <a:t>4/13/17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5CED03-73AE-4DDB-8334-03B0845F29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773D7AC-C95C-4555-87EB-2C11DEEE88DA}" type="datetimeFigureOut">
              <a:rPr lang="en-US" smtClean="0"/>
              <a:pPr/>
              <a:t>4/13/17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5CED03-73AE-4DDB-8334-03B0845F29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773D7AC-C95C-4555-87EB-2C11DEEE88DA}" type="datetimeFigureOut">
              <a:rPr lang="en-US" smtClean="0"/>
              <a:pPr/>
              <a:t>4/13/17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5CED03-73AE-4DDB-8334-03B0845F29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1959A20-3274-C944-9DDD-46468942E18A}" type="datetimeFigureOut">
              <a:rPr lang="en-US" smtClean="0"/>
              <a:t>4/13/17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AD8936-24F5-014F-9975-317412EFB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634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1959A20-3274-C944-9DDD-46468942E18A}" type="datetimeFigureOut">
              <a:rPr lang="en-US" smtClean="0"/>
              <a:t>4/13/17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AD8936-24F5-014F-9975-317412EFB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050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1959A20-3274-C944-9DDD-46468942E18A}" type="datetimeFigureOut">
              <a:rPr lang="en-US" smtClean="0"/>
              <a:t>4/13/17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AD8936-24F5-014F-9975-317412EFB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1991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1959A20-3274-C944-9DDD-46468942E18A}" type="datetimeFigureOut">
              <a:rPr lang="en-US" smtClean="0"/>
              <a:t>4/13/17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AD8936-24F5-014F-9975-317412EFB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8319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1959A20-3274-C944-9DDD-46468942E18A}" type="datetimeFigureOut">
              <a:rPr lang="en-US" smtClean="0"/>
              <a:t>4/13/17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AD8936-24F5-014F-9975-317412EFB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2723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1959A20-3274-C944-9DDD-46468942E18A}" type="datetimeFigureOut">
              <a:rPr lang="en-US" smtClean="0"/>
              <a:t>4/13/17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AD8936-24F5-014F-9975-317412EFB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630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1959A20-3274-C944-9DDD-46468942E18A}" type="datetimeFigureOut">
              <a:rPr lang="en-US" smtClean="0"/>
              <a:t>4/13/17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AD8936-24F5-014F-9975-317412EFB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4685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1959A20-3274-C944-9DDD-46468942E18A}" type="datetimeFigureOut">
              <a:rPr lang="en-US" smtClean="0"/>
              <a:t>4/13/17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AD8936-24F5-014F-9975-317412EFB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767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773D7AC-C95C-4555-87EB-2C11DEEE88DA}" type="datetimeFigureOut">
              <a:rPr lang="en-US" smtClean="0"/>
              <a:pPr/>
              <a:t>4/13/17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5CED03-73AE-4DDB-8334-03B0845F29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1959A20-3274-C944-9DDD-46468942E18A}" type="datetimeFigureOut">
              <a:rPr lang="en-US" smtClean="0"/>
              <a:t>4/13/17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AD8936-24F5-014F-9975-317412EFB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0034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1959A20-3274-C944-9DDD-46468942E18A}" type="datetimeFigureOut">
              <a:rPr lang="en-US" smtClean="0"/>
              <a:t>4/13/17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AD8936-24F5-014F-9975-317412EFB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70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1959A20-3274-C944-9DDD-46468942E18A}" type="datetimeFigureOut">
              <a:rPr lang="en-US" smtClean="0"/>
              <a:t>4/13/17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AD8936-24F5-014F-9975-317412EFB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4872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38CD87C-2F1A-3A42-9C55-AABF38BC052E}" type="datetimeFigureOut">
              <a:rPr lang="en-US" smtClean="0"/>
              <a:t>4/13/17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703586C-9286-474B-94CD-19DE67A06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8521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38CD87C-2F1A-3A42-9C55-AABF38BC052E}" type="datetimeFigureOut">
              <a:rPr lang="en-US" smtClean="0"/>
              <a:t>4/13/17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703586C-9286-474B-94CD-19DE67A06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5668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38CD87C-2F1A-3A42-9C55-AABF38BC052E}" type="datetimeFigureOut">
              <a:rPr lang="en-US" smtClean="0"/>
              <a:t>4/13/17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703586C-9286-474B-94CD-19DE67A06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42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38CD87C-2F1A-3A42-9C55-AABF38BC052E}" type="datetimeFigureOut">
              <a:rPr lang="en-US" smtClean="0"/>
              <a:t>4/13/17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703586C-9286-474B-94CD-19DE67A06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8066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38CD87C-2F1A-3A42-9C55-AABF38BC052E}" type="datetimeFigureOut">
              <a:rPr lang="en-US" smtClean="0"/>
              <a:t>4/13/17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703586C-9286-474B-94CD-19DE67A06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1323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38CD87C-2F1A-3A42-9C55-AABF38BC052E}" type="datetimeFigureOut">
              <a:rPr lang="en-US" smtClean="0"/>
              <a:t>4/13/17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703586C-9286-474B-94CD-19DE67A06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1246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38CD87C-2F1A-3A42-9C55-AABF38BC052E}" type="datetimeFigureOut">
              <a:rPr lang="en-US" smtClean="0"/>
              <a:t>4/13/17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703586C-9286-474B-94CD-19DE67A06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320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773D7AC-C95C-4555-87EB-2C11DEEE88DA}" type="datetimeFigureOut">
              <a:rPr lang="en-US" smtClean="0"/>
              <a:pPr/>
              <a:t>4/13/17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5CED03-73AE-4DDB-8334-03B0845F29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38CD87C-2F1A-3A42-9C55-AABF38BC052E}" type="datetimeFigureOut">
              <a:rPr lang="en-US" smtClean="0"/>
              <a:t>4/13/17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703586C-9286-474B-94CD-19DE67A06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34371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38CD87C-2F1A-3A42-9C55-AABF38BC052E}" type="datetimeFigureOut">
              <a:rPr lang="en-US" smtClean="0"/>
              <a:t>4/13/17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703586C-9286-474B-94CD-19DE67A06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92118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38CD87C-2F1A-3A42-9C55-AABF38BC052E}" type="datetimeFigureOut">
              <a:rPr lang="en-US" smtClean="0"/>
              <a:t>4/13/17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703586C-9286-474B-94CD-19DE67A06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16014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38CD87C-2F1A-3A42-9C55-AABF38BC052E}" type="datetimeFigureOut">
              <a:rPr lang="en-US" smtClean="0"/>
              <a:t>4/13/17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703586C-9286-474B-94CD-19DE67A06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8213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5006ED-28A4-F34C-8061-A73C25939C72}" type="datetimeFigureOut">
              <a:rPr lang="en-US" smtClean="0"/>
              <a:t>4/13/17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74C4FD-91A8-2442-A17D-29597A84D4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68840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5006ED-28A4-F34C-8061-A73C25939C72}" type="datetimeFigureOut">
              <a:rPr lang="en-US" smtClean="0"/>
              <a:t>4/13/17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74C4FD-91A8-2442-A17D-29597A84D4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16330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5006ED-28A4-F34C-8061-A73C25939C72}" type="datetimeFigureOut">
              <a:rPr lang="en-US" smtClean="0"/>
              <a:t>4/13/17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74C4FD-91A8-2442-A17D-29597A84D4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32235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5006ED-28A4-F34C-8061-A73C25939C72}" type="datetimeFigureOut">
              <a:rPr lang="en-US" smtClean="0"/>
              <a:t>4/13/17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74C4FD-91A8-2442-A17D-29597A84D4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7116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5006ED-28A4-F34C-8061-A73C25939C72}" type="datetimeFigureOut">
              <a:rPr lang="en-US" smtClean="0"/>
              <a:t>4/13/17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74C4FD-91A8-2442-A17D-29597A84D4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33195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5006ED-28A4-F34C-8061-A73C25939C72}" type="datetimeFigureOut">
              <a:rPr lang="en-US" smtClean="0"/>
              <a:t>4/13/17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74C4FD-91A8-2442-A17D-29597A84D4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531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773D7AC-C95C-4555-87EB-2C11DEEE88DA}" type="datetimeFigureOut">
              <a:rPr lang="en-US" smtClean="0"/>
              <a:pPr/>
              <a:t>4/13/17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5CED03-73AE-4DDB-8334-03B0845F29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5006ED-28A4-F34C-8061-A73C25939C72}" type="datetimeFigureOut">
              <a:rPr lang="en-US" smtClean="0"/>
              <a:t>4/13/17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74C4FD-91A8-2442-A17D-29597A84D4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37246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5006ED-28A4-F34C-8061-A73C25939C72}" type="datetimeFigureOut">
              <a:rPr lang="en-US" smtClean="0"/>
              <a:t>4/13/17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74C4FD-91A8-2442-A17D-29597A84D4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90622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5006ED-28A4-F34C-8061-A73C25939C72}" type="datetimeFigureOut">
              <a:rPr lang="en-US" smtClean="0"/>
              <a:t>4/13/17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74C4FD-91A8-2442-A17D-29597A84D4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72747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5006ED-28A4-F34C-8061-A73C25939C72}" type="datetimeFigureOut">
              <a:rPr lang="en-US" smtClean="0"/>
              <a:t>4/13/17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74C4FD-91A8-2442-A17D-29597A84D4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63137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5006ED-28A4-F34C-8061-A73C25939C72}" type="datetimeFigureOut">
              <a:rPr lang="en-US" smtClean="0"/>
              <a:t>4/13/17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74C4FD-91A8-2442-A17D-29597A84D4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043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773D7AC-C95C-4555-87EB-2C11DEEE88DA}" type="datetimeFigureOut">
              <a:rPr lang="en-US" smtClean="0"/>
              <a:pPr/>
              <a:t>4/13/17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5CED03-73AE-4DDB-8334-03B0845F29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773D7AC-C95C-4555-87EB-2C11DEEE88DA}" type="datetimeFigureOut">
              <a:rPr lang="en-US" smtClean="0"/>
              <a:pPr/>
              <a:t>4/13/17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5CED03-73AE-4DDB-8334-03B0845F29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773D7AC-C95C-4555-87EB-2C11DEEE88DA}" type="datetimeFigureOut">
              <a:rPr lang="en-US" smtClean="0"/>
              <a:pPr/>
              <a:t>4/13/17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5CED03-73AE-4DDB-8334-03B0845F29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773D7AC-C95C-4555-87EB-2C11DEEE88DA}" type="datetimeFigureOut">
              <a:rPr lang="en-US" smtClean="0"/>
              <a:pPr/>
              <a:t>4/13/17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5CED03-73AE-4DDB-8334-03B0845F29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773D7AC-C95C-4555-87EB-2C11DEEE88DA}" type="datetimeFigureOut">
              <a:rPr lang="en-US" smtClean="0"/>
              <a:pPr/>
              <a:t>4/13/17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5CED03-73AE-4DDB-8334-03B0845F29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2.jp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3" Type="http://schemas.openxmlformats.org/officeDocument/2006/relationships/image" Target="../media/image3.jp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3" Type="http://schemas.openxmlformats.org/officeDocument/2006/relationships/image" Target="../media/image4.jpg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 1b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 1d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94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 1a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446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 1c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73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4227677"/>
            <a:ext cx="6400800" cy="1752600"/>
          </a:xfrm>
        </p:spPr>
        <p:txBody>
          <a:bodyPr/>
          <a:lstStyle/>
          <a:p>
            <a:r>
              <a:rPr lang="en-US" dirty="0" smtClean="0">
                <a:latin typeface="Gill Sans" charset="0"/>
                <a:ea typeface="Gill Sans" charset="0"/>
                <a:cs typeface="Gill Sans" charset="0"/>
              </a:rPr>
              <a:t>K. Grimes, E. </a:t>
            </a:r>
            <a:r>
              <a:rPr lang="en-US" dirty="0" err="1" smtClean="0">
                <a:latin typeface="Gill Sans" charset="0"/>
                <a:ea typeface="Gill Sans" charset="0"/>
                <a:cs typeface="Gill Sans" charset="0"/>
              </a:rPr>
              <a:t>Lasko</a:t>
            </a:r>
            <a:r>
              <a:rPr lang="en-US" dirty="0" smtClean="0">
                <a:latin typeface="Gill Sans" charset="0"/>
                <a:ea typeface="Gill Sans" charset="0"/>
                <a:cs typeface="Gill Sans" charset="0"/>
              </a:rPr>
              <a:t>, M.E. Mormile, B.J. Szekely, B.A. Munkasy, D.W. Powell, &amp; N.G. Murray</a:t>
            </a:r>
            <a:endParaRPr lang="en-US" dirty="0"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529290" y="9075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Gill Sans" charset="0"/>
                <a:ea typeface="Gill Sans" charset="0"/>
                <a:cs typeface="Gill Sans" charset="0"/>
              </a:rPr>
              <a:t>The Relationship Between Post-Concussion Neurocognitive Performance and Postural Control</a:t>
            </a:r>
            <a:endParaRPr lang="en-US" dirty="0">
              <a:latin typeface="Gill Sans" charset="0"/>
              <a:ea typeface="Gill Sans" charset="0"/>
              <a:cs typeface="Gill San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Statistical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8721"/>
            <a:ext cx="8229600" cy="4525963"/>
          </a:xfrm>
        </p:spPr>
        <p:txBody>
          <a:bodyPr/>
          <a:lstStyle/>
          <a:p>
            <a:r>
              <a:rPr lang="en-US" sz="2800" dirty="0"/>
              <a:t>Neurocognitive Variables:</a:t>
            </a:r>
          </a:p>
          <a:p>
            <a:pPr lvl="1"/>
            <a:r>
              <a:rPr lang="en-US" sz="2000" dirty="0"/>
              <a:t>Verbal/ Visual Memory</a:t>
            </a:r>
          </a:p>
          <a:p>
            <a:pPr lvl="1"/>
            <a:r>
              <a:rPr lang="en-US" sz="2000" dirty="0"/>
              <a:t>Visual Motor Speed</a:t>
            </a:r>
          </a:p>
          <a:p>
            <a:pPr lvl="1"/>
            <a:r>
              <a:rPr lang="en-US" sz="2000" dirty="0"/>
              <a:t>Impulse Control</a:t>
            </a:r>
          </a:p>
          <a:p>
            <a:pPr lvl="1"/>
            <a:r>
              <a:rPr lang="en-US" sz="2000" dirty="0"/>
              <a:t>Symptom Severity</a:t>
            </a:r>
          </a:p>
          <a:p>
            <a:r>
              <a:rPr lang="en-US" sz="2800" dirty="0"/>
              <a:t>Postural Control Variables:</a:t>
            </a:r>
          </a:p>
          <a:p>
            <a:pPr lvl="1"/>
            <a:r>
              <a:rPr lang="en-US" sz="2000" dirty="0"/>
              <a:t>Peak Excursion Velocity (PEV)</a:t>
            </a:r>
          </a:p>
          <a:p>
            <a:pPr lvl="1"/>
            <a:r>
              <a:rPr lang="en-US" sz="2000" dirty="0"/>
              <a:t>95% Confidence Ellipse (CE)</a:t>
            </a:r>
          </a:p>
          <a:p>
            <a:pPr lvl="1"/>
            <a:r>
              <a:rPr lang="en-US" sz="2000" dirty="0"/>
              <a:t>Sample Entropy (SE</a:t>
            </a:r>
            <a:r>
              <a:rPr lang="en-US" sz="2000" dirty="0" smtClean="0"/>
              <a:t>)</a:t>
            </a:r>
          </a:p>
          <a:p>
            <a:r>
              <a:rPr lang="en-US" sz="2800" dirty="0" smtClean="0"/>
              <a:t>Pearson's </a:t>
            </a:r>
            <a:r>
              <a:rPr lang="en-US" sz="2800" dirty="0"/>
              <a:t>Product Correlation</a:t>
            </a:r>
          </a:p>
          <a:p>
            <a:r>
              <a:rPr lang="en-US" sz="2800" dirty="0"/>
              <a:t>Significance Level</a:t>
            </a:r>
          </a:p>
          <a:p>
            <a:pPr lvl="1"/>
            <a:r>
              <a:rPr lang="en-US" sz="2000" i="1" dirty="0" smtClean="0"/>
              <a:t>p=</a:t>
            </a:r>
            <a:r>
              <a:rPr lang="en-US" sz="2000" dirty="0" smtClean="0"/>
              <a:t>0.05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3572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Results- 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Verbal Memory</a:t>
            </a:r>
          </a:p>
          <a:p>
            <a:pPr lvl="1"/>
            <a:r>
              <a:rPr lang="en-US" dirty="0" smtClean="0"/>
              <a:t>PEV- Medial/Lateral (r=-0.611, </a:t>
            </a:r>
            <a:r>
              <a:rPr lang="en-US" i="1" dirty="0" smtClean="0"/>
              <a:t>p=0.016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95% Confidence Ellipse (r=-0.555, </a:t>
            </a:r>
            <a:r>
              <a:rPr lang="en-US" i="1" dirty="0" smtClean="0"/>
              <a:t>p=0.016</a:t>
            </a:r>
            <a:r>
              <a:rPr lang="en-US" dirty="0" smtClean="0"/>
              <a:t>)</a:t>
            </a:r>
          </a:p>
          <a:p>
            <a:r>
              <a:rPr lang="en-US" dirty="0" smtClean="0"/>
              <a:t>Impulse Control</a:t>
            </a:r>
          </a:p>
          <a:p>
            <a:pPr lvl="1"/>
            <a:r>
              <a:rPr lang="en-US" dirty="0" smtClean="0"/>
              <a:t>PEV- Anterior/Posterior (r= 0.778, </a:t>
            </a:r>
            <a:r>
              <a:rPr lang="en-US" i="1" dirty="0" smtClean="0"/>
              <a:t>p=0.001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20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Results- Wii Soccer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Verbal Memory</a:t>
            </a:r>
          </a:p>
          <a:p>
            <a:pPr lvl="1"/>
            <a:r>
              <a:rPr lang="en-US" dirty="0" smtClean="0"/>
              <a:t>PEV- Medial/Lateral (r=0.532, </a:t>
            </a:r>
            <a:r>
              <a:rPr lang="en-US" i="1" dirty="0" smtClean="0"/>
              <a:t>p=0.041</a:t>
            </a:r>
            <a:r>
              <a:rPr lang="en-US" dirty="0" smtClean="0"/>
              <a:t>) </a:t>
            </a:r>
          </a:p>
          <a:p>
            <a:r>
              <a:rPr lang="en-US" dirty="0" smtClean="0"/>
              <a:t>Visual Motor Speed</a:t>
            </a:r>
          </a:p>
          <a:p>
            <a:pPr lvl="1"/>
            <a:r>
              <a:rPr lang="en-US" dirty="0" smtClean="0"/>
              <a:t>PEV- Medial/Lateral (r=0.532, </a:t>
            </a:r>
            <a:r>
              <a:rPr lang="en-US" i="1" dirty="0" smtClean="0"/>
              <a:t>p=0.041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CE (r=.531,</a:t>
            </a:r>
            <a:r>
              <a:rPr lang="en-US" i="1" dirty="0" smtClean="0"/>
              <a:t> p=0.042</a:t>
            </a:r>
            <a:r>
              <a:rPr lang="en-US" dirty="0" smtClean="0"/>
              <a:t>)</a:t>
            </a:r>
          </a:p>
          <a:p>
            <a:r>
              <a:rPr lang="en-US" dirty="0" smtClean="0"/>
              <a:t>Total Symptom Score</a:t>
            </a:r>
          </a:p>
          <a:p>
            <a:pPr lvl="1"/>
            <a:r>
              <a:rPr lang="en-US" dirty="0" smtClean="0"/>
              <a:t>SE- Medial/Lateral (r=-0.582, </a:t>
            </a:r>
            <a:r>
              <a:rPr lang="en-US" i="1" dirty="0" smtClean="0"/>
              <a:t>p=0.023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7349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Verbal Memory</a:t>
            </a:r>
          </a:p>
          <a:p>
            <a:pPr lvl="1"/>
            <a:r>
              <a:rPr lang="en-US" dirty="0" smtClean="0"/>
              <a:t>Testing visual recognition memory, attentional processing, and visual motor response speed</a:t>
            </a:r>
          </a:p>
          <a:p>
            <a:pPr lvl="1"/>
            <a:r>
              <a:rPr lang="en-US" dirty="0" smtClean="0"/>
              <a:t>As testing scores increased:</a:t>
            </a:r>
          </a:p>
          <a:p>
            <a:pPr lvl="2"/>
            <a:r>
              <a:rPr lang="en-US" dirty="0" smtClean="0"/>
              <a:t>Eyes open: PEV and CE decreased</a:t>
            </a:r>
          </a:p>
          <a:p>
            <a:pPr lvl="3"/>
            <a:r>
              <a:rPr lang="en-US" dirty="0" smtClean="0"/>
              <a:t>Decreased Degrees of Freedom</a:t>
            </a:r>
          </a:p>
          <a:p>
            <a:pPr lvl="2"/>
            <a:r>
              <a:rPr lang="en-US" dirty="0" smtClean="0"/>
              <a:t>Wii Soccer: PEV increased</a:t>
            </a:r>
          </a:p>
          <a:p>
            <a:pPr lvl="3"/>
            <a:r>
              <a:rPr lang="en-US" dirty="0" smtClean="0"/>
              <a:t>Sufficient Cognitive Load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56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Visual Motor Speed</a:t>
            </a:r>
          </a:p>
          <a:p>
            <a:pPr lvl="1"/>
            <a:r>
              <a:rPr lang="en-US" dirty="0" smtClean="0"/>
              <a:t>Testing processing speed, and reaction time (response to stimulus)</a:t>
            </a:r>
          </a:p>
          <a:p>
            <a:pPr lvl="1"/>
            <a:r>
              <a:rPr lang="en-US" dirty="0" smtClean="0"/>
              <a:t>As testing scores increased:</a:t>
            </a:r>
          </a:p>
          <a:p>
            <a:pPr lvl="2"/>
            <a:r>
              <a:rPr lang="en-US" dirty="0" smtClean="0"/>
              <a:t>Wii Soccer: PEV and CE increased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776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Impulse Control </a:t>
            </a:r>
          </a:p>
          <a:p>
            <a:pPr lvl="1"/>
            <a:r>
              <a:rPr lang="en-US" dirty="0" smtClean="0"/>
              <a:t>Testing accuracy by using total incorrect</a:t>
            </a:r>
          </a:p>
          <a:p>
            <a:pPr lvl="1"/>
            <a:r>
              <a:rPr lang="en-US" dirty="0" smtClean="0"/>
              <a:t>As testing scores decreased</a:t>
            </a:r>
          </a:p>
          <a:p>
            <a:pPr lvl="2"/>
            <a:r>
              <a:rPr lang="en-US" dirty="0" smtClean="0"/>
              <a:t>Eyes open: PEV decreased</a:t>
            </a:r>
          </a:p>
          <a:p>
            <a:r>
              <a:rPr lang="en-US" dirty="0" smtClean="0"/>
              <a:t>Total Symptom Score</a:t>
            </a:r>
          </a:p>
          <a:p>
            <a:pPr lvl="1"/>
            <a:r>
              <a:rPr lang="en-US" dirty="0" smtClean="0"/>
              <a:t>As symptom scores increased</a:t>
            </a:r>
          </a:p>
          <a:p>
            <a:pPr lvl="2">
              <a:buFont typeface="Arial" charset="0"/>
              <a:buChar char="•"/>
            </a:pPr>
            <a:r>
              <a:rPr lang="en-US" dirty="0" smtClean="0"/>
              <a:t>Wii Soccer: SE decreased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71185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/>
          <a:lstStyle/>
          <a:p>
            <a:r>
              <a:rPr lang="en-US" dirty="0"/>
              <a:t>Athletes attempting to "lock-down" during eyes open </a:t>
            </a:r>
            <a:r>
              <a:rPr lang="en-US" dirty="0" smtClean="0"/>
              <a:t>condition</a:t>
            </a:r>
          </a:p>
          <a:p>
            <a:r>
              <a:rPr lang="en-US" dirty="0"/>
              <a:t>U</a:t>
            </a:r>
            <a:r>
              <a:rPr lang="en-US" dirty="0" smtClean="0"/>
              <a:t>sing unfamiliar tasks to create a sufficient cognitive load</a:t>
            </a:r>
          </a:p>
          <a:p>
            <a:pPr lvl="1"/>
            <a:r>
              <a:rPr lang="en-US" dirty="0" smtClean="0"/>
              <a:t>May better reveal postural instabilities</a:t>
            </a:r>
          </a:p>
          <a:p>
            <a:pPr lvl="1"/>
            <a:r>
              <a:rPr lang="en-US" dirty="0" smtClean="0"/>
              <a:t>Sacrificing postural stability for increased attentional processing, visual recognition memory, and visual motor speed</a:t>
            </a:r>
          </a:p>
        </p:txBody>
      </p:sp>
    </p:spTree>
    <p:extLst>
      <p:ext uri="{BB962C8B-B14F-4D97-AF65-F5344CB8AC3E}">
        <p14:creationId xmlns:p14="http://schemas.microsoft.com/office/powerpoint/2010/main" val="28639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877051"/>
            <a:ext cx="8229600" cy="1143000"/>
          </a:xfrm>
        </p:spPr>
        <p:txBody>
          <a:bodyPr/>
          <a:lstStyle/>
          <a:p>
            <a:r>
              <a:rPr lang="en-US" dirty="0" smtClean="0"/>
              <a:t>Questions?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0154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Murray NG, Salvatore AP, </a:t>
            </a:r>
            <a:r>
              <a:rPr lang="en-US" sz="2000" dirty="0" err="1" smtClean="0"/>
              <a:t>Tomaka</a:t>
            </a:r>
            <a:r>
              <a:rPr lang="en-US" sz="2000" dirty="0" smtClean="0"/>
              <a:t> J, Reed-Jones RJ. </a:t>
            </a:r>
            <a:r>
              <a:rPr lang="en-US" sz="2000" i="1" dirty="0" smtClean="0"/>
              <a:t>Relationship between the Romberg test and the Wii Fit basic balance test and cognition in athletes with concussion.</a:t>
            </a:r>
            <a:r>
              <a:rPr lang="en-US" sz="2000" dirty="0" smtClean="0"/>
              <a:t> Journal of Clinical and Translational Research. 2016. 2(1): 39-45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err="1"/>
              <a:t>Covassin</a:t>
            </a:r>
            <a:r>
              <a:rPr lang="en-US" sz="2000" dirty="0"/>
              <a:t> T, </a:t>
            </a:r>
            <a:r>
              <a:rPr lang="en-US" sz="2000" dirty="0" err="1"/>
              <a:t>Elbin</a:t>
            </a:r>
            <a:r>
              <a:rPr lang="en-US" sz="2000" dirty="0"/>
              <a:t> III J, </a:t>
            </a:r>
            <a:r>
              <a:rPr lang="en-US" sz="2000" dirty="0" err="1"/>
              <a:t>Stiller-Ostrowski</a:t>
            </a:r>
            <a:r>
              <a:rPr lang="en-US" sz="2000" dirty="0"/>
              <a:t> JL, </a:t>
            </a:r>
            <a:r>
              <a:rPr lang="en-US" sz="2000" dirty="0" err="1"/>
              <a:t>Kontos</a:t>
            </a:r>
            <a:r>
              <a:rPr lang="en-US" sz="2000" dirty="0"/>
              <a:t> AP. </a:t>
            </a:r>
            <a:r>
              <a:rPr lang="en-US" sz="2000" i="1" dirty="0" smtClean="0"/>
              <a:t>Immediate </a:t>
            </a:r>
            <a:r>
              <a:rPr lang="en-US" sz="2000" i="1" dirty="0"/>
              <a:t>post-concussion assessment and cognitive test (ImPACT) practices of sports medicine professionals</a:t>
            </a:r>
            <a:r>
              <a:rPr lang="en-US" sz="2000" dirty="0"/>
              <a:t>. </a:t>
            </a:r>
            <a:r>
              <a:rPr lang="en-US" sz="2000" dirty="0" smtClean="0"/>
              <a:t>Journal  </a:t>
            </a:r>
            <a:r>
              <a:rPr lang="en-US" sz="2000" dirty="0"/>
              <a:t>of </a:t>
            </a:r>
            <a:r>
              <a:rPr lang="en-US" sz="2000" dirty="0" smtClean="0"/>
              <a:t>Athletic Training </a:t>
            </a:r>
            <a:r>
              <a:rPr lang="en-US" sz="2000" dirty="0"/>
              <a:t>2009, </a:t>
            </a:r>
            <a:r>
              <a:rPr lang="en-US" sz="2000" dirty="0" smtClean="0"/>
              <a:t>44</a:t>
            </a:r>
            <a:r>
              <a:rPr lang="en-US" sz="2000" dirty="0"/>
              <a:t>: 639-644</a:t>
            </a:r>
            <a:r>
              <a:rPr lang="en-US" sz="2000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Buckley TA, Munkasy BA, </a:t>
            </a:r>
            <a:r>
              <a:rPr lang="en-US" sz="2000" dirty="0" err="1"/>
              <a:t>Tapia-Lovler</a:t>
            </a:r>
            <a:r>
              <a:rPr lang="en-US" sz="2000" dirty="0"/>
              <a:t> TG, </a:t>
            </a:r>
            <a:r>
              <a:rPr lang="en-US" sz="2000" dirty="0" err="1"/>
              <a:t>Wikstrom</a:t>
            </a:r>
            <a:r>
              <a:rPr lang="en-US" sz="2000" dirty="0"/>
              <a:t> EA. Altered Gait Termination Strategies Following a Concussion. Gait &amp; posture. 03/11 2013;38(3):549-551.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err="1" smtClean="0"/>
              <a:t>Catena</a:t>
            </a:r>
            <a:r>
              <a:rPr lang="en-US" sz="2000" dirty="0" smtClean="0"/>
              <a:t> </a:t>
            </a:r>
            <a:r>
              <a:rPr lang="en-US" sz="2000" dirty="0"/>
              <a:t>RD, van </a:t>
            </a:r>
            <a:r>
              <a:rPr lang="en-US" sz="2000" dirty="0" err="1"/>
              <a:t>Donkelaar</a:t>
            </a:r>
            <a:r>
              <a:rPr lang="en-US" sz="2000" dirty="0"/>
              <a:t> P, Chou LS. Altered balance control following concussion is better detected with an attention test during gait. Gait &amp; Posture. 20070219 DCOM- 20070503 2007;25(3):406-411.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42152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Executive Function- controlling cognition in new tasks</a:t>
            </a:r>
          </a:p>
          <a:p>
            <a:r>
              <a:rPr lang="en-US" dirty="0" smtClean="0"/>
              <a:t>Attention and Concentration</a:t>
            </a:r>
          </a:p>
          <a:p>
            <a:pPr lvl="1"/>
            <a:r>
              <a:rPr lang="en-US" dirty="0" smtClean="0"/>
              <a:t>Shifting awareness, prioritizing</a:t>
            </a:r>
          </a:p>
          <a:p>
            <a:r>
              <a:rPr lang="en-US" dirty="0" smtClean="0"/>
              <a:t>Working Memory</a:t>
            </a:r>
          </a:p>
          <a:p>
            <a:pPr lvl="1"/>
            <a:r>
              <a:rPr lang="en-US" dirty="0" smtClean="0"/>
              <a:t>Goal oriented tasks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8105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017" y="1417638"/>
            <a:ext cx="8229600" cy="4525963"/>
          </a:xfrm>
        </p:spPr>
        <p:txBody>
          <a:bodyPr/>
          <a:lstStyle/>
          <a:p>
            <a:r>
              <a:rPr lang="en-US" dirty="0" smtClean="0"/>
              <a:t>Executive Function- controlling cognition in new tasks</a:t>
            </a:r>
            <a:endParaRPr lang="en-US" dirty="0"/>
          </a:p>
          <a:p>
            <a:r>
              <a:rPr lang="en-US" sz="2700" dirty="0"/>
              <a:t>Attention and Concentration</a:t>
            </a:r>
          </a:p>
          <a:p>
            <a:pPr lvl="1"/>
            <a:r>
              <a:rPr lang="en-US" sz="2300" dirty="0"/>
              <a:t>Shifting awareness and </a:t>
            </a:r>
            <a:r>
              <a:rPr lang="en-US" sz="2300" dirty="0" smtClean="0"/>
              <a:t>prioritizing</a:t>
            </a:r>
            <a:endParaRPr lang="en-US" sz="2700" dirty="0" smtClean="0"/>
          </a:p>
          <a:p>
            <a:r>
              <a:rPr lang="en-US" sz="2700" dirty="0" smtClean="0"/>
              <a:t>Visuospatial Skills</a:t>
            </a:r>
          </a:p>
          <a:p>
            <a:pPr lvl="1"/>
            <a:r>
              <a:rPr lang="en-US" sz="2300" dirty="0" smtClean="0"/>
              <a:t>Working Memory</a:t>
            </a:r>
          </a:p>
          <a:p>
            <a:pPr lvl="1"/>
            <a:r>
              <a:rPr lang="en-US" sz="2300" dirty="0" err="1" smtClean="0"/>
              <a:t>Ideomotor</a:t>
            </a:r>
            <a:r>
              <a:rPr lang="en-US" sz="2300" dirty="0" smtClean="0"/>
              <a:t> Disconnect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-2824" t="76"/>
          <a:stretch/>
        </p:blipFill>
        <p:spPr>
          <a:xfrm>
            <a:off x="-344803" y="-99598"/>
            <a:ext cx="9833605" cy="69575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6223" y="3386748"/>
            <a:ext cx="4342354" cy="3188916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2517164" y="4427153"/>
            <a:ext cx="1164019" cy="568042"/>
          </a:xfrm>
          <a:prstGeom prst="rightArrow">
            <a:avLst/>
          </a:prstGeom>
          <a:solidFill>
            <a:schemeClr val="tx2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564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Speed-Accuracy </a:t>
            </a:r>
            <a:r>
              <a:rPr lang="en-US" dirty="0"/>
              <a:t>Trade Off</a:t>
            </a:r>
          </a:p>
          <a:p>
            <a:r>
              <a:rPr lang="en-US" dirty="0" smtClean="0"/>
              <a:t>Cognitive </a:t>
            </a:r>
            <a:r>
              <a:rPr lang="en-US" dirty="0"/>
              <a:t>Load</a:t>
            </a:r>
          </a:p>
          <a:p>
            <a:pPr lvl="1"/>
            <a:r>
              <a:rPr lang="en-US" sz="2300" dirty="0"/>
              <a:t>Creating a great enough load to challenge </a:t>
            </a:r>
            <a:r>
              <a:rPr lang="en-US" sz="2300" dirty="0" smtClean="0"/>
              <a:t>executive function</a:t>
            </a:r>
          </a:p>
          <a:p>
            <a:r>
              <a:rPr lang="en-US" dirty="0" smtClean="0"/>
              <a:t>How </a:t>
            </a:r>
            <a:r>
              <a:rPr lang="en-US" dirty="0"/>
              <a:t>does concussion affect these?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27018" y="4091243"/>
            <a:ext cx="2612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Decreased Reaction Time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87515" y="4171737"/>
            <a:ext cx="1032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Dizziness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82088" y="5119667"/>
            <a:ext cx="1922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Memory Problems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068747" y="4087016"/>
            <a:ext cx="2505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Concentration Problems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966621" y="5508891"/>
            <a:ext cx="881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Nausea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40181" y="4602047"/>
            <a:ext cx="1852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Balance Problems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r="-1700" b="6994"/>
          <a:stretch/>
        </p:blipFill>
        <p:spPr>
          <a:xfrm>
            <a:off x="5168891" y="4637596"/>
            <a:ext cx="3926542" cy="2019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85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3080"/>
            <a:ext cx="8229600" cy="1143000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Linking cognitive and physical dysfunctions</a:t>
            </a:r>
          </a:p>
          <a:p>
            <a:r>
              <a:rPr lang="en-US" dirty="0" smtClean="0"/>
              <a:t>Correlations between Romberg and ImPACT</a:t>
            </a:r>
            <a:r>
              <a:rPr lang="en-US" dirty="0"/>
              <a:t> </a:t>
            </a:r>
            <a:r>
              <a:rPr lang="en-US" dirty="0" smtClean="0"/>
              <a:t>domains in concussed athletes.</a:t>
            </a:r>
            <a:r>
              <a:rPr lang="en-US" sz="1900" baseline="30000" dirty="0" smtClean="0"/>
              <a:t>1</a:t>
            </a:r>
            <a:endParaRPr lang="en-US" sz="1900" dirty="0" smtClean="0"/>
          </a:p>
          <a:p>
            <a:pPr lvl="1"/>
            <a:r>
              <a:rPr lang="en-US" dirty="0" smtClean="0"/>
              <a:t>Static balance assessments limited to the first 72 hours. </a:t>
            </a:r>
            <a:r>
              <a:rPr lang="en-US" sz="2400" baseline="30000" dirty="0" smtClean="0"/>
              <a:t>2</a:t>
            </a:r>
          </a:p>
          <a:p>
            <a:pPr lvl="1"/>
            <a:r>
              <a:rPr lang="en-US" sz="2600" dirty="0" smtClean="0"/>
              <a:t>Limited reliability</a:t>
            </a:r>
          </a:p>
          <a:p>
            <a:pPr lvl="1"/>
            <a:r>
              <a:rPr lang="en-US" dirty="0" smtClean="0"/>
              <a:t>Sport specific and dual task may be a more effective longitudinal assessment. </a:t>
            </a:r>
            <a:r>
              <a:rPr lang="en-US" sz="1900" baseline="30000" dirty="0" smtClean="0"/>
              <a:t>3,4</a:t>
            </a: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910980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en-US" dirty="0" smtClean="0"/>
              <a:t>dentify </a:t>
            </a:r>
            <a:r>
              <a:rPr lang="en-US" dirty="0"/>
              <a:t>the relationship between neurocognitive and postural control deficits </a:t>
            </a:r>
            <a:r>
              <a:rPr lang="en-US" dirty="0" smtClean="0"/>
              <a:t>post-concussion</a:t>
            </a:r>
          </a:p>
          <a:p>
            <a:r>
              <a:rPr lang="en-US" dirty="0" smtClean="0"/>
              <a:t>Static Assessment </a:t>
            </a:r>
          </a:p>
          <a:p>
            <a:pPr lvl="1"/>
            <a:r>
              <a:rPr lang="en-US" dirty="0" smtClean="0"/>
              <a:t>Using force platform variables</a:t>
            </a:r>
          </a:p>
          <a:p>
            <a:r>
              <a:rPr lang="en-US" dirty="0" smtClean="0"/>
              <a:t>Sport </a:t>
            </a:r>
            <a:r>
              <a:rPr lang="en-US" dirty="0" err="1" smtClean="0"/>
              <a:t>Relevent</a:t>
            </a:r>
            <a:r>
              <a:rPr lang="en-US" dirty="0" smtClean="0"/>
              <a:t> </a:t>
            </a:r>
            <a:r>
              <a:rPr lang="en-US" dirty="0" smtClean="0"/>
              <a:t>Postural Control Task</a:t>
            </a:r>
          </a:p>
          <a:p>
            <a:pPr lvl="1"/>
            <a:r>
              <a:rPr lang="en-US" dirty="0" smtClean="0"/>
              <a:t>Wii Soccer Heading Game</a:t>
            </a:r>
          </a:p>
        </p:txBody>
      </p:sp>
    </p:spTree>
    <p:extLst>
      <p:ext uri="{BB962C8B-B14F-4D97-AF65-F5344CB8AC3E}">
        <p14:creationId xmlns:p14="http://schemas.microsoft.com/office/powerpoint/2010/main" val="1431587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/>
          <a:lstStyle/>
          <a:p>
            <a:r>
              <a:rPr lang="en-US" dirty="0" smtClean="0"/>
              <a:t>15 NCAA Division I Athletes</a:t>
            </a:r>
          </a:p>
          <a:p>
            <a:pPr lvl="1"/>
            <a:r>
              <a:rPr lang="en-US" dirty="0" smtClean="0"/>
              <a:t>11 male, 4 female (20.5± 1.1 yrs. old)</a:t>
            </a:r>
          </a:p>
          <a:p>
            <a:pPr lvl="1"/>
            <a:r>
              <a:rPr lang="en-US" dirty="0" smtClean="0"/>
              <a:t>Tested 24-48 hrs. post-concussion</a:t>
            </a:r>
          </a:p>
          <a:p>
            <a:r>
              <a:rPr lang="en-US" dirty="0" smtClean="0"/>
              <a:t>Neurocognitive Assessment</a:t>
            </a:r>
          </a:p>
          <a:p>
            <a:pPr lvl="1"/>
            <a:r>
              <a:rPr lang="en-US" dirty="0" smtClean="0"/>
              <a:t>ImPACT</a:t>
            </a:r>
          </a:p>
          <a:p>
            <a:r>
              <a:rPr lang="en-US" dirty="0" smtClean="0"/>
              <a:t>Postural Control Assessment</a:t>
            </a:r>
          </a:p>
          <a:p>
            <a:pPr lvl="1"/>
            <a:r>
              <a:rPr lang="en-US" dirty="0" smtClean="0"/>
              <a:t>Static</a:t>
            </a:r>
          </a:p>
          <a:p>
            <a:pPr lvl="1"/>
            <a:r>
              <a:rPr lang="en-US" dirty="0" smtClean="0"/>
              <a:t>Sport specific postural control task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52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Neurocognitive Assessment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3072777" y="1606023"/>
            <a:ext cx="2934863" cy="1200241"/>
          </a:xfrm>
          <a:prstGeom prst="roundRect">
            <a:avLst/>
          </a:prstGeom>
          <a:solidFill>
            <a:schemeClr val="tx2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ImPACT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963220" y="2835471"/>
            <a:ext cx="569865" cy="2054395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>
            <a:off x="3606598" y="2842061"/>
            <a:ext cx="543427" cy="2047805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5720412" y="2842061"/>
            <a:ext cx="1156013" cy="1290351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2398690" y="2835470"/>
            <a:ext cx="1008934" cy="1296942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1884988" y="2679602"/>
            <a:ext cx="1193072" cy="648816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6022816" y="2677102"/>
            <a:ext cx="1222938" cy="693324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Rounded Rectangle 48"/>
          <p:cNvSpPr/>
          <p:nvPr/>
        </p:nvSpPr>
        <p:spPr>
          <a:xfrm>
            <a:off x="7245754" y="3328418"/>
            <a:ext cx="1670900" cy="710732"/>
          </a:xfrm>
          <a:prstGeom prst="round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Learning</a:t>
            </a:r>
            <a:endParaRPr lang="en-US" dirty="0"/>
          </a:p>
        </p:txBody>
      </p:sp>
      <p:sp>
        <p:nvSpPr>
          <p:cNvPr id="50" name="Rounded Rectangle 49"/>
          <p:cNvSpPr/>
          <p:nvPr/>
        </p:nvSpPr>
        <p:spPr>
          <a:xfrm>
            <a:off x="212756" y="3297704"/>
            <a:ext cx="1688100" cy="683572"/>
          </a:xfrm>
          <a:prstGeom prst="round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Reaction Time</a:t>
            </a:r>
            <a:endParaRPr lang="en-US" dirty="0"/>
          </a:p>
        </p:txBody>
      </p:sp>
      <p:sp>
        <p:nvSpPr>
          <p:cNvPr id="51" name="Rounded Rectangle 50"/>
          <p:cNvSpPr/>
          <p:nvPr/>
        </p:nvSpPr>
        <p:spPr>
          <a:xfrm>
            <a:off x="6300847" y="4148966"/>
            <a:ext cx="1859462" cy="835405"/>
          </a:xfrm>
          <a:prstGeom prst="round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Visual Motor Speed</a:t>
            </a:r>
            <a:endParaRPr lang="en-US" dirty="0"/>
          </a:p>
        </p:txBody>
      </p:sp>
      <p:sp>
        <p:nvSpPr>
          <p:cNvPr id="52" name="Rounded Rectangle 51"/>
          <p:cNvSpPr/>
          <p:nvPr/>
        </p:nvSpPr>
        <p:spPr>
          <a:xfrm>
            <a:off x="2302805" y="5048535"/>
            <a:ext cx="1910618" cy="865246"/>
          </a:xfrm>
          <a:prstGeom prst="round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Visual Working Memory</a:t>
            </a:r>
            <a:endParaRPr lang="en-US" dirty="0"/>
          </a:p>
        </p:txBody>
      </p:sp>
      <p:sp>
        <p:nvSpPr>
          <p:cNvPr id="53" name="Rounded Rectangle 52"/>
          <p:cNvSpPr/>
          <p:nvPr/>
        </p:nvSpPr>
        <p:spPr>
          <a:xfrm>
            <a:off x="701891" y="4139945"/>
            <a:ext cx="2026820" cy="815569"/>
          </a:xfrm>
          <a:prstGeom prst="round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Verbal Working Memory</a:t>
            </a:r>
            <a:endParaRPr lang="en-US" dirty="0"/>
          </a:p>
        </p:txBody>
      </p:sp>
      <p:sp>
        <p:nvSpPr>
          <p:cNvPr id="66" name="Rounded Rectangle 65"/>
          <p:cNvSpPr/>
          <p:nvPr/>
        </p:nvSpPr>
        <p:spPr>
          <a:xfrm>
            <a:off x="4381884" y="5059040"/>
            <a:ext cx="2203873" cy="854741"/>
          </a:xfrm>
          <a:prstGeom prst="round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Attentional Processing/ Sequencing </a:t>
            </a:r>
          </a:p>
          <a:p>
            <a:pPr algn="ctr"/>
            <a:endParaRPr lang="en-US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2535" y="1160233"/>
            <a:ext cx="3278929" cy="2084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79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2773355" y="2959406"/>
            <a:ext cx="3457350" cy="2857884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402488" y="3007338"/>
            <a:ext cx="2180227" cy="3756057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87432" y="3007339"/>
            <a:ext cx="2180227" cy="3756057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Postural Control Assessment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33052" y="970009"/>
            <a:ext cx="4040188" cy="639762"/>
          </a:xfrm>
        </p:spPr>
        <p:txBody>
          <a:bodyPr/>
          <a:lstStyle/>
          <a:p>
            <a:r>
              <a:rPr lang="en-US" dirty="0" smtClean="0"/>
              <a:t>Static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33052" y="1609771"/>
            <a:ext cx="4040188" cy="3951288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n-US" dirty="0" smtClean="0"/>
              <a:t>Eyes Open (EO)</a:t>
            </a:r>
          </a:p>
          <a:p>
            <a:r>
              <a:rPr lang="en-US" dirty="0" smtClean="0"/>
              <a:t>Eyes Closed (EC)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4" y="970009"/>
            <a:ext cx="4041775" cy="639762"/>
          </a:xfrm>
        </p:spPr>
        <p:txBody>
          <a:bodyPr/>
          <a:lstStyle/>
          <a:p>
            <a:r>
              <a:rPr lang="en-US" dirty="0" smtClean="0"/>
              <a:t>Sport Relevant Task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3" y="1609771"/>
            <a:ext cx="4041775" cy="3951288"/>
          </a:xfrm>
        </p:spPr>
        <p:txBody>
          <a:bodyPr/>
          <a:lstStyle/>
          <a:p>
            <a:r>
              <a:rPr lang="en-US" dirty="0" smtClean="0"/>
              <a:t>Wii Soccer Head Game (WS)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r="49397" b="-325"/>
          <a:stretch/>
        </p:blipFill>
        <p:spPr>
          <a:xfrm>
            <a:off x="6479067" y="3101943"/>
            <a:ext cx="2027067" cy="356011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50404" t="1" b="-1799"/>
          <a:stretch/>
        </p:blipFill>
        <p:spPr>
          <a:xfrm>
            <a:off x="371383" y="3052532"/>
            <a:ext cx="2012324" cy="365893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18007" t="-1" r="13164" b="-163"/>
          <a:stretch/>
        </p:blipFill>
        <p:spPr>
          <a:xfrm>
            <a:off x="2953772" y="3101943"/>
            <a:ext cx="3143020" cy="2572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400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1899</TotalTime>
  <Words>637</Words>
  <Application>Microsoft Macintosh PowerPoint</Application>
  <PresentationFormat>On-screen Show (4:3)</PresentationFormat>
  <Paragraphs>112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Gill Sans</vt:lpstr>
      <vt:lpstr>Office Theme</vt:lpstr>
      <vt:lpstr>Custom Design</vt:lpstr>
      <vt:lpstr>1_Custom Design</vt:lpstr>
      <vt:lpstr>2_Custom Design</vt:lpstr>
      <vt:lpstr>The Relationship Between Post-Concussion Neurocognitive Performance and Postural Control</vt:lpstr>
      <vt:lpstr>Introduction</vt:lpstr>
      <vt:lpstr>Introduction</vt:lpstr>
      <vt:lpstr>Introduction</vt:lpstr>
      <vt:lpstr>Introduction</vt:lpstr>
      <vt:lpstr>Purpose</vt:lpstr>
      <vt:lpstr>Methods</vt:lpstr>
      <vt:lpstr>Neurocognitive Assessment</vt:lpstr>
      <vt:lpstr>Postural Control Assessment</vt:lpstr>
      <vt:lpstr>Statistical Analysis</vt:lpstr>
      <vt:lpstr>Results- EO</vt:lpstr>
      <vt:lpstr>Results- Wii Soccer</vt:lpstr>
      <vt:lpstr>Discussion</vt:lpstr>
      <vt:lpstr>Discussion</vt:lpstr>
      <vt:lpstr>Discussion</vt:lpstr>
      <vt:lpstr>Conclusions</vt:lpstr>
      <vt:lpstr>Questions? </vt:lpstr>
      <vt:lpstr>References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Goes Here</dc:title>
  <dc:creator>Megan Hopkins</dc:creator>
  <cp:lastModifiedBy>Katelyn Grimes</cp:lastModifiedBy>
  <cp:revision>174</cp:revision>
  <dcterms:created xsi:type="dcterms:W3CDTF">2012-01-25T17:16:42Z</dcterms:created>
  <dcterms:modified xsi:type="dcterms:W3CDTF">2017-04-13T23:26:00Z</dcterms:modified>
</cp:coreProperties>
</file>