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5"/>
  </p:notesMasterIdLst>
  <p:sldIdLst>
    <p:sldId id="256" r:id="rId3"/>
    <p:sldId id="283" r:id="rId4"/>
    <p:sldId id="257" r:id="rId5"/>
    <p:sldId id="261" r:id="rId6"/>
    <p:sldId id="258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7" r:id="rId17"/>
    <p:sldId id="272" r:id="rId18"/>
    <p:sldId id="273" r:id="rId19"/>
    <p:sldId id="276" r:id="rId20"/>
    <p:sldId id="282" r:id="rId21"/>
    <p:sldId id="278" r:id="rId22"/>
    <p:sldId id="274" r:id="rId23"/>
    <p:sldId id="275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02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68AB12-FB54-4C19-A0CD-76094C7ED137}" type="datetimeFigureOut">
              <a:rPr lang="en-US" smtClean="0"/>
              <a:pPr/>
              <a:t>4/13/2017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027EE4-CAA0-4038-85A7-0E64E8AC9F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69040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842BD-D4AF-495F-A870-E491DE5C5E4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5601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7DF90-4A83-4275-8B4B-5AC1F2373369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88297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7DF90-4A83-4275-8B4B-5AC1F2373369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76822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7DF90-4A83-4275-8B4B-5AC1F2373369}" type="slidenum">
              <a:rPr lang="en-US" smtClean="0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0662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886200"/>
            <a:ext cx="9144000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494692"/>
            <a:ext cx="9144000" cy="50597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1" y="6139132"/>
            <a:ext cx="7772400" cy="326368"/>
          </a:xfrm>
        </p:spPr>
        <p:txBody>
          <a:bodyPr/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</a:t>
            </a:r>
            <a:r>
              <a:rPr lang="en-US" i="1" dirty="0" smtClean="0">
                <a:solidFill>
                  <a:schemeClr val="bg1"/>
                </a:solidFill>
                <a:latin typeface="Georgia"/>
                <a:cs typeface="Georgia"/>
              </a:rPr>
              <a:t>Attributions and Credits 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886200"/>
            <a:ext cx="9144000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494692"/>
            <a:ext cx="9144000" cy="50597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1" y="6139132"/>
            <a:ext cx="7772400" cy="326368"/>
          </a:xfrm>
        </p:spPr>
        <p:txBody>
          <a:bodyPr/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</a:t>
            </a:r>
            <a:r>
              <a:rPr lang="en-US" i="1" dirty="0" smtClean="0">
                <a:solidFill>
                  <a:schemeClr val="bg1"/>
                </a:solidFill>
                <a:latin typeface="Georgia"/>
                <a:cs typeface="Georgia"/>
              </a:rPr>
              <a:t>Attributions and Credits 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457200" y="367862"/>
            <a:ext cx="8229600" cy="57583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457200" y="378372"/>
            <a:ext cx="8229600" cy="57477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42096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210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533400" y="5638800"/>
            <a:ext cx="8077200" cy="8120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i="1" dirty="0" smtClean="0">
                <a:solidFill>
                  <a:schemeClr val="bg1"/>
                </a:solidFill>
                <a:latin typeface="Georgia"/>
                <a:cs typeface="Georgia"/>
              </a:rPr>
              <a:t>Department of Electrical Engineering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i="1" dirty="0" smtClean="0">
                <a:solidFill>
                  <a:schemeClr val="bg1"/>
                </a:solidFill>
                <a:latin typeface="Georgia"/>
                <a:cs typeface="Georgia"/>
              </a:rPr>
              <a:t>Georgia Southern University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685800" y="5181600"/>
            <a:ext cx="7772400" cy="6521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>
                <a:solidFill>
                  <a:schemeClr val="bg1"/>
                </a:solidFill>
                <a:latin typeface="Georgia"/>
                <a:cs typeface="Georgia"/>
              </a:rPr>
              <a:t>Brycent Chatfield &amp; </a:t>
            </a:r>
            <a:r>
              <a:rPr lang="en-US" sz="2800" dirty="0" err="1" smtClean="0">
                <a:solidFill>
                  <a:schemeClr val="bg1"/>
                </a:solidFill>
                <a:latin typeface="Georgia"/>
                <a:cs typeface="Georgia"/>
              </a:rPr>
              <a:t>Rami</a:t>
            </a:r>
            <a:r>
              <a:rPr lang="en-US" sz="2800" dirty="0" smtClean="0">
                <a:solidFill>
                  <a:schemeClr val="bg1"/>
                </a:solidFill>
                <a:latin typeface="Georgia"/>
                <a:cs typeface="Georgia"/>
              </a:rPr>
              <a:t> Haddad</a:t>
            </a:r>
            <a:endParaRPr lang="en-US" sz="28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27296" y="4036329"/>
            <a:ext cx="9115131" cy="1108880"/>
          </a:xfrm>
        </p:spPr>
        <p:txBody>
          <a:bodyPr>
            <a:normAutofit/>
          </a:bodyPr>
          <a:lstStyle/>
          <a:p>
            <a:r>
              <a:rPr lang="en-US" sz="2800" i="1" dirty="0" smtClean="0">
                <a:solidFill>
                  <a:schemeClr val="bg1"/>
                </a:solidFill>
              </a:rPr>
              <a:t>Moving Target Defense Intrusion Detection System for IPv6 Based Advanced Metering Infrastructure </a:t>
            </a:r>
            <a:endParaRPr lang="en-US" sz="2800" i="1" dirty="0">
              <a:solidFill>
                <a:schemeClr val="bg1"/>
              </a:solidFill>
            </a:endParaRPr>
          </a:p>
        </p:txBody>
      </p:sp>
      <p:pic>
        <p:nvPicPr>
          <p:cNvPr id="2" name="Picture 2" descr="C:\Users\rhaddad\Google Drive\Rami Documents\Flash Backup_August\32G Flash Drive\ONSmart Lab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66939" y="362607"/>
            <a:ext cx="2238233" cy="1549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05200" y="0"/>
            <a:ext cx="38539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>
                <a:latin typeface="Microsoft Uighur" panose="02000000000000000000" pitchFamily="2" charset="-78"/>
                <a:cs typeface="Microsoft Uighur" panose="02000000000000000000" pitchFamily="2" charset="-78"/>
              </a:rPr>
              <a:t>Optical Networks &amp; Smart Grid Lab.</a:t>
            </a:r>
            <a:endParaRPr lang="en-US" sz="2800" u="sng" dirty="0">
              <a:latin typeface="Microsoft Uighur" panose="02000000000000000000" pitchFamily="2" charset="-78"/>
              <a:cs typeface="Microsoft Uighur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547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Phase 1: Random Routing Table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2286000"/>
          <a:ext cx="8229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Packet</a:t>
                      </a:r>
                      <a:r>
                        <a:rPr lang="en-US" baseline="0" dirty="0" smtClean="0"/>
                        <a:t> Number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IPv6</a:t>
                      </a:r>
                      <a:r>
                        <a:rPr lang="en-US" baseline="0" dirty="0" smtClean="0"/>
                        <a:t> Address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Port Assignment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Rand</a:t>
                      </a:r>
                      <a:r>
                        <a:rPr lang="en-US" baseline="0" dirty="0" smtClean="0"/>
                        <a:t>(IP)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Rand(Port)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Rand</a:t>
                      </a:r>
                      <a:r>
                        <a:rPr lang="en-US" baseline="0" dirty="0" smtClean="0"/>
                        <a:t>(IP)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Rand(Port)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Rand</a:t>
                      </a:r>
                      <a:r>
                        <a:rPr lang="en-US" baseline="0" dirty="0" smtClean="0"/>
                        <a:t>(IP)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Rand(Port)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Rand</a:t>
                      </a:r>
                      <a:r>
                        <a:rPr lang="en-US" baseline="0" dirty="0" smtClean="0"/>
                        <a:t>(IP)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Rand(Port)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Rand</a:t>
                      </a:r>
                      <a:r>
                        <a:rPr lang="en-US" baseline="0" dirty="0" smtClean="0"/>
                        <a:t>(IP)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Rand(Port)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Packet Analysis 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Rand</a:t>
                      </a:r>
                      <a:r>
                        <a:rPr lang="en-US" baseline="0" dirty="0" smtClean="0"/>
                        <a:t>(IP)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Rand(Port)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Parity Packet</a:t>
            </a:r>
          </a:p>
          <a:p>
            <a:pPr lvl="1"/>
            <a:r>
              <a:rPr lang="en-US" dirty="0" smtClean="0"/>
              <a:t>Packets appended with security bits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Parity Rate </a:t>
            </a:r>
          </a:p>
          <a:p>
            <a:pPr lvl="1"/>
            <a:r>
              <a:rPr lang="en-US" dirty="0" smtClean="0"/>
              <a:t>Randomly generated number </a:t>
            </a:r>
          </a:p>
          <a:p>
            <a:pPr lvl="1"/>
            <a:r>
              <a:rPr lang="en-US" dirty="0" smtClean="0"/>
              <a:t>Constitutes increment in which parity packets are selected </a:t>
            </a:r>
          </a:p>
          <a:p>
            <a:pPr lvl="1"/>
            <a:r>
              <a:rPr lang="en-US" dirty="0" smtClean="0"/>
              <a:t>i.e. PR = 3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Purpose</a:t>
            </a:r>
          </a:p>
          <a:p>
            <a:pPr lvl="1"/>
            <a:r>
              <a:rPr lang="en-US" dirty="0" smtClean="0"/>
              <a:t>Second dimension of security</a:t>
            </a:r>
          </a:p>
          <a:p>
            <a:pPr lvl="1"/>
            <a:r>
              <a:rPr lang="en-US" dirty="0" smtClean="0"/>
              <a:t>Allows detection if intruder has accessed routing table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Phase 2: Parity Packet Rate Selection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524000"/>
            <a:ext cx="87630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Secure delivery of routing table &amp; parity information to nodes</a:t>
            </a:r>
          </a:p>
          <a:p>
            <a:endParaRPr lang="en-US" dirty="0" smtClean="0"/>
          </a:p>
          <a:p>
            <a:r>
              <a:rPr lang="en-US" dirty="0" smtClean="0"/>
              <a:t>Planar Key Creation</a:t>
            </a:r>
          </a:p>
          <a:p>
            <a:pPr lvl="1"/>
            <a:r>
              <a:rPr lang="en-US" dirty="0" smtClean="0"/>
              <a:t>Packet, IP, &amp; Port used as coordinates</a:t>
            </a:r>
          </a:p>
          <a:p>
            <a:pPr lvl="2"/>
            <a:r>
              <a:rPr lang="en-US" dirty="0" smtClean="0"/>
              <a:t>(Packet </a:t>
            </a:r>
            <a:r>
              <a:rPr lang="en-US" dirty="0" err="1" smtClean="0"/>
              <a:t>Number,IP,Port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Generates signature plane for each IP</a:t>
            </a:r>
          </a:p>
          <a:p>
            <a:pPr lvl="1"/>
            <a:r>
              <a:rPr lang="en-US" dirty="0" smtClean="0"/>
              <a:t>Likewise, planar key developed for parity packets</a:t>
            </a:r>
          </a:p>
          <a:p>
            <a:pPr lvl="1"/>
            <a:r>
              <a:rPr lang="en-US" dirty="0" smtClean="0"/>
              <a:t>Valid for allotted session time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Phase 3: Planar Key Development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2785871"/>
          </a:xfrm>
        </p:spPr>
        <p:txBody>
          <a:bodyPr>
            <a:normAutofit/>
          </a:bodyPr>
          <a:lstStyle/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Phase 3: Planar Key Development</a:t>
            </a:r>
            <a:endParaRPr lang="en-US" dirty="0"/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80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228600" y="1524000"/>
          <a:ext cx="4724400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6770"/>
                <a:gridCol w="3897630"/>
              </a:tblGrid>
              <a:tr h="60222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Packet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Planar Key Coordinate</a:t>
                      </a:r>
                      <a:endParaRPr lang="en-US" dirty="0"/>
                    </a:p>
                  </a:txBody>
                  <a:tcPr/>
                </a:tc>
              </a:tr>
              <a:tr h="34412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Packet 1, Rand(IP), Rand(Port)</a:t>
                      </a:r>
                      <a:endParaRPr lang="en-US" dirty="0"/>
                    </a:p>
                  </a:txBody>
                  <a:tcPr/>
                </a:tc>
              </a:tr>
              <a:tr h="34412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Packet 2, Rand(IP), Rand(Port)</a:t>
                      </a:r>
                    </a:p>
                  </a:txBody>
                  <a:tcPr/>
                </a:tc>
              </a:tr>
              <a:tr h="34412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Packet 3, Rand(IP), Rand(Port)</a:t>
                      </a:r>
                    </a:p>
                  </a:txBody>
                  <a:tcPr/>
                </a:tc>
              </a:tr>
              <a:tr h="34412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Packet 4, Rand(IP), Rand(Port)</a:t>
                      </a:r>
                    </a:p>
                  </a:txBody>
                  <a:tcPr/>
                </a:tc>
              </a:tr>
              <a:tr h="34412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Packet N, Rand(IP), Rand(Port)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Bent-Up Arrow 14"/>
          <p:cNvSpPr/>
          <p:nvPr/>
        </p:nvSpPr>
        <p:spPr>
          <a:xfrm rot="5400000">
            <a:off x="2286000" y="4038600"/>
            <a:ext cx="1371600" cy="2286000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4114800"/>
            <a:ext cx="3501639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Detection: Planar Signature Analysis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1447800"/>
            <a:ext cx="8915400" cy="51816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 |E(</a:t>
            </a:r>
            <a:r>
              <a:rPr lang="en-US" dirty="0" err="1" smtClean="0"/>
              <a:t>Packet,IP,Port</a:t>
            </a:r>
            <a:r>
              <a:rPr lang="en-US" dirty="0" smtClean="0"/>
              <a:t>) – O(</a:t>
            </a:r>
            <a:r>
              <a:rPr lang="en-US" dirty="0" err="1" smtClean="0"/>
              <a:t>Packet,Port,IP</a:t>
            </a:r>
            <a:r>
              <a:rPr lang="en-US" dirty="0" smtClean="0"/>
              <a:t>)| = 0</a:t>
            </a:r>
          </a:p>
          <a:p>
            <a:endParaRPr lang="en-US" dirty="0" smtClean="0"/>
          </a:p>
          <a:p>
            <a:r>
              <a:rPr lang="en-US" dirty="0" smtClean="0"/>
              <a:t>Incoming packets analyzed according to packet analysis length</a:t>
            </a:r>
          </a:p>
          <a:p>
            <a:pPr lvl="1"/>
            <a:r>
              <a:rPr lang="en-US" dirty="0" smtClean="0"/>
              <a:t>Packets mapped: O(</a:t>
            </a:r>
            <a:r>
              <a:rPr lang="en-US" dirty="0" err="1" smtClean="0"/>
              <a:t>Packet,IP,Port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Compared to planar key: E(</a:t>
            </a:r>
            <a:r>
              <a:rPr lang="en-US" dirty="0" err="1" smtClean="0"/>
              <a:t>Packet,IP,Port</a:t>
            </a:r>
            <a:r>
              <a:rPr lang="en-US" dirty="0" smtClean="0"/>
              <a:t>)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Network Conditions</a:t>
            </a:r>
          </a:p>
          <a:p>
            <a:pPr lvl="1"/>
            <a:r>
              <a:rPr lang="en-US" dirty="0" smtClean="0"/>
              <a:t>Normal: Singularity exists at origin</a:t>
            </a:r>
          </a:p>
          <a:p>
            <a:pPr lvl="1"/>
            <a:r>
              <a:rPr lang="en-US" dirty="0" smtClean="0"/>
              <a:t>Compromised: Difference planes will populate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 Traffic Conditions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5262" y="1600200"/>
            <a:ext cx="605347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MTDIDS Experimental Overview</a:t>
            </a:r>
            <a:endParaRPr lang="en-US" sz="3600" dirty="0"/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3400" y="1722437"/>
            <a:ext cx="8229600" cy="4678363"/>
          </a:xfrm>
        </p:spPr>
        <p:txBody>
          <a:bodyPr>
            <a:normAutofit/>
          </a:bodyPr>
          <a:lstStyle/>
          <a:p>
            <a:r>
              <a:rPr lang="en-US" smtClean="0"/>
              <a:t>MATLAB used to </a:t>
            </a:r>
            <a:r>
              <a:rPr lang="en-US" dirty="0" smtClean="0"/>
              <a:t>establish TCP/IP connection</a:t>
            </a:r>
          </a:p>
          <a:p>
            <a:r>
              <a:rPr lang="en-US" dirty="0" smtClean="0"/>
              <a:t>Node A and B wish to communicate</a:t>
            </a:r>
          </a:p>
          <a:p>
            <a:r>
              <a:rPr lang="en-US" dirty="0" smtClean="0"/>
              <a:t>Session 1 valid for 10 minute interval</a:t>
            </a:r>
          </a:p>
          <a:p>
            <a:r>
              <a:rPr lang="en-US" dirty="0" smtClean="0"/>
              <a:t>Packet Analysis Length: 25,000</a:t>
            </a:r>
          </a:p>
          <a:p>
            <a:r>
              <a:rPr lang="en-US" dirty="0" smtClean="0"/>
              <a:t>Parity Rate: 3</a:t>
            </a:r>
          </a:p>
          <a:p>
            <a:r>
              <a:rPr lang="en-US" dirty="0" smtClean="0"/>
              <a:t>Number of IPs: 5</a:t>
            </a:r>
          </a:p>
          <a:p>
            <a:r>
              <a:rPr lang="en-US" dirty="0" smtClean="0"/>
              <a:t>Number of Ports: 65536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MTDIDS Address Selection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371600" y="2362200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/>
                <a:gridCol w="533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#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IPv6 Address Selection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2001:0db8:3c4d:0015:5e39:bfc9:99b2:3ef7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2001:0db8:3c4d:0015:dab7:4ea2:d754:9943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2001:0db8:3c4d:0015:52f7:2912:96c9:e095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2001:0db8:3c4d:0015:d1a3:aaa8:99db:6ee8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2001:0db8:3c4d:0015:6185:8bac:2931:ab5e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Planar Key Development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514600"/>
            <a:ext cx="3657600" cy="2754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438400"/>
            <a:ext cx="3657600" cy="2820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Malicious 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Objective: Malicious node attempts to mimic network traffic to crack planar key.</a:t>
            </a:r>
          </a:p>
          <a:p>
            <a:r>
              <a:rPr lang="en-US" dirty="0" smtClean="0"/>
              <a:t>Information known to attacker by means of reconnaissance:</a:t>
            </a:r>
          </a:p>
          <a:p>
            <a:pPr lvl="1"/>
            <a:r>
              <a:rPr lang="en-US" dirty="0" smtClean="0"/>
              <a:t>IPs used</a:t>
            </a:r>
          </a:p>
          <a:p>
            <a:pPr lvl="1"/>
            <a:r>
              <a:rPr lang="en-US" dirty="0" smtClean="0"/>
              <a:t>Number of ports</a:t>
            </a:r>
          </a:p>
          <a:p>
            <a:pPr lvl="1"/>
            <a:r>
              <a:rPr lang="en-US" dirty="0" smtClean="0"/>
              <a:t>Packet analysis length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Brief overview of smart grids</a:t>
            </a:r>
          </a:p>
          <a:p>
            <a:endParaRPr lang="en-US" dirty="0" smtClean="0"/>
          </a:p>
          <a:p>
            <a:r>
              <a:rPr lang="en-US" dirty="0" smtClean="0"/>
              <a:t>Focus of study</a:t>
            </a:r>
          </a:p>
          <a:p>
            <a:endParaRPr lang="en-US" dirty="0" smtClean="0"/>
          </a:p>
          <a:p>
            <a:r>
              <a:rPr lang="en-US" dirty="0" smtClean="0"/>
              <a:t>Moving Target Defense Intrusion Detection System algorithm</a:t>
            </a:r>
          </a:p>
          <a:p>
            <a:endParaRPr lang="en-US" dirty="0" smtClean="0"/>
          </a:p>
          <a:p>
            <a:r>
              <a:rPr lang="en-US" dirty="0" smtClean="0"/>
              <a:t>Experimental overview &amp; results</a:t>
            </a:r>
          </a:p>
          <a:p>
            <a:endParaRPr lang="en-US" dirty="0" smtClean="0"/>
          </a:p>
          <a:p>
            <a:r>
              <a:rPr lang="en-US" dirty="0" smtClean="0"/>
              <a:t>Conclusion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MTDIDS Results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09800"/>
            <a:ext cx="4038600" cy="3047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4816" y="2286000"/>
            <a:ext cx="3917221" cy="2999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MTDIDS proposed for new era attack detection</a:t>
            </a:r>
          </a:p>
          <a:p>
            <a:r>
              <a:rPr lang="en-US" sz="2400" dirty="0" smtClean="0"/>
              <a:t>Creates dynamic attack surface</a:t>
            </a:r>
          </a:p>
          <a:p>
            <a:r>
              <a:rPr lang="en-US" sz="2400" dirty="0" smtClean="0"/>
              <a:t>Significantly decreases profitability of exploits</a:t>
            </a:r>
          </a:p>
          <a:p>
            <a:r>
              <a:rPr lang="en-US" sz="2400" dirty="0" smtClean="0"/>
              <a:t>Variable Parameters</a:t>
            </a:r>
          </a:p>
          <a:p>
            <a:pPr lvl="1"/>
            <a:r>
              <a:rPr lang="en-US" sz="2000" dirty="0" smtClean="0"/>
              <a:t>Packet Analysis Length</a:t>
            </a:r>
          </a:p>
          <a:p>
            <a:pPr lvl="1"/>
            <a:r>
              <a:rPr lang="en-US" sz="2000" dirty="0" smtClean="0"/>
              <a:t>Parity Rate</a:t>
            </a:r>
          </a:p>
          <a:p>
            <a:pPr lvl="1"/>
            <a:r>
              <a:rPr lang="en-US" sz="2000" dirty="0" smtClean="0"/>
              <a:t>Number of IPs</a:t>
            </a:r>
          </a:p>
          <a:p>
            <a:pPr lvl="1"/>
            <a:r>
              <a:rPr lang="en-US" sz="2000" dirty="0" smtClean="0"/>
              <a:t>Number of Ports</a:t>
            </a:r>
          </a:p>
          <a:p>
            <a:pPr lvl="1"/>
            <a:r>
              <a:rPr lang="en-US" sz="2000" dirty="0" smtClean="0"/>
              <a:t>Session Time </a:t>
            </a:r>
          </a:p>
          <a:p>
            <a:r>
              <a:rPr lang="en-US" sz="2400" dirty="0" smtClean="0"/>
              <a:t>Attack detection 4.29 times faster when implemented with solid state technology </a:t>
            </a:r>
            <a:endParaRPr lang="en-US" sz="16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Conclusion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42107"/>
            <a:ext cx="91440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5375" y="1485107"/>
            <a:ext cx="6489688" cy="4747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56104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098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A system which includes a variety of operational and energy measures including smart meters, smart appliances, renewable energy resources, and energy efficiency resources.</a:t>
            </a:r>
          </a:p>
          <a:p>
            <a:endParaRPr lang="en-US" sz="2400" dirty="0" smtClean="0"/>
          </a:p>
          <a:p>
            <a:r>
              <a:rPr lang="en-US" sz="2400" dirty="0" smtClean="0"/>
              <a:t>Integrates high speed two-way communication technologies</a:t>
            </a:r>
          </a:p>
          <a:p>
            <a:pPr lvl="1"/>
            <a:r>
              <a:rPr lang="en-US" sz="2400" dirty="0" smtClean="0"/>
              <a:t>Current traditional grid features one-way communication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is a Smart Grid?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733800"/>
            <a:ext cx="3562350" cy="2665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3886200"/>
            <a:ext cx="4425967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905000"/>
            <a:ext cx="8015735" cy="3747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HAN, NAN, &amp; WAN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Current power grid is reaching its limitation</a:t>
            </a:r>
          </a:p>
          <a:p>
            <a:endParaRPr lang="en-US" dirty="0" smtClean="0"/>
          </a:p>
          <a:p>
            <a:r>
              <a:rPr lang="en-US" dirty="0" smtClean="0"/>
              <a:t>Development of traditional power grid not keeping pace with industrial and social advancements</a:t>
            </a:r>
          </a:p>
          <a:p>
            <a:pPr lvl="1"/>
            <a:r>
              <a:rPr lang="en-US" dirty="0" smtClean="0"/>
              <a:t>Energy demands increased approximately three times within 60 year period</a:t>
            </a:r>
          </a:p>
          <a:p>
            <a:pPr lvl="1"/>
            <a:r>
              <a:rPr lang="en-US" dirty="0" smtClean="0"/>
              <a:t>Brings about challenge of using energy efficiently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Need for Smart Grid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0516"/>
            <a:ext cx="8229600" cy="376588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Increased connectivity brings about vulnerabilities within smart grid</a:t>
            </a:r>
          </a:p>
          <a:p>
            <a:endParaRPr lang="en-US" dirty="0" smtClean="0"/>
          </a:p>
          <a:p>
            <a:r>
              <a:rPr lang="en-US" dirty="0" smtClean="0"/>
              <a:t>Consequences:</a:t>
            </a:r>
          </a:p>
          <a:p>
            <a:pPr lvl="1"/>
            <a:r>
              <a:rPr lang="en-US" dirty="0" smtClean="0"/>
              <a:t>Blackouts</a:t>
            </a:r>
          </a:p>
          <a:p>
            <a:pPr lvl="1"/>
            <a:r>
              <a:rPr lang="en-US" dirty="0" smtClean="0"/>
              <a:t>Access to personal information and energy usage</a:t>
            </a:r>
          </a:p>
          <a:p>
            <a:pPr lvl="1"/>
            <a:r>
              <a:rPr lang="en-US" dirty="0" smtClean="0"/>
              <a:t>Manipulation of pricing</a:t>
            </a:r>
          </a:p>
          <a:p>
            <a:pPr lvl="1"/>
            <a:r>
              <a:rPr lang="en-US" dirty="0" smtClean="0"/>
              <a:t>Ease of delaying, blocking, or corruption communications (</a:t>
            </a:r>
            <a:r>
              <a:rPr lang="en-US" dirty="0" err="1" smtClean="0"/>
              <a:t>DoS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Much larger attack surface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Vulnerabilities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Implementation of Moving Target Defense Intrusion Detection System (MTDIDS)  </a:t>
            </a:r>
          </a:p>
          <a:p>
            <a:pPr lvl="1"/>
            <a:r>
              <a:rPr lang="en-US" dirty="0" smtClean="0"/>
              <a:t>Moving Target Attacks</a:t>
            </a:r>
          </a:p>
          <a:p>
            <a:pPr lvl="2"/>
            <a:r>
              <a:rPr lang="en-US" dirty="0" smtClean="0"/>
              <a:t>New era attack vectors</a:t>
            </a:r>
          </a:p>
          <a:p>
            <a:pPr lvl="2"/>
            <a:r>
              <a:rPr lang="en-US" dirty="0" smtClean="0"/>
              <a:t>Changeable attack characteristics</a:t>
            </a:r>
          </a:p>
          <a:p>
            <a:pPr lvl="2"/>
            <a:r>
              <a:rPr lang="en-US" dirty="0" smtClean="0"/>
              <a:t>Renders conventional signature based approaches useless</a:t>
            </a:r>
          </a:p>
          <a:p>
            <a:pPr lvl="2">
              <a:buNone/>
            </a:pPr>
            <a:endParaRPr lang="en-US" dirty="0" smtClean="0"/>
          </a:p>
          <a:p>
            <a:r>
              <a:rPr lang="en-US" dirty="0" smtClean="0"/>
              <a:t>Anomaly detection algorithm </a:t>
            </a:r>
          </a:p>
          <a:p>
            <a:pPr lvl="1"/>
            <a:r>
              <a:rPr lang="en-US" dirty="0" smtClean="0"/>
              <a:t>Entropy based approach</a:t>
            </a:r>
          </a:p>
          <a:p>
            <a:pPr lvl="2"/>
            <a:r>
              <a:rPr lang="en-US" dirty="0" smtClean="0"/>
              <a:t>Random routing protocol</a:t>
            </a:r>
          </a:p>
          <a:p>
            <a:pPr lvl="2"/>
            <a:r>
              <a:rPr lang="en-US" dirty="0" smtClean="0"/>
              <a:t>Planar Keys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Focus of Study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/>
            <a:r>
              <a:rPr lang="en-US" sz="3200" dirty="0" smtClean="0"/>
              <a:t>Three </a:t>
            </a:r>
            <a:r>
              <a:rPr lang="en-US" sz="3200" dirty="0" smtClean="0"/>
              <a:t>Training Phases</a:t>
            </a:r>
          </a:p>
          <a:p>
            <a:pPr lvl="2"/>
            <a:r>
              <a:rPr lang="en-US" sz="2800" dirty="0" smtClean="0"/>
              <a:t>Phase 1: Random Routing Table Generation</a:t>
            </a:r>
          </a:p>
          <a:p>
            <a:pPr lvl="2"/>
            <a:r>
              <a:rPr lang="en-US" sz="2800" dirty="0" smtClean="0"/>
              <a:t>Phase 2: Parity Packet Rate Selection</a:t>
            </a:r>
          </a:p>
          <a:p>
            <a:pPr lvl="2"/>
            <a:r>
              <a:rPr lang="en-US" sz="2800" dirty="0" smtClean="0"/>
              <a:t>Phase 3: Planar Key Development</a:t>
            </a:r>
            <a:endParaRPr lang="en-US" sz="3200" dirty="0" smtClean="0"/>
          </a:p>
          <a:p>
            <a:pPr lvl="1"/>
            <a:r>
              <a:rPr lang="en-US" sz="3200" dirty="0" smtClean="0"/>
              <a:t>Detection Phase</a:t>
            </a:r>
          </a:p>
          <a:p>
            <a:pPr lvl="2"/>
            <a:r>
              <a:rPr lang="en-US" sz="2800" dirty="0" smtClean="0"/>
              <a:t>Planar Signature </a:t>
            </a:r>
            <a:r>
              <a:rPr lang="en-US" sz="2800" dirty="0" smtClean="0"/>
              <a:t>Analysis</a:t>
            </a:r>
          </a:p>
          <a:p>
            <a:pPr lvl="1"/>
            <a:r>
              <a:rPr lang="en-US" sz="3200" dirty="0" smtClean="0"/>
              <a:t>Coordinator  node/server</a:t>
            </a:r>
          </a:p>
          <a:p>
            <a:pPr lvl="1"/>
            <a:r>
              <a:rPr lang="en-US" sz="3200" dirty="0" smtClean="0"/>
              <a:t>Utilizes IPv6 Address Space</a:t>
            </a:r>
          </a:p>
          <a:p>
            <a:pPr lvl="1"/>
            <a:r>
              <a:rPr lang="en-US" sz="3200" dirty="0" smtClean="0"/>
              <a:t>Session validation timeframe </a:t>
            </a:r>
          </a:p>
          <a:p>
            <a:pPr lvl="2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MTDIDS Overview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Packet Analysis Length Parameter</a:t>
            </a:r>
          </a:p>
          <a:p>
            <a:pPr lvl="1"/>
            <a:r>
              <a:rPr lang="en-US" dirty="0" smtClean="0"/>
              <a:t>Determines size of routing table</a:t>
            </a:r>
          </a:p>
          <a:p>
            <a:pPr lvl="2"/>
            <a:r>
              <a:rPr lang="en-US" dirty="0" smtClean="0"/>
              <a:t>Randomly generated number (i.e. PAL = 1024)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Each packet provided random IP and Port</a:t>
            </a:r>
          </a:p>
          <a:p>
            <a:pPr lvl="2"/>
            <a:r>
              <a:rPr lang="en-US" dirty="0" smtClean="0"/>
              <a:t>Packet Trajectory</a:t>
            </a:r>
          </a:p>
          <a:p>
            <a:pPr lvl="2"/>
            <a:r>
              <a:rPr lang="en-US" dirty="0" smtClean="0"/>
              <a:t>Number of IPs and Ports determined by utility company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Rolling Window</a:t>
            </a:r>
          </a:p>
          <a:p>
            <a:pPr lvl="2"/>
            <a:r>
              <a:rPr lang="en-US" dirty="0" smtClean="0"/>
              <a:t>i.e. Transmission begins where last packet left off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Phase 1: Random Routing Table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1">
      <a:dk1>
        <a:sysClr val="windowText" lastClr="000000"/>
      </a:dk1>
      <a:lt1>
        <a:srgbClr val="FFFFFF"/>
      </a:lt1>
      <a:dk2>
        <a:srgbClr val="1F497D"/>
      </a:dk2>
      <a:lt2>
        <a:srgbClr val="FFF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eorgia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Presentation1" id="{4F5DE1DA-F369-448F-9A35-98DEB870332E}" vid="{1E4B2513-4847-40A8-918A-384AE2BE4A3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1423</TotalTime>
  <Words>702</Words>
  <Application>Microsoft Office PowerPoint</Application>
  <PresentationFormat>On-screen Show (4:3)</PresentationFormat>
  <Paragraphs>182</Paragraphs>
  <Slides>22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Office Theme</vt:lpstr>
      <vt:lpstr>1_Office Theme</vt:lpstr>
      <vt:lpstr>Moving Target Defense Intrusion Detection System for IPv6 Based Advanced Metering Infrastructure </vt:lpstr>
      <vt:lpstr>Outline</vt:lpstr>
      <vt:lpstr>What is a Smart Grid?</vt:lpstr>
      <vt:lpstr>HAN, NAN, &amp; WAN</vt:lpstr>
      <vt:lpstr>Need for Smart Grid</vt:lpstr>
      <vt:lpstr>Vulnerabilities</vt:lpstr>
      <vt:lpstr>Focus of Study</vt:lpstr>
      <vt:lpstr>MTDIDS Overview</vt:lpstr>
      <vt:lpstr>Phase 1: Random Routing Table</vt:lpstr>
      <vt:lpstr>Phase 1: Random Routing Table</vt:lpstr>
      <vt:lpstr>Phase 2: Parity Packet Rate Selection</vt:lpstr>
      <vt:lpstr>Phase 3: Planar Key Development</vt:lpstr>
      <vt:lpstr>Phase 3: Planar Key Development</vt:lpstr>
      <vt:lpstr>Detection: Planar Signature Analysis</vt:lpstr>
      <vt:lpstr>Normal Traffic Conditions</vt:lpstr>
      <vt:lpstr>MTDIDS Experimental Overview</vt:lpstr>
      <vt:lpstr>MTDIDS Address Selection</vt:lpstr>
      <vt:lpstr>Planar Key Development</vt:lpstr>
      <vt:lpstr>Malicious Objective</vt:lpstr>
      <vt:lpstr>MTDIDS Results</vt:lpstr>
      <vt:lpstr>Conclusion</vt:lpstr>
      <vt:lpstr>Questions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Intrusion Detection System for Physical &amp; MAC Layer Attacks in Smart Grid Communications</dc:title>
  <dc:creator>Brycent</dc:creator>
  <cp:lastModifiedBy>Brycent</cp:lastModifiedBy>
  <cp:revision>28</cp:revision>
  <dcterms:created xsi:type="dcterms:W3CDTF">2006-08-16T00:00:00Z</dcterms:created>
  <dcterms:modified xsi:type="dcterms:W3CDTF">2017-04-14T12:17:47Z</dcterms:modified>
</cp:coreProperties>
</file>