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0"/>
  </p:notesMasterIdLst>
  <p:handoutMasterIdLst>
    <p:handoutMasterId r:id="rId21"/>
  </p:handoutMasterIdLst>
  <p:sldIdLst>
    <p:sldId id="257" r:id="rId5"/>
    <p:sldId id="258" r:id="rId6"/>
    <p:sldId id="259" r:id="rId7"/>
    <p:sldId id="260" r:id="rId8"/>
    <p:sldId id="261" r:id="rId9"/>
    <p:sldId id="262" r:id="rId10"/>
    <p:sldId id="263" r:id="rId11"/>
    <p:sldId id="272" r:id="rId12"/>
    <p:sldId id="264" r:id="rId13"/>
    <p:sldId id="266" r:id="rId14"/>
    <p:sldId id="267" r:id="rId15"/>
    <p:sldId id="268" r:id="rId16"/>
    <p:sldId id="269" r:id="rId17"/>
    <p:sldId id="270" r:id="rId18"/>
    <p:sldId id="271" r:id="rId19"/>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2496">
          <p15:clr>
            <a:srgbClr val="A4A3A4"/>
          </p15:clr>
        </p15:guide>
        <p15:guide id="3" orient="horz" pos="2880">
          <p15:clr>
            <a:srgbClr val="A4A3A4"/>
          </p15:clr>
        </p15:guide>
        <p15:guide id="4" orient="horz" pos="1056">
          <p15:clr>
            <a:srgbClr val="A4A3A4"/>
          </p15:clr>
        </p15:guide>
        <p15:guide id="5" orient="horz" pos="3888">
          <p15:clr>
            <a:srgbClr val="A4A3A4"/>
          </p15:clr>
        </p15:guide>
        <p15:guide id="6" orient="horz" pos="240">
          <p15:clr>
            <a:srgbClr val="A4A3A4"/>
          </p15:clr>
        </p15:guide>
        <p15:guide id="7" pos="3839">
          <p15:clr>
            <a:srgbClr val="A4A3A4"/>
          </p15:clr>
        </p15:guide>
        <p15:guide id="8" pos="527">
          <p15:clr>
            <a:srgbClr val="A4A3A4"/>
          </p15:clr>
        </p15:guide>
        <p15:guide id="9" pos="815">
          <p15:clr>
            <a:srgbClr val="A4A3A4"/>
          </p15:clr>
        </p15:guide>
        <p15:guide id="10" pos="6863">
          <p15:clr>
            <a:srgbClr val="A4A3A4"/>
          </p15:clr>
        </p15:guide>
        <p15:guide id="11" pos="6143">
          <p15:clr>
            <a:srgbClr val="A4A3A4"/>
          </p15:clr>
        </p15:guide>
        <p15:guide id="12" pos="470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065837"/>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p:cViewPr varScale="1">
        <p:scale>
          <a:sx n="67" d="100"/>
          <a:sy n="67" d="100"/>
        </p:scale>
        <p:origin x="858" y="66"/>
      </p:cViewPr>
      <p:guideLst>
        <p:guide orient="horz" pos="2160"/>
        <p:guide orient="horz" pos="2496"/>
        <p:guide orient="horz" pos="2880"/>
        <p:guide orient="horz" pos="1056"/>
        <p:guide orient="horz" pos="3888"/>
        <p:guide orient="horz" pos="240"/>
        <p:guide pos="3839"/>
        <p:guide pos="527"/>
        <p:guide pos="815"/>
        <p:guide pos="6863"/>
        <p:guide pos="6143"/>
        <p:guide pos="4703"/>
      </p:guideLst>
    </p:cSldViewPr>
  </p:slideViewPr>
  <p:notesTextViewPr>
    <p:cViewPr>
      <p:scale>
        <a:sx n="1" d="1"/>
        <a:sy n="1" d="1"/>
      </p:scale>
      <p:origin x="0" y="0"/>
    </p:cViewPr>
  </p:notesTextViewPr>
  <p:notesViewPr>
    <p:cSldViewPr>
      <p:cViewPr varScale="1">
        <p:scale>
          <a:sx n="76" d="100"/>
          <a:sy n="76" d="100"/>
        </p:scale>
        <p:origin x="1680"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A5A207F-0F91-42F2-96D0-049C6003623B}" type="datetimeFigureOut">
              <a:rPr lang="en-US"/>
              <a:t>4/14/2017</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C567D4A-04CB-4EDF-8FB1-342A02FC8EC5}" type="slidenum">
              <a:rPr/>
              <a:t>‹#›</a:t>
            </a:fld>
            <a:endParaRPr/>
          </a:p>
        </p:txBody>
      </p:sp>
    </p:spTree>
    <p:extLst>
      <p:ext uri="{BB962C8B-B14F-4D97-AF65-F5344CB8AC3E}">
        <p14:creationId xmlns:p14="http://schemas.microsoft.com/office/powerpoint/2010/main" val="15801253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CC13F5-F2B1-464B-BE8F-27ABFBD2FBDE}" type="datetimeFigureOut">
              <a:rPr lang="en-US"/>
              <a:t>4/14/2017</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61351F-DBB1-4664-ADA9-83BC7CB8848D}" type="slidenum">
              <a:rPr/>
              <a:t>‹#›</a:t>
            </a:fld>
            <a:endParaRPr/>
          </a:p>
        </p:txBody>
      </p:sp>
    </p:spTree>
    <p:extLst>
      <p:ext uri="{BB962C8B-B14F-4D97-AF65-F5344CB8AC3E}">
        <p14:creationId xmlns:p14="http://schemas.microsoft.com/office/powerpoint/2010/main" val="36423620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ltGray">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93814" y="990600"/>
            <a:ext cx="8458200" cy="3200400"/>
          </a:xfrm>
        </p:spPr>
        <p:txBody>
          <a:bodyPr>
            <a:normAutofit/>
          </a:bodyPr>
          <a:lstStyle>
            <a:lvl1pPr>
              <a:defRPr sz="6000"/>
            </a:lvl1pPr>
          </a:lstStyle>
          <a:p>
            <a:r>
              <a:rPr lang="en-US"/>
              <a:t>Click to edit Master title style</a:t>
            </a:r>
            <a:endParaRPr/>
          </a:p>
        </p:txBody>
      </p:sp>
      <p:sp>
        <p:nvSpPr>
          <p:cNvPr id="3" name="Subtitle 2"/>
          <p:cNvSpPr>
            <a:spLocks noGrp="1"/>
          </p:cNvSpPr>
          <p:nvPr>
            <p:ph type="subTitle" idx="1"/>
          </p:nvPr>
        </p:nvSpPr>
        <p:spPr>
          <a:xfrm>
            <a:off x="1293813" y="4267200"/>
            <a:ext cx="8458200" cy="1371600"/>
          </a:xfrm>
          <a:noFill/>
        </p:spPr>
        <p:txBody>
          <a:bodyPr>
            <a:normAutofit/>
          </a:bodyPr>
          <a:lstStyle>
            <a:lvl1pPr marL="0" indent="0" algn="l">
              <a:spcBef>
                <a:spcPts val="0"/>
              </a:spcBef>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fld id="{99D2A58A-F6A3-44B4-8553-CA3EAF252FB7}" type="datetime1">
              <a:rPr lang="en-US" smtClean="0"/>
              <a:t>4/14/2017</a:t>
            </a:fld>
            <a:endParaRPr lang="en-US"/>
          </a:p>
        </p:txBody>
      </p:sp>
      <p:sp>
        <p:nvSpPr>
          <p:cNvPr id="5" name="Footer Placeholder 4"/>
          <p:cNvSpPr>
            <a:spLocks noGrp="1"/>
          </p:cNvSpPr>
          <p:nvPr>
            <p:ph type="ftr" sz="quarter" idx="11"/>
          </p:nvPr>
        </p:nvSpPr>
        <p:spPr/>
        <p:txBody>
          <a:bodyPr/>
          <a:lstStyle/>
          <a:p>
            <a:r>
              <a:rPr lang="en-US"/>
              <a:t>Add a footer</a:t>
            </a:r>
          </a:p>
        </p:txBody>
      </p:sp>
      <p:sp>
        <p:nvSpPr>
          <p:cNvPr id="6" name="Slide Number Placeholder 5"/>
          <p:cNvSpPr>
            <a:spLocks noGrp="1"/>
          </p:cNvSpPr>
          <p:nvPr>
            <p:ph type="sldNum" sz="quarter" idx="12"/>
          </p:nvPr>
        </p:nvSpPr>
        <p:spPr/>
        <p:txBody>
          <a:bodyPr/>
          <a:lstStyle/>
          <a:p>
            <a:fld id="{81FEFA0A-2F20-4B60-98C6-5FFDA469AA1C}" type="slidenum">
              <a:rPr lang="en-US" smtClean="0"/>
              <a:t>‹#›</a:t>
            </a:fld>
            <a:endParaRPr lang="en-US"/>
          </a:p>
        </p:txBody>
      </p:sp>
    </p:spTree>
    <p:extLst>
      <p:ext uri="{BB962C8B-B14F-4D97-AF65-F5344CB8AC3E}">
        <p14:creationId xmlns:p14="http://schemas.microsoft.com/office/powerpoint/2010/main" val="2878593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1600200">
              <a:defRPr/>
            </a:lvl6pPr>
            <a:lvl7pPr marL="1874520">
              <a:defRPr/>
            </a:lvl7pPr>
            <a:lvl8pPr marL="2148840">
              <a:defRPr/>
            </a:lvl8pPr>
            <a:lvl9pPr marL="2423160">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3B8F513F-1C7D-48A3-9E66-761794785CC6}" type="datetime1">
              <a:rPr lang="en-US" smtClean="0"/>
              <a:t>4/14/2017</a:t>
            </a:fld>
            <a:endParaRPr lang="en-US"/>
          </a:p>
        </p:txBody>
      </p:sp>
      <p:sp>
        <p:nvSpPr>
          <p:cNvPr id="5" name="Footer Placeholder 4"/>
          <p:cNvSpPr>
            <a:spLocks noGrp="1"/>
          </p:cNvSpPr>
          <p:nvPr>
            <p:ph type="ftr" sz="quarter" idx="11"/>
          </p:nvPr>
        </p:nvSpPr>
        <p:spPr/>
        <p:txBody>
          <a:bodyPr/>
          <a:lstStyle/>
          <a:p>
            <a:r>
              <a:rPr lang="en-US"/>
              <a:t>Add a footer</a:t>
            </a:r>
          </a:p>
        </p:txBody>
      </p:sp>
      <p:sp>
        <p:nvSpPr>
          <p:cNvPr id="6" name="Slide Number Placeholder 5"/>
          <p:cNvSpPr>
            <a:spLocks noGrp="1"/>
          </p:cNvSpPr>
          <p:nvPr>
            <p:ph type="sldNum" sz="quarter" idx="12"/>
          </p:nvPr>
        </p:nvSpPr>
        <p:spPr/>
        <p:txBody>
          <a:bodyPr/>
          <a:lstStyle/>
          <a:p>
            <a:fld id="{81FEFA0A-2F20-4B60-98C6-5FFDA469AA1C}" type="slidenum">
              <a:rPr lang="en-US" smtClean="0"/>
              <a:t>‹#›</a:t>
            </a:fld>
            <a:endParaRPr lang="en-US"/>
          </a:p>
        </p:txBody>
      </p:sp>
    </p:spTree>
    <p:extLst>
      <p:ext uri="{BB962C8B-B14F-4D97-AF65-F5344CB8AC3E}">
        <p14:creationId xmlns:p14="http://schemas.microsoft.com/office/powerpoint/2010/main" val="3387032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52014" y="381000"/>
            <a:ext cx="1904998" cy="57912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293814" y="381000"/>
            <a:ext cx="8305800" cy="5791200"/>
          </a:xfrm>
        </p:spPr>
        <p:txBody>
          <a:bodyPr vert="eaVert"/>
          <a:lstStyle>
            <a:lvl5pPr>
              <a:defRPr/>
            </a:lvl5pPr>
            <a:lvl6pPr>
              <a:defRPr/>
            </a:lvl6pPr>
            <a:lvl7pPr>
              <a:defRPr/>
            </a:lvl7pPr>
            <a:lvl8pPr>
              <a:defRPr/>
            </a:lvl8pPr>
            <a:lvl9pPr>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805BC340-5827-402A-ABD7-86B6900F77A8}" type="datetime1">
              <a:rPr lang="en-US" smtClean="0"/>
              <a:t>4/14/2017</a:t>
            </a:fld>
            <a:endParaRPr lang="en-US"/>
          </a:p>
        </p:txBody>
      </p:sp>
      <p:sp>
        <p:nvSpPr>
          <p:cNvPr id="5" name="Footer Placeholder 4"/>
          <p:cNvSpPr>
            <a:spLocks noGrp="1"/>
          </p:cNvSpPr>
          <p:nvPr>
            <p:ph type="ftr" sz="quarter" idx="11"/>
          </p:nvPr>
        </p:nvSpPr>
        <p:spPr/>
        <p:txBody>
          <a:bodyPr/>
          <a:lstStyle/>
          <a:p>
            <a:r>
              <a:rPr lang="en-US"/>
              <a:t>Add a footer</a:t>
            </a:r>
          </a:p>
        </p:txBody>
      </p:sp>
      <p:sp>
        <p:nvSpPr>
          <p:cNvPr id="6" name="Slide Number Placeholder 5"/>
          <p:cNvSpPr>
            <a:spLocks noGrp="1"/>
          </p:cNvSpPr>
          <p:nvPr>
            <p:ph type="sldNum" sz="quarter" idx="12"/>
          </p:nvPr>
        </p:nvSpPr>
        <p:spPr/>
        <p:txBody>
          <a:bodyPr/>
          <a:lstStyle/>
          <a:p>
            <a:fld id="{81FEFA0A-2F20-4B60-98C6-5FFDA469AA1C}" type="slidenum">
              <a:rPr lang="en-US" smtClean="0"/>
              <a:t>‹#›</a:t>
            </a:fld>
            <a:endParaRPr lang="en-US"/>
          </a:p>
        </p:txBody>
      </p:sp>
    </p:spTree>
    <p:extLst>
      <p:ext uri="{BB962C8B-B14F-4D97-AF65-F5344CB8AC3E}">
        <p14:creationId xmlns:p14="http://schemas.microsoft.com/office/powerpoint/2010/main" val="61985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DD05BD3E-AD23-4233-B7FD-BCC74AA741B1}" type="datetime1">
              <a:rPr lang="en-US" smtClean="0"/>
              <a:t>4/14/2017</a:t>
            </a:fld>
            <a:endParaRPr lang="en-US"/>
          </a:p>
        </p:txBody>
      </p:sp>
      <p:sp>
        <p:nvSpPr>
          <p:cNvPr id="5" name="Footer Placeholder 4"/>
          <p:cNvSpPr>
            <a:spLocks noGrp="1"/>
          </p:cNvSpPr>
          <p:nvPr>
            <p:ph type="ftr" sz="quarter" idx="11"/>
          </p:nvPr>
        </p:nvSpPr>
        <p:spPr/>
        <p:txBody>
          <a:bodyPr/>
          <a:lstStyle/>
          <a:p>
            <a:r>
              <a:rPr lang="en-US"/>
              <a:t>Add a footer</a:t>
            </a:r>
          </a:p>
        </p:txBody>
      </p:sp>
      <p:sp>
        <p:nvSpPr>
          <p:cNvPr id="6" name="Slide Number Placeholder 5"/>
          <p:cNvSpPr>
            <a:spLocks noGrp="1"/>
          </p:cNvSpPr>
          <p:nvPr>
            <p:ph type="sldNum" sz="quarter" idx="12"/>
          </p:nvPr>
        </p:nvSpPr>
        <p:spPr/>
        <p:txBody>
          <a:bodyPr/>
          <a:lstStyle/>
          <a:p>
            <a:fld id="{81FEFA0A-2F20-4B60-98C6-5FFDA469AA1C}" type="slidenum">
              <a:rPr lang="en-US" smtClean="0"/>
              <a:t>‹#›</a:t>
            </a:fld>
            <a:endParaRPr lang="en-US"/>
          </a:p>
        </p:txBody>
      </p:sp>
    </p:spTree>
    <p:extLst>
      <p:ext uri="{BB962C8B-B14F-4D97-AF65-F5344CB8AC3E}">
        <p14:creationId xmlns:p14="http://schemas.microsoft.com/office/powerpoint/2010/main" val="2194492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93813" y="2057400"/>
            <a:ext cx="8458201" cy="2666999"/>
          </a:xfrm>
        </p:spPr>
        <p:txBody>
          <a:bodyPr anchor="b">
            <a:normAutofit/>
          </a:bodyPr>
          <a:lstStyle>
            <a:lvl1pPr algn="l">
              <a:defRPr sz="4800" b="0" i="0" cap="none" baseline="0"/>
            </a:lvl1pPr>
          </a:lstStyle>
          <a:p>
            <a:r>
              <a:rPr lang="en-US"/>
              <a:t>Click to edit Master title style</a:t>
            </a:r>
            <a:endParaRPr/>
          </a:p>
        </p:txBody>
      </p:sp>
      <p:sp>
        <p:nvSpPr>
          <p:cNvPr id="3" name="Text Placeholder 2"/>
          <p:cNvSpPr>
            <a:spLocks noGrp="1"/>
          </p:cNvSpPr>
          <p:nvPr>
            <p:ph type="body" idx="1"/>
          </p:nvPr>
        </p:nvSpPr>
        <p:spPr>
          <a:xfrm>
            <a:off x="1293813" y="4876800"/>
            <a:ext cx="8458201" cy="1143000"/>
          </a:xfrm>
          <a:noFill/>
        </p:spPr>
        <p:txBody>
          <a:bodyPr anchor="t">
            <a:normAutofit/>
          </a:bodyPr>
          <a:lstStyle>
            <a:lvl1pPr marL="0" indent="0">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1F85C56-1C19-4454-A6D4-FDB294070137}" type="datetime1">
              <a:rPr lang="en-US" smtClean="0"/>
              <a:t>4/14/2017</a:t>
            </a:fld>
            <a:endParaRPr lang="en-US"/>
          </a:p>
        </p:txBody>
      </p:sp>
      <p:sp>
        <p:nvSpPr>
          <p:cNvPr id="5" name="Footer Placeholder 4"/>
          <p:cNvSpPr>
            <a:spLocks noGrp="1"/>
          </p:cNvSpPr>
          <p:nvPr>
            <p:ph type="ftr" sz="quarter" idx="11"/>
          </p:nvPr>
        </p:nvSpPr>
        <p:spPr/>
        <p:txBody>
          <a:bodyPr/>
          <a:lstStyle/>
          <a:p>
            <a:r>
              <a:rPr lang="en-US"/>
              <a:t>Add a footer</a:t>
            </a:r>
          </a:p>
        </p:txBody>
      </p:sp>
      <p:sp>
        <p:nvSpPr>
          <p:cNvPr id="6" name="Slide Number Placeholder 5"/>
          <p:cNvSpPr>
            <a:spLocks noGrp="1"/>
          </p:cNvSpPr>
          <p:nvPr>
            <p:ph type="sldNum" sz="quarter" idx="12"/>
          </p:nvPr>
        </p:nvSpPr>
        <p:spPr/>
        <p:txBody>
          <a:bodyPr/>
          <a:lstStyle/>
          <a:p>
            <a:fld id="{81FEFA0A-2F20-4B60-98C6-5FFDA469AA1C}" type="slidenum">
              <a:rPr lang="en-US" smtClean="0"/>
              <a:t>‹#›</a:t>
            </a:fld>
            <a:endParaRPr lang="en-US"/>
          </a:p>
        </p:txBody>
      </p:sp>
    </p:spTree>
    <p:extLst>
      <p:ext uri="{BB962C8B-B14F-4D97-AF65-F5344CB8AC3E}">
        <p14:creationId xmlns:p14="http://schemas.microsoft.com/office/powerpoint/2010/main" val="221561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293812" y="1676400"/>
            <a:ext cx="4700016" cy="4495800"/>
          </a:xfrm>
        </p:spPr>
        <p:txBody>
          <a:bodyPr>
            <a:normAutofit/>
          </a:bodyPr>
          <a:lstStyle>
            <a:lvl1pPr>
              <a:defRPr sz="2400"/>
            </a:lvl1pPr>
            <a:lvl2pPr>
              <a:defRPr sz="2000"/>
            </a:lvl2pPr>
            <a:lvl3pPr>
              <a:defRPr sz="1800"/>
            </a:lvl3pPr>
            <a:lvl4pPr>
              <a:defRPr sz="1600"/>
            </a:lvl4pPr>
            <a:lvl5pPr>
              <a:defRPr sz="1600"/>
            </a:lvl5pPr>
            <a:lvl6pPr marL="1600200">
              <a:defRPr sz="1600"/>
            </a:lvl6pPr>
            <a:lvl7pPr marL="1874520">
              <a:defRPr sz="1600"/>
            </a:lvl7pPr>
            <a:lvl8pPr marL="2148840">
              <a:defRPr sz="1600"/>
            </a:lvl8pPr>
            <a:lvl9pPr marL="2423160">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02035" y="1676401"/>
            <a:ext cx="4700016" cy="4495800"/>
          </a:xfrm>
        </p:spPr>
        <p:txBody>
          <a:bodyPr>
            <a:normAutofit/>
          </a:bodyPr>
          <a:lstStyle>
            <a:lvl1pPr>
              <a:defRPr sz="2400"/>
            </a:lvl1pPr>
            <a:lvl2pPr>
              <a:defRPr sz="2000"/>
            </a:lvl2pPr>
            <a:lvl3pPr>
              <a:defRPr sz="1800"/>
            </a:lvl3pPr>
            <a:lvl4pPr>
              <a:defRPr sz="1600"/>
            </a:lvl4pPr>
            <a:lvl5pPr>
              <a:defRPr sz="1600"/>
            </a:lvl5pPr>
            <a:lvl6pPr marL="1600200">
              <a:defRPr sz="1600"/>
            </a:lvl6pPr>
            <a:lvl7pPr marL="1874520">
              <a:defRPr sz="1600"/>
            </a:lvl7pPr>
            <a:lvl8pPr marL="2148840">
              <a:defRPr sz="1600"/>
            </a:lvl8pPr>
            <a:lvl9pPr marL="2423160">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9CAAEA3F-BC83-4494-8BB2-CF9729692A8C}" type="datetime1">
              <a:rPr lang="en-US" smtClean="0"/>
              <a:t>4/14/2017</a:t>
            </a:fld>
            <a:endParaRPr lang="en-US"/>
          </a:p>
        </p:txBody>
      </p:sp>
      <p:sp>
        <p:nvSpPr>
          <p:cNvPr id="6" name="Footer Placeholder 5"/>
          <p:cNvSpPr>
            <a:spLocks noGrp="1"/>
          </p:cNvSpPr>
          <p:nvPr>
            <p:ph type="ftr" sz="quarter" idx="11"/>
          </p:nvPr>
        </p:nvSpPr>
        <p:spPr/>
        <p:txBody>
          <a:bodyPr/>
          <a:lstStyle/>
          <a:p>
            <a:r>
              <a:rPr lang="en-US"/>
              <a:t>Add a footer</a:t>
            </a:r>
          </a:p>
        </p:txBody>
      </p:sp>
      <p:sp>
        <p:nvSpPr>
          <p:cNvPr id="7" name="Slide Number Placeholder 6"/>
          <p:cNvSpPr>
            <a:spLocks noGrp="1"/>
          </p:cNvSpPr>
          <p:nvPr>
            <p:ph type="sldNum" sz="quarter" idx="12"/>
          </p:nvPr>
        </p:nvSpPr>
        <p:spPr/>
        <p:txBody>
          <a:bodyPr/>
          <a:lstStyle/>
          <a:p>
            <a:fld id="{81FEFA0A-2F20-4B60-98C6-5FFDA469AA1C}" type="slidenum">
              <a:rPr lang="en-US" smtClean="0"/>
              <a:t>‹#›</a:t>
            </a:fld>
            <a:endParaRPr lang="en-US"/>
          </a:p>
        </p:txBody>
      </p:sp>
    </p:spTree>
    <p:extLst>
      <p:ext uri="{BB962C8B-B14F-4D97-AF65-F5344CB8AC3E}">
        <p14:creationId xmlns:p14="http://schemas.microsoft.com/office/powerpoint/2010/main" val="2193451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93813" y="381000"/>
            <a:ext cx="9601200" cy="1143000"/>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293813" y="1676399"/>
            <a:ext cx="4701142" cy="762001"/>
          </a:xfrm>
        </p:spPr>
        <p:txBody>
          <a:bodyPr anchor="ctr">
            <a:noAutofit/>
          </a:bodyP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93813" y="2516457"/>
            <a:ext cx="4701142" cy="3655743"/>
          </a:xfrm>
        </p:spPr>
        <p:txBody>
          <a:bodyPr/>
          <a:lstStyle>
            <a:lvl1pPr>
              <a:defRPr sz="2200"/>
            </a:lvl1pPr>
            <a:lvl2pPr>
              <a:defRPr sz="2000"/>
            </a:lvl2pPr>
            <a:lvl3pPr>
              <a:defRPr sz="1800"/>
            </a:lvl3pPr>
            <a:lvl4pPr>
              <a:defRPr sz="1600"/>
            </a:lvl4pPr>
            <a:lvl5pPr>
              <a:defRPr sz="1600"/>
            </a:lvl5pPr>
            <a:lvl6pPr marL="1600200">
              <a:defRPr sz="1600"/>
            </a:lvl6pPr>
            <a:lvl7pPr marL="1874520">
              <a:defRPr sz="1600"/>
            </a:lvl7pPr>
            <a:lvl8pPr marL="2148840">
              <a:defRPr sz="1600"/>
            </a:lvl8pPr>
            <a:lvl9pPr marL="2423160">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191754" y="1676399"/>
            <a:ext cx="4703259" cy="762001"/>
          </a:xfrm>
        </p:spPr>
        <p:txBody>
          <a:bodyPr anchor="ctr">
            <a:noAutofit/>
          </a:bodyP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1754" y="2516457"/>
            <a:ext cx="4703259" cy="3655743"/>
          </a:xfrm>
        </p:spPr>
        <p:txBody>
          <a:bodyPr/>
          <a:lstStyle>
            <a:lvl1pPr>
              <a:defRPr sz="2200"/>
            </a:lvl1pPr>
            <a:lvl2pPr>
              <a:defRPr sz="2000"/>
            </a:lvl2pPr>
            <a:lvl3pPr>
              <a:defRPr sz="1800"/>
            </a:lvl3pPr>
            <a:lvl4pPr>
              <a:defRPr sz="1600"/>
            </a:lvl4pPr>
            <a:lvl5pPr>
              <a:defRPr sz="1600"/>
            </a:lvl5pPr>
            <a:lvl6pPr marL="1600200">
              <a:defRPr sz="1600"/>
            </a:lvl6pPr>
            <a:lvl7pPr marL="1874520">
              <a:defRPr sz="1600"/>
            </a:lvl7pPr>
            <a:lvl8pPr marL="2148840">
              <a:defRPr sz="1600"/>
            </a:lvl8pPr>
            <a:lvl9pPr marL="2423160">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B48BCFC3-C38C-4973-9593-9C0AA203E374}" type="datetime1">
              <a:rPr lang="en-US" smtClean="0"/>
              <a:t>4/14/2017</a:t>
            </a:fld>
            <a:endParaRPr lang="en-US"/>
          </a:p>
        </p:txBody>
      </p:sp>
      <p:sp>
        <p:nvSpPr>
          <p:cNvPr id="8" name="Footer Placeholder 7"/>
          <p:cNvSpPr>
            <a:spLocks noGrp="1"/>
          </p:cNvSpPr>
          <p:nvPr>
            <p:ph type="ftr" sz="quarter" idx="11"/>
          </p:nvPr>
        </p:nvSpPr>
        <p:spPr/>
        <p:txBody>
          <a:bodyPr/>
          <a:lstStyle/>
          <a:p>
            <a:r>
              <a:rPr lang="en-US"/>
              <a:t>Add a footer</a:t>
            </a:r>
          </a:p>
        </p:txBody>
      </p:sp>
      <p:sp>
        <p:nvSpPr>
          <p:cNvPr id="9" name="Slide Number Placeholder 8"/>
          <p:cNvSpPr>
            <a:spLocks noGrp="1"/>
          </p:cNvSpPr>
          <p:nvPr>
            <p:ph type="sldNum" sz="quarter" idx="12"/>
          </p:nvPr>
        </p:nvSpPr>
        <p:spPr/>
        <p:txBody>
          <a:bodyPr/>
          <a:lstStyle/>
          <a:p>
            <a:fld id="{81FEFA0A-2F20-4B60-98C6-5FFDA469AA1C}" type="slidenum">
              <a:rPr lang="en-US" smtClean="0"/>
              <a:t>‹#›</a:t>
            </a:fld>
            <a:endParaRPr lang="en-US"/>
          </a:p>
        </p:txBody>
      </p:sp>
    </p:spTree>
    <p:extLst>
      <p:ext uri="{BB962C8B-B14F-4D97-AF65-F5344CB8AC3E}">
        <p14:creationId xmlns:p14="http://schemas.microsoft.com/office/powerpoint/2010/main" val="3057684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7B00E9B8-A638-47B9-8EAF-A06FB35BB403}" type="datetime1">
              <a:rPr lang="en-US" smtClean="0"/>
              <a:t>4/14/2017</a:t>
            </a:fld>
            <a:endParaRPr lang="en-US"/>
          </a:p>
        </p:txBody>
      </p:sp>
      <p:sp>
        <p:nvSpPr>
          <p:cNvPr id="4" name="Footer Placeholder 3"/>
          <p:cNvSpPr>
            <a:spLocks noGrp="1"/>
          </p:cNvSpPr>
          <p:nvPr>
            <p:ph type="ftr" sz="quarter" idx="11"/>
          </p:nvPr>
        </p:nvSpPr>
        <p:spPr/>
        <p:txBody>
          <a:bodyPr/>
          <a:lstStyle/>
          <a:p>
            <a:r>
              <a:rPr lang="en-US"/>
              <a:t>Add a footer</a:t>
            </a:r>
          </a:p>
        </p:txBody>
      </p:sp>
      <p:sp>
        <p:nvSpPr>
          <p:cNvPr id="5" name="Slide Number Placeholder 4"/>
          <p:cNvSpPr>
            <a:spLocks noGrp="1"/>
          </p:cNvSpPr>
          <p:nvPr>
            <p:ph type="sldNum" sz="quarter" idx="12"/>
          </p:nvPr>
        </p:nvSpPr>
        <p:spPr/>
        <p:txBody>
          <a:bodyPr/>
          <a:lstStyle/>
          <a:p>
            <a:fld id="{81FEFA0A-2F20-4B60-98C6-5FFDA469AA1C}" type="slidenum">
              <a:rPr lang="en-US" smtClean="0"/>
              <a:t>‹#›</a:t>
            </a:fld>
            <a:endParaRPr lang="en-US"/>
          </a:p>
        </p:txBody>
      </p:sp>
    </p:spTree>
    <p:extLst>
      <p:ext uri="{BB962C8B-B14F-4D97-AF65-F5344CB8AC3E}">
        <p14:creationId xmlns:p14="http://schemas.microsoft.com/office/powerpoint/2010/main" val="951180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0414C0-40BC-46FB-ADE3-F7141007B5FB}" type="datetime1">
              <a:rPr lang="en-US" smtClean="0"/>
              <a:t>4/14/2017</a:t>
            </a:fld>
            <a:endParaRPr lang="en-US"/>
          </a:p>
        </p:txBody>
      </p:sp>
      <p:sp>
        <p:nvSpPr>
          <p:cNvPr id="3" name="Footer Placeholder 2"/>
          <p:cNvSpPr>
            <a:spLocks noGrp="1"/>
          </p:cNvSpPr>
          <p:nvPr>
            <p:ph type="ftr" sz="quarter" idx="11"/>
          </p:nvPr>
        </p:nvSpPr>
        <p:spPr/>
        <p:txBody>
          <a:bodyPr/>
          <a:lstStyle/>
          <a:p>
            <a:r>
              <a:rPr lang="en-US"/>
              <a:t>Add a footer</a:t>
            </a:r>
          </a:p>
        </p:txBody>
      </p:sp>
      <p:sp>
        <p:nvSpPr>
          <p:cNvPr id="4" name="Slide Number Placeholder 3"/>
          <p:cNvSpPr>
            <a:spLocks noGrp="1"/>
          </p:cNvSpPr>
          <p:nvPr>
            <p:ph type="sldNum" sz="quarter" idx="12"/>
          </p:nvPr>
        </p:nvSpPr>
        <p:spPr/>
        <p:txBody>
          <a:bodyPr/>
          <a:lstStyle/>
          <a:p>
            <a:fld id="{81FEFA0A-2F20-4B60-98C6-5FFDA469AA1C}" type="slidenum">
              <a:rPr lang="en-US" smtClean="0"/>
              <a:t>‹#›</a:t>
            </a:fld>
            <a:endParaRPr lang="en-US"/>
          </a:p>
        </p:txBody>
      </p:sp>
    </p:spTree>
    <p:extLst>
      <p:ext uri="{BB962C8B-B14F-4D97-AF65-F5344CB8AC3E}">
        <p14:creationId xmlns:p14="http://schemas.microsoft.com/office/powerpoint/2010/main" val="3339154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70811" y="1676400"/>
            <a:ext cx="3810000" cy="2438400"/>
          </a:xfrm>
        </p:spPr>
        <p:txBody>
          <a:bodyPr anchor="b">
            <a:normAutofit/>
          </a:bodyPr>
          <a:lstStyle>
            <a:lvl1pPr algn="l">
              <a:defRPr sz="3200" b="0"/>
            </a:lvl1pPr>
          </a:lstStyle>
          <a:p>
            <a:r>
              <a:rPr lang="en-US"/>
              <a:t>Click to edit Master title style</a:t>
            </a:r>
            <a:endParaRPr/>
          </a:p>
        </p:txBody>
      </p:sp>
      <p:sp>
        <p:nvSpPr>
          <p:cNvPr id="3" name="Content Placeholder 2"/>
          <p:cNvSpPr>
            <a:spLocks noGrp="1"/>
          </p:cNvSpPr>
          <p:nvPr>
            <p:ph idx="1"/>
          </p:nvPr>
        </p:nvSpPr>
        <p:spPr>
          <a:xfrm>
            <a:off x="1293813" y="685800"/>
            <a:ext cx="6172200" cy="5486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7770811" y="4191000"/>
            <a:ext cx="3810000" cy="1524000"/>
          </a:xfrm>
          <a:noFill/>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018BC97-2F5E-4770-AEEF-8F2730A3EA80}" type="datetime1">
              <a:rPr lang="en-US" smtClean="0"/>
              <a:t>4/14/2017</a:t>
            </a:fld>
            <a:endParaRPr lang="en-US"/>
          </a:p>
        </p:txBody>
      </p:sp>
      <p:sp>
        <p:nvSpPr>
          <p:cNvPr id="6" name="Footer Placeholder 5"/>
          <p:cNvSpPr>
            <a:spLocks noGrp="1"/>
          </p:cNvSpPr>
          <p:nvPr>
            <p:ph type="ftr" sz="quarter" idx="11"/>
          </p:nvPr>
        </p:nvSpPr>
        <p:spPr/>
        <p:txBody>
          <a:bodyPr/>
          <a:lstStyle/>
          <a:p>
            <a:r>
              <a:rPr lang="en-US"/>
              <a:t>Add a footer</a:t>
            </a:r>
          </a:p>
        </p:txBody>
      </p:sp>
      <p:sp>
        <p:nvSpPr>
          <p:cNvPr id="7" name="Slide Number Placeholder 6"/>
          <p:cNvSpPr>
            <a:spLocks noGrp="1"/>
          </p:cNvSpPr>
          <p:nvPr>
            <p:ph type="sldNum" sz="quarter" idx="12"/>
          </p:nvPr>
        </p:nvSpPr>
        <p:spPr/>
        <p:txBody>
          <a:bodyPr/>
          <a:lstStyle/>
          <a:p>
            <a:fld id="{81FEFA0A-2F20-4B60-98C6-5FFDA469AA1C}" type="slidenum">
              <a:rPr lang="en-US" smtClean="0"/>
              <a:t>‹#›</a:t>
            </a:fld>
            <a:endParaRPr lang="en-US"/>
          </a:p>
        </p:txBody>
      </p:sp>
    </p:spTree>
    <p:extLst>
      <p:ext uri="{BB962C8B-B14F-4D97-AF65-F5344CB8AC3E}">
        <p14:creationId xmlns:p14="http://schemas.microsoft.com/office/powerpoint/2010/main" val="3228037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70812" y="1676400"/>
            <a:ext cx="3810000" cy="2438400"/>
          </a:xfrm>
        </p:spPr>
        <p:txBody>
          <a:bodyPr anchor="b">
            <a:noAutofit/>
          </a:bodyPr>
          <a:lstStyle>
            <a:lvl1pPr algn="l">
              <a:defRPr sz="3200" b="0"/>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1522412" y="0"/>
            <a:ext cx="5943601" cy="6858000"/>
          </a:xfrm>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7770812" y="4191000"/>
            <a:ext cx="3810000" cy="1524000"/>
          </a:xfrm>
          <a:noFill/>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Tree>
    <p:extLst>
      <p:ext uri="{BB962C8B-B14F-4D97-AF65-F5344CB8AC3E}">
        <p14:creationId xmlns:p14="http://schemas.microsoft.com/office/powerpoint/2010/main" val="2099951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93813" y="381000"/>
            <a:ext cx="9601200" cy="1143000"/>
          </a:xfrm>
          <a:prstGeom prst="rect">
            <a:avLst/>
          </a:prstGeom>
        </p:spPr>
        <p:txBody>
          <a:bodyPr vert="horz" lIns="91440" tIns="45720" rIns="91440" bIns="45720" rtlCol="0" anchor="b">
            <a:normAutofit/>
          </a:bodyPr>
          <a:lstStyle/>
          <a:p>
            <a:r>
              <a:rPr lang="en-US"/>
              <a:t>Click to edit Master title style</a:t>
            </a:r>
            <a:endParaRPr dirty="0"/>
          </a:p>
        </p:txBody>
      </p:sp>
      <p:sp>
        <p:nvSpPr>
          <p:cNvPr id="3" name="Text Placeholder 2"/>
          <p:cNvSpPr>
            <a:spLocks noGrp="1"/>
          </p:cNvSpPr>
          <p:nvPr>
            <p:ph type="body" idx="1"/>
          </p:nvPr>
        </p:nvSpPr>
        <p:spPr>
          <a:xfrm>
            <a:off x="1293813" y="1676400"/>
            <a:ext cx="9601200" cy="4495800"/>
          </a:xfrm>
          <a:prstGeom prst="rect">
            <a:avLst/>
          </a:prstGeom>
          <a:solidFill>
            <a:schemeClr val="bg2">
              <a:alpha val="70000"/>
            </a:schemeClr>
          </a:solidFill>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2"/>
          </p:nvPr>
        </p:nvSpPr>
        <p:spPr>
          <a:xfrm>
            <a:off x="1271781" y="6356351"/>
            <a:ext cx="2844059" cy="365125"/>
          </a:xfrm>
          <a:prstGeom prst="rect">
            <a:avLst/>
          </a:prstGeom>
        </p:spPr>
        <p:txBody>
          <a:bodyPr vert="horz" lIns="91440" tIns="45720" rIns="91440" bIns="45720" rtlCol="0" anchor="ctr"/>
          <a:lstStyle>
            <a:lvl1pPr algn="l">
              <a:defRPr sz="1100">
                <a:solidFill>
                  <a:schemeClr val="tx1"/>
                </a:solidFill>
              </a:defRPr>
            </a:lvl1pPr>
          </a:lstStyle>
          <a:p>
            <a:fld id="{41B0D41C-F0D3-49F0-8041-67FC705A40C6}" type="datetime1">
              <a:rPr lang="en-US" smtClean="0"/>
              <a:pPr/>
              <a:t>4/14/2017</a:t>
            </a:fld>
            <a:endParaRPr lang="en-US"/>
          </a:p>
        </p:txBody>
      </p:sp>
      <p:sp>
        <p:nvSpPr>
          <p:cNvPr id="5" name="Footer Placeholder 4"/>
          <p:cNvSpPr>
            <a:spLocks noGrp="1"/>
          </p:cNvSpPr>
          <p:nvPr>
            <p:ph type="ftr" sz="quarter" idx="3"/>
          </p:nvPr>
        </p:nvSpPr>
        <p:spPr>
          <a:xfrm>
            <a:off x="4164515" y="6356351"/>
            <a:ext cx="3859795" cy="365125"/>
          </a:xfrm>
          <a:prstGeom prst="rect">
            <a:avLst/>
          </a:prstGeom>
        </p:spPr>
        <p:txBody>
          <a:bodyPr vert="horz" lIns="91440" tIns="45720" rIns="91440" bIns="45720" rtlCol="0" anchor="ctr"/>
          <a:lstStyle>
            <a:lvl1pPr algn="ctr">
              <a:defRPr sz="1100">
                <a:solidFill>
                  <a:schemeClr val="tx1"/>
                </a:solidFill>
              </a:defRPr>
            </a:lvl1pPr>
          </a:lstStyle>
          <a:p>
            <a:r>
              <a:rPr lang="en-US"/>
              <a:t>Add a footer</a:t>
            </a:r>
          </a:p>
        </p:txBody>
      </p:sp>
      <p:sp>
        <p:nvSpPr>
          <p:cNvPr id="6" name="Slide Number Placeholder 5"/>
          <p:cNvSpPr>
            <a:spLocks noGrp="1"/>
          </p:cNvSpPr>
          <p:nvPr>
            <p:ph type="sldNum" sz="quarter" idx="4"/>
          </p:nvPr>
        </p:nvSpPr>
        <p:spPr>
          <a:xfrm>
            <a:off x="8051225" y="6356351"/>
            <a:ext cx="2844059" cy="365125"/>
          </a:xfrm>
          <a:prstGeom prst="rect">
            <a:avLst/>
          </a:prstGeom>
        </p:spPr>
        <p:txBody>
          <a:bodyPr vert="horz" lIns="91440" tIns="45720" rIns="91440" bIns="45720" rtlCol="0" anchor="ctr"/>
          <a:lstStyle>
            <a:lvl1pPr algn="r">
              <a:defRPr sz="1100">
                <a:solidFill>
                  <a:schemeClr val="tx1"/>
                </a:solidFill>
              </a:defRPr>
            </a:lvl1pPr>
          </a:lstStyle>
          <a:p>
            <a:fld id="{81FEFA0A-2F20-4B60-98C6-5FFDA469AA1C}" type="slidenum">
              <a:rPr lang="en-US" smtClean="0"/>
              <a:pPr/>
              <a:t>‹#›</a:t>
            </a:fld>
            <a:endParaRPr lang="en-US"/>
          </a:p>
        </p:txBody>
      </p:sp>
    </p:spTree>
    <p:extLst>
      <p:ext uri="{BB962C8B-B14F-4D97-AF65-F5344CB8AC3E}">
        <p14:creationId xmlns:p14="http://schemas.microsoft.com/office/powerpoint/2010/main" val="26957396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3838" indent="-228600" algn="l" defTabSz="914400" rtl="0" eaLnBrk="1" latinLnBrk="0" hangingPunct="1">
        <a:lnSpc>
          <a:spcPct val="90000"/>
        </a:lnSpc>
        <a:spcBef>
          <a:spcPts val="1600"/>
        </a:spcBef>
        <a:buClr>
          <a:schemeClr val="accent6"/>
        </a:buClr>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accent6"/>
        </a:buClr>
        <a:buFont typeface="Euphemia" pitchFamily="34" charset="0"/>
        <a:buChar char="–"/>
        <a:defRPr sz="2000" kern="1200">
          <a:solidFill>
            <a:schemeClr val="tx1"/>
          </a:solidFill>
          <a:latin typeface="+mn-lt"/>
          <a:ea typeface="+mn-ea"/>
          <a:cs typeface="+mn-cs"/>
        </a:defRPr>
      </a:lvl2pPr>
      <a:lvl3pPr marL="777240" indent="-228600" algn="l" defTabSz="914400" rtl="0" eaLnBrk="1" latinLnBrk="0" hangingPunct="1">
        <a:lnSpc>
          <a:spcPct val="90000"/>
        </a:lnSpc>
        <a:spcBef>
          <a:spcPts val="600"/>
        </a:spcBef>
        <a:buClr>
          <a:schemeClr val="accent6"/>
        </a:buClr>
        <a:buFont typeface="Euphemia" pitchFamily="34" charset="0"/>
        <a:buChar char="–"/>
        <a:defRPr sz="1800" kern="1200">
          <a:solidFill>
            <a:schemeClr val="tx1"/>
          </a:solidFill>
          <a:latin typeface="+mn-lt"/>
          <a:ea typeface="+mn-ea"/>
          <a:cs typeface="+mn-cs"/>
        </a:defRPr>
      </a:lvl3pPr>
      <a:lvl4pPr marL="1051560" indent="-228600" algn="l" defTabSz="914400" rtl="0" eaLnBrk="1" latinLnBrk="0" hangingPunct="1">
        <a:lnSpc>
          <a:spcPct val="90000"/>
        </a:lnSpc>
        <a:spcBef>
          <a:spcPts val="600"/>
        </a:spcBef>
        <a:buClr>
          <a:schemeClr val="accent6"/>
        </a:buClr>
        <a:buFont typeface="Euphemia" pitchFamily="34" charset="0"/>
        <a:buChar char="–"/>
        <a:defRPr sz="1600" kern="1200">
          <a:solidFill>
            <a:schemeClr val="tx1"/>
          </a:solidFill>
          <a:latin typeface="+mn-lt"/>
          <a:ea typeface="+mn-ea"/>
          <a:cs typeface="+mn-cs"/>
        </a:defRPr>
      </a:lvl4pPr>
      <a:lvl5pPr marL="1325880" indent="-228600" algn="l" defTabSz="914400" rtl="0" eaLnBrk="1" latinLnBrk="0" hangingPunct="1">
        <a:lnSpc>
          <a:spcPct val="90000"/>
        </a:lnSpc>
        <a:spcBef>
          <a:spcPts val="600"/>
        </a:spcBef>
        <a:buClr>
          <a:schemeClr val="accent6"/>
        </a:buClr>
        <a:buFont typeface="Euphemia" pitchFamily="34" charset="0"/>
        <a:buChar char="–"/>
        <a:defRPr sz="1600" kern="1200">
          <a:solidFill>
            <a:schemeClr val="tx1"/>
          </a:solidFill>
          <a:latin typeface="+mn-lt"/>
          <a:ea typeface="+mn-ea"/>
          <a:cs typeface="+mn-cs"/>
        </a:defRPr>
      </a:lvl5pPr>
      <a:lvl6pPr marL="160020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6pPr>
      <a:lvl7pPr marL="187452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7pPr>
      <a:lvl8pPr marL="214884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8pPr>
      <a:lvl9pPr marL="2423160" indent="-228600" algn="l" defTabSz="914400" rtl="0" eaLnBrk="1" latinLnBrk="0" hangingPunct="1">
        <a:spcBef>
          <a:spcPts val="600"/>
        </a:spcBef>
        <a:buFont typeface="Euphemia"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4.png"/><Relationship Id="rId7"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5.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2812" y="914400"/>
            <a:ext cx="9677400" cy="3124200"/>
          </a:xfrm>
        </p:spPr>
        <p:txBody>
          <a:bodyPr>
            <a:normAutofit/>
          </a:bodyPr>
          <a:lstStyle/>
          <a:p>
            <a:pPr algn="ctr"/>
            <a:r>
              <a:rPr lang="en-US" sz="4800" b="1" dirty="0">
                <a:latin typeface="Adobe Caslon Pro" panose="0205050205050A020403" pitchFamily="18" charset="0"/>
              </a:rPr>
              <a:t>Impact of Antioxidant Beta-carotenoid on Lung and Colorectal Cancer Mortality: An 18 Year Follow-up Study of A National Cohort</a:t>
            </a:r>
          </a:p>
        </p:txBody>
      </p:sp>
      <p:sp>
        <p:nvSpPr>
          <p:cNvPr id="3" name="Subtitle 2"/>
          <p:cNvSpPr>
            <a:spLocks noGrp="1"/>
          </p:cNvSpPr>
          <p:nvPr>
            <p:ph type="subTitle" idx="1"/>
          </p:nvPr>
        </p:nvSpPr>
        <p:spPr>
          <a:xfrm>
            <a:off x="1179512" y="5105400"/>
            <a:ext cx="8877300" cy="1447800"/>
          </a:xfrm>
        </p:spPr>
        <p:txBody>
          <a:bodyPr>
            <a:normAutofit/>
          </a:bodyPr>
          <a:lstStyle/>
          <a:p>
            <a:pPr algn="ctr"/>
            <a:r>
              <a:rPr lang="en-US" b="1" dirty="0" err="1">
                <a:solidFill>
                  <a:schemeClr val="bg1"/>
                </a:solidFill>
                <a:latin typeface="Adobe Caslon Pro" panose="0205050205050A020403" pitchFamily="18" charset="0"/>
              </a:rPr>
              <a:t>Daneisha</a:t>
            </a:r>
            <a:r>
              <a:rPr lang="en-US" b="1" dirty="0">
                <a:solidFill>
                  <a:schemeClr val="bg1"/>
                </a:solidFill>
                <a:latin typeface="Adobe Caslon Pro" panose="0205050205050A020403" pitchFamily="18" charset="0"/>
              </a:rPr>
              <a:t> Hawkins, BS; Dr. Evans Afriyie-Gyawu, PhD, MPH; and Dr. Jian Zhang, MD, </a:t>
            </a:r>
            <a:r>
              <a:rPr lang="en-US" b="1" dirty="0" err="1">
                <a:solidFill>
                  <a:schemeClr val="bg1"/>
                </a:solidFill>
                <a:latin typeface="Adobe Caslon Pro" panose="0205050205050A020403" pitchFamily="18" charset="0"/>
              </a:rPr>
              <a:t>DrPH</a:t>
            </a:r>
            <a:br>
              <a:rPr lang="en-US" b="1" dirty="0">
                <a:solidFill>
                  <a:schemeClr val="bg1"/>
                </a:solidFill>
                <a:latin typeface="Adobe Caslon Pro" panose="0205050205050A020403" pitchFamily="18" charset="0"/>
              </a:rPr>
            </a:br>
            <a:r>
              <a:rPr lang="en-US" b="1" dirty="0">
                <a:solidFill>
                  <a:schemeClr val="bg1"/>
                </a:solidFill>
                <a:latin typeface="Adobe Caslon Pro" panose="0205050205050A020403" pitchFamily="18" charset="0"/>
              </a:rPr>
              <a:t>Department of Epidemiology and Environmental Health Sciences, Georgia Southern University</a:t>
            </a:r>
          </a:p>
        </p:txBody>
      </p:sp>
    </p:spTree>
    <p:extLst>
      <p:ext uri="{BB962C8B-B14F-4D97-AF65-F5344CB8AC3E}">
        <p14:creationId xmlns:p14="http://schemas.microsoft.com/office/powerpoint/2010/main" val="752280851"/>
      </p:ext>
    </p:extLst>
  </p:cSld>
  <p:clrMapOvr>
    <a:masterClrMapping/>
  </p:clrMapOvr>
  <p:transition spd="med">
    <p:pull/>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a:t>
            </a:r>
          </a:p>
        </p:txBody>
      </p:sp>
      <p:sp>
        <p:nvSpPr>
          <p:cNvPr id="3" name="Content Placeholder 2"/>
          <p:cNvSpPr>
            <a:spLocks noGrp="1"/>
          </p:cNvSpPr>
          <p:nvPr>
            <p:ph idx="1"/>
          </p:nvPr>
        </p:nvSpPr>
        <p:spPr/>
        <p:txBody>
          <a:bodyPr>
            <a:normAutofit lnSpcReduction="10000"/>
          </a:bodyPr>
          <a:lstStyle/>
          <a:p>
            <a:pPr marL="457200" indent="-457200">
              <a:spcBef>
                <a:spcPts val="1200"/>
              </a:spcBef>
              <a:spcAft>
                <a:spcPts val="1200"/>
              </a:spcAft>
            </a:pPr>
            <a:r>
              <a:rPr lang="en-US" dirty="0"/>
              <a:t>Lung cancer is the leading type of cancer for men and women in the U.S, and colorectal cancer is third for both men and women in the U.S </a:t>
            </a:r>
          </a:p>
          <a:p>
            <a:pPr marL="457200" indent="-457200">
              <a:spcBef>
                <a:spcPts val="1200"/>
              </a:spcBef>
              <a:spcAft>
                <a:spcPts val="1200"/>
              </a:spcAft>
            </a:pPr>
            <a:r>
              <a:rPr lang="en-US" dirty="0"/>
              <a:t>Results from this nationally representative study indicate that </a:t>
            </a:r>
            <a:r>
              <a:rPr lang="en-US" b="1" dirty="0"/>
              <a:t>low</a:t>
            </a:r>
            <a:r>
              <a:rPr lang="en-US" dirty="0"/>
              <a:t> serum ß-carotenoid levels are significantly associated with </a:t>
            </a:r>
            <a:r>
              <a:rPr lang="en-US" b="1" dirty="0"/>
              <a:t>increased lung cancer </a:t>
            </a:r>
            <a:r>
              <a:rPr lang="en-US" dirty="0"/>
              <a:t>mortality</a:t>
            </a:r>
          </a:p>
          <a:p>
            <a:pPr marL="457200" indent="-457200">
              <a:spcBef>
                <a:spcPts val="1200"/>
              </a:spcBef>
              <a:spcAft>
                <a:spcPts val="1200"/>
              </a:spcAft>
            </a:pPr>
            <a:r>
              <a:rPr lang="en-US" dirty="0"/>
              <a:t>Association between high levels of serum ß-carotenoid and reduced risk of lung cancer mortality is biologically plausible</a:t>
            </a:r>
          </a:p>
          <a:p>
            <a:pPr marL="457200" indent="-457200">
              <a:spcBef>
                <a:spcPts val="1200"/>
              </a:spcBef>
              <a:spcAft>
                <a:spcPts val="1200"/>
              </a:spcAft>
            </a:pPr>
            <a:r>
              <a:rPr lang="en-US" b="1" dirty="0"/>
              <a:t>Decreased</a:t>
            </a:r>
            <a:r>
              <a:rPr lang="en-US" dirty="0"/>
              <a:t> carotenoid levels is associated with an elevation of inflammatory markers and oxidative stress which can </a:t>
            </a:r>
            <a:r>
              <a:rPr lang="en-US" b="1" dirty="0"/>
              <a:t>enhance mortality</a:t>
            </a:r>
            <a:r>
              <a:rPr lang="en-US" dirty="0"/>
              <a:t> among lung cancer patients</a:t>
            </a:r>
          </a:p>
          <a:p>
            <a:endParaRPr lang="en-US" dirty="0"/>
          </a:p>
        </p:txBody>
      </p:sp>
    </p:spTree>
    <p:extLst>
      <p:ext uri="{BB962C8B-B14F-4D97-AF65-F5344CB8AC3E}">
        <p14:creationId xmlns:p14="http://schemas.microsoft.com/office/powerpoint/2010/main" val="3890689933"/>
      </p:ext>
    </p:extLst>
  </p:cSld>
  <p:clrMapOvr>
    <a:masterClrMapping/>
  </p:clrMapOvr>
  <p:transition spd="med">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Strengths &amp; Limitations</a:t>
            </a:r>
          </a:p>
        </p:txBody>
      </p:sp>
      <p:sp>
        <p:nvSpPr>
          <p:cNvPr id="3" name="Content Placeholder 2"/>
          <p:cNvSpPr>
            <a:spLocks noGrp="1"/>
          </p:cNvSpPr>
          <p:nvPr>
            <p:ph idx="1"/>
          </p:nvPr>
        </p:nvSpPr>
        <p:spPr>
          <a:xfrm>
            <a:off x="1293812" y="1676400"/>
            <a:ext cx="9982200" cy="4876800"/>
          </a:xfrm>
        </p:spPr>
        <p:txBody>
          <a:bodyPr>
            <a:normAutofit fontScale="92500" lnSpcReduction="10000"/>
          </a:bodyPr>
          <a:lstStyle/>
          <a:p>
            <a:pPr marL="0" indent="0">
              <a:buNone/>
            </a:pPr>
            <a:r>
              <a:rPr lang="en-US" u="sng" dirty="0"/>
              <a:t>Strengths: </a:t>
            </a:r>
          </a:p>
          <a:p>
            <a:r>
              <a:rPr lang="en-US" dirty="0"/>
              <a:t>To our knowledge, this is the first nationally representative study on U.S. population to examine the link between serum β-carotenoid and lung / colorectal cancer mortality.</a:t>
            </a:r>
          </a:p>
          <a:p>
            <a:r>
              <a:rPr lang="en-US" dirty="0"/>
              <a:t>Due to the large sample size of this study, we were able to obtain informative risk estimates (Hazard Ratios) even when the data were adjusted for multiple covariates (potential confounders).</a:t>
            </a:r>
          </a:p>
          <a:p>
            <a:r>
              <a:rPr lang="en-US" dirty="0"/>
              <a:t>We selected study participants from the community (extending beyond clinical populations) to achieve a true representation.</a:t>
            </a:r>
          </a:p>
          <a:p>
            <a:pPr marL="0" indent="0">
              <a:buNone/>
            </a:pPr>
            <a:r>
              <a:rPr lang="en-US" u="sng" dirty="0"/>
              <a:t>Limitations: </a:t>
            </a:r>
          </a:p>
          <a:p>
            <a:r>
              <a:rPr lang="en-US" dirty="0"/>
              <a:t>Data do not include the elderly in institutionalized facilities.</a:t>
            </a:r>
          </a:p>
          <a:p>
            <a:r>
              <a:rPr lang="en-US" dirty="0"/>
              <a:t>Serum β-carotenoid level was measured only once during the study</a:t>
            </a:r>
          </a:p>
          <a:p>
            <a:endParaRPr lang="en-US" dirty="0"/>
          </a:p>
        </p:txBody>
      </p:sp>
    </p:spTree>
    <p:extLst>
      <p:ext uri="{BB962C8B-B14F-4D97-AF65-F5344CB8AC3E}">
        <p14:creationId xmlns:p14="http://schemas.microsoft.com/office/powerpoint/2010/main" val="1073159721"/>
      </p:ext>
    </p:extLst>
  </p:cSld>
  <p:clrMapOvr>
    <a:masterClrMapping/>
  </p:clrMapOvr>
  <p:transition spd="med">
    <p:pull/>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Conclusions</a:t>
            </a:r>
          </a:p>
        </p:txBody>
      </p:sp>
      <p:sp>
        <p:nvSpPr>
          <p:cNvPr id="3" name="Content Placeholder 2"/>
          <p:cNvSpPr>
            <a:spLocks noGrp="1"/>
          </p:cNvSpPr>
          <p:nvPr>
            <p:ph idx="1"/>
          </p:nvPr>
        </p:nvSpPr>
        <p:spPr/>
        <p:txBody>
          <a:bodyPr>
            <a:normAutofit/>
          </a:bodyPr>
          <a:lstStyle/>
          <a:p>
            <a:pPr>
              <a:spcAft>
                <a:spcPts val="1600"/>
              </a:spcAft>
            </a:pPr>
            <a:r>
              <a:rPr lang="en-US" dirty="0"/>
              <a:t>Our results indicate that low serum ß-carotenoid levels are significantly associated with risk of lung cancer mortality</a:t>
            </a:r>
          </a:p>
          <a:p>
            <a:pPr>
              <a:spcAft>
                <a:spcPts val="1600"/>
              </a:spcAft>
            </a:pPr>
            <a:r>
              <a:rPr lang="en-US" dirty="0"/>
              <a:t>Findings from this study can be utilized to conduct further research on the effect(s) or benefits of carotenoids with respect to lung cancer mortality and determine optimum dose for intervention purposes</a:t>
            </a:r>
          </a:p>
          <a:p>
            <a:pPr>
              <a:spcAft>
                <a:spcPts val="1600"/>
              </a:spcAft>
            </a:pPr>
            <a:r>
              <a:rPr lang="en-US" dirty="0"/>
              <a:t>It is essential to examine the effect(s) of the micronutrient ß-carotenoid on sensitive populations such as pregnant women, HIV/AIDS and other immunocompromised individuals</a:t>
            </a:r>
          </a:p>
        </p:txBody>
      </p:sp>
    </p:spTree>
    <p:extLst>
      <p:ext uri="{BB962C8B-B14F-4D97-AF65-F5344CB8AC3E}">
        <p14:creationId xmlns:p14="http://schemas.microsoft.com/office/powerpoint/2010/main" val="1002268293"/>
      </p:ext>
    </p:extLst>
  </p:cSld>
  <p:clrMapOvr>
    <a:masterClrMapping/>
  </p:clrMapOvr>
  <p:transition spd="med">
    <p:pull/>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Conclusions continued…</a:t>
            </a:r>
          </a:p>
        </p:txBody>
      </p:sp>
      <p:sp>
        <p:nvSpPr>
          <p:cNvPr id="3" name="Content Placeholder 2"/>
          <p:cNvSpPr>
            <a:spLocks noGrp="1"/>
          </p:cNvSpPr>
          <p:nvPr>
            <p:ph idx="1"/>
          </p:nvPr>
        </p:nvSpPr>
        <p:spPr/>
        <p:txBody>
          <a:bodyPr/>
          <a:lstStyle/>
          <a:p>
            <a:pPr marL="457200" indent="-457200">
              <a:spcBef>
                <a:spcPts val="1800"/>
              </a:spcBef>
              <a:spcAft>
                <a:spcPts val="1800"/>
              </a:spcAft>
            </a:pPr>
            <a:r>
              <a:rPr lang="en-US" dirty="0"/>
              <a:t>Public health officials may eventually use this information to increase fruit and vegetable consumption in order to reduce the risks associated with lung cancer mortality</a:t>
            </a:r>
            <a:endParaRPr lang="en-US" dirty="0">
              <a:solidFill>
                <a:schemeClr val="bg1"/>
              </a:solidFill>
            </a:endParaRPr>
          </a:p>
          <a:p>
            <a:pPr marL="457200" indent="-457200">
              <a:spcBef>
                <a:spcPts val="1800"/>
              </a:spcBef>
              <a:spcAft>
                <a:spcPts val="1800"/>
              </a:spcAft>
            </a:pPr>
            <a:r>
              <a:rPr lang="en-US" dirty="0"/>
              <a:t>Further research is warranted to determine the mechanism by which optimum serum ß-carotenoid levels could extend survival among lung cancer patients</a:t>
            </a:r>
          </a:p>
          <a:p>
            <a:pPr marL="0" indent="0">
              <a:spcBef>
                <a:spcPts val="1800"/>
              </a:spcBef>
              <a:spcAft>
                <a:spcPts val="1800"/>
              </a:spcAft>
              <a:buNone/>
            </a:pPr>
            <a:endParaRPr lang="en-US" dirty="0"/>
          </a:p>
          <a:p>
            <a:pPr marL="0" indent="0">
              <a:spcBef>
                <a:spcPts val="1800"/>
              </a:spcBef>
              <a:spcAft>
                <a:spcPts val="1800"/>
              </a:spcAft>
              <a:buNone/>
            </a:pPr>
            <a:endParaRPr lang="en-US" dirty="0">
              <a:solidFill>
                <a:schemeClr val="bg1"/>
              </a:solidFill>
            </a:endParaRPr>
          </a:p>
          <a:p>
            <a:pPr marL="0" indent="0">
              <a:buNone/>
            </a:pP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27812" y="3987998"/>
            <a:ext cx="2743200" cy="1821657"/>
          </a:xfrm>
          <a:prstGeom prst="rect">
            <a:avLst/>
          </a:prstGeom>
          <a:ln>
            <a:noFill/>
          </a:ln>
          <a:effectLst>
            <a:softEdge rad="112500"/>
          </a:effectLst>
        </p:spPr>
      </p:pic>
    </p:spTree>
    <p:extLst>
      <p:ext uri="{BB962C8B-B14F-4D97-AF65-F5344CB8AC3E}">
        <p14:creationId xmlns:p14="http://schemas.microsoft.com/office/powerpoint/2010/main" val="850100710"/>
      </p:ext>
    </p:extLst>
  </p:cSld>
  <p:clrMapOvr>
    <a:masterClrMapping/>
  </p:clrMapOvr>
  <p:transition spd="med">
    <p:pull/>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lstStyle/>
          <a:p>
            <a:r>
              <a:rPr lang="en-US" dirty="0" err="1"/>
              <a:t>Bouayed</a:t>
            </a:r>
            <a:r>
              <a:rPr lang="en-US" dirty="0"/>
              <a:t>, J., &amp; Bohn, T. (2010). Exogenous antioxidants—double-edged swords in cellular redox state: health beneficial effects at physiologic doses versus deleterious effects at high doses. Oxidative medicine and cellular longevity, 3(4), 228-237.</a:t>
            </a:r>
          </a:p>
          <a:p>
            <a:r>
              <a:rPr lang="en-US" dirty="0"/>
              <a:t>CDC (2016). Colorectal Cancer Trends. Retrieved https://www.cdc.gov/cancer/colorectal/statistics/trends.htm</a:t>
            </a:r>
          </a:p>
          <a:p>
            <a:r>
              <a:rPr lang="en-US" dirty="0"/>
              <a:t>CDC (2016b). Lung Cancer Trends. Retrieved from https://www.cdc.gov/cancer/lung/statistics/trends.htm</a:t>
            </a:r>
          </a:p>
          <a:p>
            <a:r>
              <a:rPr lang="en-US" dirty="0" err="1"/>
              <a:t>Grune</a:t>
            </a:r>
            <a:r>
              <a:rPr lang="en-US" dirty="0"/>
              <a:t>, T., </a:t>
            </a:r>
            <a:r>
              <a:rPr lang="en-US" dirty="0" err="1"/>
              <a:t>Lietz</a:t>
            </a:r>
            <a:r>
              <a:rPr lang="en-US" dirty="0"/>
              <a:t>, G., Palou, A., Ross, A. C., Stahl, W., Tang, G., ... &amp; </a:t>
            </a:r>
            <a:r>
              <a:rPr lang="en-US" dirty="0" err="1"/>
              <a:t>Biesalski</a:t>
            </a:r>
            <a:r>
              <a:rPr lang="en-US" dirty="0"/>
              <a:t>, H. K. (2010). </a:t>
            </a:r>
            <a:r>
              <a:rPr lang="el-GR" dirty="0"/>
              <a:t>β-</a:t>
            </a:r>
            <a:r>
              <a:rPr lang="en-US" dirty="0"/>
              <a:t>Carotene is an important vitamin A source for humans. The J of </a:t>
            </a:r>
            <a:r>
              <a:rPr lang="en-US" dirty="0" err="1"/>
              <a:t>Nutr</a:t>
            </a:r>
            <a:r>
              <a:rPr lang="en-US" dirty="0"/>
              <a:t>, 140(12), 2268S-2285S.</a:t>
            </a:r>
          </a:p>
          <a:p>
            <a:endParaRPr lang="en-US" dirty="0"/>
          </a:p>
        </p:txBody>
      </p:sp>
    </p:spTree>
    <p:extLst>
      <p:ext uri="{BB962C8B-B14F-4D97-AF65-F5344CB8AC3E}">
        <p14:creationId xmlns:p14="http://schemas.microsoft.com/office/powerpoint/2010/main" val="1904796126"/>
      </p:ext>
    </p:extLst>
  </p:cSld>
  <p:clrMapOvr>
    <a:masterClrMapping/>
  </p:clrMapOvr>
  <p:transition spd="med">
    <p:pull/>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3412" y="2209800"/>
            <a:ext cx="9054551" cy="2290465"/>
          </a:xfrm>
          <a:prstGeom prst="rect">
            <a:avLst/>
          </a:prstGeom>
          <a:noFill/>
        </p:spPr>
        <p:txBody>
          <a:bodyPr wrap="none" lIns="91440" tIns="45720" rIns="91440" bIns="45720">
            <a:prstTxWarp prst="textChevronInverted">
              <a:avLst/>
            </a:prstTxWarp>
            <a:spAutoFit/>
          </a:bodyPr>
          <a:lstStyle/>
          <a:p>
            <a:pPr algn="ctr"/>
            <a:r>
              <a:rPr lang="en-US" sz="80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Thank you for listening!</a:t>
            </a:r>
          </a:p>
        </p:txBody>
      </p:sp>
    </p:spTree>
    <p:extLst>
      <p:ext uri="{BB962C8B-B14F-4D97-AF65-F5344CB8AC3E}">
        <p14:creationId xmlns:p14="http://schemas.microsoft.com/office/powerpoint/2010/main" val="3744435878"/>
      </p:ext>
    </p:extLst>
  </p:cSld>
  <p:clrMapOvr>
    <a:masterClrMapping/>
  </p:clrMapOvr>
  <p:transition spd="med">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Introduction</a:t>
            </a:r>
          </a:p>
        </p:txBody>
      </p:sp>
      <p:sp>
        <p:nvSpPr>
          <p:cNvPr id="14" name="Content Placeholder 13"/>
          <p:cNvSpPr>
            <a:spLocks noGrp="1"/>
          </p:cNvSpPr>
          <p:nvPr>
            <p:ph idx="1"/>
          </p:nvPr>
        </p:nvSpPr>
        <p:spPr>
          <a:xfrm>
            <a:off x="1293812" y="1676400"/>
            <a:ext cx="9753599" cy="4724400"/>
          </a:xfrm>
        </p:spPr>
        <p:txBody>
          <a:bodyPr>
            <a:normAutofit/>
          </a:bodyPr>
          <a:lstStyle/>
          <a:p>
            <a:pPr marL="457200" indent="-457200">
              <a:spcBef>
                <a:spcPts val="1200"/>
              </a:spcBef>
              <a:spcAft>
                <a:spcPts val="1200"/>
              </a:spcAft>
            </a:pPr>
            <a:r>
              <a:rPr lang="en-US" sz="2800" dirty="0"/>
              <a:t>β-carotenoids, precursors of vitamin A, are important antioxidants within the physiological system in humans and animals</a:t>
            </a:r>
          </a:p>
          <a:p>
            <a:pPr marL="457200" indent="-457200">
              <a:spcBef>
                <a:spcPts val="1200"/>
              </a:spcBef>
              <a:spcAft>
                <a:spcPts val="1200"/>
              </a:spcAft>
            </a:pPr>
            <a:endParaRPr lang="en-US" sz="2800" dirty="0"/>
          </a:p>
          <a:p>
            <a:pPr marL="457200" indent="-457200">
              <a:spcBef>
                <a:spcPts val="3600"/>
              </a:spcBef>
              <a:spcAft>
                <a:spcPts val="1200"/>
              </a:spcAft>
            </a:pPr>
            <a:r>
              <a:rPr lang="en-US" sz="2800" dirty="0"/>
              <a:t>Consumption of antioxidants containing fruits and vegetables is a part of overall healthy lifestyle</a:t>
            </a:r>
          </a:p>
        </p:txBody>
      </p:sp>
      <p:pic>
        <p:nvPicPr>
          <p:cNvPr id="5" name="Picture 8" descr="Skeletal formul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8012" y="2714486"/>
            <a:ext cx="4343400" cy="86868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450453" y="3629106"/>
            <a:ext cx="4876800" cy="338554"/>
          </a:xfrm>
          <a:prstGeom prst="rect">
            <a:avLst/>
          </a:prstGeom>
          <a:noFill/>
          <a:ln>
            <a:noFill/>
          </a:ln>
        </p:spPr>
        <p:txBody>
          <a:bodyPr wrap="square" rtlCol="0" anchor="ctr" anchorCtr="1">
            <a:spAutoFit/>
          </a:bodyPr>
          <a:lstStyle/>
          <a:p>
            <a:r>
              <a:rPr lang="en-US" sz="1600" dirty="0"/>
              <a:t>Figure 1. Chemical structure of beta-carotene</a:t>
            </a:r>
          </a:p>
        </p:txBody>
      </p:sp>
      <p:pic>
        <p:nvPicPr>
          <p:cNvPr id="6" name="Picture 5"/>
          <p:cNvPicPr>
            <a:picLocks noChangeAspect="1"/>
          </p:cNvPicPr>
          <p:nvPr/>
        </p:nvPicPr>
        <p:blipFill>
          <a:blip r:embed="rId3">
            <a:extLst>
              <a:ext uri="{BEBA8EAE-BF5A-486C-A8C5-ECC9F3942E4B}">
                <a14:imgProps xmlns:a14="http://schemas.microsoft.com/office/drawing/2010/main">
                  <a14:imgLayer r:embed="rId4">
                    <a14:imgEffect>
                      <a14:backgroundRemoval t="10000" b="96667" l="0" r="89538"/>
                    </a14:imgEffect>
                  </a14:imgLayer>
                </a14:imgProps>
              </a:ext>
            </a:extLst>
          </a:blip>
          <a:stretch>
            <a:fillRect/>
          </a:stretch>
        </p:blipFill>
        <p:spPr>
          <a:xfrm>
            <a:off x="3351212" y="5026207"/>
            <a:ext cx="1295400" cy="945548"/>
          </a:xfrm>
          <a:prstGeom prst="rect">
            <a:avLst/>
          </a:prstGeom>
        </p:spPr>
      </p:pic>
      <p:pic>
        <p:nvPicPr>
          <p:cNvPr id="7" name="Picture 6"/>
          <p:cNvPicPr>
            <a:picLocks noChangeAspect="1"/>
          </p:cNvPicPr>
          <p:nvPr/>
        </p:nvPicPr>
        <p:blipFill>
          <a:blip r:embed="rId5">
            <a:extLst>
              <a:ext uri="{BEBA8EAE-BF5A-486C-A8C5-ECC9F3942E4B}">
                <a14:imgProps xmlns:a14="http://schemas.microsoft.com/office/drawing/2010/main">
                  <a14:imgLayer r:embed="rId6">
                    <a14:imgEffect>
                      <a14:backgroundRemoval t="9967" b="100000" l="6948" r="100000"/>
                    </a14:imgEffect>
                  </a14:imgLayer>
                </a14:imgProps>
              </a:ext>
            </a:extLst>
          </a:blip>
          <a:stretch>
            <a:fillRect/>
          </a:stretch>
        </p:blipFill>
        <p:spPr>
          <a:xfrm>
            <a:off x="4646612" y="5061033"/>
            <a:ext cx="1326285" cy="990600"/>
          </a:xfrm>
          <a:prstGeom prst="rect">
            <a:avLst/>
          </a:prstGeom>
        </p:spPr>
      </p:pic>
      <p:pic>
        <p:nvPicPr>
          <p:cNvPr id="8" name="Picture 7"/>
          <p:cNvPicPr>
            <a:picLocks noChangeAspect="1"/>
          </p:cNvPicPr>
          <p:nvPr/>
        </p:nvPicPr>
        <p:blipFill>
          <a:blip r:embed="rId7">
            <a:extLst>
              <a:ext uri="{BEBA8EAE-BF5A-486C-A8C5-ECC9F3942E4B}">
                <a14:imgProps xmlns:a14="http://schemas.microsoft.com/office/drawing/2010/main">
                  <a14:imgLayer r:embed="rId8">
                    <a14:imgEffect>
                      <a14:backgroundRemoval t="10692" b="79665" l="13628" r="79079"/>
                    </a14:imgEffect>
                  </a14:imgLayer>
                </a14:imgProps>
              </a:ext>
            </a:extLst>
          </a:blip>
          <a:stretch>
            <a:fillRect/>
          </a:stretch>
        </p:blipFill>
        <p:spPr>
          <a:xfrm rot="1998182">
            <a:off x="6108410" y="4806974"/>
            <a:ext cx="1560887" cy="1429066"/>
          </a:xfrm>
          <a:prstGeom prst="rect">
            <a:avLst/>
          </a:prstGeom>
        </p:spPr>
      </p:pic>
      <p:pic>
        <p:nvPicPr>
          <p:cNvPr id="9" name="Picture 8"/>
          <p:cNvPicPr>
            <a:picLocks noChangeAspect="1"/>
          </p:cNvPicPr>
          <p:nvPr/>
        </p:nvPicPr>
        <p:blipFill>
          <a:blip r:embed="rId9">
            <a:extLst>
              <a:ext uri="{BEBA8EAE-BF5A-486C-A8C5-ECC9F3942E4B}">
                <a14:imgProps xmlns:a14="http://schemas.microsoft.com/office/drawing/2010/main">
                  <a14:imgLayer r:embed="rId10">
                    <a14:imgEffect>
                      <a14:backgroundRemoval t="9319" b="89606" l="1591" r="92500"/>
                    </a14:imgEffect>
                  </a14:imgLayer>
                </a14:imgProps>
              </a:ext>
            </a:extLst>
          </a:blip>
          <a:stretch>
            <a:fillRect/>
          </a:stretch>
        </p:blipFill>
        <p:spPr>
          <a:xfrm>
            <a:off x="7804810" y="5007157"/>
            <a:ext cx="1485472" cy="941924"/>
          </a:xfrm>
          <a:prstGeom prst="rect">
            <a:avLst/>
          </a:prstGeom>
        </p:spPr>
      </p:pic>
      <p:sp>
        <p:nvSpPr>
          <p:cNvPr id="10" name="TextBox 9"/>
          <p:cNvSpPr txBox="1"/>
          <p:nvPr/>
        </p:nvSpPr>
        <p:spPr>
          <a:xfrm>
            <a:off x="4113212" y="6062246"/>
            <a:ext cx="4724400" cy="338554"/>
          </a:xfrm>
          <a:prstGeom prst="rect">
            <a:avLst/>
          </a:prstGeom>
          <a:noFill/>
          <a:ln>
            <a:noFill/>
          </a:ln>
        </p:spPr>
        <p:txBody>
          <a:bodyPr wrap="square" rtlCol="0" anchor="ctr" anchorCtr="1">
            <a:spAutoFit/>
          </a:bodyPr>
          <a:lstStyle/>
          <a:p>
            <a:r>
              <a:rPr lang="en-US" sz="1600" dirty="0"/>
              <a:t>Figure 2: Examples of foods rich in </a:t>
            </a:r>
            <a:r>
              <a:rPr lang="el-GR" altLang="en-US" sz="1600" dirty="0"/>
              <a:t>β</a:t>
            </a:r>
            <a:r>
              <a:rPr lang="en-US" altLang="en-US" sz="1600" dirty="0"/>
              <a:t>-carotene</a:t>
            </a:r>
            <a:endParaRPr lang="en-US" sz="1600" dirty="0"/>
          </a:p>
        </p:txBody>
      </p:sp>
    </p:spTree>
    <p:extLst>
      <p:ext uri="{BB962C8B-B14F-4D97-AF65-F5344CB8AC3E}">
        <p14:creationId xmlns:p14="http://schemas.microsoft.com/office/powerpoint/2010/main" val="108181727"/>
      </p:ext>
    </p:extLst>
  </p:cSld>
  <p:clrMapOvr>
    <a:masterClrMapping/>
  </p:clrMapOvr>
  <p:transition spd="med">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 continued…</a:t>
            </a:r>
          </a:p>
        </p:txBody>
      </p:sp>
      <p:sp>
        <p:nvSpPr>
          <p:cNvPr id="3" name="Content Placeholder 2"/>
          <p:cNvSpPr>
            <a:spLocks noGrp="1"/>
          </p:cNvSpPr>
          <p:nvPr>
            <p:ph idx="1"/>
          </p:nvPr>
        </p:nvSpPr>
        <p:spPr>
          <a:xfrm>
            <a:off x="1293812" y="1676400"/>
            <a:ext cx="9601200" cy="4495800"/>
          </a:xfrm>
        </p:spPr>
        <p:txBody>
          <a:bodyPr>
            <a:normAutofit lnSpcReduction="10000"/>
          </a:bodyPr>
          <a:lstStyle/>
          <a:p>
            <a:pPr marL="457200" indent="-457200">
              <a:lnSpc>
                <a:spcPct val="100000"/>
              </a:lnSpc>
              <a:spcBef>
                <a:spcPts val="1200"/>
              </a:spcBef>
              <a:spcAft>
                <a:spcPts val="1200"/>
              </a:spcAft>
            </a:pPr>
            <a:r>
              <a:rPr lang="en-US" sz="2800" dirty="0"/>
              <a:t>Lung cancer has been described to be the leading cause of cancer-related deaths in the U.S., followed by colorectal cancer (CDC, 2016)</a:t>
            </a:r>
          </a:p>
          <a:p>
            <a:pPr marL="457200" indent="-457200">
              <a:lnSpc>
                <a:spcPct val="100000"/>
              </a:lnSpc>
              <a:spcBef>
                <a:spcPts val="1200"/>
              </a:spcBef>
              <a:spcAft>
                <a:spcPts val="1200"/>
              </a:spcAft>
            </a:pPr>
            <a:r>
              <a:rPr lang="en-US" sz="2800" dirty="0"/>
              <a:t>Decreased carotenoid levels are known to be directly associated with elevated markers of inflammation and oxidative stress</a:t>
            </a:r>
          </a:p>
          <a:p>
            <a:pPr marL="457200" indent="-457200">
              <a:lnSpc>
                <a:spcPct val="100000"/>
              </a:lnSpc>
              <a:spcBef>
                <a:spcPts val="1200"/>
              </a:spcBef>
              <a:spcAft>
                <a:spcPts val="1200"/>
              </a:spcAft>
            </a:pPr>
            <a:r>
              <a:rPr lang="en-US" sz="2800" dirty="0"/>
              <a:t>Protective effects of β-carotenoids on individuals without cancer has been established; however, this effect has not been fully characterized among cancer patients</a:t>
            </a:r>
            <a:endParaRPr lang="en-US" dirty="0"/>
          </a:p>
        </p:txBody>
      </p:sp>
    </p:spTree>
    <p:extLst>
      <p:ext uri="{BB962C8B-B14F-4D97-AF65-F5344CB8AC3E}">
        <p14:creationId xmlns:p14="http://schemas.microsoft.com/office/powerpoint/2010/main" val="3088250233"/>
      </p:ext>
    </p:extLst>
  </p:cSld>
  <p:clrMapOvr>
    <a:masterClrMapping/>
  </p:clrMapOvr>
  <p:transition spd="med">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Objective &amp; Hypothesis</a:t>
            </a:r>
          </a:p>
        </p:txBody>
      </p:sp>
      <p:sp>
        <p:nvSpPr>
          <p:cNvPr id="3" name="Content Placeholder 2"/>
          <p:cNvSpPr>
            <a:spLocks noGrp="1"/>
          </p:cNvSpPr>
          <p:nvPr>
            <p:ph idx="1"/>
          </p:nvPr>
        </p:nvSpPr>
        <p:spPr/>
        <p:txBody>
          <a:bodyPr>
            <a:normAutofit/>
          </a:bodyPr>
          <a:lstStyle/>
          <a:p>
            <a:pPr>
              <a:spcAft>
                <a:spcPts val="1800"/>
              </a:spcAft>
            </a:pPr>
            <a:endParaRPr lang="en-US" sz="2800" dirty="0"/>
          </a:p>
          <a:p>
            <a:pPr>
              <a:spcAft>
                <a:spcPts val="1800"/>
              </a:spcAft>
            </a:pPr>
            <a:r>
              <a:rPr lang="en-US" sz="2800" b="1" i="1" dirty="0">
                <a:solidFill>
                  <a:srgbClr val="C00000"/>
                </a:solidFill>
              </a:rPr>
              <a:t>Objective:</a:t>
            </a:r>
            <a:r>
              <a:rPr lang="en-US" sz="2800" dirty="0"/>
              <a:t> Examine the influence of serum </a:t>
            </a:r>
            <a:r>
              <a:rPr lang="el-GR" altLang="en-US" sz="2800" dirty="0"/>
              <a:t>β</a:t>
            </a:r>
            <a:r>
              <a:rPr lang="en-US" altLang="en-US" sz="2800" dirty="0"/>
              <a:t>-carotenoid levels on lung and colorectal cancer mortality</a:t>
            </a:r>
          </a:p>
          <a:p>
            <a:pPr>
              <a:spcAft>
                <a:spcPts val="1800"/>
              </a:spcAft>
            </a:pPr>
            <a:r>
              <a:rPr lang="en-US" sz="2800" b="1" i="1" dirty="0">
                <a:solidFill>
                  <a:srgbClr val="C00000"/>
                </a:solidFill>
              </a:rPr>
              <a:t>Hypothesis:</a:t>
            </a:r>
            <a:r>
              <a:rPr lang="en-US" sz="2800" dirty="0"/>
              <a:t> Adequate physiological levels of serum </a:t>
            </a:r>
            <a:r>
              <a:rPr lang="el-GR" altLang="en-US" sz="2800" dirty="0"/>
              <a:t>β</a:t>
            </a:r>
            <a:r>
              <a:rPr lang="en-US" altLang="en-US" sz="2800" dirty="0"/>
              <a:t>-carotenoid reduce lung and colorectal cancer mortality</a:t>
            </a:r>
            <a:endParaRPr lang="en-US" sz="2800" dirty="0"/>
          </a:p>
        </p:txBody>
      </p:sp>
    </p:spTree>
    <p:extLst>
      <p:ext uri="{BB962C8B-B14F-4D97-AF65-F5344CB8AC3E}">
        <p14:creationId xmlns:p14="http://schemas.microsoft.com/office/powerpoint/2010/main" val="764498386"/>
      </p:ext>
    </p:extLst>
  </p:cSld>
  <p:clrMapOvr>
    <a:masterClrMapping/>
  </p:clrMapOvr>
  <p:transition spd="med">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Methods</a:t>
            </a:r>
          </a:p>
        </p:txBody>
      </p:sp>
      <p:sp>
        <p:nvSpPr>
          <p:cNvPr id="3" name="Content Placeholder 2"/>
          <p:cNvSpPr>
            <a:spLocks noGrp="1"/>
          </p:cNvSpPr>
          <p:nvPr>
            <p:ph idx="1"/>
          </p:nvPr>
        </p:nvSpPr>
        <p:spPr/>
        <p:txBody>
          <a:bodyPr>
            <a:normAutofit lnSpcReduction="10000"/>
          </a:bodyPr>
          <a:lstStyle/>
          <a:p>
            <a:pPr marL="457200" indent="-457200">
              <a:lnSpc>
                <a:spcPct val="100000"/>
              </a:lnSpc>
              <a:spcBef>
                <a:spcPts val="1800"/>
              </a:spcBef>
              <a:spcAft>
                <a:spcPts val="1800"/>
              </a:spcAft>
            </a:pPr>
            <a:r>
              <a:rPr lang="en-US" dirty="0"/>
              <a:t>Study population: data were obtained from the NHANES III study using a multistage probability sampling of the noninstitutionalized US population (1988-1994)</a:t>
            </a:r>
          </a:p>
          <a:p>
            <a:pPr marL="457200" indent="-457200">
              <a:lnSpc>
                <a:spcPct val="100000"/>
              </a:lnSpc>
              <a:spcBef>
                <a:spcPts val="1800"/>
              </a:spcBef>
              <a:spcAft>
                <a:spcPts val="1800"/>
              </a:spcAft>
            </a:pPr>
            <a:r>
              <a:rPr lang="en-US" altLang="en-US" dirty="0"/>
              <a:t>A retrospective cohort study conducted with 14,358 adults (19 years or older) who participated in phase II of the National Health and Nutrition Examination Survey III (1991-1994) (NHANES III)</a:t>
            </a:r>
          </a:p>
          <a:p>
            <a:pPr marL="457200" indent="-457200">
              <a:lnSpc>
                <a:spcPct val="100000"/>
              </a:lnSpc>
              <a:spcBef>
                <a:spcPts val="1800"/>
              </a:spcBef>
              <a:spcAft>
                <a:spcPts val="1800"/>
              </a:spcAft>
            </a:pPr>
            <a:r>
              <a:rPr lang="en-US" altLang="en-US" dirty="0"/>
              <a:t>Data were collected via in-home interviews and visits by participants to a mobile examination center for blood sample collection</a:t>
            </a:r>
          </a:p>
          <a:p>
            <a:endParaRPr lang="en-US" dirty="0"/>
          </a:p>
        </p:txBody>
      </p:sp>
    </p:spTree>
    <p:extLst>
      <p:ext uri="{BB962C8B-B14F-4D97-AF65-F5344CB8AC3E}">
        <p14:creationId xmlns:p14="http://schemas.microsoft.com/office/powerpoint/2010/main" val="212866415"/>
      </p:ext>
    </p:extLst>
  </p:cSld>
  <p:clrMapOvr>
    <a:masterClrMapping/>
  </p:clrMapOvr>
  <p:transition spd="med">
    <p:pull/>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Methods Continued…</a:t>
            </a:r>
          </a:p>
        </p:txBody>
      </p:sp>
      <p:sp>
        <p:nvSpPr>
          <p:cNvPr id="3" name="Content Placeholder 2"/>
          <p:cNvSpPr>
            <a:spLocks noGrp="1"/>
          </p:cNvSpPr>
          <p:nvPr>
            <p:ph idx="1"/>
          </p:nvPr>
        </p:nvSpPr>
        <p:spPr/>
        <p:txBody>
          <a:bodyPr/>
          <a:lstStyle/>
          <a:p>
            <a:pPr marL="457200" indent="-457200">
              <a:spcBef>
                <a:spcPts val="1200"/>
              </a:spcBef>
              <a:spcAft>
                <a:spcPts val="1200"/>
              </a:spcAft>
            </a:pPr>
            <a:r>
              <a:rPr lang="en-US" altLang="en-US" dirty="0"/>
              <a:t>Covariates such as family income, educational attainment, marital status, race/ethnicity, alcohol consumption, cigarette smoking, self-reported health status, body size, cancer status at baseline, vegetable/fruit/juice consumption were examined</a:t>
            </a:r>
          </a:p>
          <a:p>
            <a:pPr marL="457200" indent="-457200">
              <a:spcBef>
                <a:spcPts val="1200"/>
              </a:spcBef>
              <a:spcAft>
                <a:spcPts val="1200"/>
              </a:spcAft>
            </a:pPr>
            <a:r>
              <a:rPr lang="en-US" dirty="0">
                <a:solidFill>
                  <a:srgbClr val="000000"/>
                </a:solidFill>
                <a:ea typeface="MS PGothic" pitchFamily="34" charset="-128"/>
              </a:rPr>
              <a:t>Serum samples were collected from study participants for the analysis. This served as baseline and was correlated with the National Death Index database between 1991-2006 </a:t>
            </a:r>
            <a:endParaRPr lang="en-US" altLang="en-US" dirty="0"/>
          </a:p>
          <a:p>
            <a:pPr marL="457200" indent="-457200">
              <a:spcBef>
                <a:spcPts val="1200"/>
              </a:spcBef>
              <a:spcAft>
                <a:spcPts val="1200"/>
              </a:spcAft>
            </a:pPr>
            <a:r>
              <a:rPr lang="en-US" altLang="en-US" dirty="0"/>
              <a:t>Hazard ratio (HR) estimates for all-cause and cancer-related deaths among individuals with different serum </a:t>
            </a:r>
            <a:r>
              <a:rPr lang="el-GR" altLang="en-US" dirty="0"/>
              <a:t>β</a:t>
            </a:r>
            <a:r>
              <a:rPr lang="en-US" altLang="en-US" dirty="0"/>
              <a:t>-carotenoid levels were obtained from Cox Proportional Hazards Regression</a:t>
            </a:r>
            <a:endParaRPr lang="en-US" dirty="0"/>
          </a:p>
        </p:txBody>
      </p:sp>
    </p:spTree>
    <p:extLst>
      <p:ext uri="{BB962C8B-B14F-4D97-AF65-F5344CB8AC3E}">
        <p14:creationId xmlns:p14="http://schemas.microsoft.com/office/powerpoint/2010/main" val="19659317"/>
      </p:ext>
    </p:extLst>
  </p:cSld>
  <p:clrMapOvr>
    <a:masterClrMapping/>
  </p:clrMapOvr>
  <p:transition spd="med">
    <p:pull/>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2132012" y="5513267"/>
            <a:ext cx="4876800" cy="692497"/>
          </a:xfrm>
          <a:prstGeom prst="rect">
            <a:avLst/>
          </a:prstGeom>
          <a:solidFill>
            <a:schemeClr val="bg1"/>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dirty="0"/>
              <a:t>Results (Tables &amp; Figures)</a:t>
            </a:r>
          </a:p>
        </p:txBody>
      </p:sp>
      <p:sp>
        <p:nvSpPr>
          <p:cNvPr id="4" name="TextBox 3"/>
          <p:cNvSpPr txBox="1"/>
          <p:nvPr/>
        </p:nvSpPr>
        <p:spPr>
          <a:xfrm>
            <a:off x="1092530" y="2045731"/>
            <a:ext cx="8430882" cy="584775"/>
          </a:xfrm>
          <a:prstGeom prst="rect">
            <a:avLst/>
          </a:prstGeom>
          <a:noFill/>
          <a:ln>
            <a:noFill/>
          </a:ln>
        </p:spPr>
        <p:txBody>
          <a:bodyPr wrap="square" rtlCol="0" anchor="ctr" anchorCtr="1">
            <a:spAutoFit/>
          </a:bodyPr>
          <a:lstStyle/>
          <a:p>
            <a:pPr algn="ctr"/>
            <a:r>
              <a:rPr lang="en-US" sz="1600" b="1" i="1" dirty="0"/>
              <a:t>Table 1. </a:t>
            </a:r>
            <a:r>
              <a:rPr lang="en-US" sz="1600" dirty="0"/>
              <a:t>Adjusted vs. Unadjusted Hazard Ratio of Deaths Associated with Low Levels of Serum β-carotenoid (25% as cutoff) 14358 Adults2, NHANES III Follow-up Study 1988-2006</a:t>
            </a: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2412" y="2726144"/>
            <a:ext cx="7089424" cy="2438400"/>
          </a:xfrm>
          <a:prstGeom prst="rect">
            <a:avLst/>
          </a:prstGeom>
        </p:spPr>
      </p:pic>
      <p:sp>
        <p:nvSpPr>
          <p:cNvPr id="9" name="TextBox 8"/>
          <p:cNvSpPr txBox="1"/>
          <p:nvPr/>
        </p:nvSpPr>
        <p:spPr>
          <a:xfrm>
            <a:off x="2055812" y="5559433"/>
            <a:ext cx="5029200" cy="646331"/>
          </a:xfrm>
          <a:prstGeom prst="rect">
            <a:avLst/>
          </a:prstGeom>
          <a:noFill/>
          <a:ln>
            <a:noFill/>
          </a:ln>
        </p:spPr>
        <p:txBody>
          <a:bodyPr wrap="square" rtlCol="0" anchor="ctr" anchorCtr="1">
            <a:spAutoFit/>
          </a:bodyPr>
          <a:lstStyle/>
          <a:p>
            <a:r>
              <a:rPr lang="en-US" sz="1200" baseline="30000" dirty="0">
                <a:latin typeface="Adobe Caslon Pro" panose="0205050205050A020403" pitchFamily="18" charset="0"/>
              </a:rPr>
              <a:t>1</a:t>
            </a:r>
            <a:r>
              <a:rPr lang="en-US" sz="1200" dirty="0">
                <a:latin typeface="Adobe Caslon Pro" panose="0205050205050A020403" pitchFamily="18" charset="0"/>
              </a:rPr>
              <a:t>Adjusted for age and sex</a:t>
            </a:r>
          </a:p>
          <a:p>
            <a:r>
              <a:rPr lang="en-US" sz="1200" baseline="30000" dirty="0">
                <a:latin typeface="Adobe Caslon Pro" panose="0205050205050A020403" pitchFamily="18" charset="0"/>
              </a:rPr>
              <a:t>2</a:t>
            </a:r>
            <a:r>
              <a:rPr lang="en-US" sz="1200" dirty="0">
                <a:latin typeface="Adobe Caslon Pro" panose="0205050205050A020403" pitchFamily="18" charset="0"/>
              </a:rPr>
              <a:t>Adjusted for age, sex, race, family income, educational attainment, alcohol consumption, cigarette smoking</a:t>
            </a:r>
            <a:endParaRPr lang="en-US" sz="1200" baseline="30000" dirty="0">
              <a:latin typeface="Adobe Caslon Pro" panose="0205050205050A020403" pitchFamily="18" charset="0"/>
            </a:endParaRPr>
          </a:p>
        </p:txBody>
      </p:sp>
      <p:sp>
        <p:nvSpPr>
          <p:cNvPr id="3" name="TextBox 2"/>
          <p:cNvSpPr txBox="1"/>
          <p:nvPr/>
        </p:nvSpPr>
        <p:spPr>
          <a:xfrm>
            <a:off x="2466122" y="3991709"/>
            <a:ext cx="228600" cy="261610"/>
          </a:xfrm>
          <a:prstGeom prst="rect">
            <a:avLst/>
          </a:prstGeom>
          <a:noFill/>
          <a:ln>
            <a:noFill/>
          </a:ln>
        </p:spPr>
        <p:txBody>
          <a:bodyPr wrap="square" rtlCol="0" anchor="ctr" anchorCtr="1">
            <a:spAutoFit/>
          </a:bodyPr>
          <a:lstStyle/>
          <a:p>
            <a:r>
              <a:rPr lang="en-US" sz="1050" dirty="0">
                <a:solidFill>
                  <a:schemeClr val="bg1"/>
                </a:solidFill>
              </a:rPr>
              <a:t>1</a:t>
            </a:r>
          </a:p>
        </p:txBody>
      </p:sp>
      <p:sp>
        <p:nvSpPr>
          <p:cNvPr id="10" name="TextBox 9"/>
          <p:cNvSpPr txBox="1"/>
          <p:nvPr/>
        </p:nvSpPr>
        <p:spPr>
          <a:xfrm>
            <a:off x="2276597" y="4602042"/>
            <a:ext cx="228600" cy="261610"/>
          </a:xfrm>
          <a:prstGeom prst="rect">
            <a:avLst/>
          </a:prstGeom>
          <a:noFill/>
          <a:ln>
            <a:noFill/>
          </a:ln>
        </p:spPr>
        <p:txBody>
          <a:bodyPr wrap="square" rtlCol="0" anchor="ctr" anchorCtr="1">
            <a:spAutoFit/>
          </a:bodyPr>
          <a:lstStyle/>
          <a:p>
            <a:r>
              <a:rPr lang="en-US" sz="1050" dirty="0">
                <a:solidFill>
                  <a:schemeClr val="bg1"/>
                </a:solidFill>
              </a:rPr>
              <a:t>2</a:t>
            </a:r>
          </a:p>
        </p:txBody>
      </p:sp>
    </p:spTree>
    <p:extLst>
      <p:ext uri="{BB962C8B-B14F-4D97-AF65-F5344CB8AC3E}">
        <p14:creationId xmlns:p14="http://schemas.microsoft.com/office/powerpoint/2010/main" val="1486657765"/>
      </p:ext>
    </p:extLst>
  </p:cSld>
  <p:clrMapOvr>
    <a:masterClrMapping/>
  </p:clrMapOvr>
  <p:transition spd="med">
    <p:pul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 (Tables &amp; Figures)</a:t>
            </a:r>
          </a:p>
        </p:txBody>
      </p:sp>
      <p:sp>
        <p:nvSpPr>
          <p:cNvPr id="6" name="TextBox 5"/>
          <p:cNvSpPr txBox="1"/>
          <p:nvPr/>
        </p:nvSpPr>
        <p:spPr>
          <a:xfrm>
            <a:off x="1217612" y="1663125"/>
            <a:ext cx="6629400" cy="584775"/>
          </a:xfrm>
          <a:prstGeom prst="rect">
            <a:avLst/>
          </a:prstGeom>
          <a:noFill/>
          <a:ln>
            <a:noFill/>
          </a:ln>
        </p:spPr>
        <p:txBody>
          <a:bodyPr wrap="square" rtlCol="0" anchor="ctr" anchorCtr="1">
            <a:spAutoFit/>
          </a:bodyPr>
          <a:lstStyle/>
          <a:p>
            <a:pPr lvl="0" algn="ctr">
              <a:defRPr/>
            </a:pPr>
            <a:r>
              <a:rPr lang="en-US" altLang="en-US" sz="1600" b="1" i="1" kern="0" dirty="0">
                <a:solidFill>
                  <a:srgbClr val="000000"/>
                </a:solidFill>
              </a:rPr>
              <a:t>Table 2</a:t>
            </a:r>
            <a:r>
              <a:rPr lang="en-US" altLang="en-US" sz="1600" i="1" kern="0" dirty="0">
                <a:solidFill>
                  <a:srgbClr val="000000"/>
                </a:solidFill>
              </a:rPr>
              <a:t>. </a:t>
            </a:r>
            <a:r>
              <a:rPr lang="en-US" altLang="en-US" sz="1600" kern="0" dirty="0">
                <a:solidFill>
                  <a:srgbClr val="000000"/>
                </a:solidFill>
              </a:rPr>
              <a:t>Adjusted Hazard Ratio of Death Caused for ß-carotenoid Using 3-Level Categorization</a:t>
            </a:r>
            <a:r>
              <a:rPr lang="en-US" altLang="en-US" sz="1600" b="1" i="1" kern="0" baseline="30000" dirty="0">
                <a:solidFill>
                  <a:srgbClr val="000000"/>
                </a:solidFill>
              </a:rPr>
              <a:t> </a:t>
            </a:r>
            <a:r>
              <a:rPr lang="en-US" altLang="en-US" sz="1600" b="1" i="1" kern="0" baseline="30000" dirty="0">
                <a:solidFill>
                  <a:srgbClr val="000000"/>
                </a:solidFill>
                <a:latin typeface="Times New Roman" pitchFamily="18" charset="0"/>
              </a:rPr>
              <a:t>1</a:t>
            </a:r>
            <a:r>
              <a:rPr lang="en-US" altLang="en-US" sz="1600" kern="0" dirty="0">
                <a:solidFill>
                  <a:srgbClr val="000000"/>
                </a:solidFill>
                <a:latin typeface="Times New Roman" pitchFamily="18" charset="0"/>
              </a:rPr>
              <a:t> </a:t>
            </a:r>
          </a:p>
        </p:txBody>
      </p:sp>
      <p:pic>
        <p:nvPicPr>
          <p:cNvPr id="7" name="Picture 6"/>
          <p:cNvPicPr>
            <a:picLocks noChangeAspect="1"/>
          </p:cNvPicPr>
          <p:nvPr/>
        </p:nvPicPr>
        <p:blipFill>
          <a:blip r:embed="rId2"/>
          <a:stretch>
            <a:fillRect/>
          </a:stretch>
        </p:blipFill>
        <p:spPr>
          <a:xfrm>
            <a:off x="1674812" y="2286000"/>
            <a:ext cx="6472898" cy="3505200"/>
          </a:xfrm>
          <a:prstGeom prst="rect">
            <a:avLst/>
          </a:prstGeom>
        </p:spPr>
      </p:pic>
      <p:grpSp>
        <p:nvGrpSpPr>
          <p:cNvPr id="12" name="Group 11"/>
          <p:cNvGrpSpPr/>
          <p:nvPr/>
        </p:nvGrpSpPr>
        <p:grpSpPr>
          <a:xfrm>
            <a:off x="2797505" y="5943600"/>
            <a:ext cx="4227512" cy="685800"/>
            <a:chOff x="2436812" y="5562600"/>
            <a:chExt cx="4227512" cy="685800"/>
          </a:xfrm>
        </p:grpSpPr>
        <p:sp>
          <p:nvSpPr>
            <p:cNvPr id="10" name="Rectangle 9"/>
            <p:cNvSpPr/>
            <p:nvPr/>
          </p:nvSpPr>
          <p:spPr>
            <a:xfrm>
              <a:off x="2665412" y="5562600"/>
              <a:ext cx="3733800" cy="685800"/>
            </a:xfrm>
            <a:prstGeom prst="rect">
              <a:avLst/>
            </a:prstGeom>
            <a:solidFill>
              <a:schemeClr val="bg1"/>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dirty="0"/>
            </a:p>
          </p:txBody>
        </p:sp>
        <p:sp>
          <p:nvSpPr>
            <p:cNvPr id="11" name="TextBox 10"/>
            <p:cNvSpPr txBox="1"/>
            <p:nvPr/>
          </p:nvSpPr>
          <p:spPr>
            <a:xfrm>
              <a:off x="2436812" y="5638800"/>
              <a:ext cx="4227512" cy="461665"/>
            </a:xfrm>
            <a:prstGeom prst="rect">
              <a:avLst/>
            </a:prstGeom>
            <a:noFill/>
            <a:ln>
              <a:noFill/>
            </a:ln>
          </p:spPr>
          <p:txBody>
            <a:bodyPr wrap="square" rtlCol="0" anchor="ctr" anchorCtr="1">
              <a:spAutoFit/>
            </a:bodyPr>
            <a:lstStyle/>
            <a:p>
              <a:r>
                <a:rPr lang="en-US" sz="1200" baseline="30000" dirty="0">
                  <a:latin typeface="Adobe Caslon Pro" panose="0205050205050A020403" pitchFamily="18" charset="0"/>
                </a:rPr>
                <a:t>1</a:t>
              </a:r>
              <a:r>
                <a:rPr lang="en-US" sz="1200" dirty="0">
                  <a:latin typeface="Adobe Caslon Pro" panose="0205050205050A020403" pitchFamily="18" charset="0"/>
                </a:rPr>
                <a:t>Adjusted for age, sex, race, family income, educational attainment, alcohol consumption, cigarette smoking</a:t>
              </a:r>
              <a:endParaRPr lang="en-US" sz="1200" baseline="30000" dirty="0">
                <a:latin typeface="Adobe Caslon Pro" panose="0205050205050A020403" pitchFamily="18" charset="0"/>
              </a:endParaRPr>
            </a:p>
          </p:txBody>
        </p:sp>
      </p:grpSp>
    </p:spTree>
    <p:extLst>
      <p:ext uri="{BB962C8B-B14F-4D97-AF65-F5344CB8AC3E}">
        <p14:creationId xmlns:p14="http://schemas.microsoft.com/office/powerpoint/2010/main" val="2225729088"/>
      </p:ext>
    </p:extLst>
  </p:cSld>
  <p:clrMapOvr>
    <a:masterClrMapping/>
  </p:clrMapOvr>
  <p:transition spd="med">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735327" y="6141014"/>
            <a:ext cx="8413369" cy="609600"/>
          </a:xfrm>
          <a:prstGeom prst="rect">
            <a:avLst/>
          </a:prstGeom>
          <a:solidFill>
            <a:schemeClr val="bg1"/>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dirty="0"/>
              <a:t>Results (Tables &amp; Figures) cont’d…</a:t>
            </a:r>
          </a:p>
        </p:txBody>
      </p:sp>
      <p:sp>
        <p:nvSpPr>
          <p:cNvPr id="4" name="TextBox 3"/>
          <p:cNvSpPr txBox="1"/>
          <p:nvPr/>
        </p:nvSpPr>
        <p:spPr>
          <a:xfrm>
            <a:off x="1751012" y="1756201"/>
            <a:ext cx="3810000" cy="307777"/>
          </a:xfrm>
          <a:prstGeom prst="rect">
            <a:avLst/>
          </a:prstGeom>
          <a:noFill/>
          <a:ln>
            <a:noFill/>
          </a:ln>
        </p:spPr>
        <p:txBody>
          <a:bodyPr wrap="square" rtlCol="0" anchor="ctr" anchorCtr="1">
            <a:spAutoFit/>
          </a:bodyPr>
          <a:lstStyle/>
          <a:p>
            <a:r>
              <a:rPr lang="en-US" sz="1400" dirty="0"/>
              <a:t>a) BCP3CAT and Lung Cancer Deaths (n=765)</a:t>
            </a:r>
          </a:p>
        </p:txBody>
      </p:sp>
      <p:pic>
        <p:nvPicPr>
          <p:cNvPr id="5" name="Content Placeholder 4"/>
          <p:cNvPicPr>
            <a:picLocks noGrp="1" noChangeAspect="1"/>
          </p:cNvPicPr>
          <p:nvPr>
            <p:ph idx="1"/>
          </p:nvPr>
        </p:nvPicPr>
        <p:blipFill rotWithShape="1">
          <a:blip r:embed="rId2"/>
          <a:srcRect l="1990" r="4895"/>
          <a:stretch/>
        </p:blipFill>
        <p:spPr>
          <a:xfrm>
            <a:off x="1751012" y="2296180"/>
            <a:ext cx="8413369" cy="3705950"/>
          </a:xfrm>
          <a:prstGeom prst="rect">
            <a:avLst/>
          </a:prstGeom>
        </p:spPr>
      </p:pic>
      <p:sp>
        <p:nvSpPr>
          <p:cNvPr id="6" name="TextBox 5"/>
          <p:cNvSpPr txBox="1"/>
          <p:nvPr/>
        </p:nvSpPr>
        <p:spPr>
          <a:xfrm>
            <a:off x="6073775" y="1756200"/>
            <a:ext cx="4267201" cy="307777"/>
          </a:xfrm>
          <a:prstGeom prst="rect">
            <a:avLst/>
          </a:prstGeom>
          <a:noFill/>
          <a:ln>
            <a:noFill/>
          </a:ln>
        </p:spPr>
        <p:txBody>
          <a:bodyPr wrap="square" rtlCol="0" anchor="ctr" anchorCtr="1">
            <a:spAutoFit/>
          </a:bodyPr>
          <a:lstStyle/>
          <a:p>
            <a:r>
              <a:rPr lang="en-US" sz="1400" dirty="0"/>
              <a:t>b) BCP3CAT and Colorectal Cancer Deaths (n=79)</a:t>
            </a:r>
          </a:p>
        </p:txBody>
      </p:sp>
      <p:sp>
        <p:nvSpPr>
          <p:cNvPr id="7" name="TextBox 6"/>
          <p:cNvSpPr txBox="1"/>
          <p:nvPr/>
        </p:nvSpPr>
        <p:spPr>
          <a:xfrm>
            <a:off x="1751012" y="6189535"/>
            <a:ext cx="8382001" cy="584775"/>
          </a:xfrm>
          <a:prstGeom prst="rect">
            <a:avLst/>
          </a:prstGeom>
          <a:noFill/>
          <a:ln>
            <a:noFill/>
          </a:ln>
        </p:spPr>
        <p:txBody>
          <a:bodyPr wrap="square" rtlCol="0" anchor="ctr" anchorCtr="1">
            <a:spAutoFit/>
          </a:bodyPr>
          <a:lstStyle/>
          <a:p>
            <a:r>
              <a:rPr lang="en-US" sz="1400" dirty="0"/>
              <a:t>Fig 3: Survival functions of adults by the serum level of CAR3CAT, NHANES III follow-up, 1988-2006</a:t>
            </a:r>
          </a:p>
          <a:p>
            <a:endParaRPr lang="en-US" dirty="0"/>
          </a:p>
        </p:txBody>
      </p:sp>
      <p:sp>
        <p:nvSpPr>
          <p:cNvPr id="14" name="TextBox 13"/>
          <p:cNvSpPr txBox="1"/>
          <p:nvPr/>
        </p:nvSpPr>
        <p:spPr>
          <a:xfrm>
            <a:off x="6551612" y="4495800"/>
            <a:ext cx="2286000" cy="553998"/>
          </a:xfrm>
          <a:prstGeom prst="rect">
            <a:avLst/>
          </a:prstGeom>
          <a:noFill/>
          <a:ln>
            <a:noFill/>
          </a:ln>
        </p:spPr>
        <p:txBody>
          <a:bodyPr wrap="square" rtlCol="0" anchor="ctr" anchorCtr="1">
            <a:spAutoFit/>
          </a:bodyPr>
          <a:lstStyle/>
          <a:p>
            <a:r>
              <a:rPr lang="en-US" sz="1000" dirty="0">
                <a:solidFill>
                  <a:srgbClr val="0033CC"/>
                </a:solidFill>
              </a:rPr>
              <a:t>Blue</a:t>
            </a:r>
            <a:r>
              <a:rPr lang="en-US" sz="1000" dirty="0"/>
              <a:t> = </a:t>
            </a:r>
            <a:r>
              <a:rPr lang="en-US" sz="1000" dirty="0">
                <a:solidFill>
                  <a:srgbClr val="0033CC"/>
                </a:solidFill>
              </a:rPr>
              <a:t>low levels </a:t>
            </a:r>
            <a:r>
              <a:rPr lang="en-US" sz="1000" dirty="0"/>
              <a:t>of ß-Carotenoid, </a:t>
            </a:r>
          </a:p>
          <a:p>
            <a:r>
              <a:rPr lang="en-US" sz="1000" dirty="0">
                <a:solidFill>
                  <a:srgbClr val="FF0000"/>
                </a:solidFill>
              </a:rPr>
              <a:t>Red</a:t>
            </a:r>
            <a:r>
              <a:rPr lang="en-US" sz="1000" dirty="0"/>
              <a:t> = </a:t>
            </a:r>
            <a:r>
              <a:rPr lang="en-US" sz="1000" dirty="0">
                <a:solidFill>
                  <a:srgbClr val="FF0000"/>
                </a:solidFill>
              </a:rPr>
              <a:t>high levels</a:t>
            </a:r>
          </a:p>
          <a:p>
            <a:r>
              <a:rPr lang="en-US" sz="1000" dirty="0">
                <a:solidFill>
                  <a:srgbClr val="065837"/>
                </a:solidFill>
              </a:rPr>
              <a:t>Green</a:t>
            </a:r>
            <a:r>
              <a:rPr lang="en-US" sz="1000" dirty="0"/>
              <a:t> = </a:t>
            </a:r>
            <a:r>
              <a:rPr lang="en-US" sz="1000" dirty="0">
                <a:solidFill>
                  <a:srgbClr val="065837"/>
                </a:solidFill>
              </a:rPr>
              <a:t>moderate levels</a:t>
            </a:r>
            <a:endParaRPr lang="en-US" sz="1400" dirty="0"/>
          </a:p>
        </p:txBody>
      </p:sp>
    </p:spTree>
    <p:extLst>
      <p:ext uri="{BB962C8B-B14F-4D97-AF65-F5344CB8AC3E}">
        <p14:creationId xmlns:p14="http://schemas.microsoft.com/office/powerpoint/2010/main" val="4159337141"/>
      </p:ext>
    </p:extLst>
  </p:cSld>
  <p:clrMapOvr>
    <a:masterClrMapping/>
  </p:clrMapOvr>
  <p:transition spd="med">
    <p:pull/>
  </p:transition>
</p:sld>
</file>

<file path=ppt/theme/theme1.xml><?xml version="1.0" encoding="utf-8"?>
<a:theme xmlns:a="http://schemas.openxmlformats.org/drawingml/2006/main" name="Hexagonal design template">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entury Gothic-Palatino Linotyp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panose="0204050205050503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dirty="0"/>
        </a:defPPr>
      </a:lstStyle>
      <a:style>
        <a:lnRef idx="1">
          <a:schemeClr val="accent4"/>
        </a:lnRef>
        <a:fillRef idx="3">
          <a:schemeClr val="accent4"/>
        </a:fillRef>
        <a:effectRef idx="2">
          <a:schemeClr val="accent4"/>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txDef>
      <a:spPr>
        <a:noFill/>
        <a:ln>
          <a:solidFill>
            <a:schemeClr val="accent4"/>
          </a:solidFill>
        </a:ln>
      </a:spPr>
      <a:bodyPr wrap="square" rtlCol="0" anchor="ctr" anchorCtr="1">
        <a:spAutoFit/>
      </a:bodyPr>
      <a:lstStyle>
        <a:defPPr>
          <a:defRPr dirty="0" smtClean="0"/>
        </a:defPPr>
      </a:lstStyle>
    </a:txDef>
  </a:objectDefaults>
  <a:extraClrSchemeLst/>
  <a:extLst>
    <a:ext uri="{05A4C25C-085E-4340-85A3-A5531E510DB2}">
      <thm15:themeFamily xmlns:thm15="http://schemas.microsoft.com/office/thememl/2012/main" name="Hexagonal design slides.potx" id="{12658BD0-7259-4A0F-91D4-55B50BBE9BFD}" vid="{57622FE6-AF39-47E3-8976-1D25291C345B}"/>
    </a:ext>
  </a:extLst>
</a:theme>
</file>

<file path=ppt/theme/theme2.xml><?xml version="1.0" encoding="utf-8"?>
<a:theme xmlns:a="http://schemas.openxmlformats.org/drawingml/2006/main" name="Office Theme">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entury Gothic-Palatino Linotyp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panose="0204050205050503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entury Gothic-Palatino Linotyp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panose="0204050205050503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1Subtle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A3F7D94069FF64A86F7DFF56D60E3BE" ma:contentTypeVersion="6" ma:contentTypeDescription="Create a new document." ma:contentTypeScope="" ma:versionID="c32302c77d4085ecf495bdddb7f5e889">
  <xsd:schema xmlns:xsd="http://www.w3.org/2001/XMLSchema" xmlns:xs="http://www.w3.org/2001/XMLSchema" xmlns:p="http://schemas.microsoft.com/office/2006/metadata/properties" xmlns:ns2="a4f35948-e619-41b3-aa29-22878b09cfd2" xmlns:ns3="40262f94-9f35-4ac3-9a90-690165a166b7" targetNamespace="http://schemas.microsoft.com/office/2006/metadata/properties" ma:root="true" ma:fieldsID="4ab5ae46be95f9d0be6107e8200be7a2" ns2:_="" ns3:_="">
    <xsd:import namespace="a4f35948-e619-41b3-aa29-22878b09cfd2"/>
    <xsd:import namespace="40262f94-9f35-4ac3-9a90-690165a166b7"/>
    <xsd:element name="properties">
      <xsd:complexType>
        <xsd:sequence>
          <xsd:element name="documentManagement">
            <xsd:complexType>
              <xsd:all>
                <xsd:element ref="ns2:SharedWithUsers" minOccurs="0"/>
                <xsd:element ref="ns2:SharedWithDetails" minOccurs="0"/>
                <xsd:element ref="ns3:VSO_x0020_item_x0020_id" minOccurs="0"/>
                <xsd:element ref="ns3:Item_x0020_Details" minOccurs="0"/>
                <xsd:element ref="ns3:Template_x0020_details" minOccurs="0"/>
                <xsd:element ref="ns3:Assetid_x0020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f35948-e619-41b3-aa29-22878b09cfd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0262f94-9f35-4ac3-9a90-690165a166b7" elementFormDefault="qualified">
    <xsd:import namespace="http://schemas.microsoft.com/office/2006/documentManagement/types"/>
    <xsd:import namespace="http://schemas.microsoft.com/office/infopath/2007/PartnerControls"/>
    <xsd:element name="VSO_x0020_item_x0020_id" ma:index="10" nillable="true" ma:displayName="VSO item id" ma:description="Please add the bug number to refer to VSO items." ma:internalName="VSO_x0020_item_x0020_id">
      <xsd:simpleType>
        <xsd:restriction base="dms:Text">
          <xsd:maxLength value="255"/>
        </xsd:restriction>
      </xsd:simpleType>
    </xsd:element>
    <xsd:element name="Item_x0020_Details" ma:index="11" nillable="true" ma:displayName="Item Details" ma:internalName="Item_x0020_Details">
      <xsd:simpleType>
        <xsd:restriction base="dms:Note">
          <xsd:maxLength value="255"/>
        </xsd:restriction>
      </xsd:simpleType>
    </xsd:element>
    <xsd:element name="Template_x0020_details" ma:index="12" nillable="true" ma:displayName="Template details" ma:internalName="Template_x0020_details">
      <xsd:simpleType>
        <xsd:restriction base="dms:Text"/>
      </xsd:simpleType>
    </xsd:element>
    <xsd:element name="Assetid_x0020_" ma:index="13" nillable="true" ma:displayName="Assetid " ma:internalName="Assetid_x0020_">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VSO_x0020_item_x0020_id xmlns="40262f94-9f35-4ac3-9a90-690165a166b7" xsi:nil="true"/>
    <Assetid_x0020_ xmlns="40262f94-9f35-4ac3-9a90-690165a166b7" xsi:nil="true"/>
    <Item_x0020_Details xmlns="40262f94-9f35-4ac3-9a90-690165a166b7" xsi:nil="true"/>
    <Template_x0020_details xmlns="40262f94-9f35-4ac3-9a90-690165a166b7" xsi:nil="true"/>
  </documentManagement>
</p:properties>
</file>

<file path=customXml/itemProps1.xml><?xml version="1.0" encoding="utf-8"?>
<ds:datastoreItem xmlns:ds="http://schemas.openxmlformats.org/officeDocument/2006/customXml" ds:itemID="{E5ED73A5-C2D2-4D49-BB89-167E8E32C95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f35948-e619-41b3-aa29-22878b09cfd2"/>
    <ds:schemaRef ds:uri="40262f94-9f35-4ac3-9a90-690165a166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11D6E40-F509-498A-BF02-00C895783B4A}">
  <ds:schemaRefs>
    <ds:schemaRef ds:uri="http://schemas.microsoft.com/sharepoint/v3/contenttype/forms"/>
  </ds:schemaRefs>
</ds:datastoreItem>
</file>

<file path=customXml/itemProps3.xml><?xml version="1.0" encoding="utf-8"?>
<ds:datastoreItem xmlns:ds="http://schemas.openxmlformats.org/officeDocument/2006/customXml" ds:itemID="{02427FAC-CD3A-494C-985C-09E26C5EA507}">
  <ds:schemaRefs>
    <ds:schemaRef ds:uri="http://schemas.openxmlformats.org/package/2006/metadata/core-properties"/>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http://schemas.microsoft.com/office/2006/metadata/properties"/>
    <ds:schemaRef ds:uri="40262f94-9f35-4ac3-9a90-690165a166b7"/>
    <ds:schemaRef ds:uri="a4f35948-e619-41b3-aa29-22878b09cfd2"/>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Hexagonal design slides</Template>
  <TotalTime>144</TotalTime>
  <Words>921</Words>
  <Application>Microsoft Office PowerPoint</Application>
  <PresentationFormat>Custom</PresentationFormat>
  <Paragraphs>67</Paragraphs>
  <Slides>15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MS PGothic</vt:lpstr>
      <vt:lpstr>Adobe Caslon Pro</vt:lpstr>
      <vt:lpstr>Arial</vt:lpstr>
      <vt:lpstr>Century Gothic</vt:lpstr>
      <vt:lpstr>Euphemia</vt:lpstr>
      <vt:lpstr>Palatino Linotype</vt:lpstr>
      <vt:lpstr>Times New Roman</vt:lpstr>
      <vt:lpstr>Hexagonal design template</vt:lpstr>
      <vt:lpstr>Impact of Antioxidant Beta-carotenoid on Lung and Colorectal Cancer Mortality: An 18 Year Follow-up Study of A National Cohort</vt:lpstr>
      <vt:lpstr>Introduction</vt:lpstr>
      <vt:lpstr>Introduction continued…</vt:lpstr>
      <vt:lpstr>Objective &amp; Hypothesis</vt:lpstr>
      <vt:lpstr>Methods</vt:lpstr>
      <vt:lpstr>Methods Continued…</vt:lpstr>
      <vt:lpstr>Results (Tables &amp; Figures)</vt:lpstr>
      <vt:lpstr>Results (Tables &amp; Figures)</vt:lpstr>
      <vt:lpstr>Results (Tables &amp; Figures) cont’d…</vt:lpstr>
      <vt:lpstr>Discussion</vt:lpstr>
      <vt:lpstr>Strengths &amp; Limitations</vt:lpstr>
      <vt:lpstr>Conclusions</vt:lpstr>
      <vt:lpstr>Conclusions continued…</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Antioxidant Beta-carotenoid on Lung and Colorectal Cancer Mortality: An 18 Year Follow-up Study of A National Cohort</dc:title>
  <dc:creator>Gregory Inegbedion</dc:creator>
  <cp:lastModifiedBy>Gregory Inegbedion</cp:lastModifiedBy>
  <cp:revision>15</cp:revision>
  <dcterms:created xsi:type="dcterms:W3CDTF">2017-04-14T04:14:22Z</dcterms:created>
  <dcterms:modified xsi:type="dcterms:W3CDTF">2017-04-14T17:38:58Z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74063900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