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2" name="Grace Miller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0-10-05T18:06:06.048">
    <p:pos x="6000" y="0"/>
    <p:text>HEALTHY social mastery apart from their survival skills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0-10-05T18:14:48.610">
    <p:pos x="6000" y="0"/>
    <p:text>Incentivizing technology and using SEL allowed him to have more classroom time from before when he had little to none because he had no capacity to learn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3531e0636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3531e063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Pic of snack boxes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9676e66770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9676e6677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Bullet</a:t>
            </a:r>
            <a:r>
              <a:rPr lang="en-US" sz="20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Points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9676e66770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9676e6677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9676e66770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9676e6677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Pic of kids in SEL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534f8e1636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534f8e1636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Grace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97ef83c46b_5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97ef83c46b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34f8e1636_1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534f8e1636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97ef83c46b_5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97ef83c46b_5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97ef83c46b_5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97ef83c46b_5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534f8e1636_1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534f8e1636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549820b4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9549820b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started in a tavern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min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3531e0636_4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3531e0636_4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34f8e1636_1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34f8e1636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534f8e1636_1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534f8e1636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534f8e1636_1_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534f8e1636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Rachel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Intentional movement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9676e66770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9676e6677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3531dff23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3531dff2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Include Links to assessments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9676e66770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9676e6677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9676e66770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9676e6677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Rachel….SO much calling home and suspension...led to poor relationship with mom too...only hearing my voice when something was wrong with Jason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9676e66770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9676e66770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9676e66770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9676e6677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9549820b4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9549820b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min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Rigid different than structure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9676e66770_0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9676e66770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53531dff2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53531dff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Last 3</a:t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9549820b4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9549820b4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Students are the focus</a:t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9549820b4a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9549820b4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97ef83c46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97ef83c46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Pictures of kids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549820b4a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549820b4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Our community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min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97ef83c46b_6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97ef83c46b_6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 COVID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COVID adjustments as we go and at the end--ALL pics pre-COVID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9676e6677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9676e6677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9676e66770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9676e6677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3531e063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3531e06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Insert pic with our kid and Oxometer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4" name="Google Shape;24;p2"/>
            <p:cNvCxnSpPr/>
            <p:nvPr/>
          </p:nvCxnSpPr>
          <p:spPr>
            <a:xfrm flipH="1" rot="10800000">
              <a:off x="5130830" y="4175605"/>
              <a:ext cx="4022475" cy="268239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2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" name="Google Shape;26;p2"/>
            <p:cNvSpPr/>
            <p:nvPr/>
          </p:nvSpPr>
          <p:spPr>
            <a:xfrm>
              <a:off x="6891896" y="1"/>
              <a:ext cx="2269442" cy="6866466"/>
            </a:xfrm>
            <a:custGeom>
              <a:rect b="b" l="l" r="r" t="t"/>
              <a:pathLst>
                <a:path extrusionOk="0" h="6866466" w="2269442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205158" y="-8467"/>
              <a:ext cx="1948147" cy="6866467"/>
            </a:xfrm>
            <a:custGeom>
              <a:rect b="b" l="l" r="r" t="t"/>
              <a:pathLst>
                <a:path extrusionOk="0" h="6866467" w="194814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637896" y="3920066"/>
              <a:ext cx="2513565" cy="2937933"/>
            </a:xfrm>
            <a:custGeom>
              <a:rect b="b" l="l" r="r" t="t"/>
              <a:pathLst>
                <a:path extrusionOk="0" h="3810000" w="3259667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010429" y="-8467"/>
              <a:ext cx="2142876" cy="6866467"/>
            </a:xfrm>
            <a:custGeom>
              <a:rect b="b" l="l" r="r" t="t"/>
              <a:pathLst>
                <a:path extrusionOk="0" h="6866467" w="28532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AA2D">
                <a:alpha val="69803"/>
              </a:srgbClr>
            </a:solidFill>
            <a:ln>
              <a:noFill/>
            </a:ln>
          </p:spPr>
        </p:sp>
        <p:sp>
          <p:nvSpPr>
            <p:cNvPr id="30" name="Google Shape;30;p2"/>
            <p:cNvSpPr/>
            <p:nvPr/>
          </p:nvSpPr>
          <p:spPr>
            <a:xfrm>
              <a:off x="8295776" y="-8467"/>
              <a:ext cx="857530" cy="6866467"/>
            </a:xfrm>
            <a:custGeom>
              <a:rect b="b" l="l" r="r" t="t"/>
              <a:pathLst>
                <a:path extrusionOk="0" h="6866467" w="1286933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93B3D7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077231" y="-8468"/>
              <a:ext cx="1066770" cy="6866467"/>
            </a:xfrm>
            <a:custGeom>
              <a:rect b="b" l="l" r="r" t="t"/>
              <a:pathLst>
                <a:path extrusionOk="0" h="6866467" w="1270244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060297" y="4893733"/>
              <a:ext cx="1094086" cy="1964267"/>
            </a:xfrm>
            <a:custGeom>
              <a:rect b="b" l="l" r="r" t="t"/>
              <a:pathLst>
                <a:path extrusionOk="0" h="3268133" w="18203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8466" y="-8468"/>
              <a:ext cx="863600" cy="5698067"/>
            </a:xfrm>
            <a:custGeom>
              <a:rect b="b" l="l" r="r" t="t"/>
              <a:pathLst>
                <a:path extrusionOk="0" h="5698067" w="86360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" type="body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2" type="body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12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3B3D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81" name="Google Shape;81;p12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3B3D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2" type="body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2" name="Google Shape;92;p14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14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3B3D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6" name="Google Shape;96;p1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3B3D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00" name="Google Shape;100;p15"/>
          <p:cNvSpPr txBox="1"/>
          <p:nvPr>
            <p:ph idx="2" type="body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p15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5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5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07" name="Google Shape;107;p16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6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6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7"/>
          <p:cNvSpPr txBox="1"/>
          <p:nvPr>
            <p:ph idx="1" type="body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/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"/>
          <p:cNvSpPr txBox="1"/>
          <p:nvPr>
            <p:ph type="title"/>
          </p:nvPr>
        </p:nvSpPr>
        <p:spPr>
          <a:xfrm>
            <a:off x="743710" y="920836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"/>
          <p:cNvSpPr txBox="1"/>
          <p:nvPr>
            <p:ph idx="1" type="body"/>
          </p:nvPr>
        </p:nvSpPr>
        <p:spPr>
          <a:xfrm>
            <a:off x="743710" y="3417976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4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 txBox="1"/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2442390" y="632972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2442390" y="2277197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>
            <p:ph idx="2" type="pic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Google Shape;7;p1"/>
            <p:cNvSpPr/>
            <p:nvPr/>
          </p:nvSpPr>
          <p:spPr>
            <a:xfrm>
              <a:off x="-8467" y="4013200"/>
              <a:ext cx="457200" cy="2853267"/>
            </a:xfrm>
            <a:custGeom>
              <a:rect b="b" l="l" r="r" t="t"/>
              <a:pathLst>
                <a:path extrusionOk="0" h="2853267" w="45720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" name="Google Shape;8;p1"/>
            <p:cNvCxnSpPr/>
            <p:nvPr/>
          </p:nvCxnSpPr>
          <p:spPr>
            <a:xfrm flipH="1" rot="10800000">
              <a:off x="5130830" y="4175605"/>
              <a:ext cx="4022475" cy="2682396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" name="Google Shape;10;p1"/>
            <p:cNvSpPr/>
            <p:nvPr/>
          </p:nvSpPr>
          <p:spPr>
            <a:xfrm>
              <a:off x="6891896" y="1"/>
              <a:ext cx="2269442" cy="6866466"/>
            </a:xfrm>
            <a:custGeom>
              <a:rect b="b" l="l" r="r" t="t"/>
              <a:pathLst>
                <a:path extrusionOk="0" h="6866466" w="2269442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7205158" y="-8467"/>
              <a:ext cx="1948147" cy="6866467"/>
            </a:xfrm>
            <a:custGeom>
              <a:rect b="b" l="l" r="r" t="t"/>
              <a:pathLst>
                <a:path extrusionOk="0" h="6866467" w="194814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6637896" y="3920066"/>
              <a:ext cx="2513565" cy="2937933"/>
            </a:xfrm>
            <a:custGeom>
              <a:rect b="b" l="l" r="r" t="t"/>
              <a:pathLst>
                <a:path extrusionOk="0" h="3810000" w="3259667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7010429" y="-8467"/>
              <a:ext cx="2142876" cy="6866467"/>
            </a:xfrm>
            <a:custGeom>
              <a:rect b="b" l="l" r="r" t="t"/>
              <a:pathLst>
                <a:path extrusionOk="0" h="6866467" w="28532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AA2D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8295776" y="-8467"/>
              <a:ext cx="857530" cy="6866467"/>
            </a:xfrm>
            <a:custGeom>
              <a:rect b="b" l="l" r="r" t="t"/>
              <a:pathLst>
                <a:path extrusionOk="0" h="6866467" w="1286933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93B3D7">
                <a:alpha val="6980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8077231" y="-8468"/>
              <a:ext cx="1066770" cy="6866467"/>
            </a:xfrm>
            <a:custGeom>
              <a:rect b="b" l="l" r="r" t="t"/>
              <a:pathLst>
                <a:path extrusionOk="0" h="6866467" w="1270244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8060297" y="4893733"/>
              <a:ext cx="1094086" cy="1964267"/>
            </a:xfrm>
            <a:custGeom>
              <a:rect b="b" l="l" r="r" t="t"/>
              <a:pathLst>
                <a:path extrusionOk="0" h="3268133" w="18203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1"/>
          <p:cNvSpPr txBox="1"/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" type="body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0" type="dt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1" type="ftr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1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jpg"/><Relationship Id="rId4" Type="http://schemas.openxmlformats.org/officeDocument/2006/relationships/image" Target="../media/image12.jpg"/><Relationship Id="rId5" Type="http://schemas.openxmlformats.org/officeDocument/2006/relationships/image" Target="../media/image11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comments" Target="../comments/comment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drive.google.com/file/d/1qg0Sa9Em3n-45325ysScdUhpckoATmbE/view?usp=sharin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9.jpg"/><Relationship Id="rId5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b="1" lang="en-US" sz="7800"/>
              <a:t>Structured Flexibility</a:t>
            </a:r>
            <a:endParaRPr b="1" sz="7800"/>
          </a:p>
        </p:txBody>
      </p:sp>
      <p:sp>
        <p:nvSpPr>
          <p:cNvPr id="121" name="Google Shape;121;p18"/>
          <p:cNvSpPr txBox="1"/>
          <p:nvPr>
            <p:ph idx="1" type="subTitle"/>
          </p:nvPr>
        </p:nvSpPr>
        <p:spPr>
          <a:xfrm>
            <a:off x="1649713" y="4050825"/>
            <a:ext cx="4926600" cy="1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b="1" lang="en-US"/>
              <a:t>The Bethlehem Center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/>
              <a:t>Presenters: Rachel DeVore, </a:t>
            </a:r>
            <a:r>
              <a:rPr lang="en-US"/>
              <a:t>Grace Miller, </a:t>
            </a:r>
            <a:r>
              <a:rPr lang="en-US"/>
              <a:t>Morgan Reeves, </a:t>
            </a:r>
            <a:r>
              <a:rPr lang="en-US"/>
              <a:t>and </a:t>
            </a:r>
            <a:r>
              <a:rPr lang="en-US"/>
              <a:t>Evan Roan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>
            <p:ph type="title"/>
          </p:nvPr>
        </p:nvSpPr>
        <p:spPr>
          <a:xfrm>
            <a:off x="304325" y="529625"/>
            <a:ext cx="7152000" cy="860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Hydration and Food Security</a:t>
            </a:r>
            <a:endParaRPr b="1"/>
          </a:p>
        </p:txBody>
      </p:sp>
      <p:sp>
        <p:nvSpPr>
          <p:cNvPr id="178" name="Google Shape;178;p27"/>
          <p:cNvSpPr txBox="1"/>
          <p:nvPr>
            <p:ph idx="1" type="body"/>
          </p:nvPr>
        </p:nvSpPr>
        <p:spPr>
          <a:xfrm>
            <a:off x="419400" y="1573800"/>
            <a:ext cx="6683400" cy="468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Trebuchet MS"/>
              <a:buChar char="●"/>
            </a:pPr>
            <a:r>
              <a:rPr lang="en-US">
                <a:solidFill>
                  <a:srgbClr val="666666"/>
                </a:solidFill>
              </a:rPr>
              <a:t>Hydration</a:t>
            </a:r>
            <a:endParaRPr>
              <a:solidFill>
                <a:srgbClr val="666666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Times New Roman"/>
              <a:buChar char="○"/>
            </a:pPr>
            <a:r>
              <a:rPr lang="en-US" sz="1900">
                <a:solidFill>
                  <a:srgbClr val="666666"/>
                </a:solidFill>
              </a:rPr>
              <a:t>More than water foundations </a:t>
            </a:r>
            <a:r>
              <a:rPr lang="en-US" sz="2050">
                <a:solidFill>
                  <a:srgbClr val="666666"/>
                </a:solidFill>
                <a:highlight>
                  <a:srgbClr val="FFFFFF"/>
                </a:highlight>
              </a:rPr>
              <a:t>–</a:t>
            </a:r>
            <a:r>
              <a:rPr lang="en-US" sz="3000">
                <a:solidFill>
                  <a:srgbClr val="666666"/>
                </a:solidFill>
              </a:rPr>
              <a:t> </a:t>
            </a:r>
            <a:r>
              <a:rPr lang="en-US" sz="1900">
                <a:solidFill>
                  <a:srgbClr val="666666"/>
                </a:solidFill>
              </a:rPr>
              <a:t>make sure they are constantly hydrated</a:t>
            </a:r>
            <a:endParaRPr sz="1900">
              <a:solidFill>
                <a:srgbClr val="66666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In our programming after COVID-19, we started getting a cooler of ice water and filling up individual student bottles before they come </a:t>
            </a:r>
            <a:endParaRPr sz="1900">
              <a:solidFill>
                <a:srgbClr val="666666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Trebuchet MS"/>
              <a:buChar char="●"/>
            </a:pPr>
            <a:r>
              <a:rPr lang="en-US">
                <a:solidFill>
                  <a:srgbClr val="666666"/>
                </a:solidFill>
              </a:rPr>
              <a:t>Food share bucket from afterschool snacks</a:t>
            </a:r>
            <a:endParaRPr>
              <a:solidFill>
                <a:srgbClr val="666666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Helpful for food insecure kids</a:t>
            </a:r>
            <a:endParaRPr sz="1900">
              <a:solidFill>
                <a:srgbClr val="666666"/>
              </a:solidFill>
            </a:endParaRPr>
          </a:p>
          <a:p>
            <a:pPr indent="-3492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■"/>
            </a:pPr>
            <a:r>
              <a:rPr lang="en-US" sz="1900">
                <a:solidFill>
                  <a:srgbClr val="666666"/>
                </a:solidFill>
              </a:rPr>
              <a:t> </a:t>
            </a:r>
            <a:r>
              <a:rPr lang="en-US" sz="1800">
                <a:solidFill>
                  <a:srgbClr val="666666"/>
                </a:solidFill>
              </a:rPr>
              <a:t>If they are worried about being hungry or if they are going to eat that night they are not going to participate well</a:t>
            </a:r>
            <a:endParaRPr sz="1800">
              <a:solidFill>
                <a:srgbClr val="666666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Tried snacks in the classroom this summer</a:t>
            </a:r>
            <a:endParaRPr sz="1900">
              <a:solidFill>
                <a:srgbClr val="666666"/>
              </a:solidFill>
            </a:endParaRPr>
          </a:p>
          <a:p>
            <a:pPr indent="-3619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■"/>
            </a:pPr>
            <a:r>
              <a:rPr lang="en-US" sz="1900">
                <a:solidFill>
                  <a:srgbClr val="666666"/>
                </a:solidFill>
              </a:rPr>
              <a:t>More doable during regular programming instead of COVID-19 altered programming because they want an excuse to have their masks off</a:t>
            </a:r>
            <a:endParaRPr sz="19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 txBox="1"/>
          <p:nvPr>
            <p:ph type="title"/>
          </p:nvPr>
        </p:nvSpPr>
        <p:spPr>
          <a:xfrm>
            <a:off x="743700" y="199698"/>
            <a:ext cx="6347700" cy="111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Teaching Tolerance</a:t>
            </a:r>
            <a:endParaRPr b="1"/>
          </a:p>
        </p:txBody>
      </p:sp>
      <p:sp>
        <p:nvSpPr>
          <p:cNvPr id="184" name="Google Shape;184;p28"/>
          <p:cNvSpPr txBox="1"/>
          <p:nvPr>
            <p:ph idx="1" type="body"/>
          </p:nvPr>
        </p:nvSpPr>
        <p:spPr>
          <a:xfrm>
            <a:off x="743700" y="1497675"/>
            <a:ext cx="6347700" cy="45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Program of the Southern Poverty Law Center</a:t>
            </a:r>
            <a:endParaRPr sz="21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Curriculum</a:t>
            </a:r>
            <a:r>
              <a:rPr lang="en-US" sz="2100"/>
              <a:t> explores the ideas of Identity, Diversity, Justice, and Action, and their interconnectedness</a:t>
            </a:r>
            <a:endParaRPr sz="21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Systematic approach to discussing issues of poverty and systemic racism</a:t>
            </a:r>
            <a:endParaRPr sz="21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Programming based on Social Justice standards</a:t>
            </a:r>
            <a:endParaRPr sz="21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Developmentally appropriate,</a:t>
            </a:r>
            <a:endParaRPr sz="21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/>
              <a:t>Aligned to CC standards, 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And encourage positive character building and critical thinking skills.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MANY online resources</a:t>
            </a:r>
            <a:endParaRPr sz="2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9"/>
          <p:cNvSpPr txBox="1"/>
          <p:nvPr>
            <p:ph type="title"/>
          </p:nvPr>
        </p:nvSpPr>
        <p:spPr>
          <a:xfrm>
            <a:off x="663150" y="276479"/>
            <a:ext cx="6347700" cy="1149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Community in the Class</a:t>
            </a:r>
            <a:endParaRPr b="1"/>
          </a:p>
        </p:txBody>
      </p:sp>
      <p:sp>
        <p:nvSpPr>
          <p:cNvPr id="190" name="Google Shape;190;p29"/>
          <p:cNvSpPr txBox="1"/>
          <p:nvPr>
            <p:ph idx="1" type="body"/>
          </p:nvPr>
        </p:nvSpPr>
        <p:spPr>
          <a:xfrm>
            <a:off x="663150" y="1845750"/>
            <a:ext cx="6347700" cy="4075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Community members share their stories of struggle and success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Char char="●"/>
            </a:pPr>
            <a:r>
              <a:rPr lang="en-US" sz="2100">
                <a:solidFill>
                  <a:srgbClr val="666666"/>
                </a:solidFill>
              </a:rPr>
              <a:t>Allows students to see people like them as strong and confident adults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Helps with community engagement as an agency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Aids in the conceptualization of future goals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Allows intergenerational learning and relationships</a:t>
            </a:r>
            <a:endParaRPr sz="2100">
              <a:solidFill>
                <a:srgbClr val="666666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/>
          <p:nvPr>
            <p:ph type="title"/>
          </p:nvPr>
        </p:nvSpPr>
        <p:spPr>
          <a:xfrm>
            <a:off x="416360" y="315236"/>
            <a:ext cx="6347700" cy="1826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/>
              <a:t>Our Social-Emotional Learning (SEL) </a:t>
            </a:r>
            <a:r>
              <a:rPr b="1" lang="en-US" sz="3400"/>
              <a:t>Implementation</a:t>
            </a:r>
            <a:r>
              <a:rPr b="1" lang="en-US" sz="3400"/>
              <a:t> Techniques</a:t>
            </a:r>
            <a:endParaRPr b="1" sz="3400"/>
          </a:p>
        </p:txBody>
      </p:sp>
      <p:sp>
        <p:nvSpPr>
          <p:cNvPr id="196" name="Google Shape;196;p30"/>
          <p:cNvSpPr txBox="1"/>
          <p:nvPr>
            <p:ph idx="1" type="body"/>
          </p:nvPr>
        </p:nvSpPr>
        <p:spPr>
          <a:xfrm>
            <a:off x="350750" y="2335575"/>
            <a:ext cx="7038000" cy="419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LcPeriod"/>
            </a:pPr>
            <a:r>
              <a:rPr lang="en-US" sz="2100">
                <a:solidFill>
                  <a:srgbClr val="666666"/>
                </a:solidFill>
              </a:rPr>
              <a:t>Individual check-ins with kids identified by staff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LcPeriod"/>
            </a:pPr>
            <a:r>
              <a:rPr lang="en-US" sz="2100">
                <a:solidFill>
                  <a:srgbClr val="666666"/>
                </a:solidFill>
              </a:rPr>
              <a:t>Small groups teaching SEL principles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Expressing Emotions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Managing Emotions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Social Mastery 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Goal Setting 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LcPeriod"/>
            </a:pPr>
            <a:r>
              <a:rPr lang="en-US" sz="2100">
                <a:solidFill>
                  <a:srgbClr val="666666"/>
                </a:solidFill>
              </a:rPr>
              <a:t>Problem-solving and emotional regulation with kids in crisis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Animal movements for body regulation</a:t>
            </a:r>
            <a:endParaRPr sz="2100">
              <a:solidFill>
                <a:srgbClr val="666666"/>
              </a:solidFill>
            </a:endParaRPr>
          </a:p>
          <a:p>
            <a:pPr indent="-361950" lvl="1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romanLcPeriod"/>
            </a:pPr>
            <a:r>
              <a:rPr lang="en-US" sz="2100">
                <a:solidFill>
                  <a:srgbClr val="666666"/>
                </a:solidFill>
              </a:rPr>
              <a:t>Chill corners and breaks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LcPeriod"/>
            </a:pPr>
            <a:r>
              <a:rPr lang="en-US" sz="2100">
                <a:solidFill>
                  <a:srgbClr val="666666"/>
                </a:solidFill>
              </a:rPr>
              <a:t>Conflict resolution </a:t>
            </a:r>
            <a:endParaRPr sz="21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/>
          <p:nvPr>
            <p:ph type="ctrTitle"/>
          </p:nvPr>
        </p:nvSpPr>
        <p:spPr>
          <a:xfrm>
            <a:off x="1130595" y="2404534"/>
            <a:ext cx="58266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SEL Rundown</a:t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2"/>
          <p:cNvSpPr txBox="1"/>
          <p:nvPr>
            <p:ph type="title"/>
          </p:nvPr>
        </p:nvSpPr>
        <p:spPr>
          <a:xfrm>
            <a:off x="-291150" y="1"/>
            <a:ext cx="4855500" cy="1119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SEL Room</a:t>
            </a:r>
            <a:endParaRPr b="1"/>
          </a:p>
        </p:txBody>
      </p:sp>
      <p:pic>
        <p:nvPicPr>
          <p:cNvPr id="207" name="Google Shape;20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225" y="1324325"/>
            <a:ext cx="8795550" cy="540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3"/>
          <p:cNvSpPr txBox="1"/>
          <p:nvPr>
            <p:ph type="title"/>
          </p:nvPr>
        </p:nvSpPr>
        <p:spPr>
          <a:xfrm>
            <a:off x="-291150" y="1"/>
            <a:ext cx="4855500" cy="1119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SEL Room</a:t>
            </a:r>
            <a:endParaRPr/>
          </a:p>
        </p:txBody>
      </p:sp>
      <p:pic>
        <p:nvPicPr>
          <p:cNvPr id="213" name="Google Shape;21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0700" y="1240100"/>
            <a:ext cx="5987475" cy="53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3"/>
          <p:cNvSpPr txBox="1"/>
          <p:nvPr/>
        </p:nvSpPr>
        <p:spPr>
          <a:xfrm>
            <a:off x="223450" y="1667225"/>
            <a:ext cx="2578200" cy="46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Soft Lighting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Fidgets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Bean Bag Chairs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Soft Pillows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Calming Wall Color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Fluffy Rug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15" name="Google Shape;215;p33"/>
          <p:cNvCxnSpPr/>
          <p:nvPr/>
        </p:nvCxnSpPr>
        <p:spPr>
          <a:xfrm>
            <a:off x="2320375" y="6032975"/>
            <a:ext cx="1856400" cy="1719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6" name="Google Shape;216;p33"/>
          <p:cNvCxnSpPr/>
          <p:nvPr/>
        </p:nvCxnSpPr>
        <p:spPr>
          <a:xfrm flipH="1" rot="10800000">
            <a:off x="2406325" y="4451625"/>
            <a:ext cx="2801700" cy="8079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7" name="Google Shape;217;p33"/>
          <p:cNvCxnSpPr/>
          <p:nvPr/>
        </p:nvCxnSpPr>
        <p:spPr>
          <a:xfrm>
            <a:off x="1925050" y="3609475"/>
            <a:ext cx="5328300" cy="25611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8" name="Google Shape;218;p33"/>
          <p:cNvCxnSpPr/>
          <p:nvPr/>
        </p:nvCxnSpPr>
        <p:spPr>
          <a:xfrm>
            <a:off x="2337575" y="4348550"/>
            <a:ext cx="4675200" cy="10656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9" name="Google Shape;219;p33"/>
          <p:cNvCxnSpPr/>
          <p:nvPr/>
        </p:nvCxnSpPr>
        <p:spPr>
          <a:xfrm flipH="1" rot="10800000">
            <a:off x="2526625" y="1650000"/>
            <a:ext cx="1014000" cy="3438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0" name="Google Shape;220;p33"/>
          <p:cNvCxnSpPr/>
          <p:nvPr/>
        </p:nvCxnSpPr>
        <p:spPr>
          <a:xfrm>
            <a:off x="1821925" y="2664125"/>
            <a:ext cx="1873500" cy="5673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/>
          <p:nvPr>
            <p:ph type="title"/>
          </p:nvPr>
        </p:nvSpPr>
        <p:spPr>
          <a:xfrm>
            <a:off x="640575" y="343775"/>
            <a:ext cx="2539200" cy="79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Fidgets</a:t>
            </a:r>
            <a:endParaRPr b="1"/>
          </a:p>
        </p:txBody>
      </p:sp>
      <p:pic>
        <p:nvPicPr>
          <p:cNvPr id="226" name="Google Shape;22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8475" y="171875"/>
            <a:ext cx="4885669" cy="6514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4"/>
          <p:cNvSpPr txBox="1"/>
          <p:nvPr/>
        </p:nvSpPr>
        <p:spPr>
          <a:xfrm>
            <a:off x="389025" y="1134575"/>
            <a:ext cx="3042300" cy="55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Flippy Sticks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Squeeze Beans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Stretchy Strings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Bead Stress Balls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Snap &amp; Clip Snakes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Spikey Balls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Magic Cubes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Playdough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Liquid Motion Timer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Trebuchet MS"/>
              <a:buChar char="●"/>
            </a:pPr>
            <a:r>
              <a:rPr lang="en-US" sz="1800">
                <a:latin typeface="Trebuchet MS"/>
                <a:ea typeface="Trebuchet MS"/>
                <a:cs typeface="Trebuchet MS"/>
                <a:sym typeface="Trebuchet MS"/>
              </a:rPr>
              <a:t>Marble in Mesh Toys</a:t>
            </a:r>
            <a:endParaRPr sz="18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473825" y="962525"/>
            <a:ext cx="3347100" cy="705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Chill Corners</a:t>
            </a:r>
            <a:endParaRPr b="1"/>
          </a:p>
        </p:txBody>
      </p:sp>
      <p:pic>
        <p:nvPicPr>
          <p:cNvPr id="233" name="Google Shape;23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650" y="263400"/>
            <a:ext cx="4748400" cy="63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950" y="2371944"/>
            <a:ext cx="3886850" cy="422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6"/>
          <p:cNvSpPr txBox="1"/>
          <p:nvPr>
            <p:ph type="title"/>
          </p:nvPr>
        </p:nvSpPr>
        <p:spPr>
          <a:xfrm>
            <a:off x="517925" y="360950"/>
            <a:ext cx="3347100" cy="705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Chill Corners</a:t>
            </a:r>
            <a:endParaRPr b="1"/>
          </a:p>
        </p:txBody>
      </p:sp>
      <p:pic>
        <p:nvPicPr>
          <p:cNvPr id="240" name="Google Shape;24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650" y="263400"/>
            <a:ext cx="4748400" cy="633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6"/>
          <p:cNvSpPr txBox="1"/>
          <p:nvPr/>
        </p:nvSpPr>
        <p:spPr>
          <a:xfrm>
            <a:off x="464075" y="1369500"/>
            <a:ext cx="3454800" cy="52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Calming Wall Color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Calming Wall Art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Weighted Blanket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Noise Machine 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Bean Bag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Soft Pillows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Trebuchet MS"/>
              <a:buChar char="●"/>
            </a:pPr>
            <a:r>
              <a:rPr lang="en-US" sz="2200">
                <a:latin typeface="Trebuchet MS"/>
                <a:ea typeface="Trebuchet MS"/>
                <a:cs typeface="Trebuchet MS"/>
                <a:sym typeface="Trebuchet MS"/>
              </a:rPr>
              <a:t>Fuzzy Rug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42" name="Google Shape;242;p36"/>
          <p:cNvCxnSpPr/>
          <p:nvPr/>
        </p:nvCxnSpPr>
        <p:spPr>
          <a:xfrm flipH="1" rot="10800000">
            <a:off x="3489150" y="635950"/>
            <a:ext cx="2750100" cy="9969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3" name="Google Shape;243;p36"/>
          <p:cNvCxnSpPr/>
          <p:nvPr/>
        </p:nvCxnSpPr>
        <p:spPr>
          <a:xfrm flipH="1" rot="10800000">
            <a:off x="3162575" y="1615550"/>
            <a:ext cx="1650000" cy="7392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4" name="Google Shape;244;p36"/>
          <p:cNvCxnSpPr/>
          <p:nvPr/>
        </p:nvCxnSpPr>
        <p:spPr>
          <a:xfrm flipH="1" rot="10800000">
            <a:off x="3282900" y="1461100"/>
            <a:ext cx="3953100" cy="15468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5" name="Google Shape;245;p36"/>
          <p:cNvCxnSpPr/>
          <p:nvPr/>
        </p:nvCxnSpPr>
        <p:spPr>
          <a:xfrm>
            <a:off x="2921950" y="3695425"/>
            <a:ext cx="1839000" cy="5157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6" name="Google Shape;246;p36"/>
          <p:cNvCxnSpPr/>
          <p:nvPr/>
        </p:nvCxnSpPr>
        <p:spPr>
          <a:xfrm>
            <a:off x="2268800" y="4365750"/>
            <a:ext cx="4039200" cy="6360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7" name="Google Shape;247;p36"/>
          <p:cNvCxnSpPr/>
          <p:nvPr/>
        </p:nvCxnSpPr>
        <p:spPr>
          <a:xfrm>
            <a:off x="2526625" y="5053275"/>
            <a:ext cx="2853300" cy="4470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36"/>
          <p:cNvCxnSpPr/>
          <p:nvPr/>
        </p:nvCxnSpPr>
        <p:spPr>
          <a:xfrm>
            <a:off x="2337575" y="5672025"/>
            <a:ext cx="4073700" cy="5844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ctrTitle"/>
          </p:nvPr>
        </p:nvSpPr>
        <p:spPr>
          <a:xfrm>
            <a:off x="440225" y="1817675"/>
            <a:ext cx="73575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The Bethlehem Center</a:t>
            </a:r>
            <a:endParaRPr b="1"/>
          </a:p>
        </p:txBody>
      </p:sp>
      <p:sp>
        <p:nvSpPr>
          <p:cNvPr id="127" name="Google Shape;127;p19"/>
          <p:cNvSpPr txBox="1"/>
          <p:nvPr>
            <p:ph idx="1" type="subTitle"/>
          </p:nvPr>
        </p:nvSpPr>
        <p:spPr>
          <a:xfrm>
            <a:off x="1153595" y="3464084"/>
            <a:ext cx="5826600" cy="109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Who We Are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7"/>
          <p:cNvSpPr txBox="1"/>
          <p:nvPr>
            <p:ph type="title"/>
          </p:nvPr>
        </p:nvSpPr>
        <p:spPr>
          <a:xfrm>
            <a:off x="623400" y="343750"/>
            <a:ext cx="3347100" cy="736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Chill Corners</a:t>
            </a:r>
            <a:endParaRPr b="1"/>
          </a:p>
        </p:txBody>
      </p:sp>
      <p:sp>
        <p:nvSpPr>
          <p:cNvPr id="254" name="Google Shape;254;p37"/>
          <p:cNvSpPr txBox="1"/>
          <p:nvPr>
            <p:ph idx="1" type="body"/>
          </p:nvPr>
        </p:nvSpPr>
        <p:spPr>
          <a:xfrm>
            <a:off x="623400" y="1323463"/>
            <a:ext cx="2951700" cy="503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Calming Wall Color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Weighted Blanket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Noise Machine </a:t>
            </a:r>
            <a:endParaRPr sz="2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200">
                <a:solidFill>
                  <a:schemeClr val="dk1"/>
                </a:solidFill>
              </a:rPr>
              <a:t>Handheld Fan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Bean Bag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Soft Pillows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</a:rPr>
              <a:t>Fuzzy Rug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5" name="Google Shape;25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0725" y="910975"/>
            <a:ext cx="4829900" cy="57235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37"/>
          <p:cNvCxnSpPr/>
          <p:nvPr/>
        </p:nvCxnSpPr>
        <p:spPr>
          <a:xfrm flipH="1" rot="10800000">
            <a:off x="2904775" y="1168700"/>
            <a:ext cx="1564200" cy="3954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7" name="Google Shape;257;p37"/>
          <p:cNvCxnSpPr/>
          <p:nvPr/>
        </p:nvCxnSpPr>
        <p:spPr>
          <a:xfrm flipH="1" rot="10800000">
            <a:off x="3454775" y="1701725"/>
            <a:ext cx="3523500" cy="8421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8" name="Google Shape;258;p37"/>
          <p:cNvCxnSpPr/>
          <p:nvPr/>
        </p:nvCxnSpPr>
        <p:spPr>
          <a:xfrm flipH="1" rot="10800000">
            <a:off x="3025075" y="2973425"/>
            <a:ext cx="4847100" cy="2751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9" name="Google Shape;259;p37"/>
          <p:cNvCxnSpPr/>
          <p:nvPr/>
        </p:nvCxnSpPr>
        <p:spPr>
          <a:xfrm flipH="1" rot="10800000">
            <a:off x="2990700" y="3420475"/>
            <a:ext cx="5036100" cy="4812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0" name="Google Shape;260;p37"/>
          <p:cNvCxnSpPr/>
          <p:nvPr/>
        </p:nvCxnSpPr>
        <p:spPr>
          <a:xfrm>
            <a:off x="2492275" y="5929851"/>
            <a:ext cx="4056300" cy="3609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1" name="Google Shape;261;p37"/>
          <p:cNvCxnSpPr/>
          <p:nvPr/>
        </p:nvCxnSpPr>
        <p:spPr>
          <a:xfrm flipH="1" rot="10800000">
            <a:off x="2784450" y="4520325"/>
            <a:ext cx="2010900" cy="7392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2" name="Google Shape;262;p37"/>
          <p:cNvCxnSpPr/>
          <p:nvPr/>
        </p:nvCxnSpPr>
        <p:spPr>
          <a:xfrm>
            <a:off x="2406325" y="4640750"/>
            <a:ext cx="2526600" cy="8079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8"/>
          <p:cNvSpPr txBox="1"/>
          <p:nvPr>
            <p:ph type="title"/>
          </p:nvPr>
        </p:nvSpPr>
        <p:spPr>
          <a:xfrm>
            <a:off x="743700" y="275000"/>
            <a:ext cx="3347100" cy="705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Chill Corners</a:t>
            </a:r>
            <a:endParaRPr b="1"/>
          </a:p>
        </p:txBody>
      </p:sp>
      <p:pic>
        <p:nvPicPr>
          <p:cNvPr id="268" name="Google Shape;26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713" y="1134400"/>
            <a:ext cx="7250576" cy="5437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>
            <p:ph type="title"/>
          </p:nvPr>
        </p:nvSpPr>
        <p:spPr>
          <a:xfrm>
            <a:off x="417125" y="189050"/>
            <a:ext cx="3347100" cy="705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Chill Corners</a:t>
            </a:r>
            <a:endParaRPr b="1"/>
          </a:p>
        </p:txBody>
      </p:sp>
      <p:pic>
        <p:nvPicPr>
          <p:cNvPr id="274" name="Google Shape;2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275" y="1139763"/>
            <a:ext cx="5654850" cy="5437924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9"/>
          <p:cNvSpPr txBox="1"/>
          <p:nvPr/>
        </p:nvSpPr>
        <p:spPr>
          <a:xfrm>
            <a:off x="292200" y="1254725"/>
            <a:ext cx="2853300" cy="52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Calming Wall Color</a:t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Calming Wall Art</a:t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Noise Machine </a:t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Bean Bag</a:t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Soft Pillows</a:t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rebuchet MS"/>
              <a:buChar char="●"/>
            </a:pPr>
            <a:r>
              <a:rPr lang="en-US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Fuzzy Rug</a:t>
            </a:r>
            <a:endParaRPr sz="2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76" name="Google Shape;276;p39"/>
          <p:cNvCxnSpPr/>
          <p:nvPr/>
        </p:nvCxnSpPr>
        <p:spPr>
          <a:xfrm flipH="1" rot="10800000">
            <a:off x="2045375" y="1556600"/>
            <a:ext cx="1976700" cy="2997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7" name="Google Shape;277;p39"/>
          <p:cNvCxnSpPr/>
          <p:nvPr/>
        </p:nvCxnSpPr>
        <p:spPr>
          <a:xfrm flipH="1" rot="10800000">
            <a:off x="3093825" y="2131225"/>
            <a:ext cx="2079900" cy="3954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8" name="Google Shape;278;p39"/>
          <p:cNvCxnSpPr/>
          <p:nvPr/>
        </p:nvCxnSpPr>
        <p:spPr>
          <a:xfrm>
            <a:off x="2767275" y="3248525"/>
            <a:ext cx="1185900" cy="11172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9" name="Google Shape;279;p39"/>
          <p:cNvCxnSpPr/>
          <p:nvPr/>
        </p:nvCxnSpPr>
        <p:spPr>
          <a:xfrm flipH="1" rot="10800000">
            <a:off x="2079750" y="3609475"/>
            <a:ext cx="2612700" cy="2922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0" name="Google Shape;280;p39"/>
          <p:cNvCxnSpPr/>
          <p:nvPr/>
        </p:nvCxnSpPr>
        <p:spPr>
          <a:xfrm>
            <a:off x="2423500" y="4554800"/>
            <a:ext cx="5362800" cy="9453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1" name="Google Shape;281;p39"/>
          <p:cNvCxnSpPr/>
          <p:nvPr/>
        </p:nvCxnSpPr>
        <p:spPr>
          <a:xfrm>
            <a:off x="2251625" y="5242325"/>
            <a:ext cx="3678300" cy="7734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0"/>
          <p:cNvSpPr txBox="1"/>
          <p:nvPr>
            <p:ph type="title"/>
          </p:nvPr>
        </p:nvSpPr>
        <p:spPr>
          <a:xfrm>
            <a:off x="490550" y="265400"/>
            <a:ext cx="3513900" cy="767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Sensory Path</a:t>
            </a:r>
            <a:endParaRPr b="1"/>
          </a:p>
        </p:txBody>
      </p:sp>
      <p:sp>
        <p:nvSpPr>
          <p:cNvPr id="287" name="Google Shape;287;p40"/>
          <p:cNvSpPr txBox="1"/>
          <p:nvPr>
            <p:ph idx="1" type="body"/>
          </p:nvPr>
        </p:nvSpPr>
        <p:spPr>
          <a:xfrm>
            <a:off x="743710" y="3417976"/>
            <a:ext cx="6347700" cy="86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8" name="Google Shape;28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850" y="1217262"/>
            <a:ext cx="2927000" cy="5261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0150" y="1217262"/>
            <a:ext cx="2927000" cy="5261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83450" y="1217275"/>
            <a:ext cx="2927000" cy="526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 txBox="1"/>
          <p:nvPr>
            <p:ph type="ctrTitle"/>
          </p:nvPr>
        </p:nvSpPr>
        <p:spPr>
          <a:xfrm>
            <a:off x="1004020" y="137709"/>
            <a:ext cx="58266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200"/>
              <a:t>Tracking Student Behavior</a:t>
            </a:r>
            <a:endParaRPr b="1" sz="4200"/>
          </a:p>
        </p:txBody>
      </p:sp>
      <p:sp>
        <p:nvSpPr>
          <p:cNvPr id="296" name="Google Shape;296;p41"/>
          <p:cNvSpPr txBox="1"/>
          <p:nvPr>
            <p:ph idx="1" type="subTitle"/>
          </p:nvPr>
        </p:nvSpPr>
        <p:spPr>
          <a:xfrm>
            <a:off x="842925" y="1991198"/>
            <a:ext cx="5826600" cy="416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1790" lvl="0" marL="457200" rtl="0" algn="l">
              <a:spcBef>
                <a:spcPts val="1000"/>
              </a:spcBef>
              <a:spcAft>
                <a:spcPts val="0"/>
              </a:spcAft>
              <a:buSzPts val="1940"/>
              <a:buChar char="-"/>
            </a:pPr>
            <a:r>
              <a:rPr lang="en-US" sz="2300"/>
              <a:t>SEL assessment filled out at the beginning and end of each semester by </a:t>
            </a:r>
            <a:r>
              <a:rPr lang="en-US" sz="2300"/>
              <a:t>After School</a:t>
            </a:r>
            <a:r>
              <a:rPr lang="en-US" sz="2300"/>
              <a:t> teachers</a:t>
            </a:r>
            <a:endParaRPr sz="2300"/>
          </a:p>
          <a:p>
            <a:pPr indent="-341630" lvl="1" marL="914400" rtl="0" algn="l">
              <a:spcBef>
                <a:spcPts val="0"/>
              </a:spcBef>
              <a:spcAft>
                <a:spcPts val="0"/>
              </a:spcAft>
              <a:buSzPts val="1780"/>
              <a:buChar char="-"/>
            </a:pPr>
            <a:r>
              <a:rPr lang="en-US" sz="2100"/>
              <a:t>Lets the staff understand what is working and not working with our children, as well as what we can do to ensure success for them. </a:t>
            </a:r>
            <a:endParaRPr sz="2100"/>
          </a:p>
          <a:p>
            <a:pPr indent="-341630" lvl="1" marL="914400" rtl="0" algn="l">
              <a:spcBef>
                <a:spcPts val="0"/>
              </a:spcBef>
              <a:spcAft>
                <a:spcPts val="0"/>
              </a:spcAft>
              <a:buSzPts val="1780"/>
              <a:buChar char="-"/>
            </a:pPr>
            <a:r>
              <a:rPr lang="en-US" sz="2100"/>
              <a:t>Class Dojo and the Beth Bucks Store</a:t>
            </a:r>
            <a:endParaRPr sz="2100"/>
          </a:p>
          <a:p>
            <a:pPr indent="-331469" lvl="2" marL="1371600" rtl="0" algn="l">
              <a:spcBef>
                <a:spcPts val="0"/>
              </a:spcBef>
              <a:spcAft>
                <a:spcPts val="0"/>
              </a:spcAft>
              <a:buSzPts val="1620"/>
              <a:buChar char="-"/>
            </a:pPr>
            <a:r>
              <a:rPr lang="en-US" sz="1900"/>
              <a:t>Transforming good behaviors to tangible items they’ve earned</a:t>
            </a:r>
            <a:endParaRPr sz="1900"/>
          </a:p>
          <a:p>
            <a:pPr indent="-331469" lvl="2" marL="1371600" rtl="0" algn="l">
              <a:spcBef>
                <a:spcPts val="0"/>
              </a:spcBef>
              <a:spcAft>
                <a:spcPts val="0"/>
              </a:spcAft>
              <a:buSzPts val="1620"/>
              <a:buChar char="-"/>
            </a:pPr>
            <a:r>
              <a:rPr lang="en-US" sz="1900"/>
              <a:t>Ability to track specific behaviors to understand the impact of SEL</a:t>
            </a:r>
            <a:endParaRPr sz="19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2"/>
          <p:cNvSpPr txBox="1"/>
          <p:nvPr>
            <p:ph type="ctrTitle"/>
          </p:nvPr>
        </p:nvSpPr>
        <p:spPr>
          <a:xfrm>
            <a:off x="1245975" y="237100"/>
            <a:ext cx="5826600" cy="1572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300"/>
              <a:t>Examples of Assessments Used</a:t>
            </a:r>
            <a:endParaRPr b="1" sz="4300"/>
          </a:p>
        </p:txBody>
      </p:sp>
      <p:sp>
        <p:nvSpPr>
          <p:cNvPr id="302" name="Google Shape;302;p42"/>
          <p:cNvSpPr txBox="1"/>
          <p:nvPr>
            <p:ph idx="1" type="subTitle"/>
          </p:nvPr>
        </p:nvSpPr>
        <p:spPr>
          <a:xfrm>
            <a:off x="1130595" y="4050834"/>
            <a:ext cx="5826600" cy="109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3" name="Google Shape;30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779" y="1945175"/>
            <a:ext cx="3556651" cy="4602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3025" y="1945150"/>
            <a:ext cx="3556651" cy="4602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3"/>
          <p:cNvSpPr txBox="1"/>
          <p:nvPr>
            <p:ph type="ctrTitle"/>
          </p:nvPr>
        </p:nvSpPr>
        <p:spPr>
          <a:xfrm>
            <a:off x="731050" y="1539050"/>
            <a:ext cx="6679500" cy="2569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Student Testimony: Jason Fletcher</a:t>
            </a:r>
            <a:endParaRPr b="1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4"/>
          <p:cNvSpPr txBox="1"/>
          <p:nvPr>
            <p:ph type="title"/>
          </p:nvPr>
        </p:nvSpPr>
        <p:spPr>
          <a:xfrm>
            <a:off x="743700" y="329505"/>
            <a:ext cx="6347700" cy="1019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Jason’s Background</a:t>
            </a:r>
            <a:endParaRPr b="1"/>
          </a:p>
        </p:txBody>
      </p:sp>
      <p:sp>
        <p:nvSpPr>
          <p:cNvPr id="315" name="Google Shape;315;p44"/>
          <p:cNvSpPr txBox="1"/>
          <p:nvPr>
            <p:ph idx="1" type="body"/>
          </p:nvPr>
        </p:nvSpPr>
        <p:spPr>
          <a:xfrm>
            <a:off x="743710" y="1730501"/>
            <a:ext cx="6347700" cy="86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Foundation: Low-income household, parents exhibit some neglectful behaviors, usually in charge of taking care his younger siblings. 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Exhibits ADHD behaviors with no regulation, and as a result </a:t>
            </a:r>
            <a:r>
              <a:rPr lang="en-US"/>
              <a:t>usually</a:t>
            </a:r>
            <a:r>
              <a:rPr lang="en-US"/>
              <a:t> leads to him getting in trouble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5"/>
          <p:cNvSpPr txBox="1"/>
          <p:nvPr>
            <p:ph type="title"/>
          </p:nvPr>
        </p:nvSpPr>
        <p:spPr>
          <a:xfrm>
            <a:off x="743700" y="920829"/>
            <a:ext cx="6347700" cy="116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Starting in Read to Lead</a:t>
            </a:r>
            <a:endParaRPr b="1"/>
          </a:p>
        </p:txBody>
      </p:sp>
      <p:sp>
        <p:nvSpPr>
          <p:cNvPr id="321" name="Google Shape;321;p45"/>
          <p:cNvSpPr txBox="1"/>
          <p:nvPr>
            <p:ph idx="1" type="body"/>
          </p:nvPr>
        </p:nvSpPr>
        <p:spPr>
          <a:xfrm>
            <a:off x="743710" y="2422826"/>
            <a:ext cx="6347700" cy="86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Had a lot of difficulty listening to adults and being in the classroom setting. This lead to being in trouble often, cultivating an implicit bias towards adults/ teachers.</a:t>
            </a:r>
            <a:endParaRPr/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Created harsh reactions to staff direction: temper tantrums, refusal to work, and storming out of the classroom was prominent. 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6"/>
          <p:cNvSpPr txBox="1"/>
          <p:nvPr>
            <p:ph type="title"/>
          </p:nvPr>
        </p:nvSpPr>
        <p:spPr>
          <a:xfrm>
            <a:off x="100075" y="112575"/>
            <a:ext cx="7402500" cy="1476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/>
              <a:t>SEL and Structured Flexibility</a:t>
            </a:r>
            <a:endParaRPr b="1" sz="4100"/>
          </a:p>
        </p:txBody>
      </p:sp>
      <p:sp>
        <p:nvSpPr>
          <p:cNvPr id="327" name="Google Shape;327;p46"/>
          <p:cNvSpPr txBox="1"/>
          <p:nvPr>
            <p:ph idx="1" type="body"/>
          </p:nvPr>
        </p:nvSpPr>
        <p:spPr>
          <a:xfrm>
            <a:off x="718750" y="1825200"/>
            <a:ext cx="6372600" cy="481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By introducing Jason to SEL during individual check-ins, he was able to to learn how to better express and manage his emotions</a:t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○"/>
            </a:pPr>
            <a:r>
              <a:rPr lang="en-US" sz="2100">
                <a:solidFill>
                  <a:srgbClr val="666666"/>
                </a:solidFill>
              </a:rPr>
              <a:t>This led to a decrease in classroom disruption because he had an outlet for emotional regulation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Also realized by using a trauma-informed lens that making him abide strictly by the program schedule was not always best for him</a:t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○"/>
            </a:pPr>
            <a:r>
              <a:rPr lang="en-US" sz="2100">
                <a:solidFill>
                  <a:srgbClr val="666666"/>
                </a:solidFill>
              </a:rPr>
              <a:t>Giving him breaks in chill spaces</a:t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○"/>
            </a:pPr>
            <a:r>
              <a:rPr lang="en-US" sz="2100">
                <a:solidFill>
                  <a:srgbClr val="666666"/>
                </a:solidFill>
              </a:rPr>
              <a:t>Incentivizing technology </a:t>
            </a:r>
            <a:r>
              <a:rPr lang="en-US" sz="2100">
                <a:solidFill>
                  <a:srgbClr val="666666"/>
                </a:solidFill>
              </a:rPr>
              <a:t> </a:t>
            </a:r>
            <a:endParaRPr sz="2100">
              <a:solidFill>
                <a:srgbClr val="666666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Char char="●"/>
            </a:pPr>
            <a:r>
              <a:rPr lang="en-US" sz="2100">
                <a:solidFill>
                  <a:srgbClr val="666666"/>
                </a:solidFill>
              </a:rPr>
              <a:t>Working through problems collaboratively, learning body regulation techniques, etc.</a:t>
            </a:r>
            <a:endParaRPr sz="2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ctrTitle"/>
          </p:nvPr>
        </p:nvSpPr>
        <p:spPr>
          <a:xfrm>
            <a:off x="336575" y="2404425"/>
            <a:ext cx="71259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Read to Lead Academy</a:t>
            </a:r>
            <a:endParaRPr b="1"/>
          </a:p>
        </p:txBody>
      </p:sp>
      <p:sp>
        <p:nvSpPr>
          <p:cNvPr id="133" name="Google Shape;133;p20"/>
          <p:cNvSpPr txBox="1"/>
          <p:nvPr>
            <p:ph idx="1" type="subTitle"/>
          </p:nvPr>
        </p:nvSpPr>
        <p:spPr>
          <a:xfrm>
            <a:off x="986220" y="3970284"/>
            <a:ext cx="5826600" cy="109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Where We Started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/>
          <p:nvPr>
            <p:ph type="title"/>
          </p:nvPr>
        </p:nvSpPr>
        <p:spPr>
          <a:xfrm>
            <a:off x="616700" y="469280"/>
            <a:ext cx="6347700" cy="1019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Progress with SEL</a:t>
            </a:r>
            <a:endParaRPr b="1"/>
          </a:p>
        </p:txBody>
      </p:sp>
      <p:sp>
        <p:nvSpPr>
          <p:cNvPr id="333" name="Google Shape;333;p47"/>
          <p:cNvSpPr txBox="1"/>
          <p:nvPr>
            <p:ph idx="1" type="body"/>
          </p:nvPr>
        </p:nvSpPr>
        <p:spPr>
          <a:xfrm>
            <a:off x="265000" y="1668825"/>
            <a:ext cx="6798300" cy="4836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lphaUcPeriod"/>
            </a:pPr>
            <a:r>
              <a:rPr lang="en-US" sz="1900">
                <a:solidFill>
                  <a:srgbClr val="666666"/>
                </a:solidFill>
              </a:rPr>
              <a:t>Seeing SEL coordinator as needed, understanding when he needs a break, expressing and managing his emotions, choosing good influences to be around, etc. </a:t>
            </a:r>
            <a:r>
              <a:rPr lang="en-US" sz="1900">
                <a:solidFill>
                  <a:srgbClr val="666666"/>
                </a:solidFill>
                <a:highlight>
                  <a:srgbClr val="FFFFFF"/>
                </a:highlight>
              </a:rPr>
              <a:t>– </a:t>
            </a:r>
            <a:r>
              <a:rPr lang="en-US" sz="1900">
                <a:solidFill>
                  <a:srgbClr val="666666"/>
                </a:solidFill>
              </a:rPr>
              <a:t>DESPITE his home-life, which did not change</a:t>
            </a:r>
            <a:endParaRPr sz="1900">
              <a:solidFill>
                <a:srgbClr val="666666"/>
              </a:solidFill>
            </a:endParaRPr>
          </a:p>
          <a:p>
            <a:pPr indent="-3492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rabicPeriod"/>
            </a:pPr>
            <a:r>
              <a:rPr lang="en-US" sz="1900">
                <a:solidFill>
                  <a:srgbClr val="666666"/>
                </a:solidFill>
              </a:rPr>
              <a:t>Emotional recognition of adults</a:t>
            </a:r>
            <a:endParaRPr sz="1900">
              <a:solidFill>
                <a:srgbClr val="666666"/>
              </a:solidFill>
            </a:endParaRPr>
          </a:p>
          <a:p>
            <a:pPr indent="-3492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lphaLcParenR"/>
            </a:pPr>
            <a:r>
              <a:rPr lang="en-US" sz="1900">
                <a:solidFill>
                  <a:srgbClr val="666666"/>
                </a:solidFill>
              </a:rPr>
              <a:t> Shaped through SEL to cultivate empathy but used as a survival skill at home</a:t>
            </a:r>
            <a:endParaRPr sz="1900">
              <a:solidFill>
                <a:srgbClr val="666666"/>
              </a:solidFill>
            </a:endParaRPr>
          </a:p>
          <a:p>
            <a:pPr indent="-3492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rabicPeriod"/>
            </a:pPr>
            <a:r>
              <a:rPr lang="en-US" sz="1900">
                <a:solidFill>
                  <a:srgbClr val="666666"/>
                </a:solidFill>
              </a:rPr>
              <a:t>Initiating physical touch and verbalizing feelings</a:t>
            </a:r>
            <a:endParaRPr sz="1900">
              <a:solidFill>
                <a:srgbClr val="666666"/>
              </a:solidFill>
            </a:endParaRPr>
          </a:p>
          <a:p>
            <a:pPr indent="-3492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lphaLcParenR"/>
            </a:pPr>
            <a:r>
              <a:rPr lang="en-US" sz="1900">
                <a:solidFill>
                  <a:srgbClr val="666666"/>
                </a:solidFill>
              </a:rPr>
              <a:t>Hugging others</a:t>
            </a:r>
            <a:endParaRPr sz="1900">
              <a:solidFill>
                <a:srgbClr val="666666"/>
              </a:solidFill>
            </a:endParaRPr>
          </a:p>
          <a:p>
            <a:pPr indent="-3492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lphaLcParenR"/>
            </a:pPr>
            <a:r>
              <a:rPr lang="en-US" sz="1900">
                <a:solidFill>
                  <a:srgbClr val="666666"/>
                </a:solidFill>
              </a:rPr>
              <a:t>Saying “I love you”, “I’m angry”, “I need a break”, etc.</a:t>
            </a:r>
            <a:endParaRPr sz="1900">
              <a:solidFill>
                <a:srgbClr val="666666"/>
              </a:solidFill>
            </a:endParaRPr>
          </a:p>
          <a:p>
            <a:pPr indent="-3492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rabicPeriod"/>
            </a:pPr>
            <a:r>
              <a:rPr lang="en-US" sz="1900">
                <a:solidFill>
                  <a:srgbClr val="666666"/>
                </a:solidFill>
              </a:rPr>
              <a:t>Identifying when to take a break</a:t>
            </a:r>
            <a:endParaRPr sz="1900">
              <a:solidFill>
                <a:srgbClr val="666666"/>
              </a:solidFill>
            </a:endParaRPr>
          </a:p>
          <a:p>
            <a:pPr indent="-3492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AutoNum type="arabicPeriod"/>
            </a:pPr>
            <a:r>
              <a:rPr lang="en-US" sz="1900">
                <a:solidFill>
                  <a:srgbClr val="666666"/>
                </a:solidFill>
              </a:rPr>
              <a:t>Pausing to make a good choice</a:t>
            </a:r>
            <a:endParaRPr sz="19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8"/>
          <p:cNvSpPr txBox="1"/>
          <p:nvPr>
            <p:ph type="title"/>
          </p:nvPr>
        </p:nvSpPr>
        <p:spPr>
          <a:xfrm>
            <a:off x="686175" y="285231"/>
            <a:ext cx="6347700" cy="7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Partnerships for Success</a:t>
            </a:r>
            <a:endParaRPr b="1"/>
          </a:p>
        </p:txBody>
      </p:sp>
      <p:sp>
        <p:nvSpPr>
          <p:cNvPr id="339" name="Google Shape;339;p48"/>
          <p:cNvSpPr txBox="1"/>
          <p:nvPr>
            <p:ph idx="1" type="body"/>
          </p:nvPr>
        </p:nvSpPr>
        <p:spPr>
          <a:xfrm>
            <a:off x="686175" y="1444175"/>
            <a:ext cx="6550800" cy="4908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500"/>
              <a:buChar char="-"/>
            </a:pPr>
            <a:r>
              <a:rPr lang="en-US" sz="2900"/>
              <a:t>Tennessee Aquarium</a:t>
            </a:r>
            <a:endParaRPr sz="2900"/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US" sz="2900"/>
              <a:t>Southside Library</a:t>
            </a:r>
            <a:endParaRPr sz="2900"/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US" sz="2900"/>
              <a:t>Splash Art</a:t>
            </a:r>
            <a:endParaRPr sz="2900"/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US" sz="2900"/>
              <a:t>Chattanooga Zoo</a:t>
            </a:r>
            <a:endParaRPr sz="2900"/>
          </a:p>
          <a:p>
            <a:pPr indent="-387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en-US" sz="2900"/>
              <a:t>Hamilton County Schools</a:t>
            </a:r>
            <a:endParaRPr sz="2900"/>
          </a:p>
          <a:p>
            <a:pPr indent="-4127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900"/>
              <a:buChar char="-"/>
            </a:pPr>
            <a:r>
              <a:rPr lang="en-US" sz="2900"/>
              <a:t>Informal Educators of Chattanooga</a:t>
            </a:r>
            <a:endParaRPr sz="29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9"/>
          <p:cNvSpPr txBox="1"/>
          <p:nvPr>
            <p:ph type="title"/>
          </p:nvPr>
        </p:nvSpPr>
        <p:spPr>
          <a:xfrm>
            <a:off x="609600" y="-818250"/>
            <a:ext cx="6347700" cy="3403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200"/>
              <a:t>Challenges and Opportunities</a:t>
            </a:r>
            <a:endParaRPr b="1" sz="4200"/>
          </a:p>
        </p:txBody>
      </p:sp>
      <p:sp>
        <p:nvSpPr>
          <p:cNvPr id="345" name="Google Shape;345;p49"/>
          <p:cNvSpPr txBox="1"/>
          <p:nvPr>
            <p:ph idx="1" type="body"/>
          </p:nvPr>
        </p:nvSpPr>
        <p:spPr>
          <a:xfrm>
            <a:off x="609600" y="1777575"/>
            <a:ext cx="6347700" cy="4285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20040" lvl="0" marL="457200" rtl="0" algn="l"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40"/>
              <a:buChar char="-"/>
            </a:pPr>
            <a:r>
              <a:rPr lang="en-US">
                <a:solidFill>
                  <a:srgbClr val="666666"/>
                </a:solidFill>
              </a:rPr>
              <a:t>Molding our program to our children means constant change, which no one likes. </a:t>
            </a:r>
            <a:endParaRPr>
              <a:solidFill>
                <a:srgbClr val="666666"/>
              </a:solidFill>
            </a:endParaRPr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40"/>
              <a:buChar char="-"/>
            </a:pPr>
            <a:r>
              <a:rPr lang="en-US">
                <a:solidFill>
                  <a:srgbClr val="666666"/>
                </a:solidFill>
              </a:rPr>
              <a:t>Modifying our program based on our resources and needs means that we add more support for the children</a:t>
            </a:r>
            <a:endParaRPr>
              <a:solidFill>
                <a:srgbClr val="666666"/>
              </a:solidFill>
            </a:endParaRPr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SEL Staff- With two staff members, we are able to have one on one sessions with more children</a:t>
            </a:r>
            <a:endParaRPr/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Flexible seating and classroom modifications help keep the children focused</a:t>
            </a:r>
            <a:endParaRPr/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Developing and using more accurate SEL assessments for staff and students will yield better results in the future</a:t>
            </a:r>
            <a:endParaRPr/>
          </a:p>
          <a:p>
            <a:pPr indent="-320040" lvl="1" marL="9144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Classroom staff adjust to support the SEL instruction and learning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0"/>
          <p:cNvSpPr txBox="1"/>
          <p:nvPr>
            <p:ph type="title"/>
          </p:nvPr>
        </p:nvSpPr>
        <p:spPr>
          <a:xfrm>
            <a:off x="609600" y="-847100"/>
            <a:ext cx="6347700" cy="3403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COVID-19 Impact</a:t>
            </a:r>
            <a:endParaRPr/>
          </a:p>
        </p:txBody>
      </p:sp>
      <p:sp>
        <p:nvSpPr>
          <p:cNvPr id="351" name="Google Shape;351;p50"/>
          <p:cNvSpPr txBox="1"/>
          <p:nvPr>
            <p:ph idx="1" type="body"/>
          </p:nvPr>
        </p:nvSpPr>
        <p:spPr>
          <a:xfrm>
            <a:off x="609600" y="1787775"/>
            <a:ext cx="6347700" cy="1571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https://drive.google.com/file/d/1qg0Sa9Em3n-45325ysScdUhpckoATmbE/view?usp=sharing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ctrTitle"/>
          </p:nvPr>
        </p:nvSpPr>
        <p:spPr>
          <a:xfrm>
            <a:off x="1130595" y="2404534"/>
            <a:ext cx="58266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Why </a:t>
            </a:r>
            <a:r>
              <a:rPr b="1" lang="en-US"/>
              <a:t>We Do What We Do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>
            <p:ph type="ctrTitle"/>
          </p:nvPr>
        </p:nvSpPr>
        <p:spPr>
          <a:xfrm>
            <a:off x="1130595" y="2404534"/>
            <a:ext cx="58266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2"/>
          <p:cNvSpPr txBox="1"/>
          <p:nvPr>
            <p:ph idx="1" type="subTitle"/>
          </p:nvPr>
        </p:nvSpPr>
        <p:spPr>
          <a:xfrm>
            <a:off x="1130595" y="4050834"/>
            <a:ext cx="5826600" cy="109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9143"/>
            <a:ext cx="9143999" cy="5144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>
            <p:ph type="title"/>
          </p:nvPr>
        </p:nvSpPr>
        <p:spPr>
          <a:xfrm>
            <a:off x="743700" y="218905"/>
            <a:ext cx="6347700" cy="932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 Day in RTL</a:t>
            </a:r>
            <a:endParaRPr b="1"/>
          </a:p>
        </p:txBody>
      </p:sp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743700" y="1254700"/>
            <a:ext cx="2904000" cy="4173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Transportation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Homework help 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Structured and Unstructured Play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Snack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Academic games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Reading time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SEL development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Small groups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Aquarium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Library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Nature Center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Zoo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rebuchet MS"/>
              <a:buChar char="●"/>
            </a:pPr>
            <a:r>
              <a:rPr lang="en-US" sz="1300">
                <a:solidFill>
                  <a:srgbClr val="666666"/>
                </a:solidFill>
              </a:rPr>
              <a:t>Girl Scouts</a:t>
            </a:r>
            <a:endParaRPr sz="13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 rotWithShape="1">
          <a:blip r:embed="rId3">
            <a:alphaModFix/>
          </a:blip>
          <a:srcRect b="13565" l="0" r="0" t="6067"/>
          <a:stretch/>
        </p:blipFill>
        <p:spPr>
          <a:xfrm>
            <a:off x="5339450" y="1734076"/>
            <a:ext cx="1937075" cy="2615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3"/>
          <p:cNvPicPr preferRelativeResize="0"/>
          <p:nvPr/>
        </p:nvPicPr>
        <p:blipFill rotWithShape="1">
          <a:blip r:embed="rId4">
            <a:alphaModFix/>
          </a:blip>
          <a:srcRect b="46213" l="426" r="24739" t="5360"/>
          <a:stretch/>
        </p:blipFill>
        <p:spPr>
          <a:xfrm rot="-5400000">
            <a:off x="3670675" y="2830774"/>
            <a:ext cx="1576575" cy="146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3"/>
          <p:cNvPicPr preferRelativeResize="0"/>
          <p:nvPr/>
        </p:nvPicPr>
        <p:blipFill rotWithShape="1">
          <a:blip r:embed="rId5">
            <a:alphaModFix/>
          </a:blip>
          <a:srcRect b="35215" l="0" r="0" t="11972"/>
          <a:stretch/>
        </p:blipFill>
        <p:spPr>
          <a:xfrm>
            <a:off x="4541300" y="4514350"/>
            <a:ext cx="1937074" cy="2158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type="ctrTitle"/>
          </p:nvPr>
        </p:nvSpPr>
        <p:spPr>
          <a:xfrm>
            <a:off x="1623199" y="177600"/>
            <a:ext cx="48414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/>
              <a:t>How We Do What We Do</a:t>
            </a:r>
            <a:endParaRPr b="1" sz="4100"/>
          </a:p>
        </p:txBody>
      </p:sp>
      <p:sp>
        <p:nvSpPr>
          <p:cNvPr id="160" name="Google Shape;160;p24"/>
          <p:cNvSpPr txBox="1"/>
          <p:nvPr>
            <p:ph idx="1" type="subTitle"/>
          </p:nvPr>
        </p:nvSpPr>
        <p:spPr>
          <a:xfrm>
            <a:off x="1130600" y="1716275"/>
            <a:ext cx="5826600" cy="4773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Understanding ACEs, TBRI, Trauma Responsive Programming</a:t>
            </a:r>
            <a:endParaRPr/>
          </a:p>
          <a:p>
            <a: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Staff has over 75 certifications from various webinars, conferences, and trainings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“Elasticity”</a:t>
            </a:r>
            <a:endParaRPr/>
          </a:p>
          <a:p>
            <a: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Conforming to our children rather than a top down approach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Keeping a rigid program did not yield positive results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Relationships</a:t>
            </a:r>
            <a:endParaRPr/>
          </a:p>
          <a:p>
            <a: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Necessary for setting the foundation of how we operate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-"/>
            </a:pPr>
            <a:r>
              <a:rPr lang="en-US"/>
              <a:t>Important to understand what each child needs in order to serve them from a foundational approach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/>
          <p:nvPr>
            <p:ph type="title"/>
          </p:nvPr>
        </p:nvSpPr>
        <p:spPr>
          <a:xfrm>
            <a:off x="831225" y="412800"/>
            <a:ext cx="6020100" cy="1160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Support On Every Level</a:t>
            </a:r>
            <a:endParaRPr b="1"/>
          </a:p>
        </p:txBody>
      </p:sp>
      <p:sp>
        <p:nvSpPr>
          <p:cNvPr id="166" name="Google Shape;166;p25"/>
          <p:cNvSpPr txBox="1"/>
          <p:nvPr>
            <p:ph idx="1" type="body"/>
          </p:nvPr>
        </p:nvSpPr>
        <p:spPr>
          <a:xfrm>
            <a:off x="393800" y="2293250"/>
            <a:ext cx="6457500" cy="332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UcPeriod"/>
            </a:pPr>
            <a:r>
              <a:rPr lang="en-US" sz="2100">
                <a:solidFill>
                  <a:srgbClr val="666666"/>
                </a:solidFill>
              </a:rPr>
              <a:t>Pulse Oximeters, Hydration, and Food Security</a:t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UcPeriod"/>
            </a:pPr>
            <a:r>
              <a:rPr lang="en-US" sz="2100">
                <a:solidFill>
                  <a:srgbClr val="666666"/>
                </a:solidFill>
              </a:rPr>
              <a:t>Teaching Tolerance </a:t>
            </a:r>
            <a:r>
              <a:rPr lang="en-US" sz="2100">
                <a:solidFill>
                  <a:srgbClr val="666666"/>
                </a:solidFill>
              </a:rPr>
              <a:t>curriculum</a:t>
            </a:r>
            <a:r>
              <a:rPr lang="en-US" sz="2100">
                <a:solidFill>
                  <a:srgbClr val="666666"/>
                </a:solidFill>
              </a:rPr>
              <a:t> in classrooms </a:t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UcPeriod"/>
            </a:pPr>
            <a:r>
              <a:rPr lang="en-US" sz="2100">
                <a:solidFill>
                  <a:srgbClr val="666666"/>
                </a:solidFill>
              </a:rPr>
              <a:t>Monthly Community in the Class sessions</a:t>
            </a:r>
            <a:endParaRPr sz="2100">
              <a:solidFill>
                <a:srgbClr val="666666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666666"/>
              </a:solidFill>
            </a:endParaRPr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lphaUcPeriod"/>
            </a:pPr>
            <a:r>
              <a:rPr b="1" lang="en-US" sz="2100">
                <a:solidFill>
                  <a:srgbClr val="666666"/>
                </a:solidFill>
              </a:rPr>
              <a:t>Social-Emotional Learning (SEL)</a:t>
            </a:r>
            <a:endParaRPr b="1" sz="2100">
              <a:solidFill>
                <a:srgbClr val="666666"/>
              </a:solidFill>
            </a:endParaRPr>
          </a:p>
          <a:p>
            <a:pPr indent="-3619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rabicPeriod"/>
            </a:pPr>
            <a:r>
              <a:rPr lang="en-US" sz="2100">
                <a:solidFill>
                  <a:srgbClr val="666666"/>
                </a:solidFill>
              </a:rPr>
              <a:t>Individual Check-ins</a:t>
            </a:r>
            <a:endParaRPr sz="2100">
              <a:solidFill>
                <a:srgbClr val="666666"/>
              </a:solidFill>
            </a:endParaRPr>
          </a:p>
          <a:p>
            <a:pPr indent="-3619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100"/>
              <a:buFont typeface="Trebuchet MS"/>
              <a:buAutoNum type="arabicPeriod"/>
            </a:pPr>
            <a:r>
              <a:rPr lang="en-US" sz="2100">
                <a:solidFill>
                  <a:srgbClr val="666666"/>
                </a:solidFill>
              </a:rPr>
              <a:t>Small psychoeducational groups</a:t>
            </a:r>
            <a:endParaRPr sz="2100">
              <a:solidFill>
                <a:srgbClr val="666666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>
            <p:ph type="title"/>
          </p:nvPr>
        </p:nvSpPr>
        <p:spPr>
          <a:xfrm>
            <a:off x="351450" y="169625"/>
            <a:ext cx="6739800" cy="1255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/>
              <a:t>Pulse Oximeters</a:t>
            </a:r>
            <a:endParaRPr b="1"/>
          </a:p>
        </p:txBody>
      </p:sp>
      <p:sp>
        <p:nvSpPr>
          <p:cNvPr id="172" name="Google Shape;172;p26"/>
          <p:cNvSpPr txBox="1"/>
          <p:nvPr>
            <p:ph idx="1" type="body"/>
          </p:nvPr>
        </p:nvSpPr>
        <p:spPr>
          <a:xfrm>
            <a:off x="351450" y="1482950"/>
            <a:ext cx="6739800" cy="4896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●"/>
            </a:pPr>
            <a:r>
              <a:rPr lang="en-US">
                <a:solidFill>
                  <a:srgbClr val="666666"/>
                </a:solidFill>
              </a:rPr>
              <a:t>Pulse oximeter allowed us to show our kids that their “calm” did not always match their physiological responses </a:t>
            </a:r>
            <a:endParaRPr>
              <a:solidFill>
                <a:srgbClr val="66666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●"/>
            </a:pPr>
            <a:r>
              <a:rPr lang="en-US">
                <a:solidFill>
                  <a:srgbClr val="666666"/>
                </a:solidFill>
              </a:rPr>
              <a:t> We did not use the pulse oximeters a lot, but when we did, they told us a lot about our kids</a:t>
            </a:r>
            <a:endParaRPr>
              <a:solidFill>
                <a:srgbClr val="66666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One of our students had a heart rate of 146 bpm at what appeared to be her “calm.” </a:t>
            </a:r>
            <a:endParaRPr sz="1900">
              <a:solidFill>
                <a:srgbClr val="666666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Trebuchet MS"/>
              <a:buChar char="■"/>
            </a:pPr>
            <a:r>
              <a:rPr lang="en-US" sz="1800">
                <a:solidFill>
                  <a:srgbClr val="666666"/>
                </a:solidFill>
              </a:rPr>
              <a:t>A normal heart rate for children 7-9 years old is 70-110 bpm</a:t>
            </a:r>
            <a:endParaRPr sz="180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Another student said he was “fine”</a:t>
            </a:r>
            <a:endParaRPr sz="1900">
              <a:solidFill>
                <a:srgbClr val="666666"/>
              </a:solidFill>
            </a:endParaRPr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Trebuchet MS"/>
              <a:buChar char="■"/>
            </a:pPr>
            <a:r>
              <a:rPr lang="en-US" sz="2000">
                <a:solidFill>
                  <a:srgbClr val="666666"/>
                </a:solidFill>
              </a:rPr>
              <a:t> </a:t>
            </a:r>
            <a:r>
              <a:rPr lang="en-US" sz="1800">
                <a:solidFill>
                  <a:srgbClr val="666666"/>
                </a:solidFill>
              </a:rPr>
              <a:t>We watched his pulse slowly fall as he breathed and drank cold water</a:t>
            </a:r>
            <a:endParaRPr sz="1800">
              <a:solidFill>
                <a:srgbClr val="666666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Trebuchet MS"/>
              <a:buChar char="●"/>
            </a:pPr>
            <a:r>
              <a:rPr lang="en-US">
                <a:solidFill>
                  <a:srgbClr val="666666"/>
                </a:solidFill>
              </a:rPr>
              <a:t>Common for our kids’ bodies to be experiencing stress even when they say they are calm. </a:t>
            </a:r>
            <a:endParaRPr>
              <a:solidFill>
                <a:srgbClr val="66666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Trebuchet MS"/>
              <a:buChar char="○"/>
            </a:pPr>
            <a:r>
              <a:rPr lang="en-US" sz="1900">
                <a:solidFill>
                  <a:srgbClr val="666666"/>
                </a:solidFill>
              </a:rPr>
              <a:t>Pulse Oximeters are helpful tool to start a conversation about mindfulness and mind-body connection</a:t>
            </a:r>
            <a:endParaRPr sz="19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acet">
  <a:themeElements>
    <a:clrScheme name="Custom 3">
      <a:dk1>
        <a:srgbClr val="000000"/>
      </a:dk1>
      <a:lt1>
        <a:srgbClr val="FFFFFF"/>
      </a:lt1>
      <a:dk2>
        <a:srgbClr val="1F497D"/>
      </a:dk2>
      <a:lt2>
        <a:srgbClr val="C6D9F0"/>
      </a:lt2>
      <a:accent1>
        <a:srgbClr val="4F81BD"/>
      </a:accent1>
      <a:accent2>
        <a:srgbClr val="92D0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17365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