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2" r:id="rId2"/>
    <p:sldMasterId id="2147483684" r:id="rId3"/>
    <p:sldMasterId id="2147483696" r:id="rId4"/>
  </p:sldMasterIdLst>
  <p:notesMasterIdLst>
    <p:notesMasterId r:id="rId23"/>
  </p:notesMasterIdLst>
  <p:handoutMasterIdLst>
    <p:handoutMasterId r:id="rId24"/>
  </p:handoutMasterIdLst>
  <p:sldIdLst>
    <p:sldId id="365" r:id="rId5"/>
    <p:sldId id="344" r:id="rId6"/>
    <p:sldId id="345" r:id="rId7"/>
    <p:sldId id="346" r:id="rId8"/>
    <p:sldId id="356" r:id="rId9"/>
    <p:sldId id="347" r:id="rId10"/>
    <p:sldId id="348" r:id="rId11"/>
    <p:sldId id="349" r:id="rId12"/>
    <p:sldId id="351" r:id="rId13"/>
    <p:sldId id="358" r:id="rId14"/>
    <p:sldId id="362" r:id="rId15"/>
    <p:sldId id="363" r:id="rId16"/>
    <p:sldId id="364" r:id="rId17"/>
    <p:sldId id="352" r:id="rId18"/>
    <p:sldId id="353" r:id="rId19"/>
    <p:sldId id="360" r:id="rId20"/>
    <p:sldId id="361" r:id="rId21"/>
    <p:sldId id="343" r:id="rId22"/>
  </p:sldIdLst>
  <p:sldSz cx="9144000" cy="6858000" type="screen4x3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91E6699-AB9A-4F74-800D-BEA688F14958}">
          <p14:sldIdLst>
            <p14:sldId id="365"/>
            <p14:sldId id="344"/>
            <p14:sldId id="345"/>
            <p14:sldId id="346"/>
            <p14:sldId id="356"/>
            <p14:sldId id="347"/>
            <p14:sldId id="348"/>
            <p14:sldId id="349"/>
            <p14:sldId id="351"/>
            <p14:sldId id="358"/>
            <p14:sldId id="362"/>
            <p14:sldId id="363"/>
            <p14:sldId id="364"/>
            <p14:sldId id="352"/>
            <p14:sldId id="353"/>
            <p14:sldId id="360"/>
            <p14:sldId id="361"/>
            <p14:sldId id="343"/>
          </p14:sldIdLst>
        </p14:section>
        <p14:section name="Untitled Section" id="{7F046975-63BE-4CFB-87A4-70DF20C7CD0F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52" autoAdjust="0"/>
    <p:restoredTop sz="92649" autoAdjust="0"/>
  </p:normalViewPr>
  <p:slideViewPr>
    <p:cSldViewPr snapToGrid="0" snapToObjects="1">
      <p:cViewPr varScale="1">
        <p:scale>
          <a:sx n="118" d="100"/>
          <a:sy n="118" d="100"/>
        </p:scale>
        <p:origin x="1578" y="13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bs07343\Downloads\Visual%20Dependant%20and%20Non_dependantGaze%20Excursion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bs07343\Downloads\Visual%20Dependant%20and%20Non_dependantGaze%20Excursion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bs07343\Downloads\Visual%20Dependant%20and%20Non_dependantGaze%20Excursion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bs07343\Downloads\Visual%20Dependant%20and%20Non_dependantGaze%20Excursions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'Gaze Excursions'!$L$21</c:f>
              <c:strCache>
                <c:ptCount val="1"/>
                <c:pt idx="0">
                  <c:v>VT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errBars>
            <c:errBarType val="plus"/>
            <c:errValType val="cust"/>
            <c:noEndCap val="0"/>
            <c:plus>
              <c:numRef>
                <c:f>'Gaze Excursions'!$O$23:$P$23</c:f>
                <c:numCache>
                  <c:formatCode>General</c:formatCode>
                  <c:ptCount val="2"/>
                  <c:pt idx="0">
                    <c:v>248.48555922364653</c:v>
                  </c:pt>
                  <c:pt idx="1">
                    <c:v>542.1136486855977</c:v>
                  </c:pt>
                </c:numCache>
              </c:numRef>
            </c:plus>
            <c:minus>
              <c:numRef>
                <c:f>'Gaze Excursions'!$O$23:$P$23</c:f>
                <c:numCache>
                  <c:formatCode>General</c:formatCode>
                  <c:ptCount val="2"/>
                  <c:pt idx="0">
                    <c:v>248.48555922364653</c:v>
                  </c:pt>
                  <c:pt idx="1">
                    <c:v>542.1136486855977</c:v>
                  </c:pt>
                </c:numCache>
              </c:numRef>
            </c:minus>
            <c:spPr>
              <a:noFill/>
              <a:ln w="50800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'Gaze Excursions'!$O$21:$P$21</c:f>
              <c:strCache>
                <c:ptCount val="2"/>
                <c:pt idx="0">
                  <c:v>Peak Vertical Excursion Velocity</c:v>
                </c:pt>
                <c:pt idx="1">
                  <c:v>Peak Horizontal Excursion Velocity</c:v>
                </c:pt>
              </c:strCache>
            </c:strRef>
          </c:cat>
          <c:val>
            <c:numRef>
              <c:f>'Gaze Excursions'!$O$22:$P$22</c:f>
              <c:numCache>
                <c:formatCode>###0.000000</c:formatCode>
                <c:ptCount val="2"/>
                <c:pt idx="0">
                  <c:v>1660.2561009774499</c:v>
                </c:pt>
                <c:pt idx="1">
                  <c:v>1754.5280949999999</c:v>
                </c:pt>
              </c:numCache>
            </c:numRef>
          </c:val>
        </c:ser>
        <c:ser>
          <c:idx val="1"/>
          <c:order val="1"/>
          <c:tx>
            <c:strRef>
              <c:f>'Gaze Excursions'!$L$24</c:f>
              <c:strCache>
                <c:ptCount val="1"/>
                <c:pt idx="0">
                  <c:v>NVT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errBars>
            <c:errBarType val="plus"/>
            <c:errValType val="cust"/>
            <c:noEndCap val="0"/>
            <c:plus>
              <c:numRef>
                <c:f>'Gaze Excursions'!$O$25:$P$25</c:f>
                <c:numCache>
                  <c:formatCode>General</c:formatCode>
                  <c:ptCount val="2"/>
                  <c:pt idx="0">
                    <c:v>159.18977075909791</c:v>
                  </c:pt>
                  <c:pt idx="1">
                    <c:v>142.31136374456381</c:v>
                  </c:pt>
                </c:numCache>
              </c:numRef>
            </c:plus>
            <c:minus>
              <c:numRef>
                <c:f>'Gaze Excursions'!$O$25:$P$25</c:f>
                <c:numCache>
                  <c:formatCode>General</c:formatCode>
                  <c:ptCount val="2"/>
                  <c:pt idx="0">
                    <c:v>159.18977075909791</c:v>
                  </c:pt>
                  <c:pt idx="1">
                    <c:v>142.31136374456381</c:v>
                  </c:pt>
                </c:numCache>
              </c:numRef>
            </c:minus>
            <c:spPr>
              <a:noFill/>
              <a:ln w="50800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'Gaze Excursions'!$O$21:$P$21</c:f>
              <c:strCache>
                <c:ptCount val="2"/>
                <c:pt idx="0">
                  <c:v>Peak Vertical Excursion Velocity</c:v>
                </c:pt>
                <c:pt idx="1">
                  <c:v>Peak Horizontal Excursion Velocity</c:v>
                </c:pt>
              </c:strCache>
            </c:strRef>
          </c:cat>
          <c:val>
            <c:numRef>
              <c:f>'Gaze Excursions'!$O$24:$P$24</c:f>
              <c:numCache>
                <c:formatCode>General</c:formatCode>
                <c:ptCount val="2"/>
                <c:pt idx="0" formatCode="###0.000000">
                  <c:v>711.01390327215199</c:v>
                </c:pt>
                <c:pt idx="1">
                  <c:v>591.53533300000004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64801168"/>
        <c:axId val="264801560"/>
      </c:barChart>
      <c:catAx>
        <c:axId val="264801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264801560"/>
        <c:crosses val="autoZero"/>
        <c:auto val="1"/>
        <c:lblAlgn val="ctr"/>
        <c:lblOffset val="100"/>
        <c:noMultiLvlLbl val="0"/>
      </c:catAx>
      <c:valAx>
        <c:axId val="26480156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dirty="0"/>
                  <a:t> pixels*s</a:t>
                </a:r>
                <a:r>
                  <a:rPr lang="en-US" baseline="30000" dirty="0"/>
                  <a:t>-1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000" b="1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#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2648011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 b="1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388527281295258"/>
          <c:y val="4.519550941975483E-2"/>
          <c:w val="0.85527810869860466"/>
          <c:h val="0.6991289232679923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'Gaze Excursions'!$L$21</c:f>
              <c:strCache>
                <c:ptCount val="1"/>
                <c:pt idx="0">
                  <c:v>VT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errBars>
            <c:errBarType val="plus"/>
            <c:errValType val="cust"/>
            <c:noEndCap val="0"/>
            <c:plus>
              <c:numRef>
                <c:f>'Gaze Excursions'!$Q$23:$R$23</c:f>
                <c:numCache>
                  <c:formatCode>General</c:formatCode>
                  <c:ptCount val="2"/>
                  <c:pt idx="0">
                    <c:v>2.0358987072379935</c:v>
                  </c:pt>
                  <c:pt idx="1">
                    <c:v>1.4917922665483065</c:v>
                  </c:pt>
                </c:numCache>
              </c:numRef>
            </c:plus>
            <c:minus>
              <c:numRef>
                <c:f>'Gaze Excursions'!$Q$24:$R$24</c:f>
                <c:numCache>
                  <c:formatCode>General</c:formatCode>
                  <c:ptCount val="2"/>
                  <c:pt idx="0">
                    <c:v>8.7997990000000001</c:v>
                  </c:pt>
                  <c:pt idx="1">
                    <c:v>9.8319530000000004</c:v>
                  </c:pt>
                </c:numCache>
              </c:numRef>
            </c:minus>
            <c:spPr>
              <a:noFill/>
              <a:ln w="50800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'Gaze Excursions'!$Q$21:$R$21</c:f>
              <c:strCache>
                <c:ptCount val="2"/>
                <c:pt idx="0">
                  <c:v>Mean Vertical Excursion Velocity</c:v>
                </c:pt>
                <c:pt idx="1">
                  <c:v>Mean Horizontal Excursion Velocity</c:v>
                </c:pt>
              </c:strCache>
            </c:strRef>
          </c:cat>
          <c:val>
            <c:numRef>
              <c:f>'Gaze Excursions'!$Q$22:$R$22</c:f>
              <c:numCache>
                <c:formatCode>General</c:formatCode>
                <c:ptCount val="2"/>
                <c:pt idx="0">
                  <c:v>13.682847000000001</c:v>
                </c:pt>
                <c:pt idx="1">
                  <c:v>11.903404</c:v>
                </c:pt>
              </c:numCache>
            </c:numRef>
          </c:val>
        </c:ser>
        <c:ser>
          <c:idx val="1"/>
          <c:order val="1"/>
          <c:tx>
            <c:strRef>
              <c:f>'Gaze Excursions'!$L$24</c:f>
              <c:strCache>
                <c:ptCount val="1"/>
                <c:pt idx="0">
                  <c:v>NVT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errBars>
            <c:errBarType val="plus"/>
            <c:errValType val="cust"/>
            <c:noEndCap val="0"/>
            <c:plus>
              <c:numRef>
                <c:f>'Gaze Excursions'!$Q$25:$R$25</c:f>
                <c:numCache>
                  <c:formatCode>General</c:formatCode>
                  <c:ptCount val="2"/>
                  <c:pt idx="0">
                    <c:v>1.0134835492868151</c:v>
                  </c:pt>
                  <c:pt idx="1">
                    <c:v>0.95359702658971734</c:v>
                  </c:pt>
                </c:numCache>
              </c:numRef>
            </c:plus>
            <c:minus>
              <c:numRef>
                <c:f>'Gaze Excursions'!$Q$25:$R$25</c:f>
                <c:numCache>
                  <c:formatCode>General</c:formatCode>
                  <c:ptCount val="2"/>
                  <c:pt idx="0">
                    <c:v>1.0134835492868151</c:v>
                  </c:pt>
                  <c:pt idx="1">
                    <c:v>0.95359702658971734</c:v>
                  </c:pt>
                </c:numCache>
              </c:numRef>
            </c:minus>
            <c:spPr>
              <a:noFill/>
              <a:ln w="50800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'Gaze Excursions'!$Q$21:$R$21</c:f>
              <c:strCache>
                <c:ptCount val="2"/>
                <c:pt idx="0">
                  <c:v>Mean Vertical Excursion Velocity</c:v>
                </c:pt>
                <c:pt idx="1">
                  <c:v>Mean Horizontal Excursion Velocity</c:v>
                </c:pt>
              </c:strCache>
            </c:strRef>
          </c:cat>
          <c:val>
            <c:numRef>
              <c:f>'Gaze Excursions'!$Q$24:$R$24</c:f>
              <c:numCache>
                <c:formatCode>General</c:formatCode>
                <c:ptCount val="2"/>
                <c:pt idx="0" formatCode="###0.0000000">
                  <c:v>8.7997990000000001</c:v>
                </c:pt>
                <c:pt idx="1">
                  <c:v>9.8319530000000004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62822296"/>
        <c:axId val="262822688"/>
      </c:barChart>
      <c:catAx>
        <c:axId val="262822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262822688"/>
        <c:crosses val="autoZero"/>
        <c:auto val="1"/>
        <c:lblAlgn val="ctr"/>
        <c:lblOffset val="100"/>
        <c:noMultiLvlLbl val="0"/>
      </c:catAx>
      <c:valAx>
        <c:axId val="26282268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dirty="0"/>
                  <a:t>Pixels*s</a:t>
                </a:r>
                <a:r>
                  <a:rPr lang="en-US" baseline="30000" dirty="0"/>
                  <a:t>-1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000" b="1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2628222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2640816152663674"/>
          <c:y val="0.83308994369546996"/>
          <c:w val="0.21284436315597044"/>
          <c:h val="8.588257395175567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2000" b="1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8377289684689145E-2"/>
          <c:y val="4.1698965704466268E-2"/>
          <c:w val="0.81168034819228396"/>
          <c:h val="0.8172892806794095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'Gaze Excursions'!$T$20</c:f>
              <c:strCache>
                <c:ptCount val="1"/>
                <c:pt idx="0">
                  <c:v>Resultant Distance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errBars>
            <c:errBarType val="plus"/>
            <c:errValType val="cust"/>
            <c:noEndCap val="0"/>
            <c:plus>
              <c:numRef>
                <c:f>'Gaze Excursions'!$T$23:$U$23</c:f>
                <c:numCache>
                  <c:formatCode>General</c:formatCode>
                  <c:ptCount val="2"/>
                  <c:pt idx="0">
                    <c:v>0.54080313112451872</c:v>
                  </c:pt>
                  <c:pt idx="1">
                    <c:v>0.53675042090994218</c:v>
                  </c:pt>
                </c:numCache>
              </c:numRef>
            </c:plus>
            <c:minus>
              <c:numRef>
                <c:f>'Gaze Excursions'!$T$23:$U$23</c:f>
                <c:numCache>
                  <c:formatCode>General</c:formatCode>
                  <c:ptCount val="2"/>
                  <c:pt idx="0">
                    <c:v>0.54080313112451872</c:v>
                  </c:pt>
                  <c:pt idx="1">
                    <c:v>0.53675042090994218</c:v>
                  </c:pt>
                </c:numCache>
              </c:numRef>
            </c:minus>
            <c:spPr>
              <a:noFill/>
              <a:ln w="50800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'Gaze Excursions'!$T$21:$U$21</c:f>
              <c:strCache>
                <c:ptCount val="2"/>
                <c:pt idx="0">
                  <c:v>VT</c:v>
                </c:pt>
                <c:pt idx="1">
                  <c:v>NVT</c:v>
                </c:pt>
              </c:strCache>
            </c:strRef>
          </c:cat>
          <c:val>
            <c:numRef>
              <c:f>'Gaze Excursions'!$T$22:$U$22</c:f>
              <c:numCache>
                <c:formatCode>General</c:formatCode>
                <c:ptCount val="2"/>
                <c:pt idx="0">
                  <c:v>5.5318899999999998</c:v>
                </c:pt>
                <c:pt idx="1">
                  <c:v>6.8646380000000002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62823472"/>
        <c:axId val="262823864"/>
      </c:barChart>
      <c:catAx>
        <c:axId val="26282347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dirty="0" smtClean="0"/>
                  <a:t>Resultant Distance</a:t>
                </a:r>
                <a:endParaRPr lang="en-US" dirty="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000" b="1" i="0" u="none" strike="noStrike" kern="1200" baseline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262823864"/>
        <c:crosses val="autoZero"/>
        <c:auto val="1"/>
        <c:lblAlgn val="ctr"/>
        <c:lblOffset val="100"/>
        <c:noMultiLvlLbl val="0"/>
      </c:catAx>
      <c:valAx>
        <c:axId val="26282386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/>
                  <a:t>Pixels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000" b="1" i="0" u="none" strike="noStrike" kern="1200" baseline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2628234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63500" cap="flat" cmpd="sng" algn="ctr">
      <a:noFill/>
      <a:round/>
    </a:ln>
    <a:effectLst/>
  </c:spPr>
  <c:txPr>
    <a:bodyPr/>
    <a:lstStyle/>
    <a:p>
      <a:pPr>
        <a:defRPr sz="2000" b="1">
          <a:solidFill>
            <a:schemeClr val="tx1">
              <a:lumMod val="95000"/>
              <a:lumOff val="5000"/>
            </a:schemeClr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445603674540683"/>
          <c:y val="5.0925925925925923E-2"/>
          <c:w val="0.82358193144744973"/>
          <c:h val="0.7676698745990084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'Gaze Excursions'!$X$20</c:f>
              <c:strCache>
                <c:ptCount val="1"/>
                <c:pt idx="0">
                  <c:v>Prosaccade Errors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errBars>
            <c:errBarType val="plus"/>
            <c:errValType val="cust"/>
            <c:noEndCap val="0"/>
            <c:plus>
              <c:numRef>
                <c:f>'Gaze Excursions'!$X$23:$Y$23</c:f>
                <c:numCache>
                  <c:formatCode>General</c:formatCode>
                  <c:ptCount val="2"/>
                  <c:pt idx="0">
                    <c:v>2.6491987407995587</c:v>
                  </c:pt>
                  <c:pt idx="1">
                    <c:v>1.6366341767699399</c:v>
                  </c:pt>
                </c:numCache>
              </c:numRef>
            </c:plus>
            <c:minus>
              <c:numRef>
                <c:f>'Gaze Excursions'!$X$23:$Y$23</c:f>
                <c:numCache>
                  <c:formatCode>General</c:formatCode>
                  <c:ptCount val="2"/>
                  <c:pt idx="0">
                    <c:v>2.6491987407995587</c:v>
                  </c:pt>
                  <c:pt idx="1">
                    <c:v>1.6366341767699399</c:v>
                  </c:pt>
                </c:numCache>
              </c:numRef>
            </c:minus>
            <c:spPr>
              <a:noFill/>
              <a:ln w="50800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'Gaze Excursions'!$X$21:$Y$21</c:f>
              <c:strCache>
                <c:ptCount val="2"/>
                <c:pt idx="0">
                  <c:v>VT</c:v>
                </c:pt>
                <c:pt idx="1">
                  <c:v>NVT</c:v>
                </c:pt>
              </c:strCache>
            </c:strRef>
          </c:cat>
          <c:val>
            <c:numRef>
              <c:f>'Gaze Excursions'!$X$22:$Y$22</c:f>
              <c:numCache>
                <c:formatCode>0.00</c:formatCode>
                <c:ptCount val="2"/>
                <c:pt idx="0" formatCode="General">
                  <c:v>8.8333333333333339</c:v>
                </c:pt>
                <c:pt idx="1">
                  <c:v>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62824648"/>
        <c:axId val="262825040"/>
      </c:barChart>
      <c:catAx>
        <c:axId val="26282464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dirty="0" smtClean="0"/>
                  <a:t>Prosaccade</a:t>
                </a:r>
                <a:r>
                  <a:rPr lang="en-US" baseline="0" dirty="0" smtClean="0"/>
                  <a:t> Errors</a:t>
                </a:r>
                <a:endParaRPr lang="en-US" dirty="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000" b="1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262825040"/>
        <c:crosses val="autoZero"/>
        <c:auto val="1"/>
        <c:lblAlgn val="ctr"/>
        <c:lblOffset val="100"/>
        <c:noMultiLvlLbl val="0"/>
      </c:catAx>
      <c:valAx>
        <c:axId val="26282504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/>
                  <a:t>Total Number of Errors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000" b="1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2628246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2000" b="1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418C89-0FDB-4B8E-BC12-B4EB00F016E7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3A2CB9-2BE1-4F38-A285-C9224D85C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7898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2A5AA7B5-7035-41A6-A18A-16EF6D319B82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7321BA57-8921-484F-9588-67CE825F0E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663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Networks</a:t>
            </a:r>
            <a:r>
              <a:rPr lang="en-US" baseline="0" dirty="0"/>
              <a:t> Antisaccade task: frontal and supplemental eye fields, supplementary motor area, posterior and superior parietal cortex, anterior cingulate, basal ganglia, superior colliculus</a:t>
            </a:r>
            <a:r>
              <a:rPr lang="en-US" baseline="30000" dirty="0"/>
              <a:t>4</a:t>
            </a:r>
          </a:p>
          <a:p>
            <a:r>
              <a:rPr lang="en-US" dirty="0"/>
              <a:t>Front lobe</a:t>
            </a:r>
            <a:r>
              <a:rPr lang="en-US" baseline="0" dirty="0"/>
              <a:t> and basal ganglia- working memory, poor spatial working memory, and attentional deficits (</a:t>
            </a:r>
            <a:r>
              <a:rPr lang="en-US" baseline="0" dirty="0" err="1"/>
              <a:t>nieman</a:t>
            </a:r>
            <a:r>
              <a:rPr lang="en-US" baseline="0" dirty="0"/>
              <a:t> et al., 2000)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Saccades are controlled by the frontal lobe and basal ganglia in the brain</a:t>
            </a:r>
            <a:r>
              <a:rPr lang="en-US" baseline="30000" dirty="0"/>
              <a:t>4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1BA57-8921-484F-9588-67CE825F0EB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0926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female VT athletes (18±0.5 years, 62.1±5.2 kg, 167.6±7.6 cm)\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female NVT (18±0.5 years, 61.7±4.8 kg, 166.1±5.8 cm).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1BA57-8921-484F-9588-67CE825F0EB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4804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1BA57-8921-484F-9588-67CE825F0EB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072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1BA57-8921-484F-9588-67CE825F0EB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537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1959A20-3274-C944-9DDD-46468942E18A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AD8936-24F5-014F-9975-317412EFB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2634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1959A20-3274-C944-9DDD-46468942E18A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AD8936-24F5-014F-9975-317412EFB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97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1959A20-3274-C944-9DDD-46468942E18A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AD8936-24F5-014F-9975-317412EFB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4872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38CD87C-2F1A-3A42-9C55-AABF38BC052E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03586C-9286-474B-94CD-19DE67A06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8521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38CD87C-2F1A-3A42-9C55-AABF38BC052E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03586C-9286-474B-94CD-19DE67A06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5668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38CD87C-2F1A-3A42-9C55-AABF38BC052E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03586C-9286-474B-94CD-19DE67A06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42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38CD87C-2F1A-3A42-9C55-AABF38BC052E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03586C-9286-474B-94CD-19DE67A06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806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38CD87C-2F1A-3A42-9C55-AABF38BC052E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03586C-9286-474B-94CD-19DE67A06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1323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38CD87C-2F1A-3A42-9C55-AABF38BC052E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03586C-9286-474B-94CD-19DE67A06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1246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38CD87C-2F1A-3A42-9C55-AABF38BC052E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03586C-9286-474B-94CD-19DE67A06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3203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38CD87C-2F1A-3A42-9C55-AABF38BC052E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03586C-9286-474B-94CD-19DE67A06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343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1959A20-3274-C944-9DDD-46468942E18A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AD8936-24F5-014F-9975-317412EFB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6050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38CD87C-2F1A-3A42-9C55-AABF38BC052E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03586C-9286-474B-94CD-19DE67A06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9211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38CD87C-2F1A-3A42-9C55-AABF38BC052E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03586C-9286-474B-94CD-19DE67A06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1601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38CD87C-2F1A-3A42-9C55-AABF38BC052E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03586C-9286-474B-94CD-19DE67A06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821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85006ED-28A4-F34C-8061-A73C25939C72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74C4FD-91A8-2442-A17D-29597A84D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68840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85006ED-28A4-F34C-8061-A73C25939C72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74C4FD-91A8-2442-A17D-29597A84D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1633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85006ED-28A4-F34C-8061-A73C25939C72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74C4FD-91A8-2442-A17D-29597A84D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32235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85006ED-28A4-F34C-8061-A73C25939C72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74C4FD-91A8-2442-A17D-29597A84D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7116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85006ED-28A4-F34C-8061-A73C25939C72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74C4FD-91A8-2442-A17D-29597A84D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3319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85006ED-28A4-F34C-8061-A73C25939C72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74C4FD-91A8-2442-A17D-29597A84D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53145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85006ED-28A4-F34C-8061-A73C25939C72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74C4FD-91A8-2442-A17D-29597A84D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372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1959A20-3274-C944-9DDD-46468942E18A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AD8936-24F5-014F-9975-317412EFB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19912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85006ED-28A4-F34C-8061-A73C25939C72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74C4FD-91A8-2442-A17D-29597A84D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90622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85006ED-28A4-F34C-8061-A73C25939C72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74C4FD-91A8-2442-A17D-29597A84D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72747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85006ED-28A4-F34C-8061-A73C25939C72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74C4FD-91A8-2442-A17D-29597A84D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6313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85006ED-28A4-F34C-8061-A73C25939C72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74C4FD-91A8-2442-A17D-29597A84D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04329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73D7AC-C95C-4555-87EB-2C11DEEE88DA}" type="datetimeFigureOut">
              <a:rPr lang="en-US" smtClean="0">
                <a:solidFill>
                  <a:prstClr val="black"/>
                </a:solidFill>
              </a:rPr>
              <a:pPr/>
              <a:t>4/14/2017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5CED03-73AE-4DDB-8334-03B0845F29E0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9743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73D7AC-C95C-4555-87EB-2C11DEEE88DA}" type="datetimeFigureOut">
              <a:rPr lang="en-US" smtClean="0">
                <a:solidFill>
                  <a:prstClr val="black"/>
                </a:solidFill>
              </a:rPr>
              <a:pPr/>
              <a:t>4/14/2017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5CED03-73AE-4DDB-8334-03B0845F29E0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43684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73D7AC-C95C-4555-87EB-2C11DEEE88DA}" type="datetimeFigureOut">
              <a:rPr lang="en-US" smtClean="0">
                <a:solidFill>
                  <a:prstClr val="black"/>
                </a:solidFill>
              </a:rPr>
              <a:pPr/>
              <a:t>4/14/2017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5CED03-73AE-4DDB-8334-03B0845F29E0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17735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73D7AC-C95C-4555-87EB-2C11DEEE88DA}" type="datetimeFigureOut">
              <a:rPr lang="en-US" smtClean="0">
                <a:solidFill>
                  <a:prstClr val="black"/>
                </a:solidFill>
              </a:rPr>
              <a:pPr/>
              <a:t>4/14/2017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5CED03-73AE-4DDB-8334-03B0845F29E0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1670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73D7AC-C95C-4555-87EB-2C11DEEE88DA}" type="datetimeFigureOut">
              <a:rPr lang="en-US" smtClean="0">
                <a:solidFill>
                  <a:prstClr val="black"/>
                </a:solidFill>
              </a:rPr>
              <a:pPr/>
              <a:t>4/14/2017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5CED03-73AE-4DDB-8334-03B0845F29E0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59559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73D7AC-C95C-4555-87EB-2C11DEEE88DA}" type="datetimeFigureOut">
              <a:rPr lang="en-US" smtClean="0">
                <a:solidFill>
                  <a:prstClr val="black"/>
                </a:solidFill>
              </a:rPr>
              <a:pPr/>
              <a:t>4/14/2017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5CED03-73AE-4DDB-8334-03B0845F29E0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606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1959A20-3274-C944-9DDD-46468942E18A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AD8936-24F5-014F-9975-317412EFB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83194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73D7AC-C95C-4555-87EB-2C11DEEE88DA}" type="datetimeFigureOut">
              <a:rPr lang="en-US" smtClean="0">
                <a:solidFill>
                  <a:prstClr val="black"/>
                </a:solidFill>
              </a:rPr>
              <a:pPr/>
              <a:t>4/14/2017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5CED03-73AE-4DDB-8334-03B0845F29E0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0257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73D7AC-C95C-4555-87EB-2C11DEEE88DA}" type="datetimeFigureOut">
              <a:rPr lang="en-US" smtClean="0">
                <a:solidFill>
                  <a:prstClr val="black"/>
                </a:solidFill>
              </a:rPr>
              <a:pPr/>
              <a:t>4/14/2017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5CED03-73AE-4DDB-8334-03B0845F29E0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67223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73D7AC-C95C-4555-87EB-2C11DEEE88DA}" type="datetimeFigureOut">
              <a:rPr lang="en-US" smtClean="0">
                <a:solidFill>
                  <a:prstClr val="black"/>
                </a:solidFill>
              </a:rPr>
              <a:pPr/>
              <a:t>4/14/2017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5CED03-73AE-4DDB-8334-03B0845F29E0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5490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73D7AC-C95C-4555-87EB-2C11DEEE88DA}" type="datetimeFigureOut">
              <a:rPr lang="en-US" smtClean="0">
                <a:solidFill>
                  <a:prstClr val="black"/>
                </a:solidFill>
              </a:rPr>
              <a:pPr/>
              <a:t>4/14/2017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5CED03-73AE-4DDB-8334-03B0845F29E0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82438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73D7AC-C95C-4555-87EB-2C11DEEE88DA}" type="datetimeFigureOut">
              <a:rPr lang="en-US" smtClean="0">
                <a:solidFill>
                  <a:prstClr val="black"/>
                </a:solidFill>
              </a:rPr>
              <a:pPr/>
              <a:t>4/14/2017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5CED03-73AE-4DDB-8334-03B0845F29E0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3113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1959A20-3274-C944-9DDD-46468942E18A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AD8936-24F5-014F-9975-317412EFB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72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1959A20-3274-C944-9DDD-46468942E18A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AD8936-24F5-014F-9975-317412EFB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63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1959A20-3274-C944-9DDD-46468942E18A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AD8936-24F5-014F-9975-317412EFB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4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1959A20-3274-C944-9DDD-46468942E18A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AD8936-24F5-014F-9975-317412EFB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767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1959A20-3274-C944-9DDD-46468942E18A}" type="datetimeFigureOut">
              <a:rPr lang="en-US" smtClean="0"/>
              <a:t>4/14/2017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AD8936-24F5-014F-9975-317412EFB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03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 1d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94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 1a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446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 1c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73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 1b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433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17.png"/><Relationship Id="rId4" Type="http://schemas.openxmlformats.org/officeDocument/2006/relationships/image" Target="../media/image16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312821" y="3886200"/>
            <a:ext cx="8386011" cy="1552074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Szekely</a:t>
            </a:r>
            <a:r>
              <a:rPr lang="en-US" baseline="300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M.E. Mormile</a:t>
            </a:r>
            <a:r>
              <a:rPr lang="en-US" baseline="300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P. Chrysosferidis</a:t>
            </a:r>
            <a:r>
              <a:rPr lang="en-US" baseline="300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K. Grimes</a:t>
            </a:r>
            <a:r>
              <a:rPr lang="en-US" baseline="300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B. Mizeski</a:t>
            </a:r>
            <a:r>
              <a:rPr lang="en-US" baseline="300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B.A. Munkasy</a:t>
            </a:r>
            <a:r>
              <a:rPr lang="en-US" baseline="300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D. Powell</a:t>
            </a:r>
            <a:r>
              <a:rPr lang="en-US" baseline="300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N.G. Murray</a:t>
            </a:r>
            <a:r>
              <a:rPr lang="en-US" baseline="300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en-US" sz="2000" baseline="300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Georgia Southern University, Statesboro, GA; </a:t>
            </a:r>
            <a:r>
              <a:rPr lang="en-US" sz="2000" baseline="300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University of Memphis, Memphis, TN. </a:t>
            </a:r>
          </a:p>
          <a:p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835"/>
            <a:ext cx="7772400" cy="1470025"/>
          </a:xfrm>
        </p:spPr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Gaze Stability of Visually Trained and Non-Visually Trained Athletes During a Sport-Like Postural Task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5609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97150" y="1232972"/>
            <a:ext cx="9076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&lt;0.05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52343" y="1232972"/>
            <a:ext cx="9060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=0.06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9156422"/>
              </p:ext>
            </p:extLst>
          </p:nvPr>
        </p:nvGraphicFramePr>
        <p:xfrm>
          <a:off x="-29029" y="1026886"/>
          <a:ext cx="9173029" cy="5151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02130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0375" y="1417638"/>
            <a:ext cx="9076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&lt;0.05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71771" y="1417638"/>
            <a:ext cx="10358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=0.255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0453154"/>
              </p:ext>
            </p:extLst>
          </p:nvPr>
        </p:nvGraphicFramePr>
        <p:xfrm>
          <a:off x="1" y="1417639"/>
          <a:ext cx="9143999" cy="5248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8023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70184" y="1685669"/>
            <a:ext cx="10358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=0.094</a:t>
            </a:r>
            <a:endParaRPr lang="en-US" sz="2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Chart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4839235"/>
              </p:ext>
            </p:extLst>
          </p:nvPr>
        </p:nvGraphicFramePr>
        <p:xfrm>
          <a:off x="232230" y="1146629"/>
          <a:ext cx="8911770" cy="46590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7197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0" y="2360583"/>
            <a:ext cx="9060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=0.96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2962365"/>
              </p:ext>
            </p:extLst>
          </p:nvPr>
        </p:nvGraphicFramePr>
        <p:xfrm>
          <a:off x="1" y="1417638"/>
          <a:ext cx="9144000" cy="43590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40464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Discussion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10893"/>
            <a:ext cx="8765177" cy="4196833"/>
          </a:xfrm>
        </p:spPr>
        <p:txBody>
          <a:bodyPr/>
          <a:lstStyle/>
          <a:p>
            <a:pPr>
              <a:spcBef>
                <a:spcPts val="1800"/>
              </a:spcBef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Compare gaze stability of VT and NVT athletes during antisaccadic task</a:t>
            </a:r>
          </a:p>
          <a:p>
            <a:pPr lvl="1">
              <a:spcBef>
                <a:spcPts val="1800"/>
              </a:spcBef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Hypothesis: VT athletes would have greater velocities and total distance travelled due to the increased ability to perform faster eye movements </a:t>
            </a:r>
          </a:p>
          <a:p>
            <a:pPr>
              <a:spcBef>
                <a:spcPts val="1800"/>
              </a:spcBef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VT athletes vs. NVT athletes</a:t>
            </a:r>
          </a:p>
          <a:p>
            <a:pPr lvl="1">
              <a:spcBef>
                <a:spcPts val="1800"/>
              </a:spcBef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greater excursions and velocity in the vertical direction during the antisaccadic task</a:t>
            </a:r>
          </a:p>
          <a:p>
            <a:pPr>
              <a:spcBef>
                <a:spcPts val="1800"/>
              </a:spcBef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Advanced volleyball players vs. amateur volleyball players</a:t>
            </a:r>
            <a:r>
              <a:rPr lang="en-US" sz="22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</a:p>
          <a:p>
            <a:pPr lvl="1">
              <a:spcBef>
                <a:spcPts val="1800"/>
              </a:spcBef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Significantly faster saccadic eye movements</a:t>
            </a:r>
          </a:p>
          <a:p>
            <a:pPr lvl="1">
              <a:spcBef>
                <a:spcPts val="1800"/>
              </a:spcBef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Significantly greater frequency of eye movements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079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Discussion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12800"/>
            <a:ext cx="5830389" cy="4713514"/>
          </a:xfrm>
        </p:spPr>
        <p:txBody>
          <a:bodyPr/>
          <a:lstStyle/>
          <a:p>
            <a:pPr>
              <a:spcBef>
                <a:spcPts val="1800"/>
              </a:spcBef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uring a prosaccade task, athletes vs. nonathletes</a:t>
            </a:r>
            <a:r>
              <a:rPr lang="en-US" sz="28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</a:p>
          <a:p>
            <a:pPr lvl="1">
              <a:spcBef>
                <a:spcPts val="1800"/>
              </a:spcBef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athletes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had faster eye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movements </a:t>
            </a:r>
          </a:p>
          <a:p>
            <a:pPr lvl="1">
              <a:spcBef>
                <a:spcPts val="1800"/>
              </a:spcBef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prosaccade errors same as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non-athletes</a:t>
            </a:r>
          </a:p>
          <a:p>
            <a:pPr>
              <a:spcBef>
                <a:spcPts val="1800"/>
              </a:spcBef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VT and NVT made statistical similar amount of prosaccade errors</a:t>
            </a:r>
            <a:endParaRPr lang="en-US" sz="2800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8147" y="980143"/>
            <a:ext cx="2915853" cy="184050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6794" t="28222" r="6497"/>
          <a:stretch/>
        </p:blipFill>
        <p:spPr>
          <a:xfrm>
            <a:off x="4582686" y="4677573"/>
            <a:ext cx="4561314" cy="2192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47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Limitations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283" y="1215931"/>
            <a:ext cx="7773434" cy="4762837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Small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sample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size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control group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Sample population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Female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Sport heterogeneity in VT group 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Monocular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eye tracker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static eye task</a:t>
            </a:r>
          </a:p>
        </p:txBody>
      </p:sp>
    </p:spTree>
    <p:extLst>
      <p:ext uri="{BB962C8B-B14F-4D97-AF65-F5344CB8AC3E}">
        <p14:creationId xmlns:p14="http://schemas.microsoft.com/office/powerpoint/2010/main" val="158522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1765"/>
            <a:ext cx="8686800" cy="4525963"/>
          </a:xfrm>
        </p:spPr>
        <p:txBody>
          <a:bodyPr/>
          <a:lstStyle/>
          <a:p>
            <a:pPr>
              <a:spcBef>
                <a:spcPts val="1800"/>
              </a:spcBef>
              <a:spcAft>
                <a:spcPts val="600"/>
              </a:spcAft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Visually trained athletes may adopt a vertical scanning strategy </a:t>
            </a:r>
          </a:p>
          <a:p>
            <a:pPr>
              <a:spcBef>
                <a:spcPts val="1800"/>
              </a:spcBef>
              <a:spcAft>
                <a:spcPts val="600"/>
              </a:spcAft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could suggest that visually trained  athletes use a different motor control strategy during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antisaccadic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tasks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6492" y="3574746"/>
            <a:ext cx="2851015" cy="3283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046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17638"/>
            <a:ext cx="9144000" cy="5126811"/>
          </a:xfrm>
        </p:spPr>
        <p:txBody>
          <a:bodyPr/>
          <a:lstStyle/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Zhang,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Xiaolin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‘An Object Tracking System Based on Human Neural Pathways of Binocular Motor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System.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9th Int. Conf. on Control, Automation, Robotics and Vision, Singapore, December 2006, pp. 285– 292.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Maruta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J, Heaton KJ, Maule AL,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Ghajar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J. Predictive visual tracking: Specificity in mild traumatic brain injury and sleep deprivation. Military Medicine. 2014;179(6):619–625. doi:10.7205/milmed-d-13-00420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ts val="12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Ventura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R,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Balcer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L,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Galetta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S. The neuro-ophthalmology of head trauma</a:t>
            </a:r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Lancet Neurol.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2014;13(10): 1006-1016. doi:10.1016/s1474-4422(14)70111-5</a:t>
            </a:r>
          </a:p>
          <a:p>
            <a:pPr>
              <a:spcBef>
                <a:spcPts val="12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LENDER M, CREVITS L, GOETHALS M, WILDENBEEST J, MUSCH E. ARE BETTER EYE MOVEMENTS AN ADVANTAGE IN BALL GAMES? A STUDY OF PROSACCADIC AND ANTISACCADIC EYE MOVEMENTS. Perceptual and Motor Skills. 2000;91(2):546–552. doi:10.2466/pms.2000.91.2.546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Jafarzadehpur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E,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Aazami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N,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Bolouri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B. Comparison of saccadic eye movements and facility of ocular accommodation in female volleyball players and non-players. Scandinavian Journal of Medicine &amp; Science in Sports. May 2006:no–no. doi:10.1111/j.1600-0838.2006.00535.x.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BABU RJ, LILLAKAS L, IRVING EL. Dynamics of Saccadic adaptation: Differences between athletes and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Nonathletes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Optometry and Vision Science. 2005;82(12):1060–1065. doi:10.1097/01.opx.0000192346.84549.6a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Martell SG, Vickers JN. Gaze characteristics of elite and near elite athletes in ice hockey defensive tactics. Human Movement Science . 2004;22:689-712.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830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2777"/>
            <a:ext cx="5390606" cy="3253537"/>
          </a:xfrm>
        </p:spPr>
        <p:txBody>
          <a:bodyPr/>
          <a:lstStyle/>
          <a:p>
            <a:pPr>
              <a:spcBef>
                <a:spcPts val="1800"/>
              </a:spcBef>
            </a:pPr>
            <a:r>
              <a:rPr lang="en-US" dirty="0"/>
              <a:t>The </a:t>
            </a:r>
            <a:r>
              <a:rPr lang="en-US" dirty="0" smtClean="0"/>
              <a:t>visual system</a:t>
            </a:r>
          </a:p>
          <a:p>
            <a:pPr lvl="1">
              <a:spcBef>
                <a:spcPts val="1800"/>
              </a:spcBef>
            </a:pPr>
            <a:r>
              <a:rPr lang="en-US" dirty="0" smtClean="0"/>
              <a:t> </a:t>
            </a:r>
            <a:r>
              <a:rPr lang="en-US" dirty="0"/>
              <a:t>effective system that keeps an object in focus during dynamic and static movement</a:t>
            </a:r>
            <a:r>
              <a:rPr lang="en-US" baseline="30000" dirty="0"/>
              <a:t>1 </a:t>
            </a:r>
          </a:p>
          <a:p>
            <a:pPr>
              <a:spcBef>
                <a:spcPts val="1800"/>
              </a:spcBef>
            </a:pPr>
            <a:r>
              <a:rPr lang="en-US" dirty="0"/>
              <a:t>Visual tracking </a:t>
            </a:r>
            <a:endParaRPr lang="en-US" dirty="0" smtClean="0"/>
          </a:p>
          <a:p>
            <a:pPr lvl="1">
              <a:spcBef>
                <a:spcPts val="1800"/>
              </a:spcBef>
            </a:pPr>
            <a:r>
              <a:rPr lang="en-US" dirty="0" smtClean="0"/>
              <a:t>requires </a:t>
            </a:r>
            <a:r>
              <a:rPr lang="en-US" dirty="0"/>
              <a:t>the organization of reflexive eye movements and internal predictions due to the movement of the stimuli</a:t>
            </a:r>
            <a:r>
              <a:rPr lang="en-US" baseline="30000" dirty="0"/>
              <a:t>2</a:t>
            </a:r>
          </a:p>
          <a:p>
            <a:pPr>
              <a:spcBef>
                <a:spcPts val="1800"/>
              </a:spcBef>
            </a:pPr>
            <a:endParaRPr lang="en-US" baseline="30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0607" y="2473234"/>
            <a:ext cx="3813393" cy="229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565" y="865687"/>
            <a:ext cx="8645435" cy="4134440"/>
          </a:xfrm>
        </p:spPr>
        <p:txBody>
          <a:bodyPr/>
          <a:lstStyle/>
          <a:p>
            <a:pPr>
              <a:spcBef>
                <a:spcPts val="1800"/>
              </a:spcBef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Saccades are controlled by higher order functions within the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brain</a:t>
            </a:r>
            <a:r>
              <a:rPr lang="en-US" sz="28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  <a:p>
            <a:pPr>
              <a:spcBef>
                <a:spcPts val="1800"/>
              </a:spcBef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Prosaccades aid in velocity, location, and orientation</a:t>
            </a:r>
            <a:r>
              <a:rPr lang="en-US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  <a:p>
            <a:pPr>
              <a:spcBef>
                <a:spcPts val="1800"/>
              </a:spcBef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Athletes that compete in ball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sports</a:t>
            </a:r>
            <a:r>
              <a:rPr lang="en-US" sz="28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4,5 </a:t>
            </a:r>
            <a:endParaRPr lang="en-US" sz="2800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Bef>
                <a:spcPts val="1800"/>
              </a:spcBef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Faster saccadic velocities</a:t>
            </a:r>
          </a:p>
          <a:p>
            <a:pPr lvl="1">
              <a:spcBef>
                <a:spcPts val="1800"/>
              </a:spcBef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Correct prosaccade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errors faster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800"/>
              </a:spcBef>
            </a:pP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800"/>
              </a:spcBef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800"/>
              </a:spcBef>
            </a:pP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865" t="16856" r="857" b="41548"/>
          <a:stretch/>
        </p:blipFill>
        <p:spPr>
          <a:xfrm>
            <a:off x="2680335" y="4943708"/>
            <a:ext cx="5234940" cy="167887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138241" y="4650106"/>
            <a:ext cx="4818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Prosaccade Task                     Antisaccadic Task   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598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8750" y="1706240"/>
            <a:ext cx="8826500" cy="4525963"/>
          </a:xfrm>
        </p:spPr>
        <p:txBody>
          <a:bodyPr/>
          <a:lstStyle/>
          <a:p>
            <a:pPr>
              <a:spcBef>
                <a:spcPts val="1800"/>
              </a:spcBef>
            </a:pP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Few studies have looked at the differences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eye movement within sports</a:t>
            </a:r>
            <a:r>
              <a:rPr lang="en-US" sz="3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30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,7</a:t>
            </a:r>
            <a:endParaRPr lang="en-US" sz="3000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800"/>
              </a:spcBef>
            </a:pP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Few studies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have assessed 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eye movements of visual rich environment athletes (VT) in comparison to non-visual rich environment athletes (NVT).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869" y="4305318"/>
            <a:ext cx="3643041" cy="2552681"/>
          </a:xfrm>
          <a:prstGeom prst="rect">
            <a:avLst/>
          </a:prstGeom>
        </p:spPr>
      </p:pic>
      <p:pic>
        <p:nvPicPr>
          <p:cNvPr id="2050" name="Picture 2" descr="Image result for swimming backstrok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9910" y="4299129"/>
            <a:ext cx="4050981" cy="255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365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Purpose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49830"/>
            <a:ext cx="5486401" cy="4967362"/>
          </a:xfrm>
        </p:spPr>
        <p:txBody>
          <a:bodyPr/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compare gaze stability of athletes who train and perform in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VT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NVT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rich environments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during an sport like antisaccadic task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Hypothesis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VT athletes: faster horizontal and vertical eye velocities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VT and NVT athletes: same amount of prosaccade errors</a:t>
            </a:r>
          </a:p>
          <a:p>
            <a:pPr lvl="1"/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2021" y="1498854"/>
            <a:ext cx="3781231" cy="27020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2022" y="4200858"/>
            <a:ext cx="3781230" cy="2347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61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2815"/>
            <a:ext cx="8229600" cy="1143000"/>
          </a:xfrm>
        </p:spPr>
        <p:txBody>
          <a:bodyPr/>
          <a:lstStyle/>
          <a:p>
            <a:r>
              <a:rPr lang="en-US" dirty="0"/>
              <a:t>Methods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47750"/>
            <a:ext cx="5029200" cy="4667250"/>
          </a:xfrm>
        </p:spPr>
        <p:txBody>
          <a:bodyPr/>
          <a:lstStyle/>
          <a:p>
            <a:r>
              <a:rPr lang="en-US" dirty="0" smtClean="0"/>
              <a:t>Participants</a:t>
            </a:r>
          </a:p>
          <a:p>
            <a:pPr lvl="1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Medical questionnaire and informed consent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female VT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athletes (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18±0.5 years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Soccer,4 Volleyball,1 Tennis, 1 Basketball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female NVT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(18±0.5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years)</a:t>
            </a:r>
          </a:p>
          <a:p>
            <a:pPr lvl="2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Swimmers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Kaylyn Thoma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567" y="3826042"/>
            <a:ext cx="4030580" cy="2963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8567" y="1047750"/>
            <a:ext cx="4030580" cy="296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44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Methods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8675" y="1153870"/>
            <a:ext cx="5556068" cy="4463160"/>
          </a:xfrm>
        </p:spPr>
        <p:txBody>
          <a:bodyPr/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Instrumentation</a:t>
            </a:r>
          </a:p>
          <a:p>
            <a:pPr lvl="1">
              <a:spcBef>
                <a:spcPts val="1200"/>
              </a:spcBef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Monocular eye tracker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(Argus Science, LLC, H7, Billerica, Ma)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spcBef>
                <a:spcPts val="1200"/>
              </a:spcBef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Sampling frequency: 240Hz.</a:t>
            </a:r>
          </a:p>
          <a:p>
            <a:pPr lvl="1">
              <a:spcBef>
                <a:spcPts val="1200"/>
              </a:spcBef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Vicon Motion Capture Systems 8 camera setup (Nexus, Version 1.8.5, Vicon Motion Systems, Oxford, UK)</a:t>
            </a:r>
          </a:p>
          <a:p>
            <a:pPr lvl="2">
              <a:spcBef>
                <a:spcPts val="1200"/>
              </a:spcBef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Sampling frequency: 120Hz</a:t>
            </a:r>
          </a:p>
          <a:p>
            <a:pPr lvl="1">
              <a:spcBef>
                <a:spcPts val="1200"/>
              </a:spcBef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55 inch Sharp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Aquous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HD LED Smart TV</a:t>
            </a:r>
          </a:p>
          <a:p>
            <a:pPr lvl="1">
              <a:spcBef>
                <a:spcPts val="1200"/>
              </a:spcBef>
            </a:pPr>
            <a:endParaRPr lang="en-US" sz="24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3494" y="884232"/>
            <a:ext cx="2374556" cy="17809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3493" y="2751910"/>
            <a:ext cx="2374556" cy="203780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6563" t="17172" r="5512" b="13790"/>
          <a:stretch/>
        </p:blipFill>
        <p:spPr>
          <a:xfrm>
            <a:off x="6073494" y="4778021"/>
            <a:ext cx="2374556" cy="1400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097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Methods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183177"/>
            <a:ext cx="8878389" cy="4525963"/>
          </a:xfrm>
        </p:spPr>
        <p:txBody>
          <a:bodyPr/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Procedure</a:t>
            </a:r>
          </a:p>
          <a:p>
            <a:pPr lvl="1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Three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trials- 62 seconds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Participants moved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their body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direction that the ball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traveled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Gaze was instructed be maintained in the middle of the screen 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0411" y="3925773"/>
            <a:ext cx="4626692" cy="2610939"/>
          </a:xfrm>
          <a:prstGeom prst="rect">
            <a:avLst/>
          </a:prstGeom>
        </p:spPr>
      </p:pic>
      <p:pic>
        <p:nvPicPr>
          <p:cNvPr id="7" name="Eric 1_15_15WiiT3_Ey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5794" y="3925773"/>
            <a:ext cx="4284617" cy="2610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197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Methods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244600"/>
            <a:ext cx="8876191" cy="4881563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 Analysis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Custom MATLAB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code</a:t>
            </a:r>
          </a:p>
          <a:p>
            <a:pPr lvl="2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order high pass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Savitzky-Golay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filter 25 point frame window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Resultant distance</a:t>
            </a:r>
          </a:p>
          <a:p>
            <a:pPr lvl="2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Mean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vertical and horizontal velocity</a:t>
            </a:r>
          </a:p>
          <a:p>
            <a:pPr lvl="2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Peak vertical and horizontal velocity 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Multivariate ANOVA </a:t>
            </a:r>
          </a:p>
          <a:p>
            <a:pPr lvl="2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Holm-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Bonferroni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correction</a:t>
            </a:r>
          </a:p>
          <a:p>
            <a:pPr lvl="2"/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=.05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priori</a:t>
            </a:r>
          </a:p>
        </p:txBody>
      </p:sp>
    </p:spTree>
    <p:extLst>
      <p:ext uri="{BB962C8B-B14F-4D97-AF65-F5344CB8AC3E}">
        <p14:creationId xmlns:p14="http://schemas.microsoft.com/office/powerpoint/2010/main" val="390699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35244</TotalTime>
  <Words>882</Words>
  <Application>Microsoft Office PowerPoint</Application>
  <PresentationFormat>On-screen Show (4:3)</PresentationFormat>
  <Paragraphs>112</Paragraphs>
  <Slides>18</Slides>
  <Notes>4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Times New Roman</vt:lpstr>
      <vt:lpstr>Custom Design</vt:lpstr>
      <vt:lpstr>1_Custom Design</vt:lpstr>
      <vt:lpstr>2_Custom Design</vt:lpstr>
      <vt:lpstr>Office Theme</vt:lpstr>
      <vt:lpstr>Gaze Stability of Visually Trained and Non-Visually Trained Athletes During a Sport-Like Postural Task</vt:lpstr>
      <vt:lpstr>Introduction</vt:lpstr>
      <vt:lpstr>Introduction</vt:lpstr>
      <vt:lpstr>Introduction</vt:lpstr>
      <vt:lpstr>Purpose</vt:lpstr>
      <vt:lpstr>Methods</vt:lpstr>
      <vt:lpstr>Methods</vt:lpstr>
      <vt:lpstr>Methods </vt:lpstr>
      <vt:lpstr>Methods</vt:lpstr>
      <vt:lpstr>Results</vt:lpstr>
      <vt:lpstr>Results</vt:lpstr>
      <vt:lpstr>Results</vt:lpstr>
      <vt:lpstr>Results</vt:lpstr>
      <vt:lpstr>Discussion</vt:lpstr>
      <vt:lpstr>Discussion</vt:lpstr>
      <vt:lpstr>Limitations</vt:lpstr>
      <vt:lpstr>Conclusion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Goes Here</dc:title>
  <dc:creator>Megan Hopkins</dc:creator>
  <cp:lastModifiedBy>Automatic Logon Account</cp:lastModifiedBy>
  <cp:revision>261</cp:revision>
  <cp:lastPrinted>2016-10-17T18:40:05Z</cp:lastPrinted>
  <dcterms:created xsi:type="dcterms:W3CDTF">2012-01-25T17:16:42Z</dcterms:created>
  <dcterms:modified xsi:type="dcterms:W3CDTF">2017-04-14T17:51:32Z</dcterms:modified>
</cp:coreProperties>
</file>