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4.xml" ContentType="application/vnd.openxmlformats-officedocument.drawingml.chart+xml"/>
  <Override PartName="/ppt/charts/chart5.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4"/>
  </p:notesMasterIdLst>
  <p:handoutMasterIdLst>
    <p:handoutMasterId r:id="rId55"/>
  </p:handoutMasterIdLst>
  <p:sldIdLst>
    <p:sldId id="256" r:id="rId2"/>
    <p:sldId id="421" r:id="rId3"/>
    <p:sldId id="342" r:id="rId4"/>
    <p:sldId id="377" r:id="rId5"/>
    <p:sldId id="378" r:id="rId6"/>
    <p:sldId id="390" r:id="rId7"/>
    <p:sldId id="346" r:id="rId8"/>
    <p:sldId id="347" r:id="rId9"/>
    <p:sldId id="353" r:id="rId10"/>
    <p:sldId id="370" r:id="rId11"/>
    <p:sldId id="376" r:id="rId12"/>
    <p:sldId id="358" r:id="rId13"/>
    <p:sldId id="355" r:id="rId14"/>
    <p:sldId id="362" r:id="rId15"/>
    <p:sldId id="374" r:id="rId16"/>
    <p:sldId id="399" r:id="rId17"/>
    <p:sldId id="380" r:id="rId18"/>
    <p:sldId id="360" r:id="rId19"/>
    <p:sldId id="361" r:id="rId20"/>
    <p:sldId id="403" r:id="rId21"/>
    <p:sldId id="404" r:id="rId22"/>
    <p:sldId id="405" r:id="rId23"/>
    <p:sldId id="348" r:id="rId24"/>
    <p:sldId id="349" r:id="rId25"/>
    <p:sldId id="350" r:id="rId26"/>
    <p:sldId id="406" r:id="rId27"/>
    <p:sldId id="333" r:id="rId28"/>
    <p:sldId id="364" r:id="rId29"/>
    <p:sldId id="320" r:id="rId30"/>
    <p:sldId id="375" r:id="rId31"/>
    <p:sldId id="365" r:id="rId32"/>
    <p:sldId id="385" r:id="rId33"/>
    <p:sldId id="409" r:id="rId34"/>
    <p:sldId id="354" r:id="rId35"/>
    <p:sldId id="386" r:id="rId36"/>
    <p:sldId id="401" r:id="rId37"/>
    <p:sldId id="387" r:id="rId38"/>
    <p:sldId id="392" r:id="rId39"/>
    <p:sldId id="394" r:id="rId40"/>
    <p:sldId id="388" r:id="rId41"/>
    <p:sldId id="389" r:id="rId42"/>
    <p:sldId id="395" r:id="rId43"/>
    <p:sldId id="366" r:id="rId44"/>
    <p:sldId id="371" r:id="rId45"/>
    <p:sldId id="367" r:id="rId46"/>
    <p:sldId id="398" r:id="rId47"/>
    <p:sldId id="373" r:id="rId48"/>
    <p:sldId id="402" r:id="rId49"/>
    <p:sldId id="419" r:id="rId50"/>
    <p:sldId id="410" r:id="rId51"/>
    <p:sldId id="391" r:id="rId52"/>
    <p:sldId id="411"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gray"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C8CA"/>
    <a:srgbClr val="464649"/>
    <a:srgbClr val="DE0020"/>
    <a:srgbClr val="FF0000"/>
    <a:srgbClr val="FF8000"/>
    <a:srgbClr val="6AB8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3650"/>
  </p:normalViewPr>
  <p:slideViewPr>
    <p:cSldViewPr snapToGrid="0" snapToObjects="1">
      <p:cViewPr varScale="1">
        <p:scale>
          <a:sx n="83" d="100"/>
          <a:sy n="83" d="100"/>
        </p:scale>
        <p:origin x="45" y="3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Sheet1!$B$1</c:f>
              <c:strCache>
                <c:ptCount val="1"/>
                <c:pt idx="0">
                  <c:v>Column1</c:v>
                </c:pt>
              </c:strCache>
            </c:strRef>
          </c:tx>
          <c:explosion val="21"/>
          <c:dPt>
            <c:idx val="0"/>
            <c:bubble3D val="0"/>
            <c:spPr>
              <a:solidFill>
                <a:schemeClr val="accent5">
                  <a:lumMod val="75000"/>
                </a:schemeClr>
              </a:solidFill>
            </c:spPr>
            <c:extLst>
              <c:ext xmlns:c16="http://schemas.microsoft.com/office/drawing/2014/chart" uri="{C3380CC4-5D6E-409C-BE32-E72D297353CC}">
                <c16:uniqueId val="{00000001-2562-4DFF-A2DF-47CB4F3215A5}"/>
              </c:ext>
            </c:extLst>
          </c:dPt>
          <c:dPt>
            <c:idx val="1"/>
            <c:bubble3D val="0"/>
            <c:spPr>
              <a:solidFill>
                <a:schemeClr val="accent6">
                  <a:lumMod val="75000"/>
                </a:schemeClr>
              </a:solidFill>
            </c:spPr>
            <c:extLst>
              <c:ext xmlns:c16="http://schemas.microsoft.com/office/drawing/2014/chart" uri="{C3380CC4-5D6E-409C-BE32-E72D297353CC}">
                <c16:uniqueId val="{00000003-2562-4DFF-A2DF-47CB4F3215A5}"/>
              </c:ext>
            </c:extLst>
          </c:dPt>
          <c:cat>
            <c:strRef>
              <c:f>Sheet1!$A$2:$A$3</c:f>
              <c:strCache>
                <c:ptCount val="2"/>
                <c:pt idx="0">
                  <c:v>Billable Activities</c:v>
                </c:pt>
                <c:pt idx="1">
                  <c:v>Nonbillable Activities</c:v>
                </c:pt>
              </c:strCache>
            </c:strRef>
          </c:cat>
          <c:val>
            <c:numRef>
              <c:f>Sheet1!$B$2:$B$3</c:f>
              <c:numCache>
                <c:formatCode>0%</c:formatCode>
                <c:ptCount val="2"/>
                <c:pt idx="0">
                  <c:v>0.7</c:v>
                </c:pt>
                <c:pt idx="1">
                  <c:v>0.3</c:v>
                </c:pt>
              </c:numCache>
            </c:numRef>
          </c:val>
          <c:extLst>
            <c:ext xmlns:c16="http://schemas.microsoft.com/office/drawing/2014/chart" uri="{C3380CC4-5D6E-409C-BE32-E72D297353CC}">
              <c16:uniqueId val="{00000004-2562-4DFF-A2DF-47CB4F3215A5}"/>
            </c:ext>
          </c:extLst>
        </c:ser>
        <c:ser>
          <c:idx val="1"/>
          <c:order val="1"/>
          <c:tx>
            <c:strRef>
              <c:f>Sheet1!$C$1</c:f>
              <c:strCache>
                <c:ptCount val="1"/>
                <c:pt idx="0">
                  <c:v>Column2</c:v>
                </c:pt>
              </c:strCache>
            </c:strRef>
          </c:tx>
          <c:explosion val="25"/>
          <c:cat>
            <c:strRef>
              <c:f>Sheet1!$A$2:$A$3</c:f>
              <c:strCache>
                <c:ptCount val="2"/>
                <c:pt idx="0">
                  <c:v>Billable Activities</c:v>
                </c:pt>
                <c:pt idx="1">
                  <c:v>Nonbillable Activities</c:v>
                </c:pt>
              </c:strCache>
            </c:strRef>
          </c:cat>
          <c:val>
            <c:numRef>
              <c:f>Sheet1!$C$2:$C$3</c:f>
              <c:numCache>
                <c:formatCode>General</c:formatCode>
                <c:ptCount val="2"/>
                <c:pt idx="0">
                  <c:v>0</c:v>
                </c:pt>
              </c:numCache>
            </c:numRef>
          </c:val>
          <c:extLst>
            <c:ext xmlns:c16="http://schemas.microsoft.com/office/drawing/2014/chart" uri="{C3380CC4-5D6E-409C-BE32-E72D297353CC}">
              <c16:uniqueId val="{00000005-2562-4DFF-A2DF-47CB4F3215A5}"/>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
          <c:y val="3.3506357007348699E-2"/>
          <c:w val="1"/>
          <c:h val="0.87526598069241601"/>
        </c:manualLayout>
      </c:layout>
      <c:pieChart>
        <c:varyColors val="1"/>
        <c:dLbls>
          <c:showLegendKey val="0"/>
          <c:showVal val="0"/>
          <c:showCatName val="0"/>
          <c:showSerName val="0"/>
          <c:showPercent val="0"/>
          <c:showBubbleSize val="0"/>
          <c:showLeaderLines val="0"/>
        </c:dLbls>
        <c:firstSliceAng val="0"/>
      </c:pieChart>
    </c:plotArea>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8530759989477797E-2"/>
          <c:y val="4.1325258576340097E-2"/>
          <c:w val="0.66081057203737503"/>
          <c:h val="0.69257928843778305"/>
        </c:manualLayout>
      </c:layout>
      <c:barChart>
        <c:barDir val="col"/>
        <c:grouping val="clustered"/>
        <c:varyColors val="0"/>
        <c:ser>
          <c:idx val="1"/>
          <c:order val="0"/>
          <c:tx>
            <c:strRef>
              <c:f>Sheet1!$C$1</c:f>
              <c:strCache>
                <c:ptCount val="1"/>
                <c:pt idx="0">
                  <c:v>Children Served</c:v>
                </c:pt>
              </c:strCache>
            </c:strRef>
          </c:tx>
          <c:spPr>
            <a:solidFill>
              <a:schemeClr val="accent6">
                <a:lumMod val="75000"/>
              </a:schemeClr>
            </a:solidFill>
          </c:spPr>
          <c:invertIfNegative val="0"/>
          <c:dLbls>
            <c:spPr>
              <a:noFill/>
              <a:ln>
                <a:noFill/>
              </a:ln>
              <a:effectLst/>
            </c:spPr>
            <c:txPr>
              <a:bodyPr/>
              <a:lstStyle/>
              <a:p>
                <a:pPr>
                  <a:defRPr>
                    <a:solidFill>
                      <a:schemeClr val="accent6">
                        <a:lumMod val="75000"/>
                      </a:schemeClr>
                    </a:solidFill>
                    <a:latin typeface="Gotham Rounded Book"/>
                    <a:cs typeface="Gotham Rounded Book"/>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September</c:v>
                </c:pt>
                <c:pt idx="1">
                  <c:v>October</c:v>
                </c:pt>
                <c:pt idx="2">
                  <c:v>November</c:v>
                </c:pt>
                <c:pt idx="3">
                  <c:v>December</c:v>
                </c:pt>
                <c:pt idx="4">
                  <c:v>January</c:v>
                </c:pt>
                <c:pt idx="5">
                  <c:v>February</c:v>
                </c:pt>
              </c:strCache>
            </c:strRef>
          </c:cat>
          <c:val>
            <c:numRef>
              <c:f>Sheet1!$C$2:$C$7</c:f>
              <c:numCache>
                <c:formatCode>General</c:formatCode>
                <c:ptCount val="6"/>
                <c:pt idx="0">
                  <c:v>12</c:v>
                </c:pt>
                <c:pt idx="1">
                  <c:v>18</c:v>
                </c:pt>
                <c:pt idx="2">
                  <c:v>39</c:v>
                </c:pt>
                <c:pt idx="3">
                  <c:v>79</c:v>
                </c:pt>
                <c:pt idx="4">
                  <c:v>88</c:v>
                </c:pt>
                <c:pt idx="5">
                  <c:v>93</c:v>
                </c:pt>
              </c:numCache>
            </c:numRef>
          </c:val>
          <c:extLst>
            <c:ext xmlns:c16="http://schemas.microsoft.com/office/drawing/2014/chart" uri="{C3380CC4-5D6E-409C-BE32-E72D297353CC}">
              <c16:uniqueId val="{00000000-AF5A-41B6-A900-73C233207931}"/>
            </c:ext>
          </c:extLst>
        </c:ser>
        <c:dLbls>
          <c:dLblPos val="outEnd"/>
          <c:showLegendKey val="0"/>
          <c:showVal val="1"/>
          <c:showCatName val="0"/>
          <c:showSerName val="0"/>
          <c:showPercent val="0"/>
          <c:showBubbleSize val="0"/>
        </c:dLbls>
        <c:gapWidth val="150"/>
        <c:axId val="424853184"/>
        <c:axId val="424853576"/>
      </c:barChart>
      <c:catAx>
        <c:axId val="424853184"/>
        <c:scaling>
          <c:orientation val="minMax"/>
        </c:scaling>
        <c:delete val="0"/>
        <c:axPos val="b"/>
        <c:numFmt formatCode="General" sourceLinked="0"/>
        <c:majorTickMark val="none"/>
        <c:minorTickMark val="none"/>
        <c:tickLblPos val="nextTo"/>
        <c:txPr>
          <a:bodyPr/>
          <a:lstStyle/>
          <a:p>
            <a:pPr>
              <a:defRPr>
                <a:latin typeface="Gotham Rounded Book"/>
                <a:cs typeface="Gotham Rounded Book"/>
              </a:defRPr>
            </a:pPr>
            <a:endParaRPr lang="en-US"/>
          </a:p>
        </c:txPr>
        <c:crossAx val="424853576"/>
        <c:crosses val="autoZero"/>
        <c:auto val="1"/>
        <c:lblAlgn val="ctr"/>
        <c:lblOffset val="100"/>
        <c:noMultiLvlLbl val="0"/>
      </c:catAx>
      <c:valAx>
        <c:axId val="424853576"/>
        <c:scaling>
          <c:orientation val="minMax"/>
        </c:scaling>
        <c:delete val="0"/>
        <c:axPos val="l"/>
        <c:majorGridlines/>
        <c:numFmt formatCode="General" sourceLinked="1"/>
        <c:majorTickMark val="none"/>
        <c:minorTickMark val="none"/>
        <c:tickLblPos val="nextTo"/>
        <c:txPr>
          <a:bodyPr/>
          <a:lstStyle/>
          <a:p>
            <a:pPr>
              <a:defRPr>
                <a:latin typeface="Gotham Rounded Book"/>
                <a:cs typeface="Gotham Rounded Book"/>
              </a:defRPr>
            </a:pPr>
            <a:endParaRPr lang="en-US"/>
          </a:p>
        </c:txPr>
        <c:crossAx val="424853184"/>
        <c:crosses val="autoZero"/>
        <c:crossBetween val="between"/>
      </c:valAx>
    </c:plotArea>
    <c:legend>
      <c:legendPos val="r"/>
      <c:layout>
        <c:manualLayout>
          <c:xMode val="edge"/>
          <c:yMode val="edge"/>
          <c:x val="0.76623357980786999"/>
          <c:y val="0.27820367548900998"/>
          <c:w val="0.21449831862180899"/>
          <c:h val="0.26573710578203502"/>
        </c:manualLayout>
      </c:layout>
      <c:overlay val="0"/>
      <c:txPr>
        <a:bodyPr/>
        <a:lstStyle/>
        <a:p>
          <a:pPr>
            <a:defRPr sz="2400">
              <a:latin typeface="Gotham Rounded Book"/>
              <a:cs typeface="Gotham Rounded Book"/>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61833385949848"/>
          <c:y val="3.30128164111489E-2"/>
          <c:w val="0.66005923350226603"/>
          <c:h val="0.96698718358885105"/>
        </c:manualLayout>
      </c:layout>
      <c:pieChart>
        <c:varyColors val="1"/>
        <c:ser>
          <c:idx val="0"/>
          <c:order val="0"/>
          <c:tx>
            <c:strRef>
              <c:f>Sheet1!$B$1</c:f>
              <c:strCache>
                <c:ptCount val="1"/>
                <c:pt idx="0">
                  <c:v>Sales</c:v>
                </c:pt>
              </c:strCache>
            </c:strRef>
          </c:tx>
          <c:dPt>
            <c:idx val="0"/>
            <c:bubble3D val="0"/>
            <c:spPr>
              <a:solidFill>
                <a:schemeClr val="accent5">
                  <a:lumMod val="50000"/>
                </a:schemeClr>
              </a:solidFill>
            </c:spPr>
            <c:extLst>
              <c:ext xmlns:c16="http://schemas.microsoft.com/office/drawing/2014/chart" uri="{C3380CC4-5D6E-409C-BE32-E72D297353CC}">
                <c16:uniqueId val="{00000001-D1B8-4A4D-A2EC-C677E435FD18}"/>
              </c:ext>
            </c:extLst>
          </c:dPt>
          <c:dPt>
            <c:idx val="1"/>
            <c:bubble3D val="0"/>
            <c:spPr>
              <a:solidFill>
                <a:schemeClr val="accent5">
                  <a:lumMod val="75000"/>
                </a:schemeClr>
              </a:solidFill>
            </c:spPr>
            <c:extLst>
              <c:ext xmlns:c16="http://schemas.microsoft.com/office/drawing/2014/chart" uri="{C3380CC4-5D6E-409C-BE32-E72D297353CC}">
                <c16:uniqueId val="{00000003-D1B8-4A4D-A2EC-C677E435FD18}"/>
              </c:ext>
            </c:extLst>
          </c:dPt>
          <c:dPt>
            <c:idx val="2"/>
            <c:bubble3D val="0"/>
            <c:spPr>
              <a:solidFill>
                <a:schemeClr val="accent5">
                  <a:lumMod val="60000"/>
                  <a:lumOff val="40000"/>
                </a:schemeClr>
              </a:solidFill>
            </c:spPr>
            <c:extLst>
              <c:ext xmlns:c16="http://schemas.microsoft.com/office/drawing/2014/chart" uri="{C3380CC4-5D6E-409C-BE32-E72D297353CC}">
                <c16:uniqueId val="{00000005-D1B8-4A4D-A2EC-C677E435FD18}"/>
              </c:ext>
            </c:extLst>
          </c:dPt>
          <c:dPt>
            <c:idx val="3"/>
            <c:bubble3D val="0"/>
            <c:spPr>
              <a:solidFill>
                <a:schemeClr val="accent5">
                  <a:lumMod val="40000"/>
                  <a:lumOff val="60000"/>
                </a:schemeClr>
              </a:solidFill>
            </c:spPr>
            <c:extLst>
              <c:ext xmlns:c16="http://schemas.microsoft.com/office/drawing/2014/chart" uri="{C3380CC4-5D6E-409C-BE32-E72D297353CC}">
                <c16:uniqueId val="{00000007-D1B8-4A4D-A2EC-C677E435FD18}"/>
              </c:ext>
            </c:extLst>
          </c:dPt>
          <c:dPt>
            <c:idx val="4"/>
            <c:bubble3D val="0"/>
            <c:spPr>
              <a:solidFill>
                <a:schemeClr val="accent6">
                  <a:lumMod val="75000"/>
                </a:schemeClr>
              </a:solidFill>
            </c:spPr>
            <c:extLst>
              <c:ext xmlns:c16="http://schemas.microsoft.com/office/drawing/2014/chart" uri="{C3380CC4-5D6E-409C-BE32-E72D297353CC}">
                <c16:uniqueId val="{00000009-D1B8-4A4D-A2EC-C677E435FD18}"/>
              </c:ext>
            </c:extLst>
          </c:dPt>
          <c:dLbls>
            <c:dLbl>
              <c:idx val="0"/>
              <c:layout>
                <c:manualLayout>
                  <c:x val="-0.20060732151638699"/>
                  <c:y val="0.1450140449438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D1B8-4A4D-A2EC-C677E435FD18}"/>
                </c:ext>
              </c:extLst>
            </c:dLbl>
            <c:dLbl>
              <c:idx val="1"/>
              <c:layout>
                <c:manualLayout>
                  <c:x val="-0.14482531974328"/>
                  <c:y val="-0.128399121348309"/>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D1B8-4A4D-A2EC-C677E435FD18}"/>
                </c:ext>
              </c:extLst>
            </c:dLbl>
            <c:dLbl>
              <c:idx val="2"/>
              <c:spPr/>
              <c:txPr>
                <a:bodyPr/>
                <a:lstStyle/>
                <a:p>
                  <a:pPr>
                    <a:defRPr>
                      <a:solidFill>
                        <a:srgbClr val="000000"/>
                      </a:solidFill>
                      <a:latin typeface="Gotham Rounded Book"/>
                      <a:cs typeface="Gotham Rounded Book"/>
                    </a:defRPr>
                  </a:pPr>
                  <a:endParaRPr lang="en-US"/>
                </a:p>
              </c:txPr>
              <c:showLegendKey val="0"/>
              <c:showVal val="0"/>
              <c:showCatName val="1"/>
              <c:showSerName val="0"/>
              <c:showPercent val="1"/>
              <c:showBubbleSize val="0"/>
              <c:extLst>
                <c:ext xmlns:c16="http://schemas.microsoft.com/office/drawing/2014/chart" uri="{C3380CC4-5D6E-409C-BE32-E72D297353CC}">
                  <c16:uniqueId val="{00000005-D1B8-4A4D-A2EC-C677E435FD18}"/>
                </c:ext>
              </c:extLst>
            </c:dLbl>
            <c:dLbl>
              <c:idx val="3"/>
              <c:spPr/>
              <c:txPr>
                <a:bodyPr/>
                <a:lstStyle/>
                <a:p>
                  <a:pPr>
                    <a:defRPr>
                      <a:solidFill>
                        <a:schemeClr val="tx1"/>
                      </a:solidFill>
                      <a:latin typeface="Gotham Rounded Book"/>
                      <a:cs typeface="Gotham Rounded Book"/>
                    </a:defRPr>
                  </a:pPr>
                  <a:endParaRPr lang="en-US"/>
                </a:p>
              </c:txPr>
              <c:showLegendKey val="0"/>
              <c:showVal val="0"/>
              <c:showCatName val="1"/>
              <c:showSerName val="0"/>
              <c:showPercent val="1"/>
              <c:showBubbleSize val="0"/>
              <c:extLst>
                <c:ext xmlns:c16="http://schemas.microsoft.com/office/drawing/2014/chart" uri="{C3380CC4-5D6E-409C-BE32-E72D297353CC}">
                  <c16:uniqueId val="{00000007-D1B8-4A4D-A2EC-C677E435FD18}"/>
                </c:ext>
              </c:extLst>
            </c:dLbl>
            <c:spPr>
              <a:noFill/>
              <a:ln>
                <a:noFill/>
              </a:ln>
              <a:effectLst/>
            </c:spPr>
            <c:txPr>
              <a:bodyPr/>
              <a:lstStyle/>
              <a:p>
                <a:pPr>
                  <a:defRPr>
                    <a:solidFill>
                      <a:schemeClr val="bg1"/>
                    </a:solidFill>
                    <a:latin typeface="Gotham Rounded Book"/>
                    <a:cs typeface="Gotham Rounded Book"/>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Sheet1!$A$2:$A$6</c:f>
              <c:strCache>
                <c:ptCount val="5"/>
                <c:pt idx="0">
                  <c:v>Wellcare</c:v>
                </c:pt>
                <c:pt idx="1">
                  <c:v>Peachcare/Medicaid</c:v>
                </c:pt>
                <c:pt idx="2">
                  <c:v>Amerigroup</c:v>
                </c:pt>
                <c:pt idx="3">
                  <c:v>Cenpatico</c:v>
                </c:pt>
                <c:pt idx="4">
                  <c:v>APEX</c:v>
                </c:pt>
              </c:strCache>
            </c:strRef>
          </c:cat>
          <c:val>
            <c:numRef>
              <c:f>Sheet1!$B$2:$B$6</c:f>
              <c:numCache>
                <c:formatCode>General</c:formatCode>
                <c:ptCount val="5"/>
                <c:pt idx="0">
                  <c:v>15</c:v>
                </c:pt>
                <c:pt idx="1">
                  <c:v>10</c:v>
                </c:pt>
                <c:pt idx="2">
                  <c:v>17</c:v>
                </c:pt>
                <c:pt idx="3">
                  <c:v>1</c:v>
                </c:pt>
                <c:pt idx="4">
                  <c:v>6</c:v>
                </c:pt>
              </c:numCache>
            </c:numRef>
          </c:val>
          <c:extLst>
            <c:ext xmlns:c16="http://schemas.microsoft.com/office/drawing/2014/chart" uri="{C3380CC4-5D6E-409C-BE32-E72D297353CC}">
              <c16:uniqueId val="{0000000A-D1B8-4A4D-A2EC-C677E435FD18}"/>
            </c:ext>
          </c:extLst>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24855977689842901"/>
          <c:y val="0.106348465206549"/>
          <c:w val="0.53570808524046198"/>
          <c:h val="0.89365153479345105"/>
        </c:manualLayout>
      </c:layout>
      <c:pieChart>
        <c:varyColors val="1"/>
        <c:ser>
          <c:idx val="0"/>
          <c:order val="0"/>
          <c:tx>
            <c:strRef>
              <c:f>Sheet1!$B$1</c:f>
              <c:strCache>
                <c:ptCount val="1"/>
                <c:pt idx="0">
                  <c:v>Sales</c:v>
                </c:pt>
              </c:strCache>
            </c:strRef>
          </c:tx>
          <c:dPt>
            <c:idx val="0"/>
            <c:bubble3D val="0"/>
            <c:spPr>
              <a:solidFill>
                <a:schemeClr val="accent5">
                  <a:lumMod val="20000"/>
                  <a:lumOff val="80000"/>
                </a:schemeClr>
              </a:solidFill>
            </c:spPr>
            <c:extLst>
              <c:ext xmlns:c16="http://schemas.microsoft.com/office/drawing/2014/chart" uri="{C3380CC4-5D6E-409C-BE32-E72D297353CC}">
                <c16:uniqueId val="{00000001-286E-440D-890A-96161CE5AB22}"/>
              </c:ext>
            </c:extLst>
          </c:dPt>
          <c:dPt>
            <c:idx val="1"/>
            <c:bubble3D val="0"/>
            <c:spPr>
              <a:solidFill>
                <a:schemeClr val="accent5">
                  <a:lumMod val="50000"/>
                </a:schemeClr>
              </a:solidFill>
            </c:spPr>
            <c:extLst>
              <c:ext xmlns:c16="http://schemas.microsoft.com/office/drawing/2014/chart" uri="{C3380CC4-5D6E-409C-BE32-E72D297353CC}">
                <c16:uniqueId val="{00000003-286E-440D-890A-96161CE5AB22}"/>
              </c:ext>
            </c:extLst>
          </c:dPt>
          <c:dPt>
            <c:idx val="2"/>
            <c:bubble3D val="0"/>
            <c:spPr>
              <a:solidFill>
                <a:schemeClr val="accent5">
                  <a:lumMod val="75000"/>
                </a:schemeClr>
              </a:solidFill>
            </c:spPr>
            <c:extLst>
              <c:ext xmlns:c16="http://schemas.microsoft.com/office/drawing/2014/chart" uri="{C3380CC4-5D6E-409C-BE32-E72D297353CC}">
                <c16:uniqueId val="{00000005-286E-440D-890A-96161CE5AB22}"/>
              </c:ext>
            </c:extLst>
          </c:dPt>
          <c:dPt>
            <c:idx val="3"/>
            <c:bubble3D val="0"/>
            <c:spPr>
              <a:solidFill>
                <a:schemeClr val="accent5"/>
              </a:solidFill>
            </c:spPr>
            <c:extLst>
              <c:ext xmlns:c16="http://schemas.microsoft.com/office/drawing/2014/chart" uri="{C3380CC4-5D6E-409C-BE32-E72D297353CC}">
                <c16:uniqueId val="{00000007-286E-440D-890A-96161CE5AB22}"/>
              </c:ext>
            </c:extLst>
          </c:dPt>
          <c:dPt>
            <c:idx val="4"/>
            <c:bubble3D val="0"/>
            <c:spPr>
              <a:solidFill>
                <a:schemeClr val="accent5">
                  <a:lumMod val="60000"/>
                  <a:lumOff val="40000"/>
                </a:schemeClr>
              </a:solidFill>
            </c:spPr>
            <c:extLst>
              <c:ext xmlns:c16="http://schemas.microsoft.com/office/drawing/2014/chart" uri="{C3380CC4-5D6E-409C-BE32-E72D297353CC}">
                <c16:uniqueId val="{00000009-286E-440D-890A-96161CE5AB22}"/>
              </c:ext>
            </c:extLst>
          </c:dPt>
          <c:dPt>
            <c:idx val="5"/>
            <c:bubble3D val="0"/>
            <c:spPr>
              <a:solidFill>
                <a:schemeClr val="accent5">
                  <a:lumMod val="40000"/>
                  <a:lumOff val="60000"/>
                </a:schemeClr>
              </a:solidFill>
            </c:spPr>
            <c:extLst>
              <c:ext xmlns:c16="http://schemas.microsoft.com/office/drawing/2014/chart" uri="{C3380CC4-5D6E-409C-BE32-E72D297353CC}">
                <c16:uniqueId val="{0000000B-286E-440D-890A-96161CE5AB22}"/>
              </c:ext>
            </c:extLst>
          </c:dPt>
          <c:dLbls>
            <c:dLbl>
              <c:idx val="1"/>
              <c:spPr/>
              <c:txPr>
                <a:bodyPr/>
                <a:lstStyle/>
                <a:p>
                  <a:pPr>
                    <a:defRPr>
                      <a:solidFill>
                        <a:schemeClr val="bg1"/>
                      </a:solidFill>
                      <a:latin typeface="Gotham Rounded Book"/>
                      <a:cs typeface="Gotham Rounded Book"/>
                    </a:defRPr>
                  </a:pPr>
                  <a:endParaRPr lang="en-US"/>
                </a:p>
              </c:txPr>
              <c:showLegendKey val="0"/>
              <c:showVal val="0"/>
              <c:showCatName val="1"/>
              <c:showSerName val="0"/>
              <c:showPercent val="1"/>
              <c:showBubbleSize val="0"/>
              <c:extLst>
                <c:ext xmlns:c16="http://schemas.microsoft.com/office/drawing/2014/chart" uri="{C3380CC4-5D6E-409C-BE32-E72D297353CC}">
                  <c16:uniqueId val="{00000003-286E-440D-890A-96161CE5AB22}"/>
                </c:ext>
              </c:extLst>
            </c:dLbl>
            <c:dLbl>
              <c:idx val="2"/>
              <c:spPr/>
              <c:txPr>
                <a:bodyPr/>
                <a:lstStyle/>
                <a:p>
                  <a:pPr>
                    <a:defRPr>
                      <a:solidFill>
                        <a:srgbClr val="FFFFFF"/>
                      </a:solidFill>
                      <a:latin typeface="Gotham Rounded Book"/>
                      <a:cs typeface="Gotham Rounded Book"/>
                    </a:defRPr>
                  </a:pPr>
                  <a:endParaRPr lang="en-US"/>
                </a:p>
              </c:txPr>
              <c:showLegendKey val="0"/>
              <c:showVal val="0"/>
              <c:showCatName val="1"/>
              <c:showSerName val="0"/>
              <c:showPercent val="1"/>
              <c:showBubbleSize val="0"/>
              <c:extLst>
                <c:ext xmlns:c16="http://schemas.microsoft.com/office/drawing/2014/chart" uri="{C3380CC4-5D6E-409C-BE32-E72D297353CC}">
                  <c16:uniqueId val="{00000005-286E-440D-890A-96161CE5AB22}"/>
                </c:ext>
              </c:extLst>
            </c:dLbl>
            <c:spPr>
              <a:noFill/>
              <a:ln>
                <a:noFill/>
              </a:ln>
              <a:effectLst/>
            </c:spPr>
            <c:txPr>
              <a:bodyPr/>
              <a:lstStyle/>
              <a:p>
                <a:pPr>
                  <a:defRPr>
                    <a:latin typeface="Gotham Rounded Book"/>
                    <a:cs typeface="Gotham Rounded Book"/>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Sheet1!$A$2:$A$7</c:f>
              <c:strCache>
                <c:ptCount val="6"/>
                <c:pt idx="0">
                  <c:v>Anxiety</c:v>
                </c:pt>
                <c:pt idx="1">
                  <c:v>ADHD</c:v>
                </c:pt>
                <c:pt idx="2">
                  <c:v>Adjustment</c:v>
                </c:pt>
                <c:pt idx="3">
                  <c:v>Grief</c:v>
                </c:pt>
                <c:pt idx="4">
                  <c:v>Trauma</c:v>
                </c:pt>
                <c:pt idx="5">
                  <c:v>ODD</c:v>
                </c:pt>
              </c:strCache>
            </c:strRef>
          </c:cat>
          <c:val>
            <c:numRef>
              <c:f>Sheet1!$B$2:$B$7</c:f>
              <c:numCache>
                <c:formatCode>General</c:formatCode>
                <c:ptCount val="6"/>
                <c:pt idx="0">
                  <c:v>2</c:v>
                </c:pt>
                <c:pt idx="1">
                  <c:v>20</c:v>
                </c:pt>
                <c:pt idx="2">
                  <c:v>23</c:v>
                </c:pt>
                <c:pt idx="3">
                  <c:v>4</c:v>
                </c:pt>
                <c:pt idx="4">
                  <c:v>4</c:v>
                </c:pt>
                <c:pt idx="5">
                  <c:v>2</c:v>
                </c:pt>
              </c:numCache>
            </c:numRef>
          </c:val>
          <c:extLst>
            <c:ext xmlns:c16="http://schemas.microsoft.com/office/drawing/2014/chart" uri="{C3380CC4-5D6E-409C-BE32-E72D297353CC}">
              <c16:uniqueId val="{0000000C-286E-440D-890A-96161CE5AB22}"/>
            </c:ext>
          </c:extLst>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71A616-1A8E-A245-B619-F387C1D5EE8F}" type="doc">
      <dgm:prSet loTypeId="urn:microsoft.com/office/officeart/2005/8/layout/pyramid1" loCatId="" qsTypeId="urn:microsoft.com/office/officeart/2005/8/quickstyle/simple4" qsCatId="simple" csTypeId="urn:microsoft.com/office/officeart/2005/8/colors/accent1_2" csCatId="accent1" phldr="1"/>
      <dgm:spPr/>
    </dgm:pt>
    <dgm:pt modelId="{52E8EC54-7B55-6E4F-8BBB-9FDC700647A8}">
      <dgm:prSet phldrT="[Text]"/>
      <dgm:spPr>
        <a:solidFill>
          <a:schemeClr val="accent5">
            <a:lumMod val="60000"/>
            <a:lumOff val="40000"/>
          </a:schemeClr>
        </a:solidFill>
        <a:effectLst/>
      </dgm:spPr>
      <dgm:t>
        <a:bodyPr/>
        <a:lstStyle/>
        <a:p>
          <a:endParaRPr lang="en-US" b="0" i="0" dirty="0">
            <a:latin typeface="Gotham Rounded Bold"/>
            <a:cs typeface="Gotham Rounded Bold"/>
          </a:endParaRPr>
        </a:p>
        <a:p>
          <a:r>
            <a:rPr lang="en-US" b="0" i="0" dirty="0">
              <a:latin typeface="Gotham Rounded Bold"/>
              <a:cs typeface="Gotham Rounded Bold"/>
            </a:rPr>
            <a:t>Tier Three:</a:t>
          </a:r>
        </a:p>
        <a:p>
          <a:r>
            <a:rPr lang="en-US" dirty="0">
              <a:latin typeface="Gotham Rounded Book"/>
              <a:cs typeface="Gotham Rounded Book"/>
            </a:rPr>
            <a:t>Students lag </a:t>
          </a:r>
          <a:br>
            <a:rPr lang="en-US" dirty="0">
              <a:latin typeface="Gotham Rounded Book"/>
              <a:cs typeface="Gotham Rounded Book"/>
            </a:rPr>
          </a:br>
          <a:r>
            <a:rPr lang="en-US" dirty="0">
              <a:latin typeface="Gotham Rounded Book"/>
              <a:cs typeface="Gotham Rounded Book"/>
            </a:rPr>
            <a:t>well behind their </a:t>
          </a:r>
          <a:br>
            <a:rPr lang="en-US" dirty="0">
              <a:latin typeface="Gotham Rounded Book"/>
              <a:cs typeface="Gotham Rounded Book"/>
            </a:rPr>
          </a:br>
          <a:r>
            <a:rPr lang="en-US" dirty="0">
              <a:latin typeface="Gotham Rounded Book"/>
              <a:cs typeface="Gotham Rounded Book"/>
            </a:rPr>
            <a:t>peers, require </a:t>
          </a:r>
          <a:br>
            <a:rPr lang="en-US" dirty="0">
              <a:latin typeface="Gotham Rounded Book"/>
              <a:cs typeface="Gotham Rounded Book"/>
            </a:rPr>
          </a:br>
          <a:r>
            <a:rPr lang="en-US" dirty="0">
              <a:latin typeface="Gotham Rounded Book"/>
              <a:cs typeface="Gotham Rounded Book"/>
            </a:rPr>
            <a:t>intensive intervention</a:t>
          </a:r>
        </a:p>
      </dgm:t>
    </dgm:pt>
    <dgm:pt modelId="{9A0E1F57-21D4-F342-92E9-1EBC45C5A0B3}" type="parTrans" cxnId="{B9470A7C-9B67-184F-B76D-66B4EFFC71DF}">
      <dgm:prSet/>
      <dgm:spPr/>
      <dgm:t>
        <a:bodyPr/>
        <a:lstStyle/>
        <a:p>
          <a:endParaRPr lang="en-US"/>
        </a:p>
      </dgm:t>
    </dgm:pt>
    <dgm:pt modelId="{446FEAB6-3637-0041-A57C-0F254145ABAB}" type="sibTrans" cxnId="{B9470A7C-9B67-184F-B76D-66B4EFFC71DF}">
      <dgm:prSet/>
      <dgm:spPr/>
      <dgm:t>
        <a:bodyPr/>
        <a:lstStyle/>
        <a:p>
          <a:endParaRPr lang="en-US"/>
        </a:p>
      </dgm:t>
    </dgm:pt>
    <dgm:pt modelId="{46C132AF-9C50-BE41-8A6B-341F366D48CA}">
      <dgm:prSet phldrT="[Text]"/>
      <dgm:spPr>
        <a:solidFill>
          <a:schemeClr val="accent5">
            <a:lumMod val="40000"/>
            <a:lumOff val="60000"/>
          </a:schemeClr>
        </a:solidFill>
        <a:effectLst/>
      </dgm:spPr>
      <dgm:t>
        <a:bodyPr/>
        <a:lstStyle/>
        <a:p>
          <a:r>
            <a:rPr lang="en-US" b="0" i="0" dirty="0">
              <a:solidFill>
                <a:schemeClr val="tx1"/>
              </a:solidFill>
              <a:latin typeface="Gotham Rounded Bold"/>
              <a:cs typeface="Gotham Rounded Bold"/>
            </a:rPr>
            <a:t>Tier Two:</a:t>
          </a:r>
        </a:p>
        <a:p>
          <a:r>
            <a:rPr lang="en-US" dirty="0">
              <a:solidFill>
                <a:schemeClr val="tx1"/>
              </a:solidFill>
              <a:latin typeface="Gotham Rounded Book"/>
              <a:cs typeface="Gotham Rounded Book"/>
            </a:rPr>
            <a:t>Students lag behind their peers, demonstrate weak progress and require some intervention</a:t>
          </a:r>
        </a:p>
      </dgm:t>
    </dgm:pt>
    <dgm:pt modelId="{E669A7BA-86A2-0141-A66B-AF91D53104D4}" type="parTrans" cxnId="{8870F10B-B677-4340-BBAC-15977B42B625}">
      <dgm:prSet/>
      <dgm:spPr/>
      <dgm:t>
        <a:bodyPr/>
        <a:lstStyle/>
        <a:p>
          <a:endParaRPr lang="en-US"/>
        </a:p>
      </dgm:t>
    </dgm:pt>
    <dgm:pt modelId="{7E9BD5BC-E72A-EF4B-BE1D-03B82898CBF9}" type="sibTrans" cxnId="{8870F10B-B677-4340-BBAC-15977B42B625}">
      <dgm:prSet/>
      <dgm:spPr/>
      <dgm:t>
        <a:bodyPr/>
        <a:lstStyle/>
        <a:p>
          <a:endParaRPr lang="en-US"/>
        </a:p>
      </dgm:t>
    </dgm:pt>
    <dgm:pt modelId="{44BA3DBF-0238-604B-902A-D0286E00EE5D}">
      <dgm:prSet phldrT="[Text]"/>
      <dgm:spPr>
        <a:solidFill>
          <a:schemeClr val="accent5">
            <a:lumMod val="20000"/>
            <a:lumOff val="80000"/>
          </a:schemeClr>
        </a:solidFill>
        <a:effectLst/>
      </dgm:spPr>
      <dgm:t>
        <a:bodyPr/>
        <a:lstStyle/>
        <a:p>
          <a:r>
            <a:rPr lang="en-US" b="0" i="0" dirty="0">
              <a:latin typeface="Gotham Rounded Bold"/>
              <a:cs typeface="Gotham Rounded Bold"/>
            </a:rPr>
            <a:t>Tier One:</a:t>
          </a:r>
        </a:p>
        <a:p>
          <a:r>
            <a:rPr lang="en-US" dirty="0">
              <a:latin typeface="Gotham Rounded Book"/>
              <a:cs typeface="Gotham Rounded Book"/>
            </a:rPr>
            <a:t>Children learn at roughly grade level or above and are least likely to fall behind or need intervention.</a:t>
          </a:r>
        </a:p>
      </dgm:t>
    </dgm:pt>
    <dgm:pt modelId="{BEF8B1F9-F93B-FC45-87E9-905DC563E451}" type="parTrans" cxnId="{BDD90AAC-6AD6-1E42-BE1B-D6EA48FBA3A4}">
      <dgm:prSet/>
      <dgm:spPr/>
      <dgm:t>
        <a:bodyPr/>
        <a:lstStyle/>
        <a:p>
          <a:endParaRPr lang="en-US"/>
        </a:p>
      </dgm:t>
    </dgm:pt>
    <dgm:pt modelId="{3E18F51D-AA51-0146-BD87-E640EE57B26A}" type="sibTrans" cxnId="{BDD90AAC-6AD6-1E42-BE1B-D6EA48FBA3A4}">
      <dgm:prSet/>
      <dgm:spPr/>
      <dgm:t>
        <a:bodyPr/>
        <a:lstStyle/>
        <a:p>
          <a:endParaRPr lang="en-US"/>
        </a:p>
      </dgm:t>
    </dgm:pt>
    <dgm:pt modelId="{40AAB90A-CCD8-3B47-A24E-EBA4A96C657B}" type="pres">
      <dgm:prSet presAssocID="{7571A616-1A8E-A245-B619-F387C1D5EE8F}" presName="Name0" presStyleCnt="0">
        <dgm:presLayoutVars>
          <dgm:dir/>
          <dgm:animLvl val="lvl"/>
          <dgm:resizeHandles val="exact"/>
        </dgm:presLayoutVars>
      </dgm:prSet>
      <dgm:spPr/>
    </dgm:pt>
    <dgm:pt modelId="{C0932169-566B-1F45-8E8F-021972084830}" type="pres">
      <dgm:prSet presAssocID="{52E8EC54-7B55-6E4F-8BBB-9FDC700647A8}" presName="Name8" presStyleCnt="0"/>
      <dgm:spPr/>
    </dgm:pt>
    <dgm:pt modelId="{BB5E8597-E081-3C4C-BD45-1270983E7D97}" type="pres">
      <dgm:prSet presAssocID="{52E8EC54-7B55-6E4F-8BBB-9FDC700647A8}" presName="level" presStyleLbl="node1" presStyleIdx="0" presStyleCnt="3">
        <dgm:presLayoutVars>
          <dgm:chMax val="1"/>
          <dgm:bulletEnabled val="1"/>
        </dgm:presLayoutVars>
      </dgm:prSet>
      <dgm:spPr/>
    </dgm:pt>
    <dgm:pt modelId="{2A3E968D-4FDF-7F45-96C5-B4495C301CC8}" type="pres">
      <dgm:prSet presAssocID="{52E8EC54-7B55-6E4F-8BBB-9FDC700647A8}" presName="levelTx" presStyleLbl="revTx" presStyleIdx="0" presStyleCnt="0">
        <dgm:presLayoutVars>
          <dgm:chMax val="1"/>
          <dgm:bulletEnabled val="1"/>
        </dgm:presLayoutVars>
      </dgm:prSet>
      <dgm:spPr/>
    </dgm:pt>
    <dgm:pt modelId="{F958CF3F-F43A-FF45-9593-81BDD53699C4}" type="pres">
      <dgm:prSet presAssocID="{46C132AF-9C50-BE41-8A6B-341F366D48CA}" presName="Name8" presStyleCnt="0"/>
      <dgm:spPr/>
    </dgm:pt>
    <dgm:pt modelId="{86C73B19-8806-964A-96C0-68B0AF75F667}" type="pres">
      <dgm:prSet presAssocID="{46C132AF-9C50-BE41-8A6B-341F366D48CA}" presName="level" presStyleLbl="node1" presStyleIdx="1" presStyleCnt="3">
        <dgm:presLayoutVars>
          <dgm:chMax val="1"/>
          <dgm:bulletEnabled val="1"/>
        </dgm:presLayoutVars>
      </dgm:prSet>
      <dgm:spPr/>
    </dgm:pt>
    <dgm:pt modelId="{C14E6DD8-A614-A44E-8936-F3CCE73D8C81}" type="pres">
      <dgm:prSet presAssocID="{46C132AF-9C50-BE41-8A6B-341F366D48CA}" presName="levelTx" presStyleLbl="revTx" presStyleIdx="0" presStyleCnt="0">
        <dgm:presLayoutVars>
          <dgm:chMax val="1"/>
          <dgm:bulletEnabled val="1"/>
        </dgm:presLayoutVars>
      </dgm:prSet>
      <dgm:spPr/>
    </dgm:pt>
    <dgm:pt modelId="{D5E182A6-3590-AD48-B13F-F10BE260132D}" type="pres">
      <dgm:prSet presAssocID="{44BA3DBF-0238-604B-902A-D0286E00EE5D}" presName="Name8" presStyleCnt="0"/>
      <dgm:spPr/>
    </dgm:pt>
    <dgm:pt modelId="{27F49298-75FE-944F-8EF6-D08E68D1C86F}" type="pres">
      <dgm:prSet presAssocID="{44BA3DBF-0238-604B-902A-D0286E00EE5D}" presName="level" presStyleLbl="node1" presStyleIdx="2" presStyleCnt="3">
        <dgm:presLayoutVars>
          <dgm:chMax val="1"/>
          <dgm:bulletEnabled val="1"/>
        </dgm:presLayoutVars>
      </dgm:prSet>
      <dgm:spPr/>
    </dgm:pt>
    <dgm:pt modelId="{EEAB924F-AF24-3347-9F2B-2B11B411E1C4}" type="pres">
      <dgm:prSet presAssocID="{44BA3DBF-0238-604B-902A-D0286E00EE5D}" presName="levelTx" presStyleLbl="revTx" presStyleIdx="0" presStyleCnt="0">
        <dgm:presLayoutVars>
          <dgm:chMax val="1"/>
          <dgm:bulletEnabled val="1"/>
        </dgm:presLayoutVars>
      </dgm:prSet>
      <dgm:spPr/>
    </dgm:pt>
  </dgm:ptLst>
  <dgm:cxnLst>
    <dgm:cxn modelId="{8870F10B-B677-4340-BBAC-15977B42B625}" srcId="{7571A616-1A8E-A245-B619-F387C1D5EE8F}" destId="{46C132AF-9C50-BE41-8A6B-341F366D48CA}" srcOrd="1" destOrd="0" parTransId="{E669A7BA-86A2-0141-A66B-AF91D53104D4}" sibTransId="{7E9BD5BC-E72A-EF4B-BE1D-03B82898CBF9}"/>
    <dgm:cxn modelId="{EC1ADF14-6A9A-F343-ACF3-65ADF7D75CAE}" type="presOf" srcId="{52E8EC54-7B55-6E4F-8BBB-9FDC700647A8}" destId="{2A3E968D-4FDF-7F45-96C5-B4495C301CC8}" srcOrd="1" destOrd="0" presId="urn:microsoft.com/office/officeart/2005/8/layout/pyramid1"/>
    <dgm:cxn modelId="{4DC9CD2C-3F72-5248-B29D-67D7D8369113}" type="presOf" srcId="{46C132AF-9C50-BE41-8A6B-341F366D48CA}" destId="{C14E6DD8-A614-A44E-8936-F3CCE73D8C81}" srcOrd="1" destOrd="0" presId="urn:microsoft.com/office/officeart/2005/8/layout/pyramid1"/>
    <dgm:cxn modelId="{FDA9C338-C55D-AF4D-B8C3-CBBFF1857E5D}" type="presOf" srcId="{7571A616-1A8E-A245-B619-F387C1D5EE8F}" destId="{40AAB90A-CCD8-3B47-A24E-EBA4A96C657B}" srcOrd="0" destOrd="0" presId="urn:microsoft.com/office/officeart/2005/8/layout/pyramid1"/>
    <dgm:cxn modelId="{DF50AD53-B6B0-2647-8D09-B571C1A3462A}" type="presOf" srcId="{46C132AF-9C50-BE41-8A6B-341F366D48CA}" destId="{86C73B19-8806-964A-96C0-68B0AF75F667}" srcOrd="0" destOrd="0" presId="urn:microsoft.com/office/officeart/2005/8/layout/pyramid1"/>
    <dgm:cxn modelId="{B9470A7C-9B67-184F-B76D-66B4EFFC71DF}" srcId="{7571A616-1A8E-A245-B619-F387C1D5EE8F}" destId="{52E8EC54-7B55-6E4F-8BBB-9FDC700647A8}" srcOrd="0" destOrd="0" parTransId="{9A0E1F57-21D4-F342-92E9-1EBC45C5A0B3}" sibTransId="{446FEAB6-3637-0041-A57C-0F254145ABAB}"/>
    <dgm:cxn modelId="{B0AB9B8D-97A3-504B-A3B1-EC09F556564B}" type="presOf" srcId="{44BA3DBF-0238-604B-902A-D0286E00EE5D}" destId="{EEAB924F-AF24-3347-9F2B-2B11B411E1C4}" srcOrd="1" destOrd="0" presId="urn:microsoft.com/office/officeart/2005/8/layout/pyramid1"/>
    <dgm:cxn modelId="{8016348E-5A9F-1E4F-8F17-165ACDD01A80}" type="presOf" srcId="{44BA3DBF-0238-604B-902A-D0286E00EE5D}" destId="{27F49298-75FE-944F-8EF6-D08E68D1C86F}" srcOrd="0" destOrd="0" presId="urn:microsoft.com/office/officeart/2005/8/layout/pyramid1"/>
    <dgm:cxn modelId="{BDD90AAC-6AD6-1E42-BE1B-D6EA48FBA3A4}" srcId="{7571A616-1A8E-A245-B619-F387C1D5EE8F}" destId="{44BA3DBF-0238-604B-902A-D0286E00EE5D}" srcOrd="2" destOrd="0" parTransId="{BEF8B1F9-F93B-FC45-87E9-905DC563E451}" sibTransId="{3E18F51D-AA51-0146-BD87-E640EE57B26A}"/>
    <dgm:cxn modelId="{AE131AAD-6CBF-5A4A-99D9-225782CC45EA}" type="presOf" srcId="{52E8EC54-7B55-6E4F-8BBB-9FDC700647A8}" destId="{BB5E8597-E081-3C4C-BD45-1270983E7D97}" srcOrd="0" destOrd="0" presId="urn:microsoft.com/office/officeart/2005/8/layout/pyramid1"/>
    <dgm:cxn modelId="{7A042326-69C7-D44F-9CDE-B01FF393A25E}" type="presParOf" srcId="{40AAB90A-CCD8-3B47-A24E-EBA4A96C657B}" destId="{C0932169-566B-1F45-8E8F-021972084830}" srcOrd="0" destOrd="0" presId="urn:microsoft.com/office/officeart/2005/8/layout/pyramid1"/>
    <dgm:cxn modelId="{9F5E0F71-F8FE-5142-B28F-00F26E2557A5}" type="presParOf" srcId="{C0932169-566B-1F45-8E8F-021972084830}" destId="{BB5E8597-E081-3C4C-BD45-1270983E7D97}" srcOrd="0" destOrd="0" presId="urn:microsoft.com/office/officeart/2005/8/layout/pyramid1"/>
    <dgm:cxn modelId="{D325C622-A25F-734F-AB71-26508A324C1C}" type="presParOf" srcId="{C0932169-566B-1F45-8E8F-021972084830}" destId="{2A3E968D-4FDF-7F45-96C5-B4495C301CC8}" srcOrd="1" destOrd="0" presId="urn:microsoft.com/office/officeart/2005/8/layout/pyramid1"/>
    <dgm:cxn modelId="{B85E93D4-C33E-554F-A4E9-5AA72A8AAF44}" type="presParOf" srcId="{40AAB90A-CCD8-3B47-A24E-EBA4A96C657B}" destId="{F958CF3F-F43A-FF45-9593-81BDD53699C4}" srcOrd="1" destOrd="0" presId="urn:microsoft.com/office/officeart/2005/8/layout/pyramid1"/>
    <dgm:cxn modelId="{8604DA3B-A663-BF48-A845-AFCDC1985E37}" type="presParOf" srcId="{F958CF3F-F43A-FF45-9593-81BDD53699C4}" destId="{86C73B19-8806-964A-96C0-68B0AF75F667}" srcOrd="0" destOrd="0" presId="urn:microsoft.com/office/officeart/2005/8/layout/pyramid1"/>
    <dgm:cxn modelId="{F0B4F28D-EAAC-5E43-B978-F82FABBBF1EA}" type="presParOf" srcId="{F958CF3F-F43A-FF45-9593-81BDD53699C4}" destId="{C14E6DD8-A614-A44E-8936-F3CCE73D8C81}" srcOrd="1" destOrd="0" presId="urn:microsoft.com/office/officeart/2005/8/layout/pyramid1"/>
    <dgm:cxn modelId="{C1B20467-9DEC-E34D-91E5-8EE62C94FD55}" type="presParOf" srcId="{40AAB90A-CCD8-3B47-A24E-EBA4A96C657B}" destId="{D5E182A6-3590-AD48-B13F-F10BE260132D}" srcOrd="2" destOrd="0" presId="urn:microsoft.com/office/officeart/2005/8/layout/pyramid1"/>
    <dgm:cxn modelId="{780DC153-CFD5-214D-9AF5-00A1F6CB98E0}" type="presParOf" srcId="{D5E182A6-3590-AD48-B13F-F10BE260132D}" destId="{27F49298-75FE-944F-8EF6-D08E68D1C86F}" srcOrd="0" destOrd="0" presId="urn:microsoft.com/office/officeart/2005/8/layout/pyramid1"/>
    <dgm:cxn modelId="{17E2D913-A404-0F44-89CE-C2E49169B6F4}" type="presParOf" srcId="{D5E182A6-3590-AD48-B13F-F10BE260132D}" destId="{EEAB924F-AF24-3347-9F2B-2B11B411E1C4}"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71A616-1A8E-A245-B619-F387C1D5EE8F}" type="doc">
      <dgm:prSet loTypeId="urn:microsoft.com/office/officeart/2005/8/layout/pyramid1" loCatId="" qsTypeId="urn:microsoft.com/office/officeart/2005/8/quickstyle/simple4" qsCatId="simple" csTypeId="urn:microsoft.com/office/officeart/2005/8/colors/accent1_2" csCatId="accent1" phldr="1"/>
      <dgm:spPr/>
    </dgm:pt>
    <dgm:pt modelId="{52E8EC54-7B55-6E4F-8BBB-9FDC700647A8}">
      <dgm:prSet phldrT="[Text]"/>
      <dgm:spPr>
        <a:solidFill>
          <a:schemeClr val="accent5">
            <a:lumMod val="60000"/>
            <a:lumOff val="40000"/>
          </a:schemeClr>
        </a:solidFill>
        <a:effectLst/>
      </dgm:spPr>
      <dgm:t>
        <a:bodyPr/>
        <a:lstStyle/>
        <a:p>
          <a:endParaRPr lang="en-US" b="0" i="0" dirty="0">
            <a:latin typeface="Gotham Rounded Bold"/>
            <a:cs typeface="Gotham Rounded Bold"/>
          </a:endParaRPr>
        </a:p>
        <a:p>
          <a:r>
            <a:rPr lang="en-US" b="0" i="0" dirty="0">
              <a:latin typeface="Gotham Rounded Bold"/>
              <a:cs typeface="Gotham Rounded Bold"/>
            </a:rPr>
            <a:t>Tier Three:</a:t>
          </a:r>
        </a:p>
        <a:p>
          <a:r>
            <a:rPr lang="en-US" dirty="0">
              <a:latin typeface="Gotham Rounded Book"/>
              <a:cs typeface="Gotham Rounded Book"/>
            </a:rPr>
            <a:t>One-on-one</a:t>
          </a:r>
          <a:br>
            <a:rPr lang="en-US" dirty="0">
              <a:latin typeface="Gotham Rounded Book"/>
              <a:cs typeface="Gotham Rounded Book"/>
            </a:rPr>
          </a:br>
          <a:r>
            <a:rPr lang="en-US" dirty="0">
              <a:latin typeface="Gotham Rounded Book"/>
              <a:cs typeface="Gotham Rounded Book"/>
            </a:rPr>
            <a:t>assessment-based interventions</a:t>
          </a:r>
        </a:p>
      </dgm:t>
    </dgm:pt>
    <dgm:pt modelId="{9A0E1F57-21D4-F342-92E9-1EBC45C5A0B3}" type="parTrans" cxnId="{B9470A7C-9B67-184F-B76D-66B4EFFC71DF}">
      <dgm:prSet/>
      <dgm:spPr/>
      <dgm:t>
        <a:bodyPr/>
        <a:lstStyle/>
        <a:p>
          <a:endParaRPr lang="en-US"/>
        </a:p>
      </dgm:t>
    </dgm:pt>
    <dgm:pt modelId="{446FEAB6-3637-0041-A57C-0F254145ABAB}" type="sibTrans" cxnId="{B9470A7C-9B67-184F-B76D-66B4EFFC71DF}">
      <dgm:prSet/>
      <dgm:spPr/>
      <dgm:t>
        <a:bodyPr/>
        <a:lstStyle/>
        <a:p>
          <a:endParaRPr lang="en-US"/>
        </a:p>
      </dgm:t>
    </dgm:pt>
    <dgm:pt modelId="{46C132AF-9C50-BE41-8A6B-341F366D48CA}">
      <dgm:prSet phldrT="[Text]"/>
      <dgm:spPr>
        <a:solidFill>
          <a:schemeClr val="accent5">
            <a:lumMod val="40000"/>
            <a:lumOff val="60000"/>
          </a:schemeClr>
        </a:solidFill>
        <a:effectLst/>
      </dgm:spPr>
      <dgm:t>
        <a:bodyPr/>
        <a:lstStyle/>
        <a:p>
          <a:r>
            <a:rPr lang="en-US" b="0" i="0" dirty="0">
              <a:solidFill>
                <a:schemeClr val="tx1"/>
              </a:solidFill>
              <a:latin typeface="Gotham Rounded Bold"/>
              <a:cs typeface="Gotham Rounded Bold"/>
            </a:rPr>
            <a:t>Tier Two:</a:t>
          </a:r>
        </a:p>
        <a:p>
          <a:r>
            <a:rPr lang="en-US" dirty="0">
              <a:solidFill>
                <a:schemeClr val="tx1"/>
              </a:solidFill>
              <a:latin typeface="Gotham Rounded Book"/>
              <a:cs typeface="Gotham Rounded Book"/>
            </a:rPr>
            <a:t>Students show signs of at-risk behavior.  The implementation of small group interventions and some individualizing</a:t>
          </a:r>
        </a:p>
      </dgm:t>
    </dgm:pt>
    <dgm:pt modelId="{E669A7BA-86A2-0141-A66B-AF91D53104D4}" type="parTrans" cxnId="{8870F10B-B677-4340-BBAC-15977B42B625}">
      <dgm:prSet/>
      <dgm:spPr/>
      <dgm:t>
        <a:bodyPr/>
        <a:lstStyle/>
        <a:p>
          <a:endParaRPr lang="en-US"/>
        </a:p>
      </dgm:t>
    </dgm:pt>
    <dgm:pt modelId="{7E9BD5BC-E72A-EF4B-BE1D-03B82898CBF9}" type="sibTrans" cxnId="{8870F10B-B677-4340-BBAC-15977B42B625}">
      <dgm:prSet/>
      <dgm:spPr/>
      <dgm:t>
        <a:bodyPr/>
        <a:lstStyle/>
        <a:p>
          <a:endParaRPr lang="en-US"/>
        </a:p>
      </dgm:t>
    </dgm:pt>
    <dgm:pt modelId="{44BA3DBF-0238-604B-902A-D0286E00EE5D}">
      <dgm:prSet phldrT="[Text]"/>
      <dgm:spPr>
        <a:solidFill>
          <a:schemeClr val="accent5">
            <a:lumMod val="20000"/>
            <a:lumOff val="80000"/>
          </a:schemeClr>
        </a:solidFill>
        <a:effectLst/>
      </dgm:spPr>
      <dgm:t>
        <a:bodyPr/>
        <a:lstStyle/>
        <a:p>
          <a:r>
            <a:rPr lang="en-US" b="0" i="0" dirty="0">
              <a:latin typeface="Gotham Rounded Bold"/>
              <a:cs typeface="Gotham Rounded Bold"/>
            </a:rPr>
            <a:t>Tier One:</a:t>
          </a:r>
        </a:p>
        <a:p>
          <a:r>
            <a:rPr lang="en-US" dirty="0">
              <a:latin typeface="Gotham Rounded Book"/>
              <a:cs typeface="Gotham Rounded Book"/>
            </a:rPr>
            <a:t>Universal interventions for all students. The implementation of preventive and proactive behavior strategies</a:t>
          </a:r>
        </a:p>
      </dgm:t>
    </dgm:pt>
    <dgm:pt modelId="{BEF8B1F9-F93B-FC45-87E9-905DC563E451}" type="parTrans" cxnId="{BDD90AAC-6AD6-1E42-BE1B-D6EA48FBA3A4}">
      <dgm:prSet/>
      <dgm:spPr/>
      <dgm:t>
        <a:bodyPr/>
        <a:lstStyle/>
        <a:p>
          <a:endParaRPr lang="en-US"/>
        </a:p>
      </dgm:t>
    </dgm:pt>
    <dgm:pt modelId="{3E18F51D-AA51-0146-BD87-E640EE57B26A}" type="sibTrans" cxnId="{BDD90AAC-6AD6-1E42-BE1B-D6EA48FBA3A4}">
      <dgm:prSet/>
      <dgm:spPr/>
      <dgm:t>
        <a:bodyPr/>
        <a:lstStyle/>
        <a:p>
          <a:endParaRPr lang="en-US"/>
        </a:p>
      </dgm:t>
    </dgm:pt>
    <dgm:pt modelId="{40AAB90A-CCD8-3B47-A24E-EBA4A96C657B}" type="pres">
      <dgm:prSet presAssocID="{7571A616-1A8E-A245-B619-F387C1D5EE8F}" presName="Name0" presStyleCnt="0">
        <dgm:presLayoutVars>
          <dgm:dir/>
          <dgm:animLvl val="lvl"/>
          <dgm:resizeHandles val="exact"/>
        </dgm:presLayoutVars>
      </dgm:prSet>
      <dgm:spPr/>
    </dgm:pt>
    <dgm:pt modelId="{C0932169-566B-1F45-8E8F-021972084830}" type="pres">
      <dgm:prSet presAssocID="{52E8EC54-7B55-6E4F-8BBB-9FDC700647A8}" presName="Name8" presStyleCnt="0"/>
      <dgm:spPr/>
    </dgm:pt>
    <dgm:pt modelId="{BB5E8597-E081-3C4C-BD45-1270983E7D97}" type="pres">
      <dgm:prSet presAssocID="{52E8EC54-7B55-6E4F-8BBB-9FDC700647A8}" presName="level" presStyleLbl="node1" presStyleIdx="0" presStyleCnt="3">
        <dgm:presLayoutVars>
          <dgm:chMax val="1"/>
          <dgm:bulletEnabled val="1"/>
        </dgm:presLayoutVars>
      </dgm:prSet>
      <dgm:spPr/>
    </dgm:pt>
    <dgm:pt modelId="{2A3E968D-4FDF-7F45-96C5-B4495C301CC8}" type="pres">
      <dgm:prSet presAssocID="{52E8EC54-7B55-6E4F-8BBB-9FDC700647A8}" presName="levelTx" presStyleLbl="revTx" presStyleIdx="0" presStyleCnt="0">
        <dgm:presLayoutVars>
          <dgm:chMax val="1"/>
          <dgm:bulletEnabled val="1"/>
        </dgm:presLayoutVars>
      </dgm:prSet>
      <dgm:spPr/>
    </dgm:pt>
    <dgm:pt modelId="{F958CF3F-F43A-FF45-9593-81BDD53699C4}" type="pres">
      <dgm:prSet presAssocID="{46C132AF-9C50-BE41-8A6B-341F366D48CA}" presName="Name8" presStyleCnt="0"/>
      <dgm:spPr/>
    </dgm:pt>
    <dgm:pt modelId="{86C73B19-8806-964A-96C0-68B0AF75F667}" type="pres">
      <dgm:prSet presAssocID="{46C132AF-9C50-BE41-8A6B-341F366D48CA}" presName="level" presStyleLbl="node1" presStyleIdx="1" presStyleCnt="3">
        <dgm:presLayoutVars>
          <dgm:chMax val="1"/>
          <dgm:bulletEnabled val="1"/>
        </dgm:presLayoutVars>
      </dgm:prSet>
      <dgm:spPr/>
    </dgm:pt>
    <dgm:pt modelId="{C14E6DD8-A614-A44E-8936-F3CCE73D8C81}" type="pres">
      <dgm:prSet presAssocID="{46C132AF-9C50-BE41-8A6B-341F366D48CA}" presName="levelTx" presStyleLbl="revTx" presStyleIdx="0" presStyleCnt="0">
        <dgm:presLayoutVars>
          <dgm:chMax val="1"/>
          <dgm:bulletEnabled val="1"/>
        </dgm:presLayoutVars>
      </dgm:prSet>
      <dgm:spPr/>
    </dgm:pt>
    <dgm:pt modelId="{D5E182A6-3590-AD48-B13F-F10BE260132D}" type="pres">
      <dgm:prSet presAssocID="{44BA3DBF-0238-604B-902A-D0286E00EE5D}" presName="Name8" presStyleCnt="0"/>
      <dgm:spPr/>
    </dgm:pt>
    <dgm:pt modelId="{27F49298-75FE-944F-8EF6-D08E68D1C86F}" type="pres">
      <dgm:prSet presAssocID="{44BA3DBF-0238-604B-902A-D0286E00EE5D}" presName="level" presStyleLbl="node1" presStyleIdx="2" presStyleCnt="3">
        <dgm:presLayoutVars>
          <dgm:chMax val="1"/>
          <dgm:bulletEnabled val="1"/>
        </dgm:presLayoutVars>
      </dgm:prSet>
      <dgm:spPr/>
    </dgm:pt>
    <dgm:pt modelId="{EEAB924F-AF24-3347-9F2B-2B11B411E1C4}" type="pres">
      <dgm:prSet presAssocID="{44BA3DBF-0238-604B-902A-D0286E00EE5D}" presName="levelTx" presStyleLbl="revTx" presStyleIdx="0" presStyleCnt="0">
        <dgm:presLayoutVars>
          <dgm:chMax val="1"/>
          <dgm:bulletEnabled val="1"/>
        </dgm:presLayoutVars>
      </dgm:prSet>
      <dgm:spPr/>
    </dgm:pt>
  </dgm:ptLst>
  <dgm:cxnLst>
    <dgm:cxn modelId="{8870F10B-B677-4340-BBAC-15977B42B625}" srcId="{7571A616-1A8E-A245-B619-F387C1D5EE8F}" destId="{46C132AF-9C50-BE41-8A6B-341F366D48CA}" srcOrd="1" destOrd="0" parTransId="{E669A7BA-86A2-0141-A66B-AF91D53104D4}" sibTransId="{7E9BD5BC-E72A-EF4B-BE1D-03B82898CBF9}"/>
    <dgm:cxn modelId="{CEF4E00D-59A3-8746-8A8C-0AD3F2986F71}" type="presOf" srcId="{52E8EC54-7B55-6E4F-8BBB-9FDC700647A8}" destId="{BB5E8597-E081-3C4C-BD45-1270983E7D97}" srcOrd="0" destOrd="0" presId="urn:microsoft.com/office/officeart/2005/8/layout/pyramid1"/>
    <dgm:cxn modelId="{4630FE27-B6C8-594B-AEE3-BFCFF11B58D5}" type="presOf" srcId="{46C132AF-9C50-BE41-8A6B-341F366D48CA}" destId="{86C73B19-8806-964A-96C0-68B0AF75F667}" srcOrd="0" destOrd="0" presId="urn:microsoft.com/office/officeart/2005/8/layout/pyramid1"/>
    <dgm:cxn modelId="{3B057241-D2AF-8D4E-B45D-B1F9A60F2184}" type="presOf" srcId="{52E8EC54-7B55-6E4F-8BBB-9FDC700647A8}" destId="{2A3E968D-4FDF-7F45-96C5-B4495C301CC8}" srcOrd="1" destOrd="0" presId="urn:microsoft.com/office/officeart/2005/8/layout/pyramid1"/>
    <dgm:cxn modelId="{56104142-A037-0345-8FBD-450A9B4080B0}" type="presOf" srcId="{46C132AF-9C50-BE41-8A6B-341F366D48CA}" destId="{C14E6DD8-A614-A44E-8936-F3CCE73D8C81}" srcOrd="1" destOrd="0" presId="urn:microsoft.com/office/officeart/2005/8/layout/pyramid1"/>
    <dgm:cxn modelId="{D3045578-F0B1-3547-BCFB-811314B9ED77}" type="presOf" srcId="{44BA3DBF-0238-604B-902A-D0286E00EE5D}" destId="{27F49298-75FE-944F-8EF6-D08E68D1C86F}" srcOrd="0" destOrd="0" presId="urn:microsoft.com/office/officeart/2005/8/layout/pyramid1"/>
    <dgm:cxn modelId="{B9470A7C-9B67-184F-B76D-66B4EFFC71DF}" srcId="{7571A616-1A8E-A245-B619-F387C1D5EE8F}" destId="{52E8EC54-7B55-6E4F-8BBB-9FDC700647A8}" srcOrd="0" destOrd="0" parTransId="{9A0E1F57-21D4-F342-92E9-1EBC45C5A0B3}" sibTransId="{446FEAB6-3637-0041-A57C-0F254145ABAB}"/>
    <dgm:cxn modelId="{C9390788-96DD-E34A-A770-DB5A535DA3BE}" type="presOf" srcId="{44BA3DBF-0238-604B-902A-D0286E00EE5D}" destId="{EEAB924F-AF24-3347-9F2B-2B11B411E1C4}" srcOrd="1" destOrd="0" presId="urn:microsoft.com/office/officeart/2005/8/layout/pyramid1"/>
    <dgm:cxn modelId="{BDD90AAC-6AD6-1E42-BE1B-D6EA48FBA3A4}" srcId="{7571A616-1A8E-A245-B619-F387C1D5EE8F}" destId="{44BA3DBF-0238-604B-902A-D0286E00EE5D}" srcOrd="2" destOrd="0" parTransId="{BEF8B1F9-F93B-FC45-87E9-905DC563E451}" sibTransId="{3E18F51D-AA51-0146-BD87-E640EE57B26A}"/>
    <dgm:cxn modelId="{9605D2D1-68FB-AF45-9299-6E081DEE8577}" type="presOf" srcId="{7571A616-1A8E-A245-B619-F387C1D5EE8F}" destId="{40AAB90A-CCD8-3B47-A24E-EBA4A96C657B}" srcOrd="0" destOrd="0" presId="urn:microsoft.com/office/officeart/2005/8/layout/pyramid1"/>
    <dgm:cxn modelId="{080B0954-550F-B84C-B4DA-632FB08A0EB7}" type="presParOf" srcId="{40AAB90A-CCD8-3B47-A24E-EBA4A96C657B}" destId="{C0932169-566B-1F45-8E8F-021972084830}" srcOrd="0" destOrd="0" presId="urn:microsoft.com/office/officeart/2005/8/layout/pyramid1"/>
    <dgm:cxn modelId="{F910A5E9-BDFC-6C4E-A209-A272AFBEAA12}" type="presParOf" srcId="{C0932169-566B-1F45-8E8F-021972084830}" destId="{BB5E8597-E081-3C4C-BD45-1270983E7D97}" srcOrd="0" destOrd="0" presId="urn:microsoft.com/office/officeart/2005/8/layout/pyramid1"/>
    <dgm:cxn modelId="{223BBFEF-64E7-7842-AA89-98F67B00B81C}" type="presParOf" srcId="{C0932169-566B-1F45-8E8F-021972084830}" destId="{2A3E968D-4FDF-7F45-96C5-B4495C301CC8}" srcOrd="1" destOrd="0" presId="urn:microsoft.com/office/officeart/2005/8/layout/pyramid1"/>
    <dgm:cxn modelId="{4104948B-6369-0B43-BA71-E897FA25B7A0}" type="presParOf" srcId="{40AAB90A-CCD8-3B47-A24E-EBA4A96C657B}" destId="{F958CF3F-F43A-FF45-9593-81BDD53699C4}" srcOrd="1" destOrd="0" presId="urn:microsoft.com/office/officeart/2005/8/layout/pyramid1"/>
    <dgm:cxn modelId="{FE01C82E-24AD-0D40-8879-2F93CDD19152}" type="presParOf" srcId="{F958CF3F-F43A-FF45-9593-81BDD53699C4}" destId="{86C73B19-8806-964A-96C0-68B0AF75F667}" srcOrd="0" destOrd="0" presId="urn:microsoft.com/office/officeart/2005/8/layout/pyramid1"/>
    <dgm:cxn modelId="{F06D664F-88E2-DC48-984C-AC59C08715EE}" type="presParOf" srcId="{F958CF3F-F43A-FF45-9593-81BDD53699C4}" destId="{C14E6DD8-A614-A44E-8936-F3CCE73D8C81}" srcOrd="1" destOrd="0" presId="urn:microsoft.com/office/officeart/2005/8/layout/pyramid1"/>
    <dgm:cxn modelId="{34421ED5-2ACD-9E4B-99C4-FDF3E1FF8E6E}" type="presParOf" srcId="{40AAB90A-CCD8-3B47-A24E-EBA4A96C657B}" destId="{D5E182A6-3590-AD48-B13F-F10BE260132D}" srcOrd="2" destOrd="0" presId="urn:microsoft.com/office/officeart/2005/8/layout/pyramid1"/>
    <dgm:cxn modelId="{636CB13D-B383-4A49-A5C7-0F6398759920}" type="presParOf" srcId="{D5E182A6-3590-AD48-B13F-F10BE260132D}" destId="{27F49298-75FE-944F-8EF6-D08E68D1C86F}" srcOrd="0" destOrd="0" presId="urn:microsoft.com/office/officeart/2005/8/layout/pyramid1"/>
    <dgm:cxn modelId="{5685AC5D-0A5F-6C41-A06D-E353CA4AF882}" type="presParOf" srcId="{D5E182A6-3590-AD48-B13F-F10BE260132D}" destId="{EEAB924F-AF24-3347-9F2B-2B11B411E1C4}"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571A616-1A8E-A245-B619-F387C1D5EE8F}" type="doc">
      <dgm:prSet loTypeId="urn:microsoft.com/office/officeart/2005/8/layout/pyramid1" loCatId="" qsTypeId="urn:microsoft.com/office/officeart/2005/8/quickstyle/simple4" qsCatId="simple" csTypeId="urn:microsoft.com/office/officeart/2005/8/colors/accent1_2" csCatId="accent1" phldr="1"/>
      <dgm:spPr/>
    </dgm:pt>
    <dgm:pt modelId="{52E8EC54-7B55-6E4F-8BBB-9FDC700647A8}">
      <dgm:prSet phldrT="[Text]"/>
      <dgm:spPr>
        <a:solidFill>
          <a:schemeClr val="accent5">
            <a:lumMod val="60000"/>
            <a:lumOff val="40000"/>
          </a:schemeClr>
        </a:solidFill>
        <a:effectLst/>
      </dgm:spPr>
      <dgm:t>
        <a:bodyPr/>
        <a:lstStyle/>
        <a:p>
          <a:endParaRPr lang="en-US" b="0" i="0" dirty="0">
            <a:latin typeface="Gotham Rounded Bold"/>
            <a:cs typeface="Gotham Rounded Bold"/>
          </a:endParaRPr>
        </a:p>
        <a:p>
          <a:r>
            <a:rPr lang="en-US" b="0" i="0" dirty="0">
              <a:latin typeface="Gotham Rounded Bold"/>
              <a:cs typeface="Gotham Rounded Bold"/>
            </a:rPr>
            <a:t>Tier Three:</a:t>
          </a:r>
        </a:p>
        <a:p>
          <a:r>
            <a:rPr lang="en-US" dirty="0">
              <a:latin typeface="Gotham Rounded Book"/>
              <a:cs typeface="Gotham Rounded Book"/>
            </a:rPr>
            <a:t>Intensive </a:t>
          </a:r>
          <a:br>
            <a:rPr lang="en-US" dirty="0">
              <a:latin typeface="Gotham Rounded Book"/>
              <a:cs typeface="Gotham Rounded Book"/>
            </a:rPr>
          </a:br>
          <a:r>
            <a:rPr lang="en-US" dirty="0">
              <a:latin typeface="Gotham Rounded Book"/>
              <a:cs typeface="Gotham Rounded Book"/>
            </a:rPr>
            <a:t>services for</a:t>
          </a:r>
          <a:br>
            <a:rPr lang="en-US" dirty="0">
              <a:latin typeface="Gotham Rounded Book"/>
              <a:cs typeface="Gotham Rounded Book"/>
            </a:rPr>
          </a:br>
          <a:r>
            <a:rPr lang="en-US" dirty="0">
              <a:latin typeface="Gotham Rounded Book"/>
              <a:cs typeface="Gotham Rounded Book"/>
            </a:rPr>
            <a:t> at-risk students</a:t>
          </a:r>
        </a:p>
      </dgm:t>
    </dgm:pt>
    <dgm:pt modelId="{9A0E1F57-21D4-F342-92E9-1EBC45C5A0B3}" type="parTrans" cxnId="{B9470A7C-9B67-184F-B76D-66B4EFFC71DF}">
      <dgm:prSet/>
      <dgm:spPr/>
      <dgm:t>
        <a:bodyPr/>
        <a:lstStyle/>
        <a:p>
          <a:endParaRPr lang="en-US"/>
        </a:p>
      </dgm:t>
    </dgm:pt>
    <dgm:pt modelId="{446FEAB6-3637-0041-A57C-0F254145ABAB}" type="sibTrans" cxnId="{B9470A7C-9B67-184F-B76D-66B4EFFC71DF}">
      <dgm:prSet/>
      <dgm:spPr/>
      <dgm:t>
        <a:bodyPr/>
        <a:lstStyle/>
        <a:p>
          <a:endParaRPr lang="en-US"/>
        </a:p>
      </dgm:t>
    </dgm:pt>
    <dgm:pt modelId="{46C132AF-9C50-BE41-8A6B-341F366D48CA}">
      <dgm:prSet phldrT="[Text]"/>
      <dgm:spPr>
        <a:solidFill>
          <a:schemeClr val="accent5">
            <a:lumMod val="40000"/>
            <a:lumOff val="60000"/>
          </a:schemeClr>
        </a:solidFill>
        <a:effectLst/>
      </dgm:spPr>
      <dgm:t>
        <a:bodyPr/>
        <a:lstStyle/>
        <a:p>
          <a:r>
            <a:rPr lang="en-US" b="0" i="0" dirty="0">
              <a:solidFill>
                <a:schemeClr val="tx1"/>
              </a:solidFill>
              <a:latin typeface="Gotham Rounded Bold"/>
              <a:cs typeface="Gotham Rounded Bold"/>
            </a:rPr>
            <a:t>Tier Two:</a:t>
          </a:r>
        </a:p>
        <a:p>
          <a:r>
            <a:rPr lang="en-US" dirty="0">
              <a:solidFill>
                <a:schemeClr val="tx1"/>
              </a:solidFill>
              <a:latin typeface="Gotham Rounded Book"/>
              <a:cs typeface="Gotham Rounded Book"/>
            </a:rPr>
            <a:t>Early intervention for </a:t>
          </a:r>
          <a:r>
            <a:rPr lang="en-US" b="0" i="0" dirty="0">
              <a:solidFill>
                <a:srgbClr val="464649"/>
              </a:solidFill>
              <a:latin typeface="Gotham Rounded Book"/>
              <a:cs typeface="Gotham Rounded Book"/>
            </a:rPr>
            <a:t>groups of students who have been identified as being at risk</a:t>
          </a:r>
          <a:endParaRPr lang="en-US" dirty="0">
            <a:solidFill>
              <a:schemeClr val="tx1"/>
            </a:solidFill>
            <a:latin typeface="Gotham Rounded Book"/>
            <a:cs typeface="Gotham Rounded Book"/>
          </a:endParaRPr>
        </a:p>
      </dgm:t>
    </dgm:pt>
    <dgm:pt modelId="{E669A7BA-86A2-0141-A66B-AF91D53104D4}" type="parTrans" cxnId="{8870F10B-B677-4340-BBAC-15977B42B625}">
      <dgm:prSet/>
      <dgm:spPr/>
      <dgm:t>
        <a:bodyPr/>
        <a:lstStyle/>
        <a:p>
          <a:endParaRPr lang="en-US"/>
        </a:p>
      </dgm:t>
    </dgm:pt>
    <dgm:pt modelId="{7E9BD5BC-E72A-EF4B-BE1D-03B82898CBF9}" type="sibTrans" cxnId="{8870F10B-B677-4340-BBAC-15977B42B625}">
      <dgm:prSet/>
      <dgm:spPr/>
      <dgm:t>
        <a:bodyPr/>
        <a:lstStyle/>
        <a:p>
          <a:endParaRPr lang="en-US"/>
        </a:p>
      </dgm:t>
    </dgm:pt>
    <dgm:pt modelId="{44BA3DBF-0238-604B-902A-D0286E00EE5D}">
      <dgm:prSet phldrT="[Text]"/>
      <dgm:spPr>
        <a:solidFill>
          <a:schemeClr val="accent5">
            <a:lumMod val="20000"/>
            <a:lumOff val="80000"/>
          </a:schemeClr>
        </a:solidFill>
        <a:effectLst/>
      </dgm:spPr>
      <dgm:t>
        <a:bodyPr/>
        <a:lstStyle/>
        <a:p>
          <a:r>
            <a:rPr lang="en-US" b="0" i="0" dirty="0">
              <a:latin typeface="Gotham Rounded Bold"/>
              <a:cs typeface="Gotham Rounded Bold"/>
            </a:rPr>
            <a:t>Tier One:</a:t>
          </a:r>
        </a:p>
        <a:p>
          <a:r>
            <a:rPr lang="en-US" dirty="0">
              <a:latin typeface="Gotham Rounded Book"/>
              <a:cs typeface="Gotham Rounded Book"/>
            </a:rPr>
            <a:t>Universal prevention for all students that include </a:t>
          </a:r>
          <a:r>
            <a:rPr lang="en-US" b="0" i="0" dirty="0">
              <a:solidFill>
                <a:srgbClr val="464649"/>
              </a:solidFill>
              <a:latin typeface="Gotham Rounded Book"/>
              <a:cs typeface="Gotham Rounded Book"/>
            </a:rPr>
            <a:t>the promotion of positive social, emotional, and behavioral skills.</a:t>
          </a:r>
          <a:endParaRPr lang="en-US" dirty="0">
            <a:latin typeface="Gotham Rounded Book"/>
            <a:cs typeface="Gotham Rounded Book"/>
          </a:endParaRPr>
        </a:p>
      </dgm:t>
    </dgm:pt>
    <dgm:pt modelId="{BEF8B1F9-F93B-FC45-87E9-905DC563E451}" type="parTrans" cxnId="{BDD90AAC-6AD6-1E42-BE1B-D6EA48FBA3A4}">
      <dgm:prSet/>
      <dgm:spPr/>
      <dgm:t>
        <a:bodyPr/>
        <a:lstStyle/>
        <a:p>
          <a:endParaRPr lang="en-US"/>
        </a:p>
      </dgm:t>
    </dgm:pt>
    <dgm:pt modelId="{3E18F51D-AA51-0146-BD87-E640EE57B26A}" type="sibTrans" cxnId="{BDD90AAC-6AD6-1E42-BE1B-D6EA48FBA3A4}">
      <dgm:prSet/>
      <dgm:spPr/>
      <dgm:t>
        <a:bodyPr/>
        <a:lstStyle/>
        <a:p>
          <a:endParaRPr lang="en-US"/>
        </a:p>
      </dgm:t>
    </dgm:pt>
    <dgm:pt modelId="{40AAB90A-CCD8-3B47-A24E-EBA4A96C657B}" type="pres">
      <dgm:prSet presAssocID="{7571A616-1A8E-A245-B619-F387C1D5EE8F}" presName="Name0" presStyleCnt="0">
        <dgm:presLayoutVars>
          <dgm:dir/>
          <dgm:animLvl val="lvl"/>
          <dgm:resizeHandles val="exact"/>
        </dgm:presLayoutVars>
      </dgm:prSet>
      <dgm:spPr/>
    </dgm:pt>
    <dgm:pt modelId="{C0932169-566B-1F45-8E8F-021972084830}" type="pres">
      <dgm:prSet presAssocID="{52E8EC54-7B55-6E4F-8BBB-9FDC700647A8}" presName="Name8" presStyleCnt="0"/>
      <dgm:spPr/>
    </dgm:pt>
    <dgm:pt modelId="{BB5E8597-E081-3C4C-BD45-1270983E7D97}" type="pres">
      <dgm:prSet presAssocID="{52E8EC54-7B55-6E4F-8BBB-9FDC700647A8}" presName="level" presStyleLbl="node1" presStyleIdx="0" presStyleCnt="3">
        <dgm:presLayoutVars>
          <dgm:chMax val="1"/>
          <dgm:bulletEnabled val="1"/>
        </dgm:presLayoutVars>
      </dgm:prSet>
      <dgm:spPr/>
    </dgm:pt>
    <dgm:pt modelId="{2A3E968D-4FDF-7F45-96C5-B4495C301CC8}" type="pres">
      <dgm:prSet presAssocID="{52E8EC54-7B55-6E4F-8BBB-9FDC700647A8}" presName="levelTx" presStyleLbl="revTx" presStyleIdx="0" presStyleCnt="0">
        <dgm:presLayoutVars>
          <dgm:chMax val="1"/>
          <dgm:bulletEnabled val="1"/>
        </dgm:presLayoutVars>
      </dgm:prSet>
      <dgm:spPr/>
    </dgm:pt>
    <dgm:pt modelId="{F958CF3F-F43A-FF45-9593-81BDD53699C4}" type="pres">
      <dgm:prSet presAssocID="{46C132AF-9C50-BE41-8A6B-341F366D48CA}" presName="Name8" presStyleCnt="0"/>
      <dgm:spPr/>
    </dgm:pt>
    <dgm:pt modelId="{86C73B19-8806-964A-96C0-68B0AF75F667}" type="pres">
      <dgm:prSet presAssocID="{46C132AF-9C50-BE41-8A6B-341F366D48CA}" presName="level" presStyleLbl="node1" presStyleIdx="1" presStyleCnt="3">
        <dgm:presLayoutVars>
          <dgm:chMax val="1"/>
          <dgm:bulletEnabled val="1"/>
        </dgm:presLayoutVars>
      </dgm:prSet>
      <dgm:spPr/>
    </dgm:pt>
    <dgm:pt modelId="{C14E6DD8-A614-A44E-8936-F3CCE73D8C81}" type="pres">
      <dgm:prSet presAssocID="{46C132AF-9C50-BE41-8A6B-341F366D48CA}" presName="levelTx" presStyleLbl="revTx" presStyleIdx="0" presStyleCnt="0">
        <dgm:presLayoutVars>
          <dgm:chMax val="1"/>
          <dgm:bulletEnabled val="1"/>
        </dgm:presLayoutVars>
      </dgm:prSet>
      <dgm:spPr/>
    </dgm:pt>
    <dgm:pt modelId="{D5E182A6-3590-AD48-B13F-F10BE260132D}" type="pres">
      <dgm:prSet presAssocID="{44BA3DBF-0238-604B-902A-D0286E00EE5D}" presName="Name8" presStyleCnt="0"/>
      <dgm:spPr/>
    </dgm:pt>
    <dgm:pt modelId="{27F49298-75FE-944F-8EF6-D08E68D1C86F}" type="pres">
      <dgm:prSet presAssocID="{44BA3DBF-0238-604B-902A-D0286E00EE5D}" presName="level" presStyleLbl="node1" presStyleIdx="2" presStyleCnt="3">
        <dgm:presLayoutVars>
          <dgm:chMax val="1"/>
          <dgm:bulletEnabled val="1"/>
        </dgm:presLayoutVars>
      </dgm:prSet>
      <dgm:spPr/>
    </dgm:pt>
    <dgm:pt modelId="{EEAB924F-AF24-3347-9F2B-2B11B411E1C4}" type="pres">
      <dgm:prSet presAssocID="{44BA3DBF-0238-604B-902A-D0286E00EE5D}" presName="levelTx" presStyleLbl="revTx" presStyleIdx="0" presStyleCnt="0">
        <dgm:presLayoutVars>
          <dgm:chMax val="1"/>
          <dgm:bulletEnabled val="1"/>
        </dgm:presLayoutVars>
      </dgm:prSet>
      <dgm:spPr/>
    </dgm:pt>
  </dgm:ptLst>
  <dgm:cxnLst>
    <dgm:cxn modelId="{93C5EA08-45C8-F049-9FE6-905AF70027D6}" type="presOf" srcId="{44BA3DBF-0238-604B-902A-D0286E00EE5D}" destId="{27F49298-75FE-944F-8EF6-D08E68D1C86F}" srcOrd="0" destOrd="0" presId="urn:microsoft.com/office/officeart/2005/8/layout/pyramid1"/>
    <dgm:cxn modelId="{8870F10B-B677-4340-BBAC-15977B42B625}" srcId="{7571A616-1A8E-A245-B619-F387C1D5EE8F}" destId="{46C132AF-9C50-BE41-8A6B-341F366D48CA}" srcOrd="1" destOrd="0" parTransId="{E669A7BA-86A2-0141-A66B-AF91D53104D4}" sibTransId="{7E9BD5BC-E72A-EF4B-BE1D-03B82898CBF9}"/>
    <dgm:cxn modelId="{4575C66A-3210-964E-8E5C-A74F06A7E783}" type="presOf" srcId="{44BA3DBF-0238-604B-902A-D0286E00EE5D}" destId="{EEAB924F-AF24-3347-9F2B-2B11B411E1C4}" srcOrd="1" destOrd="0" presId="urn:microsoft.com/office/officeart/2005/8/layout/pyramid1"/>
    <dgm:cxn modelId="{B9470A7C-9B67-184F-B76D-66B4EFFC71DF}" srcId="{7571A616-1A8E-A245-B619-F387C1D5EE8F}" destId="{52E8EC54-7B55-6E4F-8BBB-9FDC700647A8}" srcOrd="0" destOrd="0" parTransId="{9A0E1F57-21D4-F342-92E9-1EBC45C5A0B3}" sibTransId="{446FEAB6-3637-0041-A57C-0F254145ABAB}"/>
    <dgm:cxn modelId="{9DA4217C-EF1E-7145-BC14-778882E0B980}" type="presOf" srcId="{52E8EC54-7B55-6E4F-8BBB-9FDC700647A8}" destId="{2A3E968D-4FDF-7F45-96C5-B4495C301CC8}" srcOrd="1" destOrd="0" presId="urn:microsoft.com/office/officeart/2005/8/layout/pyramid1"/>
    <dgm:cxn modelId="{E4061A82-4960-434E-B4E5-37F8E313F3C6}" type="presOf" srcId="{52E8EC54-7B55-6E4F-8BBB-9FDC700647A8}" destId="{BB5E8597-E081-3C4C-BD45-1270983E7D97}" srcOrd="0" destOrd="0" presId="urn:microsoft.com/office/officeart/2005/8/layout/pyramid1"/>
    <dgm:cxn modelId="{BDD90AAC-6AD6-1E42-BE1B-D6EA48FBA3A4}" srcId="{7571A616-1A8E-A245-B619-F387C1D5EE8F}" destId="{44BA3DBF-0238-604B-902A-D0286E00EE5D}" srcOrd="2" destOrd="0" parTransId="{BEF8B1F9-F93B-FC45-87E9-905DC563E451}" sibTransId="{3E18F51D-AA51-0146-BD87-E640EE57B26A}"/>
    <dgm:cxn modelId="{B31AC8C0-2569-934C-8C2A-87449F47F478}" type="presOf" srcId="{46C132AF-9C50-BE41-8A6B-341F366D48CA}" destId="{C14E6DD8-A614-A44E-8936-F3CCE73D8C81}" srcOrd="1" destOrd="0" presId="urn:microsoft.com/office/officeart/2005/8/layout/pyramid1"/>
    <dgm:cxn modelId="{EC9121EF-1528-834B-81A1-3B29C37F3890}" type="presOf" srcId="{7571A616-1A8E-A245-B619-F387C1D5EE8F}" destId="{40AAB90A-CCD8-3B47-A24E-EBA4A96C657B}" srcOrd="0" destOrd="0" presId="urn:microsoft.com/office/officeart/2005/8/layout/pyramid1"/>
    <dgm:cxn modelId="{4D8094F2-000B-3044-9046-56196B67A4C4}" type="presOf" srcId="{46C132AF-9C50-BE41-8A6B-341F366D48CA}" destId="{86C73B19-8806-964A-96C0-68B0AF75F667}" srcOrd="0" destOrd="0" presId="urn:microsoft.com/office/officeart/2005/8/layout/pyramid1"/>
    <dgm:cxn modelId="{E0E86FF4-913A-7442-B081-888B99500DAA}" type="presParOf" srcId="{40AAB90A-CCD8-3B47-A24E-EBA4A96C657B}" destId="{C0932169-566B-1F45-8E8F-021972084830}" srcOrd="0" destOrd="0" presId="urn:microsoft.com/office/officeart/2005/8/layout/pyramid1"/>
    <dgm:cxn modelId="{4B55C044-43A2-9047-9416-BF8A6A8736E7}" type="presParOf" srcId="{C0932169-566B-1F45-8E8F-021972084830}" destId="{BB5E8597-E081-3C4C-BD45-1270983E7D97}" srcOrd="0" destOrd="0" presId="urn:microsoft.com/office/officeart/2005/8/layout/pyramid1"/>
    <dgm:cxn modelId="{1D89F0CC-0AE0-2541-A002-4424A6C26DD8}" type="presParOf" srcId="{C0932169-566B-1F45-8E8F-021972084830}" destId="{2A3E968D-4FDF-7F45-96C5-B4495C301CC8}" srcOrd="1" destOrd="0" presId="urn:microsoft.com/office/officeart/2005/8/layout/pyramid1"/>
    <dgm:cxn modelId="{2D8FA73E-1E34-A14A-81B6-22918DA44410}" type="presParOf" srcId="{40AAB90A-CCD8-3B47-A24E-EBA4A96C657B}" destId="{F958CF3F-F43A-FF45-9593-81BDD53699C4}" srcOrd="1" destOrd="0" presId="urn:microsoft.com/office/officeart/2005/8/layout/pyramid1"/>
    <dgm:cxn modelId="{83FF4628-6AFD-EB41-971C-5FF35DF378AF}" type="presParOf" srcId="{F958CF3F-F43A-FF45-9593-81BDD53699C4}" destId="{86C73B19-8806-964A-96C0-68B0AF75F667}" srcOrd="0" destOrd="0" presId="urn:microsoft.com/office/officeart/2005/8/layout/pyramid1"/>
    <dgm:cxn modelId="{47E3C1A9-23BB-5547-BD8B-542A93B1BB6A}" type="presParOf" srcId="{F958CF3F-F43A-FF45-9593-81BDD53699C4}" destId="{C14E6DD8-A614-A44E-8936-F3CCE73D8C81}" srcOrd="1" destOrd="0" presId="urn:microsoft.com/office/officeart/2005/8/layout/pyramid1"/>
    <dgm:cxn modelId="{93FCFE97-09DC-9B40-94C8-9A89ADE4B35D}" type="presParOf" srcId="{40AAB90A-CCD8-3B47-A24E-EBA4A96C657B}" destId="{D5E182A6-3590-AD48-B13F-F10BE260132D}" srcOrd="2" destOrd="0" presId="urn:microsoft.com/office/officeart/2005/8/layout/pyramid1"/>
    <dgm:cxn modelId="{E7D947FF-EFFF-6049-9FD1-5CC34E72BFDA}" type="presParOf" srcId="{D5E182A6-3590-AD48-B13F-F10BE260132D}" destId="{27F49298-75FE-944F-8EF6-D08E68D1C86F}" srcOrd="0" destOrd="0" presId="urn:microsoft.com/office/officeart/2005/8/layout/pyramid1"/>
    <dgm:cxn modelId="{7ABE33B3-F0FF-EC40-BBC0-39073C070132}" type="presParOf" srcId="{D5E182A6-3590-AD48-B13F-F10BE260132D}" destId="{EEAB924F-AF24-3347-9F2B-2B11B411E1C4}"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571A616-1A8E-A245-B619-F387C1D5EE8F}" type="doc">
      <dgm:prSet loTypeId="urn:microsoft.com/office/officeart/2005/8/layout/pyramid1" loCatId="" qsTypeId="urn:microsoft.com/office/officeart/2005/8/quickstyle/simple4" qsCatId="simple" csTypeId="urn:microsoft.com/office/officeart/2005/8/colors/accent1_2" csCatId="accent1" phldr="1"/>
      <dgm:spPr/>
    </dgm:pt>
    <dgm:pt modelId="{52E8EC54-7B55-6E4F-8BBB-9FDC700647A8}">
      <dgm:prSet phldrT="[Text]"/>
      <dgm:spPr>
        <a:solidFill>
          <a:schemeClr val="accent5">
            <a:lumMod val="60000"/>
            <a:lumOff val="40000"/>
          </a:schemeClr>
        </a:solidFill>
        <a:effectLst/>
      </dgm:spPr>
      <dgm:t>
        <a:bodyPr/>
        <a:lstStyle/>
        <a:p>
          <a:endParaRPr lang="en-US" b="0" i="0" dirty="0">
            <a:latin typeface="Gotham Rounded Bold"/>
            <a:cs typeface="Gotham Rounded Bold"/>
          </a:endParaRPr>
        </a:p>
        <a:p>
          <a:r>
            <a:rPr lang="en-US" b="0" i="0" dirty="0">
              <a:latin typeface="Gotham Rounded Bold"/>
              <a:cs typeface="Gotham Rounded Bold"/>
            </a:rPr>
            <a:t>Tier Three:</a:t>
          </a:r>
        </a:p>
        <a:p>
          <a:r>
            <a:rPr lang="en-US" dirty="0">
              <a:latin typeface="Gotham Rounded Book"/>
              <a:cs typeface="Gotham Rounded Book"/>
            </a:rPr>
            <a:t>Intensive </a:t>
          </a:r>
          <a:br>
            <a:rPr lang="en-US" dirty="0">
              <a:latin typeface="Gotham Rounded Book"/>
              <a:cs typeface="Gotham Rounded Book"/>
            </a:rPr>
          </a:br>
          <a:r>
            <a:rPr lang="en-US" dirty="0">
              <a:latin typeface="Gotham Rounded Book"/>
              <a:cs typeface="Gotham Rounded Book"/>
            </a:rPr>
            <a:t>services for</a:t>
          </a:r>
          <a:br>
            <a:rPr lang="en-US" dirty="0">
              <a:latin typeface="Gotham Rounded Book"/>
              <a:cs typeface="Gotham Rounded Book"/>
            </a:rPr>
          </a:br>
          <a:r>
            <a:rPr lang="en-US" dirty="0">
              <a:latin typeface="Gotham Rounded Book"/>
              <a:cs typeface="Gotham Rounded Book"/>
            </a:rPr>
            <a:t> at-risk students</a:t>
          </a:r>
        </a:p>
      </dgm:t>
    </dgm:pt>
    <dgm:pt modelId="{9A0E1F57-21D4-F342-92E9-1EBC45C5A0B3}" type="parTrans" cxnId="{B9470A7C-9B67-184F-B76D-66B4EFFC71DF}">
      <dgm:prSet/>
      <dgm:spPr/>
      <dgm:t>
        <a:bodyPr/>
        <a:lstStyle/>
        <a:p>
          <a:endParaRPr lang="en-US"/>
        </a:p>
      </dgm:t>
    </dgm:pt>
    <dgm:pt modelId="{446FEAB6-3637-0041-A57C-0F254145ABAB}" type="sibTrans" cxnId="{B9470A7C-9B67-184F-B76D-66B4EFFC71DF}">
      <dgm:prSet/>
      <dgm:spPr/>
      <dgm:t>
        <a:bodyPr/>
        <a:lstStyle/>
        <a:p>
          <a:endParaRPr lang="en-US"/>
        </a:p>
      </dgm:t>
    </dgm:pt>
    <dgm:pt modelId="{46C132AF-9C50-BE41-8A6B-341F366D48CA}">
      <dgm:prSet phldrT="[Text]"/>
      <dgm:spPr>
        <a:solidFill>
          <a:schemeClr val="accent5">
            <a:lumMod val="40000"/>
            <a:lumOff val="60000"/>
          </a:schemeClr>
        </a:solidFill>
        <a:effectLst/>
      </dgm:spPr>
      <dgm:t>
        <a:bodyPr/>
        <a:lstStyle/>
        <a:p>
          <a:r>
            <a:rPr lang="en-US" b="0" i="0" dirty="0">
              <a:solidFill>
                <a:schemeClr val="tx1"/>
              </a:solidFill>
              <a:latin typeface="Gotham Rounded Bold"/>
              <a:cs typeface="Gotham Rounded Bold"/>
            </a:rPr>
            <a:t>Tier Two:</a:t>
          </a:r>
        </a:p>
        <a:p>
          <a:r>
            <a:rPr lang="en-US" dirty="0">
              <a:solidFill>
                <a:schemeClr val="tx1"/>
              </a:solidFill>
              <a:latin typeface="Gotham Rounded Book"/>
              <a:cs typeface="Gotham Rounded Book"/>
            </a:rPr>
            <a:t>Early intervention for </a:t>
          </a:r>
          <a:r>
            <a:rPr lang="en-US" b="0" i="0" dirty="0">
              <a:solidFill>
                <a:srgbClr val="464649"/>
              </a:solidFill>
              <a:latin typeface="Gotham Rounded Book"/>
              <a:cs typeface="Gotham Rounded Book"/>
            </a:rPr>
            <a:t>groups of students who have been identified as being at risk</a:t>
          </a:r>
          <a:endParaRPr lang="en-US" dirty="0">
            <a:solidFill>
              <a:schemeClr val="tx1"/>
            </a:solidFill>
            <a:latin typeface="Gotham Rounded Book"/>
            <a:cs typeface="Gotham Rounded Book"/>
          </a:endParaRPr>
        </a:p>
      </dgm:t>
    </dgm:pt>
    <dgm:pt modelId="{E669A7BA-86A2-0141-A66B-AF91D53104D4}" type="parTrans" cxnId="{8870F10B-B677-4340-BBAC-15977B42B625}">
      <dgm:prSet/>
      <dgm:spPr/>
      <dgm:t>
        <a:bodyPr/>
        <a:lstStyle/>
        <a:p>
          <a:endParaRPr lang="en-US"/>
        </a:p>
      </dgm:t>
    </dgm:pt>
    <dgm:pt modelId="{7E9BD5BC-E72A-EF4B-BE1D-03B82898CBF9}" type="sibTrans" cxnId="{8870F10B-B677-4340-BBAC-15977B42B625}">
      <dgm:prSet/>
      <dgm:spPr/>
      <dgm:t>
        <a:bodyPr/>
        <a:lstStyle/>
        <a:p>
          <a:endParaRPr lang="en-US"/>
        </a:p>
      </dgm:t>
    </dgm:pt>
    <dgm:pt modelId="{44BA3DBF-0238-604B-902A-D0286E00EE5D}">
      <dgm:prSet phldrT="[Text]"/>
      <dgm:spPr>
        <a:solidFill>
          <a:schemeClr val="accent5">
            <a:lumMod val="20000"/>
            <a:lumOff val="80000"/>
          </a:schemeClr>
        </a:solidFill>
        <a:effectLst/>
      </dgm:spPr>
      <dgm:t>
        <a:bodyPr/>
        <a:lstStyle/>
        <a:p>
          <a:r>
            <a:rPr lang="en-US" b="0" i="0" dirty="0">
              <a:latin typeface="Gotham Rounded Bold"/>
              <a:cs typeface="Gotham Rounded Bold"/>
            </a:rPr>
            <a:t>Tier One:</a:t>
          </a:r>
        </a:p>
        <a:p>
          <a:r>
            <a:rPr lang="en-US" dirty="0">
              <a:latin typeface="Gotham Rounded Book"/>
              <a:cs typeface="Gotham Rounded Book"/>
            </a:rPr>
            <a:t>Universal prevention for all students that include </a:t>
          </a:r>
          <a:r>
            <a:rPr lang="en-US" b="0" i="0" dirty="0">
              <a:solidFill>
                <a:srgbClr val="464649"/>
              </a:solidFill>
              <a:latin typeface="Gotham Rounded Book"/>
              <a:cs typeface="Gotham Rounded Book"/>
            </a:rPr>
            <a:t>the promotion of positive social, emotional, and behavioral skills.</a:t>
          </a:r>
          <a:endParaRPr lang="en-US" dirty="0">
            <a:latin typeface="Gotham Rounded Book"/>
            <a:cs typeface="Gotham Rounded Book"/>
          </a:endParaRPr>
        </a:p>
      </dgm:t>
    </dgm:pt>
    <dgm:pt modelId="{BEF8B1F9-F93B-FC45-87E9-905DC563E451}" type="parTrans" cxnId="{BDD90AAC-6AD6-1E42-BE1B-D6EA48FBA3A4}">
      <dgm:prSet/>
      <dgm:spPr/>
      <dgm:t>
        <a:bodyPr/>
        <a:lstStyle/>
        <a:p>
          <a:endParaRPr lang="en-US"/>
        </a:p>
      </dgm:t>
    </dgm:pt>
    <dgm:pt modelId="{3E18F51D-AA51-0146-BD87-E640EE57B26A}" type="sibTrans" cxnId="{BDD90AAC-6AD6-1E42-BE1B-D6EA48FBA3A4}">
      <dgm:prSet/>
      <dgm:spPr/>
      <dgm:t>
        <a:bodyPr/>
        <a:lstStyle/>
        <a:p>
          <a:endParaRPr lang="en-US"/>
        </a:p>
      </dgm:t>
    </dgm:pt>
    <dgm:pt modelId="{40AAB90A-CCD8-3B47-A24E-EBA4A96C657B}" type="pres">
      <dgm:prSet presAssocID="{7571A616-1A8E-A245-B619-F387C1D5EE8F}" presName="Name0" presStyleCnt="0">
        <dgm:presLayoutVars>
          <dgm:dir/>
          <dgm:animLvl val="lvl"/>
          <dgm:resizeHandles val="exact"/>
        </dgm:presLayoutVars>
      </dgm:prSet>
      <dgm:spPr/>
    </dgm:pt>
    <dgm:pt modelId="{C0932169-566B-1F45-8E8F-021972084830}" type="pres">
      <dgm:prSet presAssocID="{52E8EC54-7B55-6E4F-8BBB-9FDC700647A8}" presName="Name8" presStyleCnt="0"/>
      <dgm:spPr/>
    </dgm:pt>
    <dgm:pt modelId="{BB5E8597-E081-3C4C-BD45-1270983E7D97}" type="pres">
      <dgm:prSet presAssocID="{52E8EC54-7B55-6E4F-8BBB-9FDC700647A8}" presName="level" presStyleLbl="node1" presStyleIdx="0" presStyleCnt="3">
        <dgm:presLayoutVars>
          <dgm:chMax val="1"/>
          <dgm:bulletEnabled val="1"/>
        </dgm:presLayoutVars>
      </dgm:prSet>
      <dgm:spPr/>
    </dgm:pt>
    <dgm:pt modelId="{2A3E968D-4FDF-7F45-96C5-B4495C301CC8}" type="pres">
      <dgm:prSet presAssocID="{52E8EC54-7B55-6E4F-8BBB-9FDC700647A8}" presName="levelTx" presStyleLbl="revTx" presStyleIdx="0" presStyleCnt="0">
        <dgm:presLayoutVars>
          <dgm:chMax val="1"/>
          <dgm:bulletEnabled val="1"/>
        </dgm:presLayoutVars>
      </dgm:prSet>
      <dgm:spPr/>
    </dgm:pt>
    <dgm:pt modelId="{F958CF3F-F43A-FF45-9593-81BDD53699C4}" type="pres">
      <dgm:prSet presAssocID="{46C132AF-9C50-BE41-8A6B-341F366D48CA}" presName="Name8" presStyleCnt="0"/>
      <dgm:spPr/>
    </dgm:pt>
    <dgm:pt modelId="{86C73B19-8806-964A-96C0-68B0AF75F667}" type="pres">
      <dgm:prSet presAssocID="{46C132AF-9C50-BE41-8A6B-341F366D48CA}" presName="level" presStyleLbl="node1" presStyleIdx="1" presStyleCnt="3">
        <dgm:presLayoutVars>
          <dgm:chMax val="1"/>
          <dgm:bulletEnabled val="1"/>
        </dgm:presLayoutVars>
      </dgm:prSet>
      <dgm:spPr/>
    </dgm:pt>
    <dgm:pt modelId="{C14E6DD8-A614-A44E-8936-F3CCE73D8C81}" type="pres">
      <dgm:prSet presAssocID="{46C132AF-9C50-BE41-8A6B-341F366D48CA}" presName="levelTx" presStyleLbl="revTx" presStyleIdx="0" presStyleCnt="0">
        <dgm:presLayoutVars>
          <dgm:chMax val="1"/>
          <dgm:bulletEnabled val="1"/>
        </dgm:presLayoutVars>
      </dgm:prSet>
      <dgm:spPr/>
    </dgm:pt>
    <dgm:pt modelId="{D5E182A6-3590-AD48-B13F-F10BE260132D}" type="pres">
      <dgm:prSet presAssocID="{44BA3DBF-0238-604B-902A-D0286E00EE5D}" presName="Name8" presStyleCnt="0"/>
      <dgm:spPr/>
    </dgm:pt>
    <dgm:pt modelId="{27F49298-75FE-944F-8EF6-D08E68D1C86F}" type="pres">
      <dgm:prSet presAssocID="{44BA3DBF-0238-604B-902A-D0286E00EE5D}" presName="level" presStyleLbl="node1" presStyleIdx="2" presStyleCnt="3">
        <dgm:presLayoutVars>
          <dgm:chMax val="1"/>
          <dgm:bulletEnabled val="1"/>
        </dgm:presLayoutVars>
      </dgm:prSet>
      <dgm:spPr/>
    </dgm:pt>
    <dgm:pt modelId="{EEAB924F-AF24-3347-9F2B-2B11B411E1C4}" type="pres">
      <dgm:prSet presAssocID="{44BA3DBF-0238-604B-902A-D0286E00EE5D}" presName="levelTx" presStyleLbl="revTx" presStyleIdx="0" presStyleCnt="0">
        <dgm:presLayoutVars>
          <dgm:chMax val="1"/>
          <dgm:bulletEnabled val="1"/>
        </dgm:presLayoutVars>
      </dgm:prSet>
      <dgm:spPr/>
    </dgm:pt>
  </dgm:ptLst>
  <dgm:cxnLst>
    <dgm:cxn modelId="{4DCE4C01-6971-5841-98F0-88E41420FCD1}" type="presOf" srcId="{52E8EC54-7B55-6E4F-8BBB-9FDC700647A8}" destId="{BB5E8597-E081-3C4C-BD45-1270983E7D97}" srcOrd="0" destOrd="0" presId="urn:microsoft.com/office/officeart/2005/8/layout/pyramid1"/>
    <dgm:cxn modelId="{8870F10B-B677-4340-BBAC-15977B42B625}" srcId="{7571A616-1A8E-A245-B619-F387C1D5EE8F}" destId="{46C132AF-9C50-BE41-8A6B-341F366D48CA}" srcOrd="1" destOrd="0" parTransId="{E669A7BA-86A2-0141-A66B-AF91D53104D4}" sibTransId="{7E9BD5BC-E72A-EF4B-BE1D-03B82898CBF9}"/>
    <dgm:cxn modelId="{EE5F412B-526B-1241-BFA8-36CB4E2219A5}" type="presOf" srcId="{44BA3DBF-0238-604B-902A-D0286E00EE5D}" destId="{EEAB924F-AF24-3347-9F2B-2B11B411E1C4}" srcOrd="1" destOrd="0" presId="urn:microsoft.com/office/officeart/2005/8/layout/pyramid1"/>
    <dgm:cxn modelId="{7293DC64-504B-164C-80E4-B8332E50C6CD}" type="presOf" srcId="{46C132AF-9C50-BE41-8A6B-341F366D48CA}" destId="{C14E6DD8-A614-A44E-8936-F3CCE73D8C81}" srcOrd="1" destOrd="0" presId="urn:microsoft.com/office/officeart/2005/8/layout/pyramid1"/>
    <dgm:cxn modelId="{B9470A7C-9B67-184F-B76D-66B4EFFC71DF}" srcId="{7571A616-1A8E-A245-B619-F387C1D5EE8F}" destId="{52E8EC54-7B55-6E4F-8BBB-9FDC700647A8}" srcOrd="0" destOrd="0" parTransId="{9A0E1F57-21D4-F342-92E9-1EBC45C5A0B3}" sibTransId="{446FEAB6-3637-0041-A57C-0F254145ABAB}"/>
    <dgm:cxn modelId="{06028D9C-676F-A746-A798-09C338E012E2}" type="presOf" srcId="{44BA3DBF-0238-604B-902A-D0286E00EE5D}" destId="{27F49298-75FE-944F-8EF6-D08E68D1C86F}" srcOrd="0" destOrd="0" presId="urn:microsoft.com/office/officeart/2005/8/layout/pyramid1"/>
    <dgm:cxn modelId="{7F76459D-BF00-EC47-A588-D612199A5582}" type="presOf" srcId="{52E8EC54-7B55-6E4F-8BBB-9FDC700647A8}" destId="{2A3E968D-4FDF-7F45-96C5-B4495C301CC8}" srcOrd="1" destOrd="0" presId="urn:microsoft.com/office/officeart/2005/8/layout/pyramid1"/>
    <dgm:cxn modelId="{DEAE22A4-D7B6-EA4C-8B71-518394C4525D}" type="presOf" srcId="{7571A616-1A8E-A245-B619-F387C1D5EE8F}" destId="{40AAB90A-CCD8-3B47-A24E-EBA4A96C657B}" srcOrd="0" destOrd="0" presId="urn:microsoft.com/office/officeart/2005/8/layout/pyramid1"/>
    <dgm:cxn modelId="{BDD90AAC-6AD6-1E42-BE1B-D6EA48FBA3A4}" srcId="{7571A616-1A8E-A245-B619-F387C1D5EE8F}" destId="{44BA3DBF-0238-604B-902A-D0286E00EE5D}" srcOrd="2" destOrd="0" parTransId="{BEF8B1F9-F93B-FC45-87E9-905DC563E451}" sibTransId="{3E18F51D-AA51-0146-BD87-E640EE57B26A}"/>
    <dgm:cxn modelId="{CF5C21EC-106B-084F-A761-F707F6F07E5B}" type="presOf" srcId="{46C132AF-9C50-BE41-8A6B-341F366D48CA}" destId="{86C73B19-8806-964A-96C0-68B0AF75F667}" srcOrd="0" destOrd="0" presId="urn:microsoft.com/office/officeart/2005/8/layout/pyramid1"/>
    <dgm:cxn modelId="{15557FB8-F4C1-6D48-B4A2-76BAB8963B0F}" type="presParOf" srcId="{40AAB90A-CCD8-3B47-A24E-EBA4A96C657B}" destId="{C0932169-566B-1F45-8E8F-021972084830}" srcOrd="0" destOrd="0" presId="urn:microsoft.com/office/officeart/2005/8/layout/pyramid1"/>
    <dgm:cxn modelId="{7547C2FB-ADAA-0047-96A2-C9898B7C97E1}" type="presParOf" srcId="{C0932169-566B-1F45-8E8F-021972084830}" destId="{BB5E8597-E081-3C4C-BD45-1270983E7D97}" srcOrd="0" destOrd="0" presId="urn:microsoft.com/office/officeart/2005/8/layout/pyramid1"/>
    <dgm:cxn modelId="{57344332-FD0E-BD4C-979B-B3A293D51E29}" type="presParOf" srcId="{C0932169-566B-1F45-8E8F-021972084830}" destId="{2A3E968D-4FDF-7F45-96C5-B4495C301CC8}" srcOrd="1" destOrd="0" presId="urn:microsoft.com/office/officeart/2005/8/layout/pyramid1"/>
    <dgm:cxn modelId="{D1DF4B41-1D1B-2B43-A120-FC9A763403E4}" type="presParOf" srcId="{40AAB90A-CCD8-3B47-A24E-EBA4A96C657B}" destId="{F958CF3F-F43A-FF45-9593-81BDD53699C4}" srcOrd="1" destOrd="0" presId="urn:microsoft.com/office/officeart/2005/8/layout/pyramid1"/>
    <dgm:cxn modelId="{460C0591-AC65-3C46-BDF7-CD98A02FFF6B}" type="presParOf" srcId="{F958CF3F-F43A-FF45-9593-81BDD53699C4}" destId="{86C73B19-8806-964A-96C0-68B0AF75F667}" srcOrd="0" destOrd="0" presId="urn:microsoft.com/office/officeart/2005/8/layout/pyramid1"/>
    <dgm:cxn modelId="{EE8D2F06-7F0F-6D4D-82C5-1D93FABE401C}" type="presParOf" srcId="{F958CF3F-F43A-FF45-9593-81BDD53699C4}" destId="{C14E6DD8-A614-A44E-8936-F3CCE73D8C81}" srcOrd="1" destOrd="0" presId="urn:microsoft.com/office/officeart/2005/8/layout/pyramid1"/>
    <dgm:cxn modelId="{0761AF65-1040-584C-886D-1523DC402D77}" type="presParOf" srcId="{40AAB90A-CCD8-3B47-A24E-EBA4A96C657B}" destId="{D5E182A6-3590-AD48-B13F-F10BE260132D}" srcOrd="2" destOrd="0" presId="urn:microsoft.com/office/officeart/2005/8/layout/pyramid1"/>
    <dgm:cxn modelId="{B0014463-C25D-9F43-830B-FE71E4FC8C68}" type="presParOf" srcId="{D5E182A6-3590-AD48-B13F-F10BE260132D}" destId="{27F49298-75FE-944F-8EF6-D08E68D1C86F}" srcOrd="0" destOrd="0" presId="urn:microsoft.com/office/officeart/2005/8/layout/pyramid1"/>
    <dgm:cxn modelId="{676F575D-D412-FE44-90E5-E8B00044827E}" type="presParOf" srcId="{D5E182A6-3590-AD48-B13F-F10BE260132D}" destId="{EEAB924F-AF24-3347-9F2B-2B11B411E1C4}"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571A616-1A8E-A245-B619-F387C1D5EE8F}" type="doc">
      <dgm:prSet loTypeId="urn:microsoft.com/office/officeart/2005/8/layout/pyramid1" loCatId="" qsTypeId="urn:microsoft.com/office/officeart/2005/8/quickstyle/simple4" qsCatId="simple" csTypeId="urn:microsoft.com/office/officeart/2005/8/colors/accent1_2" csCatId="accent1" phldr="1"/>
      <dgm:spPr/>
    </dgm:pt>
    <dgm:pt modelId="{52E8EC54-7B55-6E4F-8BBB-9FDC700647A8}">
      <dgm:prSet phldrT="[Text]"/>
      <dgm:spPr>
        <a:solidFill>
          <a:schemeClr val="accent5">
            <a:lumMod val="60000"/>
            <a:lumOff val="40000"/>
          </a:schemeClr>
        </a:solidFill>
        <a:effectLst/>
      </dgm:spPr>
      <dgm:t>
        <a:bodyPr/>
        <a:lstStyle/>
        <a:p>
          <a:endParaRPr lang="en-US" b="0" i="0" dirty="0">
            <a:latin typeface="Gotham Rounded Bold"/>
            <a:cs typeface="Gotham Rounded Bold"/>
          </a:endParaRPr>
        </a:p>
        <a:p>
          <a:r>
            <a:rPr lang="en-US" b="0" i="0" dirty="0">
              <a:latin typeface="Gotham Rounded Bold"/>
              <a:cs typeface="Gotham Rounded Bold"/>
            </a:rPr>
            <a:t>Tier Three:</a:t>
          </a:r>
        </a:p>
        <a:p>
          <a:r>
            <a:rPr lang="en-US" dirty="0">
              <a:latin typeface="Gotham Rounded Book"/>
              <a:cs typeface="Gotham Rounded Book"/>
            </a:rPr>
            <a:t>Weekly </a:t>
          </a:r>
          <a:br>
            <a:rPr lang="en-US" dirty="0">
              <a:latin typeface="Gotham Rounded Book"/>
              <a:cs typeface="Gotham Rounded Book"/>
            </a:rPr>
          </a:br>
          <a:r>
            <a:rPr lang="en-US" dirty="0">
              <a:latin typeface="Gotham Rounded Book"/>
              <a:cs typeface="Gotham Rounded Book"/>
            </a:rPr>
            <a:t>counseling sessions</a:t>
          </a:r>
        </a:p>
      </dgm:t>
    </dgm:pt>
    <dgm:pt modelId="{9A0E1F57-21D4-F342-92E9-1EBC45C5A0B3}" type="parTrans" cxnId="{B9470A7C-9B67-184F-B76D-66B4EFFC71DF}">
      <dgm:prSet/>
      <dgm:spPr/>
      <dgm:t>
        <a:bodyPr/>
        <a:lstStyle/>
        <a:p>
          <a:endParaRPr lang="en-US"/>
        </a:p>
      </dgm:t>
    </dgm:pt>
    <dgm:pt modelId="{446FEAB6-3637-0041-A57C-0F254145ABAB}" type="sibTrans" cxnId="{B9470A7C-9B67-184F-B76D-66B4EFFC71DF}">
      <dgm:prSet/>
      <dgm:spPr/>
      <dgm:t>
        <a:bodyPr/>
        <a:lstStyle/>
        <a:p>
          <a:endParaRPr lang="en-US"/>
        </a:p>
      </dgm:t>
    </dgm:pt>
    <dgm:pt modelId="{46C132AF-9C50-BE41-8A6B-341F366D48CA}">
      <dgm:prSet phldrT="[Text]"/>
      <dgm:spPr>
        <a:solidFill>
          <a:schemeClr val="accent5">
            <a:lumMod val="40000"/>
            <a:lumOff val="60000"/>
          </a:schemeClr>
        </a:solidFill>
        <a:effectLst/>
      </dgm:spPr>
      <dgm:t>
        <a:bodyPr/>
        <a:lstStyle/>
        <a:p>
          <a:r>
            <a:rPr lang="en-US" b="0" i="0" dirty="0">
              <a:solidFill>
                <a:schemeClr val="tx1"/>
              </a:solidFill>
              <a:latin typeface="Gotham Rounded Bold"/>
              <a:cs typeface="Gotham Rounded Bold"/>
            </a:rPr>
            <a:t>Tier Two:</a:t>
          </a:r>
        </a:p>
        <a:p>
          <a:r>
            <a:rPr lang="en-US" dirty="0">
              <a:solidFill>
                <a:schemeClr val="tx1"/>
              </a:solidFill>
              <a:latin typeface="Gotham Rounded Book"/>
              <a:cs typeface="Gotham Rounded Book"/>
            </a:rPr>
            <a:t>4</a:t>
          </a:r>
          <a:r>
            <a:rPr lang="en-US" baseline="30000" dirty="0">
              <a:solidFill>
                <a:schemeClr val="tx1"/>
              </a:solidFill>
              <a:latin typeface="Gotham Rounded Book"/>
              <a:cs typeface="Gotham Rounded Book"/>
            </a:rPr>
            <a:t>th</a:t>
          </a:r>
          <a:r>
            <a:rPr lang="en-US" dirty="0">
              <a:solidFill>
                <a:schemeClr val="tx1"/>
              </a:solidFill>
              <a:latin typeface="Gotham Rounded Book"/>
              <a:cs typeface="Gotham Rounded Book"/>
            </a:rPr>
            <a:t> Grade Girls Friendship Promotion Group</a:t>
          </a:r>
          <a:br>
            <a:rPr lang="en-US" dirty="0">
              <a:solidFill>
                <a:schemeClr val="tx1"/>
              </a:solidFill>
              <a:latin typeface="Gotham Rounded Book"/>
              <a:cs typeface="Gotham Rounded Book"/>
            </a:rPr>
          </a:br>
          <a:r>
            <a:rPr lang="en-US" dirty="0">
              <a:solidFill>
                <a:schemeClr val="tx1"/>
              </a:solidFill>
              <a:latin typeface="Gotham Rounded Book"/>
              <a:cs typeface="Gotham Rounded Book"/>
            </a:rPr>
            <a:t> K-2</a:t>
          </a:r>
          <a:r>
            <a:rPr lang="en-US" baseline="30000" dirty="0">
              <a:solidFill>
                <a:schemeClr val="tx1"/>
              </a:solidFill>
              <a:latin typeface="Gotham Rounded Book"/>
              <a:cs typeface="Gotham Rounded Book"/>
            </a:rPr>
            <a:t>nd</a:t>
          </a:r>
          <a:r>
            <a:rPr lang="en-US" dirty="0">
              <a:solidFill>
                <a:schemeClr val="tx1"/>
              </a:solidFill>
              <a:latin typeface="Gotham Rounded Book"/>
              <a:cs typeface="Gotham Rounded Book"/>
            </a:rPr>
            <a:t> Breakfast Club</a:t>
          </a:r>
        </a:p>
      </dgm:t>
    </dgm:pt>
    <dgm:pt modelId="{E669A7BA-86A2-0141-A66B-AF91D53104D4}" type="parTrans" cxnId="{8870F10B-B677-4340-BBAC-15977B42B625}">
      <dgm:prSet/>
      <dgm:spPr/>
      <dgm:t>
        <a:bodyPr/>
        <a:lstStyle/>
        <a:p>
          <a:endParaRPr lang="en-US"/>
        </a:p>
      </dgm:t>
    </dgm:pt>
    <dgm:pt modelId="{7E9BD5BC-E72A-EF4B-BE1D-03B82898CBF9}" type="sibTrans" cxnId="{8870F10B-B677-4340-BBAC-15977B42B625}">
      <dgm:prSet/>
      <dgm:spPr/>
      <dgm:t>
        <a:bodyPr/>
        <a:lstStyle/>
        <a:p>
          <a:endParaRPr lang="en-US"/>
        </a:p>
      </dgm:t>
    </dgm:pt>
    <dgm:pt modelId="{44BA3DBF-0238-604B-902A-D0286E00EE5D}">
      <dgm:prSet phldrT="[Text]" custT="1"/>
      <dgm:spPr>
        <a:solidFill>
          <a:schemeClr val="accent5">
            <a:lumMod val="20000"/>
            <a:lumOff val="80000"/>
          </a:schemeClr>
        </a:solidFill>
        <a:effectLst/>
      </dgm:spPr>
      <dgm:t>
        <a:bodyPr/>
        <a:lstStyle/>
        <a:p>
          <a:r>
            <a:rPr lang="en-US" sz="2200" b="0" i="0" dirty="0">
              <a:latin typeface="Gotham Rounded Bold"/>
              <a:cs typeface="Gotham Rounded Bold"/>
            </a:rPr>
            <a:t>Tier One:</a:t>
          </a:r>
        </a:p>
        <a:p>
          <a:r>
            <a:rPr lang="en-US" sz="2400" dirty="0">
              <a:latin typeface="Gotham Rounded Book"/>
              <a:cs typeface="Gotham Rounded Book"/>
            </a:rPr>
            <a:t>Positive thought on morning announcement</a:t>
          </a:r>
        </a:p>
      </dgm:t>
    </dgm:pt>
    <dgm:pt modelId="{BEF8B1F9-F93B-FC45-87E9-905DC563E451}" type="parTrans" cxnId="{BDD90AAC-6AD6-1E42-BE1B-D6EA48FBA3A4}">
      <dgm:prSet/>
      <dgm:spPr/>
      <dgm:t>
        <a:bodyPr/>
        <a:lstStyle/>
        <a:p>
          <a:endParaRPr lang="en-US"/>
        </a:p>
      </dgm:t>
    </dgm:pt>
    <dgm:pt modelId="{3E18F51D-AA51-0146-BD87-E640EE57B26A}" type="sibTrans" cxnId="{BDD90AAC-6AD6-1E42-BE1B-D6EA48FBA3A4}">
      <dgm:prSet/>
      <dgm:spPr/>
      <dgm:t>
        <a:bodyPr/>
        <a:lstStyle/>
        <a:p>
          <a:endParaRPr lang="en-US"/>
        </a:p>
      </dgm:t>
    </dgm:pt>
    <dgm:pt modelId="{40AAB90A-CCD8-3B47-A24E-EBA4A96C657B}" type="pres">
      <dgm:prSet presAssocID="{7571A616-1A8E-A245-B619-F387C1D5EE8F}" presName="Name0" presStyleCnt="0">
        <dgm:presLayoutVars>
          <dgm:dir/>
          <dgm:animLvl val="lvl"/>
          <dgm:resizeHandles val="exact"/>
        </dgm:presLayoutVars>
      </dgm:prSet>
      <dgm:spPr/>
    </dgm:pt>
    <dgm:pt modelId="{C0932169-566B-1F45-8E8F-021972084830}" type="pres">
      <dgm:prSet presAssocID="{52E8EC54-7B55-6E4F-8BBB-9FDC700647A8}" presName="Name8" presStyleCnt="0"/>
      <dgm:spPr/>
    </dgm:pt>
    <dgm:pt modelId="{BB5E8597-E081-3C4C-BD45-1270983E7D97}" type="pres">
      <dgm:prSet presAssocID="{52E8EC54-7B55-6E4F-8BBB-9FDC700647A8}" presName="level" presStyleLbl="node1" presStyleIdx="0" presStyleCnt="3">
        <dgm:presLayoutVars>
          <dgm:chMax val="1"/>
          <dgm:bulletEnabled val="1"/>
        </dgm:presLayoutVars>
      </dgm:prSet>
      <dgm:spPr/>
    </dgm:pt>
    <dgm:pt modelId="{2A3E968D-4FDF-7F45-96C5-B4495C301CC8}" type="pres">
      <dgm:prSet presAssocID="{52E8EC54-7B55-6E4F-8BBB-9FDC700647A8}" presName="levelTx" presStyleLbl="revTx" presStyleIdx="0" presStyleCnt="0">
        <dgm:presLayoutVars>
          <dgm:chMax val="1"/>
          <dgm:bulletEnabled val="1"/>
        </dgm:presLayoutVars>
      </dgm:prSet>
      <dgm:spPr/>
    </dgm:pt>
    <dgm:pt modelId="{F958CF3F-F43A-FF45-9593-81BDD53699C4}" type="pres">
      <dgm:prSet presAssocID="{46C132AF-9C50-BE41-8A6B-341F366D48CA}" presName="Name8" presStyleCnt="0"/>
      <dgm:spPr/>
    </dgm:pt>
    <dgm:pt modelId="{86C73B19-8806-964A-96C0-68B0AF75F667}" type="pres">
      <dgm:prSet presAssocID="{46C132AF-9C50-BE41-8A6B-341F366D48CA}" presName="level" presStyleLbl="node1" presStyleIdx="1" presStyleCnt="3">
        <dgm:presLayoutVars>
          <dgm:chMax val="1"/>
          <dgm:bulletEnabled val="1"/>
        </dgm:presLayoutVars>
      </dgm:prSet>
      <dgm:spPr/>
    </dgm:pt>
    <dgm:pt modelId="{C14E6DD8-A614-A44E-8936-F3CCE73D8C81}" type="pres">
      <dgm:prSet presAssocID="{46C132AF-9C50-BE41-8A6B-341F366D48CA}" presName="levelTx" presStyleLbl="revTx" presStyleIdx="0" presStyleCnt="0">
        <dgm:presLayoutVars>
          <dgm:chMax val="1"/>
          <dgm:bulletEnabled val="1"/>
        </dgm:presLayoutVars>
      </dgm:prSet>
      <dgm:spPr/>
    </dgm:pt>
    <dgm:pt modelId="{D5E182A6-3590-AD48-B13F-F10BE260132D}" type="pres">
      <dgm:prSet presAssocID="{44BA3DBF-0238-604B-902A-D0286E00EE5D}" presName="Name8" presStyleCnt="0"/>
      <dgm:spPr/>
    </dgm:pt>
    <dgm:pt modelId="{27F49298-75FE-944F-8EF6-D08E68D1C86F}" type="pres">
      <dgm:prSet presAssocID="{44BA3DBF-0238-604B-902A-D0286E00EE5D}" presName="level" presStyleLbl="node1" presStyleIdx="2" presStyleCnt="3">
        <dgm:presLayoutVars>
          <dgm:chMax val="1"/>
          <dgm:bulletEnabled val="1"/>
        </dgm:presLayoutVars>
      </dgm:prSet>
      <dgm:spPr/>
    </dgm:pt>
    <dgm:pt modelId="{EEAB924F-AF24-3347-9F2B-2B11B411E1C4}" type="pres">
      <dgm:prSet presAssocID="{44BA3DBF-0238-604B-902A-D0286E00EE5D}" presName="levelTx" presStyleLbl="revTx" presStyleIdx="0" presStyleCnt="0">
        <dgm:presLayoutVars>
          <dgm:chMax val="1"/>
          <dgm:bulletEnabled val="1"/>
        </dgm:presLayoutVars>
      </dgm:prSet>
      <dgm:spPr/>
    </dgm:pt>
  </dgm:ptLst>
  <dgm:cxnLst>
    <dgm:cxn modelId="{8870F10B-B677-4340-BBAC-15977B42B625}" srcId="{7571A616-1A8E-A245-B619-F387C1D5EE8F}" destId="{46C132AF-9C50-BE41-8A6B-341F366D48CA}" srcOrd="1" destOrd="0" parTransId="{E669A7BA-86A2-0141-A66B-AF91D53104D4}" sibTransId="{7E9BD5BC-E72A-EF4B-BE1D-03B82898CBF9}"/>
    <dgm:cxn modelId="{B80EF11D-FA0B-4D48-B8B3-7D54BC2B956D}" type="presOf" srcId="{52E8EC54-7B55-6E4F-8BBB-9FDC700647A8}" destId="{2A3E968D-4FDF-7F45-96C5-B4495C301CC8}" srcOrd="1" destOrd="0" presId="urn:microsoft.com/office/officeart/2005/8/layout/pyramid1"/>
    <dgm:cxn modelId="{5D4D4423-B039-364E-823C-7479F2F91324}" type="presOf" srcId="{7571A616-1A8E-A245-B619-F387C1D5EE8F}" destId="{40AAB90A-CCD8-3B47-A24E-EBA4A96C657B}" srcOrd="0" destOrd="0" presId="urn:microsoft.com/office/officeart/2005/8/layout/pyramid1"/>
    <dgm:cxn modelId="{28E14C4F-9EB8-8348-A1A6-3D01432D1A1F}" type="presOf" srcId="{52E8EC54-7B55-6E4F-8BBB-9FDC700647A8}" destId="{BB5E8597-E081-3C4C-BD45-1270983E7D97}" srcOrd="0" destOrd="0" presId="urn:microsoft.com/office/officeart/2005/8/layout/pyramid1"/>
    <dgm:cxn modelId="{B9470A7C-9B67-184F-B76D-66B4EFFC71DF}" srcId="{7571A616-1A8E-A245-B619-F387C1D5EE8F}" destId="{52E8EC54-7B55-6E4F-8BBB-9FDC700647A8}" srcOrd="0" destOrd="0" parTransId="{9A0E1F57-21D4-F342-92E9-1EBC45C5A0B3}" sibTransId="{446FEAB6-3637-0041-A57C-0F254145ABAB}"/>
    <dgm:cxn modelId="{BDD90AAC-6AD6-1E42-BE1B-D6EA48FBA3A4}" srcId="{7571A616-1A8E-A245-B619-F387C1D5EE8F}" destId="{44BA3DBF-0238-604B-902A-D0286E00EE5D}" srcOrd="2" destOrd="0" parTransId="{BEF8B1F9-F93B-FC45-87E9-905DC563E451}" sibTransId="{3E18F51D-AA51-0146-BD87-E640EE57B26A}"/>
    <dgm:cxn modelId="{5B0F98C4-68B7-B24C-AD85-ECF0D8123092}" type="presOf" srcId="{46C132AF-9C50-BE41-8A6B-341F366D48CA}" destId="{86C73B19-8806-964A-96C0-68B0AF75F667}" srcOrd="0" destOrd="0" presId="urn:microsoft.com/office/officeart/2005/8/layout/pyramid1"/>
    <dgm:cxn modelId="{580152D9-7470-844B-83D5-476069E14FD9}" type="presOf" srcId="{44BA3DBF-0238-604B-902A-D0286E00EE5D}" destId="{EEAB924F-AF24-3347-9F2B-2B11B411E1C4}" srcOrd="1" destOrd="0" presId="urn:microsoft.com/office/officeart/2005/8/layout/pyramid1"/>
    <dgm:cxn modelId="{65D1CCE1-9CE1-9643-8AF3-BE0F973FDD49}" type="presOf" srcId="{46C132AF-9C50-BE41-8A6B-341F366D48CA}" destId="{C14E6DD8-A614-A44E-8936-F3CCE73D8C81}" srcOrd="1" destOrd="0" presId="urn:microsoft.com/office/officeart/2005/8/layout/pyramid1"/>
    <dgm:cxn modelId="{FAF567F7-D546-A040-8682-27EA4B6BDA5B}" type="presOf" srcId="{44BA3DBF-0238-604B-902A-D0286E00EE5D}" destId="{27F49298-75FE-944F-8EF6-D08E68D1C86F}" srcOrd="0" destOrd="0" presId="urn:microsoft.com/office/officeart/2005/8/layout/pyramid1"/>
    <dgm:cxn modelId="{FABA95E7-E798-094C-8463-F49C437FA321}" type="presParOf" srcId="{40AAB90A-CCD8-3B47-A24E-EBA4A96C657B}" destId="{C0932169-566B-1F45-8E8F-021972084830}" srcOrd="0" destOrd="0" presId="urn:microsoft.com/office/officeart/2005/8/layout/pyramid1"/>
    <dgm:cxn modelId="{31B7B191-EDBB-5840-89F5-B0E822709D72}" type="presParOf" srcId="{C0932169-566B-1F45-8E8F-021972084830}" destId="{BB5E8597-E081-3C4C-BD45-1270983E7D97}" srcOrd="0" destOrd="0" presId="urn:microsoft.com/office/officeart/2005/8/layout/pyramid1"/>
    <dgm:cxn modelId="{34E60F65-4923-E945-8006-C4E9E5BE2ED4}" type="presParOf" srcId="{C0932169-566B-1F45-8E8F-021972084830}" destId="{2A3E968D-4FDF-7F45-96C5-B4495C301CC8}" srcOrd="1" destOrd="0" presId="urn:microsoft.com/office/officeart/2005/8/layout/pyramid1"/>
    <dgm:cxn modelId="{B82DF73E-F7AD-DB41-A64C-3DDA8D3BE6DB}" type="presParOf" srcId="{40AAB90A-CCD8-3B47-A24E-EBA4A96C657B}" destId="{F958CF3F-F43A-FF45-9593-81BDD53699C4}" srcOrd="1" destOrd="0" presId="urn:microsoft.com/office/officeart/2005/8/layout/pyramid1"/>
    <dgm:cxn modelId="{5D55019E-79E2-804E-B28F-7ECE953FB4EE}" type="presParOf" srcId="{F958CF3F-F43A-FF45-9593-81BDD53699C4}" destId="{86C73B19-8806-964A-96C0-68B0AF75F667}" srcOrd="0" destOrd="0" presId="urn:microsoft.com/office/officeart/2005/8/layout/pyramid1"/>
    <dgm:cxn modelId="{27DECC10-519E-674F-A9FC-CA1E07FEFBE5}" type="presParOf" srcId="{F958CF3F-F43A-FF45-9593-81BDD53699C4}" destId="{C14E6DD8-A614-A44E-8936-F3CCE73D8C81}" srcOrd="1" destOrd="0" presId="urn:microsoft.com/office/officeart/2005/8/layout/pyramid1"/>
    <dgm:cxn modelId="{8FFA1D7B-61A1-BD4C-8BFB-04E979EC7030}" type="presParOf" srcId="{40AAB90A-CCD8-3B47-A24E-EBA4A96C657B}" destId="{D5E182A6-3590-AD48-B13F-F10BE260132D}" srcOrd="2" destOrd="0" presId="urn:microsoft.com/office/officeart/2005/8/layout/pyramid1"/>
    <dgm:cxn modelId="{C9A30783-C296-A34F-A076-6C4F99BE68DB}" type="presParOf" srcId="{D5E182A6-3590-AD48-B13F-F10BE260132D}" destId="{27F49298-75FE-944F-8EF6-D08E68D1C86F}" srcOrd="0" destOrd="0" presId="urn:microsoft.com/office/officeart/2005/8/layout/pyramid1"/>
    <dgm:cxn modelId="{F2BBBE08-ABDB-0444-9750-0BCDBE74BFB1}" type="presParOf" srcId="{D5E182A6-3590-AD48-B13F-F10BE260132D}" destId="{EEAB924F-AF24-3347-9F2B-2B11B411E1C4}"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571A616-1A8E-A245-B619-F387C1D5EE8F}" type="doc">
      <dgm:prSet loTypeId="urn:microsoft.com/office/officeart/2005/8/layout/pyramid1" loCatId="" qsTypeId="urn:microsoft.com/office/officeart/2005/8/quickstyle/simple4" qsCatId="simple" csTypeId="urn:microsoft.com/office/officeart/2005/8/colors/accent1_2" csCatId="accent1" phldr="1"/>
      <dgm:spPr/>
    </dgm:pt>
    <dgm:pt modelId="{52E8EC54-7B55-6E4F-8BBB-9FDC700647A8}">
      <dgm:prSet phldrT="[Text]" custT="1"/>
      <dgm:spPr>
        <a:solidFill>
          <a:schemeClr val="accent5">
            <a:lumMod val="60000"/>
            <a:lumOff val="40000"/>
          </a:schemeClr>
        </a:solidFill>
        <a:effectLst/>
      </dgm:spPr>
      <dgm:t>
        <a:bodyPr/>
        <a:lstStyle/>
        <a:p>
          <a:endParaRPr lang="en-US" sz="3800" b="0" i="0" dirty="0">
            <a:latin typeface="Gotham Rounded Bold"/>
            <a:cs typeface="Gotham Rounded Bold"/>
          </a:endParaRPr>
        </a:p>
        <a:p>
          <a:r>
            <a:rPr lang="en-US" sz="3600" b="0" i="0" dirty="0">
              <a:latin typeface="Gotham Rounded Bold"/>
              <a:cs typeface="Gotham Rounded Bold"/>
            </a:rPr>
            <a:t>Tier Three: </a:t>
          </a:r>
          <a:r>
            <a:rPr lang="en-US" sz="3600" b="0" i="0" dirty="0">
              <a:latin typeface="Gotham Rounded Book"/>
              <a:cs typeface="Gotham Rounded Book"/>
            </a:rPr>
            <a:t>3-4%</a:t>
          </a:r>
        </a:p>
      </dgm:t>
    </dgm:pt>
    <dgm:pt modelId="{9A0E1F57-21D4-F342-92E9-1EBC45C5A0B3}" type="parTrans" cxnId="{B9470A7C-9B67-184F-B76D-66B4EFFC71DF}">
      <dgm:prSet/>
      <dgm:spPr/>
      <dgm:t>
        <a:bodyPr/>
        <a:lstStyle/>
        <a:p>
          <a:endParaRPr lang="en-US"/>
        </a:p>
      </dgm:t>
    </dgm:pt>
    <dgm:pt modelId="{446FEAB6-3637-0041-A57C-0F254145ABAB}" type="sibTrans" cxnId="{B9470A7C-9B67-184F-B76D-66B4EFFC71DF}">
      <dgm:prSet/>
      <dgm:spPr/>
      <dgm:t>
        <a:bodyPr/>
        <a:lstStyle/>
        <a:p>
          <a:endParaRPr lang="en-US"/>
        </a:p>
      </dgm:t>
    </dgm:pt>
    <dgm:pt modelId="{46C132AF-9C50-BE41-8A6B-341F366D48CA}">
      <dgm:prSet phldrT="[Text]" custT="1"/>
      <dgm:spPr>
        <a:solidFill>
          <a:schemeClr val="accent5">
            <a:lumMod val="40000"/>
            <a:lumOff val="60000"/>
          </a:schemeClr>
        </a:solidFill>
        <a:effectLst/>
      </dgm:spPr>
      <dgm:t>
        <a:bodyPr/>
        <a:lstStyle/>
        <a:p>
          <a:r>
            <a:rPr lang="en-US" sz="3600" b="0" i="0" dirty="0">
              <a:solidFill>
                <a:schemeClr val="tx1"/>
              </a:solidFill>
              <a:latin typeface="Gotham Rounded Bold"/>
              <a:cs typeface="Gotham Rounded Bold"/>
            </a:rPr>
            <a:t>Tier Two:</a:t>
          </a:r>
          <a:br>
            <a:rPr lang="en-US" sz="3600" b="0" i="0" dirty="0">
              <a:solidFill>
                <a:schemeClr val="tx1"/>
              </a:solidFill>
              <a:latin typeface="Gotham Rounded Bold"/>
              <a:cs typeface="Gotham Rounded Bold"/>
            </a:rPr>
          </a:br>
          <a:r>
            <a:rPr lang="en-US" sz="3600" b="0" i="0" dirty="0">
              <a:solidFill>
                <a:schemeClr val="tx1"/>
              </a:solidFill>
              <a:latin typeface="Gotham Rounded Book"/>
              <a:cs typeface="Gotham Rounded Book"/>
            </a:rPr>
            <a:t>7-10%</a:t>
          </a:r>
        </a:p>
      </dgm:t>
    </dgm:pt>
    <dgm:pt modelId="{E669A7BA-86A2-0141-A66B-AF91D53104D4}" type="parTrans" cxnId="{8870F10B-B677-4340-BBAC-15977B42B625}">
      <dgm:prSet/>
      <dgm:spPr/>
      <dgm:t>
        <a:bodyPr/>
        <a:lstStyle/>
        <a:p>
          <a:endParaRPr lang="en-US"/>
        </a:p>
      </dgm:t>
    </dgm:pt>
    <dgm:pt modelId="{7E9BD5BC-E72A-EF4B-BE1D-03B82898CBF9}" type="sibTrans" cxnId="{8870F10B-B677-4340-BBAC-15977B42B625}">
      <dgm:prSet/>
      <dgm:spPr/>
      <dgm:t>
        <a:bodyPr/>
        <a:lstStyle/>
        <a:p>
          <a:endParaRPr lang="en-US"/>
        </a:p>
      </dgm:t>
    </dgm:pt>
    <dgm:pt modelId="{44BA3DBF-0238-604B-902A-D0286E00EE5D}">
      <dgm:prSet phldrT="[Text]" custT="1"/>
      <dgm:spPr>
        <a:solidFill>
          <a:schemeClr val="accent5">
            <a:lumMod val="20000"/>
            <a:lumOff val="80000"/>
          </a:schemeClr>
        </a:solidFill>
        <a:effectLst/>
      </dgm:spPr>
      <dgm:t>
        <a:bodyPr/>
        <a:lstStyle/>
        <a:p>
          <a:r>
            <a:rPr lang="en-US" sz="3600" b="0" i="0" dirty="0">
              <a:latin typeface="Gotham Rounded Bold"/>
              <a:cs typeface="Gotham Rounded Bold"/>
            </a:rPr>
            <a:t>Tier One: </a:t>
          </a:r>
          <a:br>
            <a:rPr lang="en-US" sz="3600" b="0" i="0" dirty="0">
              <a:latin typeface="Gotham Rounded Bold"/>
              <a:cs typeface="Gotham Rounded Bold"/>
            </a:rPr>
          </a:br>
          <a:r>
            <a:rPr lang="en-US" sz="3600" b="0" i="0" dirty="0">
              <a:latin typeface="Gotham Rounded Book"/>
              <a:cs typeface="Gotham Rounded Book"/>
            </a:rPr>
            <a:t>85-90%</a:t>
          </a:r>
        </a:p>
      </dgm:t>
    </dgm:pt>
    <dgm:pt modelId="{BEF8B1F9-F93B-FC45-87E9-905DC563E451}" type="parTrans" cxnId="{BDD90AAC-6AD6-1E42-BE1B-D6EA48FBA3A4}">
      <dgm:prSet/>
      <dgm:spPr/>
      <dgm:t>
        <a:bodyPr/>
        <a:lstStyle/>
        <a:p>
          <a:endParaRPr lang="en-US"/>
        </a:p>
      </dgm:t>
    </dgm:pt>
    <dgm:pt modelId="{3E18F51D-AA51-0146-BD87-E640EE57B26A}" type="sibTrans" cxnId="{BDD90AAC-6AD6-1E42-BE1B-D6EA48FBA3A4}">
      <dgm:prSet/>
      <dgm:spPr/>
      <dgm:t>
        <a:bodyPr/>
        <a:lstStyle/>
        <a:p>
          <a:endParaRPr lang="en-US"/>
        </a:p>
      </dgm:t>
    </dgm:pt>
    <dgm:pt modelId="{40AAB90A-CCD8-3B47-A24E-EBA4A96C657B}" type="pres">
      <dgm:prSet presAssocID="{7571A616-1A8E-A245-B619-F387C1D5EE8F}" presName="Name0" presStyleCnt="0">
        <dgm:presLayoutVars>
          <dgm:dir/>
          <dgm:animLvl val="lvl"/>
          <dgm:resizeHandles val="exact"/>
        </dgm:presLayoutVars>
      </dgm:prSet>
      <dgm:spPr/>
    </dgm:pt>
    <dgm:pt modelId="{C0932169-566B-1F45-8E8F-021972084830}" type="pres">
      <dgm:prSet presAssocID="{52E8EC54-7B55-6E4F-8BBB-9FDC700647A8}" presName="Name8" presStyleCnt="0"/>
      <dgm:spPr/>
    </dgm:pt>
    <dgm:pt modelId="{BB5E8597-E081-3C4C-BD45-1270983E7D97}" type="pres">
      <dgm:prSet presAssocID="{52E8EC54-7B55-6E4F-8BBB-9FDC700647A8}" presName="level" presStyleLbl="node1" presStyleIdx="0" presStyleCnt="3">
        <dgm:presLayoutVars>
          <dgm:chMax val="1"/>
          <dgm:bulletEnabled val="1"/>
        </dgm:presLayoutVars>
      </dgm:prSet>
      <dgm:spPr/>
    </dgm:pt>
    <dgm:pt modelId="{2A3E968D-4FDF-7F45-96C5-B4495C301CC8}" type="pres">
      <dgm:prSet presAssocID="{52E8EC54-7B55-6E4F-8BBB-9FDC700647A8}" presName="levelTx" presStyleLbl="revTx" presStyleIdx="0" presStyleCnt="0">
        <dgm:presLayoutVars>
          <dgm:chMax val="1"/>
          <dgm:bulletEnabled val="1"/>
        </dgm:presLayoutVars>
      </dgm:prSet>
      <dgm:spPr/>
    </dgm:pt>
    <dgm:pt modelId="{F958CF3F-F43A-FF45-9593-81BDD53699C4}" type="pres">
      <dgm:prSet presAssocID="{46C132AF-9C50-BE41-8A6B-341F366D48CA}" presName="Name8" presStyleCnt="0"/>
      <dgm:spPr/>
    </dgm:pt>
    <dgm:pt modelId="{86C73B19-8806-964A-96C0-68B0AF75F667}" type="pres">
      <dgm:prSet presAssocID="{46C132AF-9C50-BE41-8A6B-341F366D48CA}" presName="level" presStyleLbl="node1" presStyleIdx="1" presStyleCnt="3">
        <dgm:presLayoutVars>
          <dgm:chMax val="1"/>
          <dgm:bulletEnabled val="1"/>
        </dgm:presLayoutVars>
      </dgm:prSet>
      <dgm:spPr/>
    </dgm:pt>
    <dgm:pt modelId="{C14E6DD8-A614-A44E-8936-F3CCE73D8C81}" type="pres">
      <dgm:prSet presAssocID="{46C132AF-9C50-BE41-8A6B-341F366D48CA}" presName="levelTx" presStyleLbl="revTx" presStyleIdx="0" presStyleCnt="0">
        <dgm:presLayoutVars>
          <dgm:chMax val="1"/>
          <dgm:bulletEnabled val="1"/>
        </dgm:presLayoutVars>
      </dgm:prSet>
      <dgm:spPr/>
    </dgm:pt>
    <dgm:pt modelId="{D5E182A6-3590-AD48-B13F-F10BE260132D}" type="pres">
      <dgm:prSet presAssocID="{44BA3DBF-0238-604B-902A-D0286E00EE5D}" presName="Name8" presStyleCnt="0"/>
      <dgm:spPr/>
    </dgm:pt>
    <dgm:pt modelId="{27F49298-75FE-944F-8EF6-D08E68D1C86F}" type="pres">
      <dgm:prSet presAssocID="{44BA3DBF-0238-604B-902A-D0286E00EE5D}" presName="level" presStyleLbl="node1" presStyleIdx="2" presStyleCnt="3">
        <dgm:presLayoutVars>
          <dgm:chMax val="1"/>
          <dgm:bulletEnabled val="1"/>
        </dgm:presLayoutVars>
      </dgm:prSet>
      <dgm:spPr/>
    </dgm:pt>
    <dgm:pt modelId="{EEAB924F-AF24-3347-9F2B-2B11B411E1C4}" type="pres">
      <dgm:prSet presAssocID="{44BA3DBF-0238-604B-902A-D0286E00EE5D}" presName="levelTx" presStyleLbl="revTx" presStyleIdx="0" presStyleCnt="0">
        <dgm:presLayoutVars>
          <dgm:chMax val="1"/>
          <dgm:bulletEnabled val="1"/>
        </dgm:presLayoutVars>
      </dgm:prSet>
      <dgm:spPr/>
    </dgm:pt>
  </dgm:ptLst>
  <dgm:cxnLst>
    <dgm:cxn modelId="{8870F10B-B677-4340-BBAC-15977B42B625}" srcId="{7571A616-1A8E-A245-B619-F387C1D5EE8F}" destId="{46C132AF-9C50-BE41-8A6B-341F366D48CA}" srcOrd="1" destOrd="0" parTransId="{E669A7BA-86A2-0141-A66B-AF91D53104D4}" sibTransId="{7E9BD5BC-E72A-EF4B-BE1D-03B82898CBF9}"/>
    <dgm:cxn modelId="{9BE6DA23-8742-D545-A4FC-EF42DC0ABA1A}" type="presOf" srcId="{46C132AF-9C50-BE41-8A6B-341F366D48CA}" destId="{86C73B19-8806-964A-96C0-68B0AF75F667}" srcOrd="0" destOrd="0" presId="urn:microsoft.com/office/officeart/2005/8/layout/pyramid1"/>
    <dgm:cxn modelId="{B9470A7C-9B67-184F-B76D-66B4EFFC71DF}" srcId="{7571A616-1A8E-A245-B619-F387C1D5EE8F}" destId="{52E8EC54-7B55-6E4F-8BBB-9FDC700647A8}" srcOrd="0" destOrd="0" parTransId="{9A0E1F57-21D4-F342-92E9-1EBC45C5A0B3}" sibTransId="{446FEAB6-3637-0041-A57C-0F254145ABAB}"/>
    <dgm:cxn modelId="{82CC2D80-2EA6-D642-AD01-3AC361FBC2D4}" type="presOf" srcId="{44BA3DBF-0238-604B-902A-D0286E00EE5D}" destId="{EEAB924F-AF24-3347-9F2B-2B11B411E1C4}" srcOrd="1" destOrd="0" presId="urn:microsoft.com/office/officeart/2005/8/layout/pyramid1"/>
    <dgm:cxn modelId="{BDD90AAC-6AD6-1E42-BE1B-D6EA48FBA3A4}" srcId="{7571A616-1A8E-A245-B619-F387C1D5EE8F}" destId="{44BA3DBF-0238-604B-902A-D0286E00EE5D}" srcOrd="2" destOrd="0" parTransId="{BEF8B1F9-F93B-FC45-87E9-905DC563E451}" sibTransId="{3E18F51D-AA51-0146-BD87-E640EE57B26A}"/>
    <dgm:cxn modelId="{54A600AD-7FAB-4944-A4CC-73E5AD67DE91}" type="presOf" srcId="{52E8EC54-7B55-6E4F-8BBB-9FDC700647A8}" destId="{BB5E8597-E081-3C4C-BD45-1270983E7D97}" srcOrd="0" destOrd="0" presId="urn:microsoft.com/office/officeart/2005/8/layout/pyramid1"/>
    <dgm:cxn modelId="{F7F105B0-64F0-CA42-A190-5F9C914ED8E0}" type="presOf" srcId="{7571A616-1A8E-A245-B619-F387C1D5EE8F}" destId="{40AAB90A-CCD8-3B47-A24E-EBA4A96C657B}" srcOrd="0" destOrd="0" presId="urn:microsoft.com/office/officeart/2005/8/layout/pyramid1"/>
    <dgm:cxn modelId="{802DCAB4-2CFF-4147-9909-6E0E4970C8E6}" type="presOf" srcId="{44BA3DBF-0238-604B-902A-D0286E00EE5D}" destId="{27F49298-75FE-944F-8EF6-D08E68D1C86F}" srcOrd="0" destOrd="0" presId="urn:microsoft.com/office/officeart/2005/8/layout/pyramid1"/>
    <dgm:cxn modelId="{F93818BC-5017-7844-9A63-B2120CB5A850}" type="presOf" srcId="{52E8EC54-7B55-6E4F-8BBB-9FDC700647A8}" destId="{2A3E968D-4FDF-7F45-96C5-B4495C301CC8}" srcOrd="1" destOrd="0" presId="urn:microsoft.com/office/officeart/2005/8/layout/pyramid1"/>
    <dgm:cxn modelId="{CE3C12E6-78CB-514E-A68A-A30A77999CA1}" type="presOf" srcId="{46C132AF-9C50-BE41-8A6B-341F366D48CA}" destId="{C14E6DD8-A614-A44E-8936-F3CCE73D8C81}" srcOrd="1" destOrd="0" presId="urn:microsoft.com/office/officeart/2005/8/layout/pyramid1"/>
    <dgm:cxn modelId="{43A30365-87E7-C74E-9D38-FC5F0C9CDA34}" type="presParOf" srcId="{40AAB90A-CCD8-3B47-A24E-EBA4A96C657B}" destId="{C0932169-566B-1F45-8E8F-021972084830}" srcOrd="0" destOrd="0" presId="urn:microsoft.com/office/officeart/2005/8/layout/pyramid1"/>
    <dgm:cxn modelId="{6D9AA320-4A80-9349-9478-E86784623E8B}" type="presParOf" srcId="{C0932169-566B-1F45-8E8F-021972084830}" destId="{BB5E8597-E081-3C4C-BD45-1270983E7D97}" srcOrd="0" destOrd="0" presId="urn:microsoft.com/office/officeart/2005/8/layout/pyramid1"/>
    <dgm:cxn modelId="{21DC4D90-D91F-DF4E-B878-11F2CC77E957}" type="presParOf" srcId="{C0932169-566B-1F45-8E8F-021972084830}" destId="{2A3E968D-4FDF-7F45-96C5-B4495C301CC8}" srcOrd="1" destOrd="0" presId="urn:microsoft.com/office/officeart/2005/8/layout/pyramid1"/>
    <dgm:cxn modelId="{91187CD9-CC85-1D48-8F5A-2293D56D72C7}" type="presParOf" srcId="{40AAB90A-CCD8-3B47-A24E-EBA4A96C657B}" destId="{F958CF3F-F43A-FF45-9593-81BDD53699C4}" srcOrd="1" destOrd="0" presId="urn:microsoft.com/office/officeart/2005/8/layout/pyramid1"/>
    <dgm:cxn modelId="{216A8579-8BB6-0046-A01E-757629A09F54}" type="presParOf" srcId="{F958CF3F-F43A-FF45-9593-81BDD53699C4}" destId="{86C73B19-8806-964A-96C0-68B0AF75F667}" srcOrd="0" destOrd="0" presId="urn:microsoft.com/office/officeart/2005/8/layout/pyramid1"/>
    <dgm:cxn modelId="{9F10C2B6-4A71-DF4B-9858-C9A8402A5396}" type="presParOf" srcId="{F958CF3F-F43A-FF45-9593-81BDD53699C4}" destId="{C14E6DD8-A614-A44E-8936-F3CCE73D8C81}" srcOrd="1" destOrd="0" presId="urn:microsoft.com/office/officeart/2005/8/layout/pyramid1"/>
    <dgm:cxn modelId="{4D801340-74A4-974A-B92B-17D5816A5992}" type="presParOf" srcId="{40AAB90A-CCD8-3B47-A24E-EBA4A96C657B}" destId="{D5E182A6-3590-AD48-B13F-F10BE260132D}" srcOrd="2" destOrd="0" presId="urn:microsoft.com/office/officeart/2005/8/layout/pyramid1"/>
    <dgm:cxn modelId="{018C3BA8-F943-5946-A0FC-E8B377B75AB9}" type="presParOf" srcId="{D5E182A6-3590-AD48-B13F-F10BE260132D}" destId="{27F49298-75FE-944F-8EF6-D08E68D1C86F}" srcOrd="0" destOrd="0" presId="urn:microsoft.com/office/officeart/2005/8/layout/pyramid1"/>
    <dgm:cxn modelId="{905EB9DE-8E6E-8F49-BC54-C4D5D46B9361}" type="presParOf" srcId="{D5E182A6-3590-AD48-B13F-F10BE260132D}" destId="{EEAB924F-AF24-3347-9F2B-2B11B411E1C4}"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0D2A5D9-EC8F-5E42-88CC-0892E7CD3A24}" type="doc">
      <dgm:prSet loTypeId="urn:microsoft.com/office/officeart/2005/8/layout/radial6" loCatId="" qsTypeId="urn:microsoft.com/office/officeart/2005/8/quickstyle/simple4" qsCatId="simple" csTypeId="urn:microsoft.com/office/officeart/2005/8/colors/accent1_2" csCatId="accent1" phldr="1"/>
      <dgm:spPr/>
      <dgm:t>
        <a:bodyPr/>
        <a:lstStyle/>
        <a:p>
          <a:endParaRPr lang="en-US"/>
        </a:p>
      </dgm:t>
    </dgm:pt>
    <dgm:pt modelId="{D20B9D4F-F25D-D94A-B97F-7D3B436890D9}">
      <dgm:prSet phldrT="[Text]"/>
      <dgm:spPr>
        <a:solidFill>
          <a:schemeClr val="accent5">
            <a:lumMod val="75000"/>
          </a:schemeClr>
        </a:solidFill>
      </dgm:spPr>
      <dgm:t>
        <a:bodyPr/>
        <a:lstStyle/>
        <a:p>
          <a:r>
            <a:rPr lang="en-US" b="0" i="0" dirty="0">
              <a:latin typeface="Gotham Rounded Bold"/>
              <a:cs typeface="Gotham Rounded Bold"/>
            </a:rPr>
            <a:t>Child</a:t>
          </a:r>
        </a:p>
      </dgm:t>
    </dgm:pt>
    <dgm:pt modelId="{8344AFED-C5D9-0346-B19C-7226DEA4D603}" type="parTrans" cxnId="{423CF28D-2AEA-B94E-8A5F-12897EB15E7E}">
      <dgm:prSet/>
      <dgm:spPr/>
      <dgm:t>
        <a:bodyPr/>
        <a:lstStyle/>
        <a:p>
          <a:endParaRPr lang="en-US"/>
        </a:p>
      </dgm:t>
    </dgm:pt>
    <dgm:pt modelId="{A7DD26CF-EF79-384F-BB56-2B01C3588C75}" type="sibTrans" cxnId="{423CF28D-2AEA-B94E-8A5F-12897EB15E7E}">
      <dgm:prSet/>
      <dgm:spPr/>
      <dgm:t>
        <a:bodyPr/>
        <a:lstStyle/>
        <a:p>
          <a:endParaRPr lang="en-US"/>
        </a:p>
      </dgm:t>
    </dgm:pt>
    <dgm:pt modelId="{AD2055B9-3741-D440-9A96-FFF3EB59ACEB}">
      <dgm:prSet phldrT="[Text]" custT="1"/>
      <dgm:spPr>
        <a:solidFill>
          <a:schemeClr val="accent5">
            <a:lumMod val="60000"/>
            <a:lumOff val="40000"/>
          </a:schemeClr>
        </a:solidFill>
      </dgm:spPr>
      <dgm:t>
        <a:bodyPr/>
        <a:lstStyle/>
        <a:p>
          <a:r>
            <a:rPr lang="en-US" sz="1900" b="0" i="0" dirty="0">
              <a:solidFill>
                <a:srgbClr val="595959"/>
              </a:solidFill>
              <a:latin typeface="Gotham Rounded Medium"/>
              <a:cs typeface="Gotham Rounded Medium"/>
            </a:rPr>
            <a:t>TEACHER</a:t>
          </a:r>
          <a:br>
            <a:rPr lang="en-US" sz="17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Problem Identifier</a:t>
          </a:r>
        </a:p>
      </dgm:t>
    </dgm:pt>
    <dgm:pt modelId="{6825D516-1A61-444A-8B30-18180F1CAA35}" type="parTrans" cxnId="{41DACAE1-EEDB-0744-B0A0-EC231E5A137C}">
      <dgm:prSet/>
      <dgm:spPr/>
      <dgm:t>
        <a:bodyPr/>
        <a:lstStyle/>
        <a:p>
          <a:endParaRPr lang="en-US"/>
        </a:p>
      </dgm:t>
    </dgm:pt>
    <dgm:pt modelId="{B64E6313-1673-314A-B270-2625357A9E87}" type="sibTrans" cxnId="{41DACAE1-EEDB-0744-B0A0-EC231E5A137C}">
      <dgm:prSet/>
      <dgm:spPr>
        <a:solidFill>
          <a:schemeClr val="accent5">
            <a:lumMod val="50000"/>
          </a:schemeClr>
        </a:solidFill>
      </dgm:spPr>
      <dgm:t>
        <a:bodyPr/>
        <a:lstStyle/>
        <a:p>
          <a:endParaRPr lang="en-US"/>
        </a:p>
      </dgm:t>
    </dgm:pt>
    <dgm:pt modelId="{7EFE865F-A38E-8640-B3A0-FF5B7BFFC39B}">
      <dgm:prSet phldrT="[Text]" custT="1"/>
      <dgm:spPr>
        <a:solidFill>
          <a:srgbClr val="93CDDD"/>
        </a:solidFill>
      </dgm:spPr>
      <dgm:t>
        <a:bodyPr/>
        <a:lstStyle/>
        <a:p>
          <a:r>
            <a:rPr lang="en-US" sz="1900" b="0" i="0" dirty="0">
              <a:solidFill>
                <a:schemeClr val="tx1">
                  <a:lumMod val="65000"/>
                  <a:lumOff val="35000"/>
                </a:schemeClr>
              </a:solidFill>
              <a:latin typeface="Gotham Rounded Medium"/>
              <a:cs typeface="Gotham Rounded Medium"/>
            </a:rPr>
            <a:t>SCHOOL COUNSELOR</a:t>
          </a:r>
          <a:br>
            <a:rPr lang="en-US" sz="1900" b="0" i="0">
              <a:solidFill>
                <a:schemeClr val="tx1">
                  <a:lumMod val="65000"/>
                  <a:lumOff val="35000"/>
                </a:schemeClr>
              </a:solidFill>
              <a:latin typeface="Gotham Rounded Medium"/>
              <a:cs typeface="Gotham Rounded Medium"/>
            </a:rPr>
          </a:br>
          <a:r>
            <a:rPr lang="en-US" sz="1700" b="0" i="0">
              <a:solidFill>
                <a:schemeClr val="tx1">
                  <a:lumMod val="65000"/>
                  <a:lumOff val="35000"/>
                </a:schemeClr>
              </a:solidFill>
              <a:latin typeface="Gotham Rounded Medium"/>
              <a:cs typeface="Gotham Rounded Medium"/>
            </a:rPr>
            <a:t>Permission Getter</a:t>
          </a:r>
          <a:endParaRPr lang="en-US" sz="1700" b="0" i="0" dirty="0">
            <a:solidFill>
              <a:schemeClr val="tx1">
                <a:lumMod val="65000"/>
                <a:lumOff val="35000"/>
              </a:schemeClr>
            </a:solidFill>
            <a:latin typeface="Gotham Rounded Medium"/>
            <a:cs typeface="Gotham Rounded Medium"/>
          </a:endParaRPr>
        </a:p>
      </dgm:t>
    </dgm:pt>
    <dgm:pt modelId="{2FBCF746-A488-F949-B69B-D4CFAA4FBB02}" type="parTrans" cxnId="{CC24475C-1532-3641-91F4-9A0EA101484E}">
      <dgm:prSet/>
      <dgm:spPr/>
      <dgm:t>
        <a:bodyPr/>
        <a:lstStyle/>
        <a:p>
          <a:endParaRPr lang="en-US"/>
        </a:p>
      </dgm:t>
    </dgm:pt>
    <dgm:pt modelId="{C994BA84-C189-E442-8827-BA73107A054F}" type="sibTrans" cxnId="{CC24475C-1532-3641-91F4-9A0EA101484E}">
      <dgm:prSet/>
      <dgm:spPr>
        <a:solidFill>
          <a:srgbClr val="215968"/>
        </a:solidFill>
      </dgm:spPr>
      <dgm:t>
        <a:bodyPr/>
        <a:lstStyle/>
        <a:p>
          <a:endParaRPr lang="en-US"/>
        </a:p>
      </dgm:t>
    </dgm:pt>
    <dgm:pt modelId="{6C5F6079-CDE0-3549-9422-ABD6E32A3854}">
      <dgm:prSet phldrT="[Text]" custT="1"/>
      <dgm:spPr>
        <a:solidFill>
          <a:srgbClr val="93CDDD"/>
        </a:solidFill>
      </dgm:spPr>
      <dgm:t>
        <a:bodyPr/>
        <a:lstStyle/>
        <a:p>
          <a:r>
            <a:rPr lang="en-US" sz="2000" b="0" i="0" dirty="0">
              <a:solidFill>
                <a:srgbClr val="595959"/>
              </a:solidFill>
              <a:latin typeface="Gotham Rounded Medium"/>
              <a:cs typeface="Gotham Rounded Medium"/>
            </a:rPr>
            <a:t>SCHOOL</a:t>
          </a:r>
          <a:br>
            <a:rPr lang="en-US" sz="2000" b="0" i="0" dirty="0">
              <a:solidFill>
                <a:srgbClr val="595959"/>
              </a:solidFill>
              <a:latin typeface="Gotham Rounded Medium"/>
              <a:cs typeface="Gotham Rounded Medium"/>
            </a:rPr>
          </a:br>
          <a:r>
            <a:rPr lang="en-US" sz="2000" b="0" i="0" dirty="0">
              <a:solidFill>
                <a:srgbClr val="595959"/>
              </a:solidFill>
              <a:latin typeface="Gotham Rounded Medium"/>
              <a:cs typeface="Gotham Rounded Medium"/>
            </a:rPr>
            <a:t>BASED THERAPIST</a:t>
          </a:r>
          <a:br>
            <a:rPr lang="en-US" sz="20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Making it Better</a:t>
          </a:r>
        </a:p>
      </dgm:t>
    </dgm:pt>
    <dgm:pt modelId="{4C5C9C49-69E4-7A44-9CD9-29997664F4AD}" type="parTrans" cxnId="{2B1FA519-9DE7-F148-AA1D-C7AFE1E1E05B}">
      <dgm:prSet/>
      <dgm:spPr/>
      <dgm:t>
        <a:bodyPr/>
        <a:lstStyle/>
        <a:p>
          <a:endParaRPr lang="en-US"/>
        </a:p>
      </dgm:t>
    </dgm:pt>
    <dgm:pt modelId="{B7B5B143-0805-B644-BE4E-522EB043A35D}" type="sibTrans" cxnId="{2B1FA519-9DE7-F148-AA1D-C7AFE1E1E05B}">
      <dgm:prSet/>
      <dgm:spPr>
        <a:solidFill>
          <a:srgbClr val="215968"/>
        </a:solidFill>
      </dgm:spPr>
      <dgm:t>
        <a:bodyPr/>
        <a:lstStyle/>
        <a:p>
          <a:endParaRPr lang="en-US"/>
        </a:p>
      </dgm:t>
    </dgm:pt>
    <dgm:pt modelId="{27C17A25-B557-6246-813F-115E02C5FECB}">
      <dgm:prSet phldrT="[Text]" custT="1"/>
      <dgm:spPr>
        <a:solidFill>
          <a:srgbClr val="93CDDD"/>
        </a:solidFill>
      </dgm:spPr>
      <dgm:t>
        <a:bodyPr/>
        <a:lstStyle/>
        <a:p>
          <a:r>
            <a:rPr lang="en-US" sz="2000" b="0" i="0" dirty="0">
              <a:solidFill>
                <a:srgbClr val="595959"/>
              </a:solidFill>
              <a:latin typeface="Gotham Rounded Medium"/>
              <a:cs typeface="Gotham Rounded Medium"/>
            </a:rPr>
            <a:t>SCHOOL SOCIAL WORKER</a:t>
          </a:r>
          <a:br>
            <a:rPr lang="en-US" sz="20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Crisis Handler</a:t>
          </a:r>
        </a:p>
      </dgm:t>
    </dgm:pt>
    <dgm:pt modelId="{55D553E2-4B88-7940-B66E-91A237B23206}" type="parTrans" cxnId="{A6C16D89-A6FF-AF46-B55A-92089A263237}">
      <dgm:prSet/>
      <dgm:spPr/>
      <dgm:t>
        <a:bodyPr/>
        <a:lstStyle/>
        <a:p>
          <a:endParaRPr lang="en-US"/>
        </a:p>
      </dgm:t>
    </dgm:pt>
    <dgm:pt modelId="{511FE09A-5012-DB4F-88B6-8BF01ED36858}" type="sibTrans" cxnId="{A6C16D89-A6FF-AF46-B55A-92089A263237}">
      <dgm:prSet/>
      <dgm:spPr>
        <a:solidFill>
          <a:srgbClr val="215968"/>
        </a:solidFill>
      </dgm:spPr>
      <dgm:t>
        <a:bodyPr/>
        <a:lstStyle/>
        <a:p>
          <a:endParaRPr lang="en-US"/>
        </a:p>
      </dgm:t>
    </dgm:pt>
    <dgm:pt modelId="{BFF0F3C3-61A2-D947-8202-F66967B530DE}">
      <dgm:prSet phldrT="[Text]" custT="1"/>
      <dgm:spPr>
        <a:solidFill>
          <a:srgbClr val="93CDDD"/>
        </a:solidFill>
      </dgm:spPr>
      <dgm:t>
        <a:bodyPr/>
        <a:lstStyle/>
        <a:p>
          <a:r>
            <a:rPr lang="en-US" sz="1900" b="0" i="0" dirty="0">
              <a:solidFill>
                <a:srgbClr val="595959"/>
              </a:solidFill>
              <a:latin typeface="Gotham Rounded Medium"/>
              <a:cs typeface="Gotham Rounded Medium"/>
            </a:rPr>
            <a:t>CAREGIVER</a:t>
          </a:r>
          <a:br>
            <a:rPr lang="en-US" sz="19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Content Provider</a:t>
          </a:r>
        </a:p>
      </dgm:t>
    </dgm:pt>
    <dgm:pt modelId="{58DEFB07-CE01-3E49-B6AC-783976E4C36A}" type="parTrans" cxnId="{C415DAD5-6D7F-B04E-9D08-F9A5B45506BB}">
      <dgm:prSet/>
      <dgm:spPr/>
      <dgm:t>
        <a:bodyPr/>
        <a:lstStyle/>
        <a:p>
          <a:endParaRPr lang="en-US"/>
        </a:p>
      </dgm:t>
    </dgm:pt>
    <dgm:pt modelId="{CF4C9FBF-2CBE-D648-9759-D978278199F7}" type="sibTrans" cxnId="{C415DAD5-6D7F-B04E-9D08-F9A5B45506BB}">
      <dgm:prSet/>
      <dgm:spPr>
        <a:solidFill>
          <a:srgbClr val="215968"/>
        </a:solidFill>
      </dgm:spPr>
      <dgm:t>
        <a:bodyPr/>
        <a:lstStyle/>
        <a:p>
          <a:endParaRPr lang="en-US"/>
        </a:p>
      </dgm:t>
    </dgm:pt>
    <dgm:pt modelId="{188A78A5-74FD-C24B-8227-3DF47123A89F}">
      <dgm:prSet phldrT="[Text]" custT="1"/>
      <dgm:spPr>
        <a:solidFill>
          <a:schemeClr val="accent5">
            <a:lumMod val="60000"/>
            <a:lumOff val="40000"/>
          </a:schemeClr>
        </a:solidFill>
      </dgm:spPr>
      <dgm:t>
        <a:bodyPr/>
        <a:lstStyle/>
        <a:p>
          <a:r>
            <a:rPr lang="en-US" sz="2000" b="0" i="0" dirty="0">
              <a:solidFill>
                <a:srgbClr val="595959"/>
              </a:solidFill>
              <a:latin typeface="Gotham Rounded Medium"/>
              <a:cs typeface="Gotham Rounded Medium"/>
            </a:rPr>
            <a:t>PRINCIPAL</a:t>
          </a:r>
          <a:br>
            <a:rPr lang="en-US" sz="17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Tone </a:t>
          </a:r>
          <a:br>
            <a:rPr lang="en-US" sz="17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Setter</a:t>
          </a:r>
        </a:p>
      </dgm:t>
    </dgm:pt>
    <dgm:pt modelId="{7E3A5B6A-6752-8744-8486-D5DFBC25AC56}" type="parTrans" cxnId="{D8F44B08-1A92-E34A-9F34-310A206786CD}">
      <dgm:prSet/>
      <dgm:spPr/>
      <dgm:t>
        <a:bodyPr/>
        <a:lstStyle/>
        <a:p>
          <a:endParaRPr lang="en-US"/>
        </a:p>
      </dgm:t>
    </dgm:pt>
    <dgm:pt modelId="{78AD1B4C-ED42-5744-AC86-B922A94B82EB}" type="sibTrans" cxnId="{D8F44B08-1A92-E34A-9F34-310A206786CD}">
      <dgm:prSet/>
      <dgm:spPr>
        <a:solidFill>
          <a:srgbClr val="215968"/>
        </a:solidFill>
      </dgm:spPr>
      <dgm:t>
        <a:bodyPr/>
        <a:lstStyle/>
        <a:p>
          <a:endParaRPr lang="en-US"/>
        </a:p>
      </dgm:t>
    </dgm:pt>
    <dgm:pt modelId="{BDC65FB8-35BB-D446-B29C-1C387F538C12}" type="pres">
      <dgm:prSet presAssocID="{80D2A5D9-EC8F-5E42-88CC-0892E7CD3A24}" presName="Name0" presStyleCnt="0">
        <dgm:presLayoutVars>
          <dgm:chMax val="1"/>
          <dgm:dir/>
          <dgm:animLvl val="ctr"/>
          <dgm:resizeHandles val="exact"/>
        </dgm:presLayoutVars>
      </dgm:prSet>
      <dgm:spPr/>
    </dgm:pt>
    <dgm:pt modelId="{4C1B42FD-9935-4745-8B7E-9C6CBCF52006}" type="pres">
      <dgm:prSet presAssocID="{D20B9D4F-F25D-D94A-B97F-7D3B436890D9}" presName="centerShape" presStyleLbl="node0" presStyleIdx="0" presStyleCnt="1"/>
      <dgm:spPr/>
    </dgm:pt>
    <dgm:pt modelId="{3DFC9A9B-1784-2048-BBBD-D26B719AC845}" type="pres">
      <dgm:prSet presAssocID="{AD2055B9-3741-D440-9A96-FFF3EB59ACEB}" presName="node" presStyleLbl="node1" presStyleIdx="0" presStyleCnt="6" custScaleX="142015" custScaleY="124692">
        <dgm:presLayoutVars>
          <dgm:bulletEnabled val="1"/>
        </dgm:presLayoutVars>
      </dgm:prSet>
      <dgm:spPr/>
    </dgm:pt>
    <dgm:pt modelId="{8BB31AFA-5B18-794E-906C-ACE1E0F5BBD1}" type="pres">
      <dgm:prSet presAssocID="{AD2055B9-3741-D440-9A96-FFF3EB59ACEB}" presName="dummy" presStyleCnt="0"/>
      <dgm:spPr/>
    </dgm:pt>
    <dgm:pt modelId="{1B174CB3-4C4D-A24B-952C-E89D9759B02C}" type="pres">
      <dgm:prSet presAssocID="{B64E6313-1673-314A-B270-2625357A9E87}" presName="sibTrans" presStyleLbl="sibTrans2D1" presStyleIdx="0" presStyleCnt="6" custLinFactNeighborX="4520" custLinFactNeighborY="-5812"/>
      <dgm:spPr/>
    </dgm:pt>
    <dgm:pt modelId="{73F369A7-643E-484C-AEEC-7716708959E2}" type="pres">
      <dgm:prSet presAssocID="{7EFE865F-A38E-8640-B3A0-FF5B7BFFC39B}" presName="node" presStyleLbl="node1" presStyleIdx="1" presStyleCnt="6" custScaleX="152138" custScaleY="139743" custRadScaleRad="110173" custRadScaleInc="13118">
        <dgm:presLayoutVars>
          <dgm:bulletEnabled val="1"/>
        </dgm:presLayoutVars>
      </dgm:prSet>
      <dgm:spPr/>
    </dgm:pt>
    <dgm:pt modelId="{08AF966D-F027-2444-9878-8183ABF59613}" type="pres">
      <dgm:prSet presAssocID="{7EFE865F-A38E-8640-B3A0-FF5B7BFFC39B}" presName="dummy" presStyleCnt="0"/>
      <dgm:spPr/>
    </dgm:pt>
    <dgm:pt modelId="{7EC9203E-F3E7-8645-995F-3BCC54D01818}" type="pres">
      <dgm:prSet presAssocID="{C994BA84-C189-E442-8827-BA73107A054F}" presName="sibTrans" presStyleLbl="sibTrans2D1" presStyleIdx="1" presStyleCnt="6" custLinFactNeighborX="1291" custLinFactNeighborY="1291"/>
      <dgm:spPr/>
    </dgm:pt>
    <dgm:pt modelId="{A7DCC327-51DA-344E-919E-0AE51BEC8FCD}" type="pres">
      <dgm:prSet presAssocID="{BFF0F3C3-61A2-D947-8202-F66967B530DE}" presName="node" presStyleLbl="node1" presStyleIdx="2" presStyleCnt="6" custScaleX="145942" custScaleY="133202" custRadScaleRad="119620" custRadScaleInc="11378">
        <dgm:presLayoutVars>
          <dgm:bulletEnabled val="1"/>
        </dgm:presLayoutVars>
      </dgm:prSet>
      <dgm:spPr/>
    </dgm:pt>
    <dgm:pt modelId="{574E6DBD-DD92-9842-8100-170550D625F1}" type="pres">
      <dgm:prSet presAssocID="{BFF0F3C3-61A2-D947-8202-F66967B530DE}" presName="dummy" presStyleCnt="0"/>
      <dgm:spPr/>
    </dgm:pt>
    <dgm:pt modelId="{255C5E0F-0245-5C49-B2C8-90DE90EF80AC}" type="pres">
      <dgm:prSet presAssocID="{CF4C9FBF-2CBE-D648-9759-D978278199F7}" presName="sibTrans" presStyleLbl="sibTrans2D1" presStyleIdx="2" presStyleCnt="6" custLinFactNeighborX="4197" custLinFactNeighborY="7058"/>
      <dgm:spPr/>
    </dgm:pt>
    <dgm:pt modelId="{380ABDD8-8FC0-0B43-850D-005CF5F2F34F}" type="pres">
      <dgm:prSet presAssocID="{6C5F6079-CDE0-3549-9422-ABD6E32A3854}" presName="node" presStyleLbl="node1" presStyleIdx="3" presStyleCnt="6" custScaleX="143013" custScaleY="133104">
        <dgm:presLayoutVars>
          <dgm:bulletEnabled val="1"/>
        </dgm:presLayoutVars>
      </dgm:prSet>
      <dgm:spPr/>
    </dgm:pt>
    <dgm:pt modelId="{80DCF9CE-50D8-3240-83EE-5B6BA49CBC1A}" type="pres">
      <dgm:prSet presAssocID="{6C5F6079-CDE0-3549-9422-ABD6E32A3854}" presName="dummy" presStyleCnt="0"/>
      <dgm:spPr/>
    </dgm:pt>
    <dgm:pt modelId="{E1146FF3-C03A-4B4E-B383-40263F3CD494}" type="pres">
      <dgm:prSet presAssocID="{B7B5B143-0805-B644-BE4E-522EB043A35D}" presName="sibTrans" presStyleLbl="sibTrans2D1" presStyleIdx="3" presStyleCnt="6" custLinFactNeighborX="-3551" custLinFactNeighborY="8418"/>
      <dgm:spPr/>
    </dgm:pt>
    <dgm:pt modelId="{86ABFA90-B3AE-E54A-B152-729BB352E594}" type="pres">
      <dgm:prSet presAssocID="{27C17A25-B557-6246-813F-115E02C5FECB}" presName="node" presStyleLbl="node1" presStyleIdx="4" presStyleCnt="6" custScaleX="140782" custScaleY="129547" custRadScaleRad="110759" custRadScaleInc="13904">
        <dgm:presLayoutVars>
          <dgm:bulletEnabled val="1"/>
        </dgm:presLayoutVars>
      </dgm:prSet>
      <dgm:spPr/>
    </dgm:pt>
    <dgm:pt modelId="{0337FB34-23B7-1D4D-BE50-4FB28C690B34}" type="pres">
      <dgm:prSet presAssocID="{27C17A25-B557-6246-813F-115E02C5FECB}" presName="dummy" presStyleCnt="0"/>
      <dgm:spPr/>
    </dgm:pt>
    <dgm:pt modelId="{355DF88C-D2C9-3240-BFAB-96ACF809C5C1}" type="pres">
      <dgm:prSet presAssocID="{511FE09A-5012-DB4F-88B6-8BF01ED36858}" presName="sibTrans" presStyleLbl="sibTrans2D1" presStyleIdx="4" presStyleCnt="6" custScaleX="113369" custScaleY="108756" custLinFactNeighborX="5488" custLinFactNeighborY="1292"/>
      <dgm:spPr/>
    </dgm:pt>
    <dgm:pt modelId="{AFE7952B-3DEC-B342-AA5F-93A0FDFD6024}" type="pres">
      <dgm:prSet presAssocID="{188A78A5-74FD-C24B-8227-3DF47123A89F}" presName="node" presStyleLbl="node1" presStyleIdx="5" presStyleCnt="6" custScaleX="138623" custScaleY="134030" custRadScaleRad="112793" custRadScaleInc="2563">
        <dgm:presLayoutVars>
          <dgm:bulletEnabled val="1"/>
        </dgm:presLayoutVars>
      </dgm:prSet>
      <dgm:spPr/>
    </dgm:pt>
    <dgm:pt modelId="{8B2D8878-997E-B44B-AA82-99A929F3B609}" type="pres">
      <dgm:prSet presAssocID="{188A78A5-74FD-C24B-8227-3DF47123A89F}" presName="dummy" presStyleCnt="0"/>
      <dgm:spPr/>
    </dgm:pt>
    <dgm:pt modelId="{B4D350B4-B347-854E-8F3B-9A390CBAAA75}" type="pres">
      <dgm:prSet presAssocID="{78AD1B4C-ED42-5744-AC86-B922A94B82EB}" presName="sibTrans" presStyleLbl="sibTrans2D1" presStyleIdx="5" presStyleCnt="6" custLinFactNeighborX="-1937" custLinFactNeighborY="-4520"/>
      <dgm:spPr/>
    </dgm:pt>
  </dgm:ptLst>
  <dgm:cxnLst>
    <dgm:cxn modelId="{D8F44B08-1A92-E34A-9F34-310A206786CD}" srcId="{D20B9D4F-F25D-D94A-B97F-7D3B436890D9}" destId="{188A78A5-74FD-C24B-8227-3DF47123A89F}" srcOrd="5" destOrd="0" parTransId="{7E3A5B6A-6752-8744-8486-D5DFBC25AC56}" sibTransId="{78AD1B4C-ED42-5744-AC86-B922A94B82EB}"/>
    <dgm:cxn modelId="{1984D008-F5B1-AE46-A166-95BE79412B26}" type="presOf" srcId="{CF4C9FBF-2CBE-D648-9759-D978278199F7}" destId="{255C5E0F-0245-5C49-B2C8-90DE90EF80AC}" srcOrd="0" destOrd="0" presId="urn:microsoft.com/office/officeart/2005/8/layout/radial6"/>
    <dgm:cxn modelId="{922BE60B-8582-9C44-BF02-42C81E5EB2D7}" type="presOf" srcId="{BFF0F3C3-61A2-D947-8202-F66967B530DE}" destId="{A7DCC327-51DA-344E-919E-0AE51BEC8FCD}" srcOrd="0" destOrd="0" presId="urn:microsoft.com/office/officeart/2005/8/layout/radial6"/>
    <dgm:cxn modelId="{50378E11-BE6E-2D4C-99C2-92DCC88A1EBB}" type="presOf" srcId="{188A78A5-74FD-C24B-8227-3DF47123A89F}" destId="{AFE7952B-3DEC-B342-AA5F-93A0FDFD6024}" srcOrd="0" destOrd="0" presId="urn:microsoft.com/office/officeart/2005/8/layout/radial6"/>
    <dgm:cxn modelId="{2B1FA519-9DE7-F148-AA1D-C7AFE1E1E05B}" srcId="{D20B9D4F-F25D-D94A-B97F-7D3B436890D9}" destId="{6C5F6079-CDE0-3549-9422-ABD6E32A3854}" srcOrd="3" destOrd="0" parTransId="{4C5C9C49-69E4-7A44-9CD9-29997664F4AD}" sibTransId="{B7B5B143-0805-B644-BE4E-522EB043A35D}"/>
    <dgm:cxn modelId="{E792EF1B-66BF-AD45-A75A-359CE77FD5A9}" type="presOf" srcId="{78AD1B4C-ED42-5744-AC86-B922A94B82EB}" destId="{B4D350B4-B347-854E-8F3B-9A390CBAAA75}" srcOrd="0" destOrd="0" presId="urn:microsoft.com/office/officeart/2005/8/layout/radial6"/>
    <dgm:cxn modelId="{A56B192C-3A84-A143-892D-0528957CF803}" type="presOf" srcId="{6C5F6079-CDE0-3549-9422-ABD6E32A3854}" destId="{380ABDD8-8FC0-0B43-850D-005CF5F2F34F}" srcOrd="0" destOrd="0" presId="urn:microsoft.com/office/officeart/2005/8/layout/radial6"/>
    <dgm:cxn modelId="{CC24475C-1532-3641-91F4-9A0EA101484E}" srcId="{D20B9D4F-F25D-D94A-B97F-7D3B436890D9}" destId="{7EFE865F-A38E-8640-B3A0-FF5B7BFFC39B}" srcOrd="1" destOrd="0" parTransId="{2FBCF746-A488-F949-B69B-D4CFAA4FBB02}" sibTransId="{C994BA84-C189-E442-8827-BA73107A054F}"/>
    <dgm:cxn modelId="{D3DF2C42-B1D8-3E49-8A64-93D28D142A1B}" type="presOf" srcId="{511FE09A-5012-DB4F-88B6-8BF01ED36858}" destId="{355DF88C-D2C9-3240-BFAB-96ACF809C5C1}" srcOrd="0" destOrd="0" presId="urn:microsoft.com/office/officeart/2005/8/layout/radial6"/>
    <dgm:cxn modelId="{63AE7B4C-B002-234F-A625-0A732B64D1BE}" type="presOf" srcId="{D20B9D4F-F25D-D94A-B97F-7D3B436890D9}" destId="{4C1B42FD-9935-4745-8B7E-9C6CBCF52006}" srcOrd="0" destOrd="0" presId="urn:microsoft.com/office/officeart/2005/8/layout/radial6"/>
    <dgm:cxn modelId="{51760E4E-1353-2848-8DBF-807BF540F4F2}" type="presOf" srcId="{B7B5B143-0805-B644-BE4E-522EB043A35D}" destId="{E1146FF3-C03A-4B4E-B383-40263F3CD494}" srcOrd="0" destOrd="0" presId="urn:microsoft.com/office/officeart/2005/8/layout/radial6"/>
    <dgm:cxn modelId="{0B87FE58-1511-9341-8D95-B7901949A83C}" type="presOf" srcId="{AD2055B9-3741-D440-9A96-FFF3EB59ACEB}" destId="{3DFC9A9B-1784-2048-BBBD-D26B719AC845}" srcOrd="0" destOrd="0" presId="urn:microsoft.com/office/officeart/2005/8/layout/radial6"/>
    <dgm:cxn modelId="{A6C16D89-A6FF-AF46-B55A-92089A263237}" srcId="{D20B9D4F-F25D-D94A-B97F-7D3B436890D9}" destId="{27C17A25-B557-6246-813F-115E02C5FECB}" srcOrd="4" destOrd="0" parTransId="{55D553E2-4B88-7940-B66E-91A237B23206}" sibTransId="{511FE09A-5012-DB4F-88B6-8BF01ED36858}"/>
    <dgm:cxn modelId="{423CF28D-2AEA-B94E-8A5F-12897EB15E7E}" srcId="{80D2A5D9-EC8F-5E42-88CC-0892E7CD3A24}" destId="{D20B9D4F-F25D-D94A-B97F-7D3B436890D9}" srcOrd="0" destOrd="0" parTransId="{8344AFED-C5D9-0346-B19C-7226DEA4D603}" sibTransId="{A7DD26CF-EF79-384F-BB56-2B01C3588C75}"/>
    <dgm:cxn modelId="{8522A7AA-C4E5-9240-B310-E12D19445F4A}" type="presOf" srcId="{B64E6313-1673-314A-B270-2625357A9E87}" destId="{1B174CB3-4C4D-A24B-952C-E89D9759B02C}" srcOrd="0" destOrd="0" presId="urn:microsoft.com/office/officeart/2005/8/layout/radial6"/>
    <dgm:cxn modelId="{0D0C4BCE-7AC6-D84D-963D-87B73566E5ED}" type="presOf" srcId="{80D2A5D9-EC8F-5E42-88CC-0892E7CD3A24}" destId="{BDC65FB8-35BB-D446-B29C-1C387F538C12}" srcOrd="0" destOrd="0" presId="urn:microsoft.com/office/officeart/2005/8/layout/radial6"/>
    <dgm:cxn modelId="{EAF33ECF-72AA-F546-ACA2-806E9FB65BE8}" type="presOf" srcId="{7EFE865F-A38E-8640-B3A0-FF5B7BFFC39B}" destId="{73F369A7-643E-484C-AEEC-7716708959E2}" srcOrd="0" destOrd="0" presId="urn:microsoft.com/office/officeart/2005/8/layout/radial6"/>
    <dgm:cxn modelId="{5C655AD1-789F-3C4F-82CF-8E8DA2ED7912}" type="presOf" srcId="{27C17A25-B557-6246-813F-115E02C5FECB}" destId="{86ABFA90-B3AE-E54A-B152-729BB352E594}" srcOrd="0" destOrd="0" presId="urn:microsoft.com/office/officeart/2005/8/layout/radial6"/>
    <dgm:cxn modelId="{C415DAD5-6D7F-B04E-9D08-F9A5B45506BB}" srcId="{D20B9D4F-F25D-D94A-B97F-7D3B436890D9}" destId="{BFF0F3C3-61A2-D947-8202-F66967B530DE}" srcOrd="2" destOrd="0" parTransId="{58DEFB07-CE01-3E49-B6AC-783976E4C36A}" sibTransId="{CF4C9FBF-2CBE-D648-9759-D978278199F7}"/>
    <dgm:cxn modelId="{34B57BD7-99F9-6E46-99D8-4274585613B5}" type="presOf" srcId="{C994BA84-C189-E442-8827-BA73107A054F}" destId="{7EC9203E-F3E7-8645-995F-3BCC54D01818}" srcOrd="0" destOrd="0" presId="urn:microsoft.com/office/officeart/2005/8/layout/radial6"/>
    <dgm:cxn modelId="{41DACAE1-EEDB-0744-B0A0-EC231E5A137C}" srcId="{D20B9D4F-F25D-D94A-B97F-7D3B436890D9}" destId="{AD2055B9-3741-D440-9A96-FFF3EB59ACEB}" srcOrd="0" destOrd="0" parTransId="{6825D516-1A61-444A-8B30-18180F1CAA35}" sibTransId="{B64E6313-1673-314A-B270-2625357A9E87}"/>
    <dgm:cxn modelId="{96ED83F2-9319-6A43-9C68-50239972B26B}" type="presParOf" srcId="{BDC65FB8-35BB-D446-B29C-1C387F538C12}" destId="{4C1B42FD-9935-4745-8B7E-9C6CBCF52006}" srcOrd="0" destOrd="0" presId="urn:microsoft.com/office/officeart/2005/8/layout/radial6"/>
    <dgm:cxn modelId="{EB9330A9-9DC6-8248-B963-2F6BA738D1D8}" type="presParOf" srcId="{BDC65FB8-35BB-D446-B29C-1C387F538C12}" destId="{3DFC9A9B-1784-2048-BBBD-D26B719AC845}" srcOrd="1" destOrd="0" presId="urn:microsoft.com/office/officeart/2005/8/layout/radial6"/>
    <dgm:cxn modelId="{C1C818E7-204D-E74E-AE96-AE4780C9DF2B}" type="presParOf" srcId="{BDC65FB8-35BB-D446-B29C-1C387F538C12}" destId="{8BB31AFA-5B18-794E-906C-ACE1E0F5BBD1}" srcOrd="2" destOrd="0" presId="urn:microsoft.com/office/officeart/2005/8/layout/radial6"/>
    <dgm:cxn modelId="{EC2655E8-C024-1345-B9CC-B948782C2CC3}" type="presParOf" srcId="{BDC65FB8-35BB-D446-B29C-1C387F538C12}" destId="{1B174CB3-4C4D-A24B-952C-E89D9759B02C}" srcOrd="3" destOrd="0" presId="urn:microsoft.com/office/officeart/2005/8/layout/radial6"/>
    <dgm:cxn modelId="{84D1DCE1-C078-DF49-9F50-82F7559275B5}" type="presParOf" srcId="{BDC65FB8-35BB-D446-B29C-1C387F538C12}" destId="{73F369A7-643E-484C-AEEC-7716708959E2}" srcOrd="4" destOrd="0" presId="urn:microsoft.com/office/officeart/2005/8/layout/radial6"/>
    <dgm:cxn modelId="{CB7BF768-19E8-BF4C-95BC-D41993DE0EE6}" type="presParOf" srcId="{BDC65FB8-35BB-D446-B29C-1C387F538C12}" destId="{08AF966D-F027-2444-9878-8183ABF59613}" srcOrd="5" destOrd="0" presId="urn:microsoft.com/office/officeart/2005/8/layout/radial6"/>
    <dgm:cxn modelId="{16EEE567-0282-2444-86B0-35EBFB85BD21}" type="presParOf" srcId="{BDC65FB8-35BB-D446-B29C-1C387F538C12}" destId="{7EC9203E-F3E7-8645-995F-3BCC54D01818}" srcOrd="6" destOrd="0" presId="urn:microsoft.com/office/officeart/2005/8/layout/radial6"/>
    <dgm:cxn modelId="{46FA34B0-C070-F947-AF5B-CA08A43EBD42}" type="presParOf" srcId="{BDC65FB8-35BB-D446-B29C-1C387F538C12}" destId="{A7DCC327-51DA-344E-919E-0AE51BEC8FCD}" srcOrd="7" destOrd="0" presId="urn:microsoft.com/office/officeart/2005/8/layout/radial6"/>
    <dgm:cxn modelId="{A75F0203-FEE5-CA48-BFBF-7046CB8387A6}" type="presParOf" srcId="{BDC65FB8-35BB-D446-B29C-1C387F538C12}" destId="{574E6DBD-DD92-9842-8100-170550D625F1}" srcOrd="8" destOrd="0" presId="urn:microsoft.com/office/officeart/2005/8/layout/radial6"/>
    <dgm:cxn modelId="{AA991D44-FBCF-3B46-9298-DFF8FDE61CD2}" type="presParOf" srcId="{BDC65FB8-35BB-D446-B29C-1C387F538C12}" destId="{255C5E0F-0245-5C49-B2C8-90DE90EF80AC}" srcOrd="9" destOrd="0" presId="urn:microsoft.com/office/officeart/2005/8/layout/radial6"/>
    <dgm:cxn modelId="{BB541241-A69E-5E4A-B169-2B19CDEC5FDB}" type="presParOf" srcId="{BDC65FB8-35BB-D446-B29C-1C387F538C12}" destId="{380ABDD8-8FC0-0B43-850D-005CF5F2F34F}" srcOrd="10" destOrd="0" presId="urn:microsoft.com/office/officeart/2005/8/layout/radial6"/>
    <dgm:cxn modelId="{C5A84FF3-968E-4F44-A031-C1362D2844B4}" type="presParOf" srcId="{BDC65FB8-35BB-D446-B29C-1C387F538C12}" destId="{80DCF9CE-50D8-3240-83EE-5B6BA49CBC1A}" srcOrd="11" destOrd="0" presId="urn:microsoft.com/office/officeart/2005/8/layout/radial6"/>
    <dgm:cxn modelId="{F241EFB8-04BC-8D4B-AF75-2B1E1CC46B27}" type="presParOf" srcId="{BDC65FB8-35BB-D446-B29C-1C387F538C12}" destId="{E1146FF3-C03A-4B4E-B383-40263F3CD494}" srcOrd="12" destOrd="0" presId="urn:microsoft.com/office/officeart/2005/8/layout/radial6"/>
    <dgm:cxn modelId="{6A007C3E-DD86-C343-824F-D697ED973977}" type="presParOf" srcId="{BDC65FB8-35BB-D446-B29C-1C387F538C12}" destId="{86ABFA90-B3AE-E54A-B152-729BB352E594}" srcOrd="13" destOrd="0" presId="urn:microsoft.com/office/officeart/2005/8/layout/radial6"/>
    <dgm:cxn modelId="{526400FF-ED0C-2447-BFE1-52E5F22EFDEE}" type="presParOf" srcId="{BDC65FB8-35BB-D446-B29C-1C387F538C12}" destId="{0337FB34-23B7-1D4D-BE50-4FB28C690B34}" srcOrd="14" destOrd="0" presId="urn:microsoft.com/office/officeart/2005/8/layout/radial6"/>
    <dgm:cxn modelId="{AF69DAA0-5351-A24A-83CC-DFF72949311B}" type="presParOf" srcId="{BDC65FB8-35BB-D446-B29C-1C387F538C12}" destId="{355DF88C-D2C9-3240-BFAB-96ACF809C5C1}" srcOrd="15" destOrd="0" presId="urn:microsoft.com/office/officeart/2005/8/layout/radial6"/>
    <dgm:cxn modelId="{24F67B3A-7C05-104E-B9BC-BD3190E4A57A}" type="presParOf" srcId="{BDC65FB8-35BB-D446-B29C-1C387F538C12}" destId="{AFE7952B-3DEC-B342-AA5F-93A0FDFD6024}" srcOrd="16" destOrd="0" presId="urn:microsoft.com/office/officeart/2005/8/layout/radial6"/>
    <dgm:cxn modelId="{E58A2036-AA8C-5B42-AEDD-27D2E5758390}" type="presParOf" srcId="{BDC65FB8-35BB-D446-B29C-1C387F538C12}" destId="{8B2D8878-997E-B44B-AA82-99A929F3B609}" srcOrd="17" destOrd="0" presId="urn:microsoft.com/office/officeart/2005/8/layout/radial6"/>
    <dgm:cxn modelId="{652E5A8E-B316-744C-B441-DD566DBAE598}" type="presParOf" srcId="{BDC65FB8-35BB-D446-B29C-1C387F538C12}" destId="{B4D350B4-B347-854E-8F3B-9A390CBAAA75}"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0D2A5D9-EC8F-5E42-88CC-0892E7CD3A24}" type="doc">
      <dgm:prSet loTypeId="urn:microsoft.com/office/officeart/2005/8/layout/radial6" loCatId="" qsTypeId="urn:microsoft.com/office/officeart/2005/8/quickstyle/simple4" qsCatId="simple" csTypeId="urn:microsoft.com/office/officeart/2005/8/colors/accent1_2" csCatId="accent1" phldr="1"/>
      <dgm:spPr/>
      <dgm:t>
        <a:bodyPr/>
        <a:lstStyle/>
        <a:p>
          <a:endParaRPr lang="en-US"/>
        </a:p>
      </dgm:t>
    </dgm:pt>
    <dgm:pt modelId="{D20B9D4F-F25D-D94A-B97F-7D3B436890D9}">
      <dgm:prSet phldrT="[Text]"/>
      <dgm:spPr>
        <a:solidFill>
          <a:schemeClr val="accent5">
            <a:lumMod val="75000"/>
          </a:schemeClr>
        </a:solidFill>
      </dgm:spPr>
      <dgm:t>
        <a:bodyPr/>
        <a:lstStyle/>
        <a:p>
          <a:r>
            <a:rPr lang="en-US" b="0" i="0" dirty="0">
              <a:latin typeface="Gotham Rounded Bold"/>
              <a:cs typeface="Gotham Rounded Bold"/>
            </a:rPr>
            <a:t>Child</a:t>
          </a:r>
        </a:p>
      </dgm:t>
    </dgm:pt>
    <dgm:pt modelId="{8344AFED-C5D9-0346-B19C-7226DEA4D603}" type="parTrans" cxnId="{423CF28D-2AEA-B94E-8A5F-12897EB15E7E}">
      <dgm:prSet/>
      <dgm:spPr/>
      <dgm:t>
        <a:bodyPr/>
        <a:lstStyle/>
        <a:p>
          <a:endParaRPr lang="en-US"/>
        </a:p>
      </dgm:t>
    </dgm:pt>
    <dgm:pt modelId="{A7DD26CF-EF79-384F-BB56-2B01C3588C75}" type="sibTrans" cxnId="{423CF28D-2AEA-B94E-8A5F-12897EB15E7E}">
      <dgm:prSet/>
      <dgm:spPr/>
      <dgm:t>
        <a:bodyPr/>
        <a:lstStyle/>
        <a:p>
          <a:endParaRPr lang="en-US"/>
        </a:p>
      </dgm:t>
    </dgm:pt>
    <dgm:pt modelId="{AD2055B9-3741-D440-9A96-FFF3EB59ACEB}">
      <dgm:prSet phldrT="[Text]" custT="1"/>
      <dgm:spPr>
        <a:solidFill>
          <a:schemeClr val="accent5">
            <a:lumMod val="60000"/>
            <a:lumOff val="40000"/>
          </a:schemeClr>
        </a:solidFill>
      </dgm:spPr>
      <dgm:t>
        <a:bodyPr/>
        <a:lstStyle/>
        <a:p>
          <a:r>
            <a:rPr lang="en-US" sz="1900" b="0" i="0" dirty="0">
              <a:solidFill>
                <a:srgbClr val="595959"/>
              </a:solidFill>
              <a:latin typeface="Gotham Rounded Medium"/>
              <a:cs typeface="Gotham Rounded Medium"/>
            </a:rPr>
            <a:t>TEACHER</a:t>
          </a:r>
          <a:br>
            <a:rPr lang="en-US" sz="17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Problem Identifier</a:t>
          </a:r>
        </a:p>
      </dgm:t>
    </dgm:pt>
    <dgm:pt modelId="{6825D516-1A61-444A-8B30-18180F1CAA35}" type="parTrans" cxnId="{41DACAE1-EEDB-0744-B0A0-EC231E5A137C}">
      <dgm:prSet/>
      <dgm:spPr/>
      <dgm:t>
        <a:bodyPr/>
        <a:lstStyle/>
        <a:p>
          <a:endParaRPr lang="en-US"/>
        </a:p>
      </dgm:t>
    </dgm:pt>
    <dgm:pt modelId="{B64E6313-1673-314A-B270-2625357A9E87}" type="sibTrans" cxnId="{41DACAE1-EEDB-0744-B0A0-EC231E5A137C}">
      <dgm:prSet/>
      <dgm:spPr>
        <a:solidFill>
          <a:schemeClr val="accent5">
            <a:lumMod val="50000"/>
          </a:schemeClr>
        </a:solidFill>
      </dgm:spPr>
      <dgm:t>
        <a:bodyPr/>
        <a:lstStyle/>
        <a:p>
          <a:endParaRPr lang="en-US"/>
        </a:p>
      </dgm:t>
    </dgm:pt>
    <dgm:pt modelId="{7EFE865F-A38E-8640-B3A0-FF5B7BFFC39B}">
      <dgm:prSet phldrT="[Text]" custT="1"/>
      <dgm:spPr>
        <a:solidFill>
          <a:srgbClr val="93CDDD"/>
        </a:solidFill>
      </dgm:spPr>
      <dgm:t>
        <a:bodyPr/>
        <a:lstStyle/>
        <a:p>
          <a:r>
            <a:rPr lang="en-US" sz="1900" b="0" i="0" dirty="0">
              <a:solidFill>
                <a:schemeClr val="tx1">
                  <a:lumMod val="65000"/>
                  <a:lumOff val="35000"/>
                </a:schemeClr>
              </a:solidFill>
              <a:latin typeface="Gotham Rounded Medium"/>
              <a:cs typeface="Gotham Rounded Medium"/>
            </a:rPr>
            <a:t>SCHOOL COUNSELOR</a:t>
          </a:r>
          <a:br>
            <a:rPr lang="en-US" sz="1900" b="0" i="0">
              <a:solidFill>
                <a:schemeClr val="tx1">
                  <a:lumMod val="65000"/>
                  <a:lumOff val="35000"/>
                </a:schemeClr>
              </a:solidFill>
              <a:latin typeface="Gotham Rounded Medium"/>
              <a:cs typeface="Gotham Rounded Medium"/>
            </a:rPr>
          </a:br>
          <a:r>
            <a:rPr lang="en-US" sz="1700" b="0" i="0">
              <a:solidFill>
                <a:schemeClr val="tx1">
                  <a:lumMod val="65000"/>
                  <a:lumOff val="35000"/>
                </a:schemeClr>
              </a:solidFill>
              <a:latin typeface="Gotham Rounded Medium"/>
              <a:cs typeface="Gotham Rounded Medium"/>
            </a:rPr>
            <a:t>Permission Getter</a:t>
          </a:r>
          <a:endParaRPr lang="en-US" sz="1700" b="0" i="0" dirty="0">
            <a:solidFill>
              <a:schemeClr val="tx1">
                <a:lumMod val="65000"/>
                <a:lumOff val="35000"/>
              </a:schemeClr>
            </a:solidFill>
            <a:latin typeface="Gotham Rounded Medium"/>
            <a:cs typeface="Gotham Rounded Medium"/>
          </a:endParaRPr>
        </a:p>
      </dgm:t>
    </dgm:pt>
    <dgm:pt modelId="{2FBCF746-A488-F949-B69B-D4CFAA4FBB02}" type="parTrans" cxnId="{CC24475C-1532-3641-91F4-9A0EA101484E}">
      <dgm:prSet/>
      <dgm:spPr/>
      <dgm:t>
        <a:bodyPr/>
        <a:lstStyle/>
        <a:p>
          <a:endParaRPr lang="en-US"/>
        </a:p>
      </dgm:t>
    </dgm:pt>
    <dgm:pt modelId="{C994BA84-C189-E442-8827-BA73107A054F}" type="sibTrans" cxnId="{CC24475C-1532-3641-91F4-9A0EA101484E}">
      <dgm:prSet/>
      <dgm:spPr>
        <a:solidFill>
          <a:srgbClr val="215968"/>
        </a:solidFill>
      </dgm:spPr>
      <dgm:t>
        <a:bodyPr/>
        <a:lstStyle/>
        <a:p>
          <a:endParaRPr lang="en-US"/>
        </a:p>
      </dgm:t>
    </dgm:pt>
    <dgm:pt modelId="{6C5F6079-CDE0-3549-9422-ABD6E32A3854}">
      <dgm:prSet phldrT="[Text]" custT="1"/>
      <dgm:spPr>
        <a:solidFill>
          <a:srgbClr val="93CDDD"/>
        </a:solidFill>
      </dgm:spPr>
      <dgm:t>
        <a:bodyPr/>
        <a:lstStyle/>
        <a:p>
          <a:r>
            <a:rPr lang="en-US" sz="2000" b="0" i="0" dirty="0">
              <a:solidFill>
                <a:srgbClr val="595959"/>
              </a:solidFill>
              <a:latin typeface="Gotham Rounded Medium"/>
              <a:cs typeface="Gotham Rounded Medium"/>
            </a:rPr>
            <a:t>SCHOOL</a:t>
          </a:r>
          <a:br>
            <a:rPr lang="en-US" sz="2000" b="0" i="0" dirty="0">
              <a:solidFill>
                <a:srgbClr val="595959"/>
              </a:solidFill>
              <a:latin typeface="Gotham Rounded Medium"/>
              <a:cs typeface="Gotham Rounded Medium"/>
            </a:rPr>
          </a:br>
          <a:r>
            <a:rPr lang="en-US" sz="2000" b="0" i="0" dirty="0">
              <a:solidFill>
                <a:srgbClr val="595959"/>
              </a:solidFill>
              <a:latin typeface="Gotham Rounded Medium"/>
              <a:cs typeface="Gotham Rounded Medium"/>
            </a:rPr>
            <a:t>BASED THERAPIST</a:t>
          </a:r>
          <a:br>
            <a:rPr lang="en-US" sz="20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Making it Better</a:t>
          </a:r>
        </a:p>
      </dgm:t>
    </dgm:pt>
    <dgm:pt modelId="{4C5C9C49-69E4-7A44-9CD9-29997664F4AD}" type="parTrans" cxnId="{2B1FA519-9DE7-F148-AA1D-C7AFE1E1E05B}">
      <dgm:prSet/>
      <dgm:spPr/>
      <dgm:t>
        <a:bodyPr/>
        <a:lstStyle/>
        <a:p>
          <a:endParaRPr lang="en-US"/>
        </a:p>
      </dgm:t>
    </dgm:pt>
    <dgm:pt modelId="{B7B5B143-0805-B644-BE4E-522EB043A35D}" type="sibTrans" cxnId="{2B1FA519-9DE7-F148-AA1D-C7AFE1E1E05B}">
      <dgm:prSet/>
      <dgm:spPr>
        <a:solidFill>
          <a:srgbClr val="215968"/>
        </a:solidFill>
      </dgm:spPr>
      <dgm:t>
        <a:bodyPr/>
        <a:lstStyle/>
        <a:p>
          <a:endParaRPr lang="en-US"/>
        </a:p>
      </dgm:t>
    </dgm:pt>
    <dgm:pt modelId="{27C17A25-B557-6246-813F-115E02C5FECB}">
      <dgm:prSet phldrT="[Text]" custT="1"/>
      <dgm:spPr>
        <a:solidFill>
          <a:srgbClr val="93CDDD"/>
        </a:solidFill>
      </dgm:spPr>
      <dgm:t>
        <a:bodyPr/>
        <a:lstStyle/>
        <a:p>
          <a:r>
            <a:rPr lang="en-US" sz="2000" b="0" i="0" dirty="0">
              <a:solidFill>
                <a:srgbClr val="595959"/>
              </a:solidFill>
              <a:latin typeface="Gotham Rounded Medium"/>
              <a:cs typeface="Gotham Rounded Medium"/>
            </a:rPr>
            <a:t>SCHOOL SOCIAL WORKER</a:t>
          </a:r>
          <a:br>
            <a:rPr lang="en-US" sz="20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Crisis Handler</a:t>
          </a:r>
        </a:p>
      </dgm:t>
    </dgm:pt>
    <dgm:pt modelId="{55D553E2-4B88-7940-B66E-91A237B23206}" type="parTrans" cxnId="{A6C16D89-A6FF-AF46-B55A-92089A263237}">
      <dgm:prSet/>
      <dgm:spPr/>
      <dgm:t>
        <a:bodyPr/>
        <a:lstStyle/>
        <a:p>
          <a:endParaRPr lang="en-US"/>
        </a:p>
      </dgm:t>
    </dgm:pt>
    <dgm:pt modelId="{511FE09A-5012-DB4F-88B6-8BF01ED36858}" type="sibTrans" cxnId="{A6C16D89-A6FF-AF46-B55A-92089A263237}">
      <dgm:prSet/>
      <dgm:spPr>
        <a:solidFill>
          <a:srgbClr val="215968"/>
        </a:solidFill>
      </dgm:spPr>
      <dgm:t>
        <a:bodyPr/>
        <a:lstStyle/>
        <a:p>
          <a:endParaRPr lang="en-US"/>
        </a:p>
      </dgm:t>
    </dgm:pt>
    <dgm:pt modelId="{BFF0F3C3-61A2-D947-8202-F66967B530DE}">
      <dgm:prSet phldrT="[Text]" custT="1"/>
      <dgm:spPr>
        <a:solidFill>
          <a:srgbClr val="93CDDD"/>
        </a:solidFill>
      </dgm:spPr>
      <dgm:t>
        <a:bodyPr/>
        <a:lstStyle/>
        <a:p>
          <a:r>
            <a:rPr lang="en-US" sz="1900" b="0" i="0" dirty="0">
              <a:solidFill>
                <a:srgbClr val="595959"/>
              </a:solidFill>
              <a:latin typeface="Gotham Rounded Medium"/>
              <a:cs typeface="Gotham Rounded Medium"/>
            </a:rPr>
            <a:t>CAREGIVER</a:t>
          </a:r>
          <a:br>
            <a:rPr lang="en-US" sz="19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Content Provider</a:t>
          </a:r>
        </a:p>
      </dgm:t>
    </dgm:pt>
    <dgm:pt modelId="{58DEFB07-CE01-3E49-B6AC-783976E4C36A}" type="parTrans" cxnId="{C415DAD5-6D7F-B04E-9D08-F9A5B45506BB}">
      <dgm:prSet/>
      <dgm:spPr/>
      <dgm:t>
        <a:bodyPr/>
        <a:lstStyle/>
        <a:p>
          <a:endParaRPr lang="en-US"/>
        </a:p>
      </dgm:t>
    </dgm:pt>
    <dgm:pt modelId="{CF4C9FBF-2CBE-D648-9759-D978278199F7}" type="sibTrans" cxnId="{C415DAD5-6D7F-B04E-9D08-F9A5B45506BB}">
      <dgm:prSet/>
      <dgm:spPr>
        <a:solidFill>
          <a:srgbClr val="215968"/>
        </a:solidFill>
      </dgm:spPr>
      <dgm:t>
        <a:bodyPr/>
        <a:lstStyle/>
        <a:p>
          <a:endParaRPr lang="en-US"/>
        </a:p>
      </dgm:t>
    </dgm:pt>
    <dgm:pt modelId="{188A78A5-74FD-C24B-8227-3DF47123A89F}">
      <dgm:prSet phldrT="[Text]" custT="1"/>
      <dgm:spPr>
        <a:solidFill>
          <a:srgbClr val="FAC090"/>
        </a:solidFill>
      </dgm:spPr>
      <dgm:t>
        <a:bodyPr/>
        <a:lstStyle/>
        <a:p>
          <a:r>
            <a:rPr lang="en-US" sz="2000" b="0" i="0" dirty="0">
              <a:solidFill>
                <a:srgbClr val="595959"/>
              </a:solidFill>
              <a:latin typeface="Gotham Rounded Medium"/>
              <a:cs typeface="Gotham Rounded Medium"/>
            </a:rPr>
            <a:t>PRINCIPAL</a:t>
          </a:r>
          <a:br>
            <a:rPr lang="en-US" sz="17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Tone </a:t>
          </a:r>
          <a:br>
            <a:rPr lang="en-US" sz="1700" b="0" i="0" dirty="0">
              <a:solidFill>
                <a:srgbClr val="595959"/>
              </a:solidFill>
              <a:latin typeface="Gotham Rounded Medium"/>
              <a:cs typeface="Gotham Rounded Medium"/>
            </a:rPr>
          </a:br>
          <a:r>
            <a:rPr lang="en-US" sz="1700" b="0" i="0" dirty="0">
              <a:solidFill>
                <a:srgbClr val="595959"/>
              </a:solidFill>
              <a:latin typeface="Gotham Rounded Medium"/>
              <a:cs typeface="Gotham Rounded Medium"/>
            </a:rPr>
            <a:t>Setter</a:t>
          </a:r>
        </a:p>
      </dgm:t>
    </dgm:pt>
    <dgm:pt modelId="{7E3A5B6A-6752-8744-8486-D5DFBC25AC56}" type="parTrans" cxnId="{D8F44B08-1A92-E34A-9F34-310A206786CD}">
      <dgm:prSet/>
      <dgm:spPr/>
      <dgm:t>
        <a:bodyPr/>
        <a:lstStyle/>
        <a:p>
          <a:endParaRPr lang="en-US"/>
        </a:p>
      </dgm:t>
    </dgm:pt>
    <dgm:pt modelId="{78AD1B4C-ED42-5744-AC86-B922A94B82EB}" type="sibTrans" cxnId="{D8F44B08-1A92-E34A-9F34-310A206786CD}">
      <dgm:prSet/>
      <dgm:spPr>
        <a:solidFill>
          <a:srgbClr val="215968"/>
        </a:solidFill>
      </dgm:spPr>
      <dgm:t>
        <a:bodyPr/>
        <a:lstStyle/>
        <a:p>
          <a:endParaRPr lang="en-US"/>
        </a:p>
      </dgm:t>
    </dgm:pt>
    <dgm:pt modelId="{BDC65FB8-35BB-D446-B29C-1C387F538C12}" type="pres">
      <dgm:prSet presAssocID="{80D2A5D9-EC8F-5E42-88CC-0892E7CD3A24}" presName="Name0" presStyleCnt="0">
        <dgm:presLayoutVars>
          <dgm:chMax val="1"/>
          <dgm:dir/>
          <dgm:animLvl val="ctr"/>
          <dgm:resizeHandles val="exact"/>
        </dgm:presLayoutVars>
      </dgm:prSet>
      <dgm:spPr/>
    </dgm:pt>
    <dgm:pt modelId="{4C1B42FD-9935-4745-8B7E-9C6CBCF52006}" type="pres">
      <dgm:prSet presAssocID="{D20B9D4F-F25D-D94A-B97F-7D3B436890D9}" presName="centerShape" presStyleLbl="node0" presStyleIdx="0" presStyleCnt="1"/>
      <dgm:spPr/>
    </dgm:pt>
    <dgm:pt modelId="{3DFC9A9B-1784-2048-BBBD-D26B719AC845}" type="pres">
      <dgm:prSet presAssocID="{AD2055B9-3741-D440-9A96-FFF3EB59ACEB}" presName="node" presStyleLbl="node1" presStyleIdx="0" presStyleCnt="6" custScaleX="142015" custScaleY="124692">
        <dgm:presLayoutVars>
          <dgm:bulletEnabled val="1"/>
        </dgm:presLayoutVars>
      </dgm:prSet>
      <dgm:spPr/>
    </dgm:pt>
    <dgm:pt modelId="{8BB31AFA-5B18-794E-906C-ACE1E0F5BBD1}" type="pres">
      <dgm:prSet presAssocID="{AD2055B9-3741-D440-9A96-FFF3EB59ACEB}" presName="dummy" presStyleCnt="0"/>
      <dgm:spPr/>
    </dgm:pt>
    <dgm:pt modelId="{1B174CB3-4C4D-A24B-952C-E89D9759B02C}" type="pres">
      <dgm:prSet presAssocID="{B64E6313-1673-314A-B270-2625357A9E87}" presName="sibTrans" presStyleLbl="sibTrans2D1" presStyleIdx="0" presStyleCnt="6" custLinFactNeighborX="4520" custLinFactNeighborY="-5812"/>
      <dgm:spPr/>
    </dgm:pt>
    <dgm:pt modelId="{73F369A7-643E-484C-AEEC-7716708959E2}" type="pres">
      <dgm:prSet presAssocID="{7EFE865F-A38E-8640-B3A0-FF5B7BFFC39B}" presName="node" presStyleLbl="node1" presStyleIdx="1" presStyleCnt="6" custScaleX="152138" custScaleY="139743" custRadScaleRad="110173" custRadScaleInc="13118">
        <dgm:presLayoutVars>
          <dgm:bulletEnabled val="1"/>
        </dgm:presLayoutVars>
      </dgm:prSet>
      <dgm:spPr/>
    </dgm:pt>
    <dgm:pt modelId="{08AF966D-F027-2444-9878-8183ABF59613}" type="pres">
      <dgm:prSet presAssocID="{7EFE865F-A38E-8640-B3A0-FF5B7BFFC39B}" presName="dummy" presStyleCnt="0"/>
      <dgm:spPr/>
    </dgm:pt>
    <dgm:pt modelId="{7EC9203E-F3E7-8645-995F-3BCC54D01818}" type="pres">
      <dgm:prSet presAssocID="{C994BA84-C189-E442-8827-BA73107A054F}" presName="sibTrans" presStyleLbl="sibTrans2D1" presStyleIdx="1" presStyleCnt="6" custLinFactNeighborX="1291" custLinFactNeighborY="1291"/>
      <dgm:spPr/>
    </dgm:pt>
    <dgm:pt modelId="{A7DCC327-51DA-344E-919E-0AE51BEC8FCD}" type="pres">
      <dgm:prSet presAssocID="{BFF0F3C3-61A2-D947-8202-F66967B530DE}" presName="node" presStyleLbl="node1" presStyleIdx="2" presStyleCnt="6" custScaleX="145942" custScaleY="133202" custRadScaleRad="119620" custRadScaleInc="11378">
        <dgm:presLayoutVars>
          <dgm:bulletEnabled val="1"/>
        </dgm:presLayoutVars>
      </dgm:prSet>
      <dgm:spPr/>
    </dgm:pt>
    <dgm:pt modelId="{574E6DBD-DD92-9842-8100-170550D625F1}" type="pres">
      <dgm:prSet presAssocID="{BFF0F3C3-61A2-D947-8202-F66967B530DE}" presName="dummy" presStyleCnt="0"/>
      <dgm:spPr/>
    </dgm:pt>
    <dgm:pt modelId="{255C5E0F-0245-5C49-B2C8-90DE90EF80AC}" type="pres">
      <dgm:prSet presAssocID="{CF4C9FBF-2CBE-D648-9759-D978278199F7}" presName="sibTrans" presStyleLbl="sibTrans2D1" presStyleIdx="2" presStyleCnt="6" custLinFactNeighborX="4197" custLinFactNeighborY="7058"/>
      <dgm:spPr/>
    </dgm:pt>
    <dgm:pt modelId="{380ABDD8-8FC0-0B43-850D-005CF5F2F34F}" type="pres">
      <dgm:prSet presAssocID="{6C5F6079-CDE0-3549-9422-ABD6E32A3854}" presName="node" presStyleLbl="node1" presStyleIdx="3" presStyleCnt="6" custScaleX="143013" custScaleY="133104">
        <dgm:presLayoutVars>
          <dgm:bulletEnabled val="1"/>
        </dgm:presLayoutVars>
      </dgm:prSet>
      <dgm:spPr/>
    </dgm:pt>
    <dgm:pt modelId="{80DCF9CE-50D8-3240-83EE-5B6BA49CBC1A}" type="pres">
      <dgm:prSet presAssocID="{6C5F6079-CDE0-3549-9422-ABD6E32A3854}" presName="dummy" presStyleCnt="0"/>
      <dgm:spPr/>
    </dgm:pt>
    <dgm:pt modelId="{E1146FF3-C03A-4B4E-B383-40263F3CD494}" type="pres">
      <dgm:prSet presAssocID="{B7B5B143-0805-B644-BE4E-522EB043A35D}" presName="sibTrans" presStyleLbl="sibTrans2D1" presStyleIdx="3" presStyleCnt="6" custLinFactNeighborX="-3551" custLinFactNeighborY="8418"/>
      <dgm:spPr/>
    </dgm:pt>
    <dgm:pt modelId="{86ABFA90-B3AE-E54A-B152-729BB352E594}" type="pres">
      <dgm:prSet presAssocID="{27C17A25-B557-6246-813F-115E02C5FECB}" presName="node" presStyleLbl="node1" presStyleIdx="4" presStyleCnt="6" custScaleX="140782" custScaleY="129547" custRadScaleRad="110759" custRadScaleInc="13904">
        <dgm:presLayoutVars>
          <dgm:bulletEnabled val="1"/>
        </dgm:presLayoutVars>
      </dgm:prSet>
      <dgm:spPr/>
    </dgm:pt>
    <dgm:pt modelId="{0337FB34-23B7-1D4D-BE50-4FB28C690B34}" type="pres">
      <dgm:prSet presAssocID="{27C17A25-B557-6246-813F-115E02C5FECB}" presName="dummy" presStyleCnt="0"/>
      <dgm:spPr/>
    </dgm:pt>
    <dgm:pt modelId="{355DF88C-D2C9-3240-BFAB-96ACF809C5C1}" type="pres">
      <dgm:prSet presAssocID="{511FE09A-5012-DB4F-88B6-8BF01ED36858}" presName="sibTrans" presStyleLbl="sibTrans2D1" presStyleIdx="4" presStyleCnt="6" custScaleX="113369" custScaleY="108756" custLinFactNeighborX="5488" custLinFactNeighborY="1292"/>
      <dgm:spPr/>
    </dgm:pt>
    <dgm:pt modelId="{AFE7952B-3DEC-B342-AA5F-93A0FDFD6024}" type="pres">
      <dgm:prSet presAssocID="{188A78A5-74FD-C24B-8227-3DF47123A89F}" presName="node" presStyleLbl="node1" presStyleIdx="5" presStyleCnt="6" custScaleX="138623" custScaleY="134030" custRadScaleRad="112793" custRadScaleInc="2563">
        <dgm:presLayoutVars>
          <dgm:bulletEnabled val="1"/>
        </dgm:presLayoutVars>
      </dgm:prSet>
      <dgm:spPr/>
    </dgm:pt>
    <dgm:pt modelId="{8B2D8878-997E-B44B-AA82-99A929F3B609}" type="pres">
      <dgm:prSet presAssocID="{188A78A5-74FD-C24B-8227-3DF47123A89F}" presName="dummy" presStyleCnt="0"/>
      <dgm:spPr/>
    </dgm:pt>
    <dgm:pt modelId="{B4D350B4-B347-854E-8F3B-9A390CBAAA75}" type="pres">
      <dgm:prSet presAssocID="{78AD1B4C-ED42-5744-AC86-B922A94B82EB}" presName="sibTrans" presStyleLbl="sibTrans2D1" presStyleIdx="5" presStyleCnt="6" custLinFactNeighborX="-1937" custLinFactNeighborY="-4520"/>
      <dgm:spPr/>
    </dgm:pt>
  </dgm:ptLst>
  <dgm:cxnLst>
    <dgm:cxn modelId="{D8F44B08-1A92-E34A-9F34-310A206786CD}" srcId="{D20B9D4F-F25D-D94A-B97F-7D3B436890D9}" destId="{188A78A5-74FD-C24B-8227-3DF47123A89F}" srcOrd="5" destOrd="0" parTransId="{7E3A5B6A-6752-8744-8486-D5DFBC25AC56}" sibTransId="{78AD1B4C-ED42-5744-AC86-B922A94B82EB}"/>
    <dgm:cxn modelId="{29DB6C0D-EBC9-0C43-AD4F-B2EA79C01881}" type="presOf" srcId="{7EFE865F-A38E-8640-B3A0-FF5B7BFFC39B}" destId="{73F369A7-643E-484C-AEEC-7716708959E2}" srcOrd="0" destOrd="0" presId="urn:microsoft.com/office/officeart/2005/8/layout/radial6"/>
    <dgm:cxn modelId="{2B1FA519-9DE7-F148-AA1D-C7AFE1E1E05B}" srcId="{D20B9D4F-F25D-D94A-B97F-7D3B436890D9}" destId="{6C5F6079-CDE0-3549-9422-ABD6E32A3854}" srcOrd="3" destOrd="0" parTransId="{4C5C9C49-69E4-7A44-9CD9-29997664F4AD}" sibTransId="{B7B5B143-0805-B644-BE4E-522EB043A35D}"/>
    <dgm:cxn modelId="{757B3928-A925-104B-8B56-7BA749A7B834}" type="presOf" srcId="{C994BA84-C189-E442-8827-BA73107A054F}" destId="{7EC9203E-F3E7-8645-995F-3BCC54D01818}" srcOrd="0" destOrd="0" presId="urn:microsoft.com/office/officeart/2005/8/layout/radial6"/>
    <dgm:cxn modelId="{CC24475C-1532-3641-91F4-9A0EA101484E}" srcId="{D20B9D4F-F25D-D94A-B97F-7D3B436890D9}" destId="{7EFE865F-A38E-8640-B3A0-FF5B7BFFC39B}" srcOrd="1" destOrd="0" parTransId="{2FBCF746-A488-F949-B69B-D4CFAA4FBB02}" sibTransId="{C994BA84-C189-E442-8827-BA73107A054F}"/>
    <dgm:cxn modelId="{11484551-A610-104E-8709-3B372BB4F801}" type="presOf" srcId="{78AD1B4C-ED42-5744-AC86-B922A94B82EB}" destId="{B4D350B4-B347-854E-8F3B-9A390CBAAA75}" srcOrd="0" destOrd="0" presId="urn:microsoft.com/office/officeart/2005/8/layout/radial6"/>
    <dgm:cxn modelId="{225DBE57-D605-8349-B976-488BA2771288}" type="presOf" srcId="{80D2A5D9-EC8F-5E42-88CC-0892E7CD3A24}" destId="{BDC65FB8-35BB-D446-B29C-1C387F538C12}" srcOrd="0" destOrd="0" presId="urn:microsoft.com/office/officeart/2005/8/layout/radial6"/>
    <dgm:cxn modelId="{A6C16D89-A6FF-AF46-B55A-92089A263237}" srcId="{D20B9D4F-F25D-D94A-B97F-7D3B436890D9}" destId="{27C17A25-B557-6246-813F-115E02C5FECB}" srcOrd="4" destOrd="0" parTransId="{55D553E2-4B88-7940-B66E-91A237B23206}" sibTransId="{511FE09A-5012-DB4F-88B6-8BF01ED36858}"/>
    <dgm:cxn modelId="{423CF28D-2AEA-B94E-8A5F-12897EB15E7E}" srcId="{80D2A5D9-EC8F-5E42-88CC-0892E7CD3A24}" destId="{D20B9D4F-F25D-D94A-B97F-7D3B436890D9}" srcOrd="0" destOrd="0" parTransId="{8344AFED-C5D9-0346-B19C-7226DEA4D603}" sibTransId="{A7DD26CF-EF79-384F-BB56-2B01C3588C75}"/>
    <dgm:cxn modelId="{96E4DB8E-1E4F-E344-9C40-30EC7483FCE9}" type="presOf" srcId="{AD2055B9-3741-D440-9A96-FFF3EB59ACEB}" destId="{3DFC9A9B-1784-2048-BBBD-D26B719AC845}" srcOrd="0" destOrd="0" presId="urn:microsoft.com/office/officeart/2005/8/layout/radial6"/>
    <dgm:cxn modelId="{6E37AD9D-6087-CC48-BB50-8041ED6C9933}" type="presOf" srcId="{511FE09A-5012-DB4F-88B6-8BF01ED36858}" destId="{355DF88C-D2C9-3240-BFAB-96ACF809C5C1}" srcOrd="0" destOrd="0" presId="urn:microsoft.com/office/officeart/2005/8/layout/radial6"/>
    <dgm:cxn modelId="{5C17D6B9-DD3D-4F42-A7C6-09171D5DF4AD}" type="presOf" srcId="{27C17A25-B557-6246-813F-115E02C5FECB}" destId="{86ABFA90-B3AE-E54A-B152-729BB352E594}" srcOrd="0" destOrd="0" presId="urn:microsoft.com/office/officeart/2005/8/layout/radial6"/>
    <dgm:cxn modelId="{6549E1CA-39BE-FD42-9D9A-16710EA8A2B8}" type="presOf" srcId="{188A78A5-74FD-C24B-8227-3DF47123A89F}" destId="{AFE7952B-3DEC-B342-AA5F-93A0FDFD6024}" srcOrd="0" destOrd="0" presId="urn:microsoft.com/office/officeart/2005/8/layout/radial6"/>
    <dgm:cxn modelId="{9054F7D4-5B8D-8F47-9E4F-A6FF0CEF2F08}" type="presOf" srcId="{BFF0F3C3-61A2-D947-8202-F66967B530DE}" destId="{A7DCC327-51DA-344E-919E-0AE51BEC8FCD}" srcOrd="0" destOrd="0" presId="urn:microsoft.com/office/officeart/2005/8/layout/radial6"/>
    <dgm:cxn modelId="{C415DAD5-6D7F-B04E-9D08-F9A5B45506BB}" srcId="{D20B9D4F-F25D-D94A-B97F-7D3B436890D9}" destId="{BFF0F3C3-61A2-D947-8202-F66967B530DE}" srcOrd="2" destOrd="0" parTransId="{58DEFB07-CE01-3E49-B6AC-783976E4C36A}" sibTransId="{CF4C9FBF-2CBE-D648-9759-D978278199F7}"/>
    <dgm:cxn modelId="{A12B0DE0-E723-7644-8131-DD9457F43B0A}" type="presOf" srcId="{D20B9D4F-F25D-D94A-B97F-7D3B436890D9}" destId="{4C1B42FD-9935-4745-8B7E-9C6CBCF52006}" srcOrd="0" destOrd="0" presId="urn:microsoft.com/office/officeart/2005/8/layout/radial6"/>
    <dgm:cxn modelId="{062907E1-6ABD-A14A-A9F8-78C2BC544F8F}" type="presOf" srcId="{CF4C9FBF-2CBE-D648-9759-D978278199F7}" destId="{255C5E0F-0245-5C49-B2C8-90DE90EF80AC}" srcOrd="0" destOrd="0" presId="urn:microsoft.com/office/officeart/2005/8/layout/radial6"/>
    <dgm:cxn modelId="{41DACAE1-EEDB-0744-B0A0-EC231E5A137C}" srcId="{D20B9D4F-F25D-D94A-B97F-7D3B436890D9}" destId="{AD2055B9-3741-D440-9A96-FFF3EB59ACEB}" srcOrd="0" destOrd="0" parTransId="{6825D516-1A61-444A-8B30-18180F1CAA35}" sibTransId="{B64E6313-1673-314A-B270-2625357A9E87}"/>
    <dgm:cxn modelId="{F30B52E7-93DD-A94A-9DCE-115F66D3491F}" type="presOf" srcId="{B7B5B143-0805-B644-BE4E-522EB043A35D}" destId="{E1146FF3-C03A-4B4E-B383-40263F3CD494}" srcOrd="0" destOrd="0" presId="urn:microsoft.com/office/officeart/2005/8/layout/radial6"/>
    <dgm:cxn modelId="{2AADE3EA-638E-B94A-9B46-0C0C4C22F89A}" type="presOf" srcId="{6C5F6079-CDE0-3549-9422-ABD6E32A3854}" destId="{380ABDD8-8FC0-0B43-850D-005CF5F2F34F}" srcOrd="0" destOrd="0" presId="urn:microsoft.com/office/officeart/2005/8/layout/radial6"/>
    <dgm:cxn modelId="{63B46CF9-4CD5-614A-B1E8-90B418E252B5}" type="presOf" srcId="{B64E6313-1673-314A-B270-2625357A9E87}" destId="{1B174CB3-4C4D-A24B-952C-E89D9759B02C}" srcOrd="0" destOrd="0" presId="urn:microsoft.com/office/officeart/2005/8/layout/radial6"/>
    <dgm:cxn modelId="{29119056-EC33-DA4A-BC1C-BCC7F9A7FBD5}" type="presParOf" srcId="{BDC65FB8-35BB-D446-B29C-1C387F538C12}" destId="{4C1B42FD-9935-4745-8B7E-9C6CBCF52006}" srcOrd="0" destOrd="0" presId="urn:microsoft.com/office/officeart/2005/8/layout/radial6"/>
    <dgm:cxn modelId="{865A126E-3696-0843-AD16-CC22C6DEA264}" type="presParOf" srcId="{BDC65FB8-35BB-D446-B29C-1C387F538C12}" destId="{3DFC9A9B-1784-2048-BBBD-D26B719AC845}" srcOrd="1" destOrd="0" presId="urn:microsoft.com/office/officeart/2005/8/layout/radial6"/>
    <dgm:cxn modelId="{99C9D7B0-2C1D-1D41-A020-912791A657E1}" type="presParOf" srcId="{BDC65FB8-35BB-D446-B29C-1C387F538C12}" destId="{8BB31AFA-5B18-794E-906C-ACE1E0F5BBD1}" srcOrd="2" destOrd="0" presId="urn:microsoft.com/office/officeart/2005/8/layout/radial6"/>
    <dgm:cxn modelId="{D5835AE4-582B-E546-9297-A8DDE2D3E55F}" type="presParOf" srcId="{BDC65FB8-35BB-D446-B29C-1C387F538C12}" destId="{1B174CB3-4C4D-A24B-952C-E89D9759B02C}" srcOrd="3" destOrd="0" presId="urn:microsoft.com/office/officeart/2005/8/layout/radial6"/>
    <dgm:cxn modelId="{E93DECCF-1E0A-9D4D-86B1-0D77CFAE632C}" type="presParOf" srcId="{BDC65FB8-35BB-D446-B29C-1C387F538C12}" destId="{73F369A7-643E-484C-AEEC-7716708959E2}" srcOrd="4" destOrd="0" presId="urn:microsoft.com/office/officeart/2005/8/layout/radial6"/>
    <dgm:cxn modelId="{F29BA712-FF3E-4D4F-A5D9-0FED47924E9F}" type="presParOf" srcId="{BDC65FB8-35BB-D446-B29C-1C387F538C12}" destId="{08AF966D-F027-2444-9878-8183ABF59613}" srcOrd="5" destOrd="0" presId="urn:microsoft.com/office/officeart/2005/8/layout/radial6"/>
    <dgm:cxn modelId="{CF99D69A-C0E8-C345-B9BE-2ABEC7ED6434}" type="presParOf" srcId="{BDC65FB8-35BB-D446-B29C-1C387F538C12}" destId="{7EC9203E-F3E7-8645-995F-3BCC54D01818}" srcOrd="6" destOrd="0" presId="urn:microsoft.com/office/officeart/2005/8/layout/radial6"/>
    <dgm:cxn modelId="{013B7601-ED56-9747-9ED3-2D6F4BB2E73B}" type="presParOf" srcId="{BDC65FB8-35BB-D446-B29C-1C387F538C12}" destId="{A7DCC327-51DA-344E-919E-0AE51BEC8FCD}" srcOrd="7" destOrd="0" presId="urn:microsoft.com/office/officeart/2005/8/layout/radial6"/>
    <dgm:cxn modelId="{A02FB958-C1DB-A04D-956B-649C1CD60051}" type="presParOf" srcId="{BDC65FB8-35BB-D446-B29C-1C387F538C12}" destId="{574E6DBD-DD92-9842-8100-170550D625F1}" srcOrd="8" destOrd="0" presId="urn:microsoft.com/office/officeart/2005/8/layout/radial6"/>
    <dgm:cxn modelId="{9614B452-55FF-5543-BA6D-C0928D8C8D1B}" type="presParOf" srcId="{BDC65FB8-35BB-D446-B29C-1C387F538C12}" destId="{255C5E0F-0245-5C49-B2C8-90DE90EF80AC}" srcOrd="9" destOrd="0" presId="urn:microsoft.com/office/officeart/2005/8/layout/radial6"/>
    <dgm:cxn modelId="{739E5687-6F9D-FC4C-9E24-9177B1EC8813}" type="presParOf" srcId="{BDC65FB8-35BB-D446-B29C-1C387F538C12}" destId="{380ABDD8-8FC0-0B43-850D-005CF5F2F34F}" srcOrd="10" destOrd="0" presId="urn:microsoft.com/office/officeart/2005/8/layout/radial6"/>
    <dgm:cxn modelId="{1C438108-C031-FE40-807B-13EEE6C12C9B}" type="presParOf" srcId="{BDC65FB8-35BB-D446-B29C-1C387F538C12}" destId="{80DCF9CE-50D8-3240-83EE-5B6BA49CBC1A}" srcOrd="11" destOrd="0" presId="urn:microsoft.com/office/officeart/2005/8/layout/radial6"/>
    <dgm:cxn modelId="{693138B0-3E7B-4B4E-A187-8C368BC4176E}" type="presParOf" srcId="{BDC65FB8-35BB-D446-B29C-1C387F538C12}" destId="{E1146FF3-C03A-4B4E-B383-40263F3CD494}" srcOrd="12" destOrd="0" presId="urn:microsoft.com/office/officeart/2005/8/layout/radial6"/>
    <dgm:cxn modelId="{E63ECAB4-EFBD-0640-9F6C-B7A521C765F9}" type="presParOf" srcId="{BDC65FB8-35BB-D446-B29C-1C387F538C12}" destId="{86ABFA90-B3AE-E54A-B152-729BB352E594}" srcOrd="13" destOrd="0" presId="urn:microsoft.com/office/officeart/2005/8/layout/radial6"/>
    <dgm:cxn modelId="{4AA684D8-0945-644F-B6DD-6C2890DFD3BB}" type="presParOf" srcId="{BDC65FB8-35BB-D446-B29C-1C387F538C12}" destId="{0337FB34-23B7-1D4D-BE50-4FB28C690B34}" srcOrd="14" destOrd="0" presId="urn:microsoft.com/office/officeart/2005/8/layout/radial6"/>
    <dgm:cxn modelId="{18CDC673-D0AF-1145-9DFA-01AC78A3348B}" type="presParOf" srcId="{BDC65FB8-35BB-D446-B29C-1C387F538C12}" destId="{355DF88C-D2C9-3240-BFAB-96ACF809C5C1}" srcOrd="15" destOrd="0" presId="urn:microsoft.com/office/officeart/2005/8/layout/radial6"/>
    <dgm:cxn modelId="{D138B8CE-F174-BD48-9A5D-52ADFACAB7FE}" type="presParOf" srcId="{BDC65FB8-35BB-D446-B29C-1C387F538C12}" destId="{AFE7952B-3DEC-B342-AA5F-93A0FDFD6024}" srcOrd="16" destOrd="0" presId="urn:microsoft.com/office/officeart/2005/8/layout/radial6"/>
    <dgm:cxn modelId="{7822F033-D7EC-2D40-B1DD-B6364AB48AB9}" type="presParOf" srcId="{BDC65FB8-35BB-D446-B29C-1C387F538C12}" destId="{8B2D8878-997E-B44B-AA82-99A929F3B609}" srcOrd="17" destOrd="0" presId="urn:microsoft.com/office/officeart/2005/8/layout/radial6"/>
    <dgm:cxn modelId="{AD51A7D0-8F2A-7D42-B45E-2E33223455B0}" type="presParOf" srcId="{BDC65FB8-35BB-D446-B29C-1C387F538C12}" destId="{B4D350B4-B347-854E-8F3B-9A390CBAAA75}" srcOrd="18"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E8597-E081-3C4C-BD45-1270983E7D97}">
      <dsp:nvSpPr>
        <dsp:cNvPr id="0" name=""/>
        <dsp:cNvSpPr/>
      </dsp:nvSpPr>
      <dsp:spPr>
        <a:xfrm>
          <a:off x="2775185" y="0"/>
          <a:ext cx="2775185" cy="1698037"/>
        </a:xfrm>
        <a:prstGeom prst="trapezoid">
          <a:avLst>
            <a:gd name="adj" fmla="val 81717"/>
          </a:avLst>
        </a:prstGeom>
        <a:solidFill>
          <a:schemeClr val="accent5">
            <a:lumMod val="60000"/>
            <a:lumOff val="4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b="0" i="0" kern="1200" dirty="0">
            <a:latin typeface="Gotham Rounded Bold"/>
            <a:cs typeface="Gotham Rounded Bold"/>
          </a:endParaRPr>
        </a:p>
        <a:p>
          <a:pPr marL="0" lvl="0" indent="0" algn="ctr" defTabSz="755650">
            <a:lnSpc>
              <a:spcPct val="90000"/>
            </a:lnSpc>
            <a:spcBef>
              <a:spcPct val="0"/>
            </a:spcBef>
            <a:spcAft>
              <a:spcPct val="35000"/>
            </a:spcAft>
            <a:buNone/>
          </a:pPr>
          <a:r>
            <a:rPr lang="en-US" sz="1700" b="0" i="0" kern="1200" dirty="0">
              <a:latin typeface="Gotham Rounded Bold"/>
              <a:cs typeface="Gotham Rounded Bold"/>
            </a:rPr>
            <a:t>Tier Three:</a:t>
          </a:r>
        </a:p>
        <a:p>
          <a:pPr marL="0" lvl="0" indent="0" algn="ctr" defTabSz="755650">
            <a:lnSpc>
              <a:spcPct val="90000"/>
            </a:lnSpc>
            <a:spcBef>
              <a:spcPct val="0"/>
            </a:spcBef>
            <a:spcAft>
              <a:spcPct val="35000"/>
            </a:spcAft>
            <a:buNone/>
          </a:pPr>
          <a:r>
            <a:rPr lang="en-US" sz="1700" kern="1200" dirty="0">
              <a:latin typeface="Gotham Rounded Book"/>
              <a:cs typeface="Gotham Rounded Book"/>
            </a:rPr>
            <a:t>Students lag </a:t>
          </a:r>
          <a:br>
            <a:rPr lang="en-US" sz="1700" kern="1200" dirty="0">
              <a:latin typeface="Gotham Rounded Book"/>
              <a:cs typeface="Gotham Rounded Book"/>
            </a:rPr>
          </a:br>
          <a:r>
            <a:rPr lang="en-US" sz="1700" kern="1200" dirty="0">
              <a:latin typeface="Gotham Rounded Book"/>
              <a:cs typeface="Gotham Rounded Book"/>
            </a:rPr>
            <a:t>well behind their </a:t>
          </a:r>
          <a:br>
            <a:rPr lang="en-US" sz="1700" kern="1200" dirty="0">
              <a:latin typeface="Gotham Rounded Book"/>
              <a:cs typeface="Gotham Rounded Book"/>
            </a:rPr>
          </a:br>
          <a:r>
            <a:rPr lang="en-US" sz="1700" kern="1200" dirty="0">
              <a:latin typeface="Gotham Rounded Book"/>
              <a:cs typeface="Gotham Rounded Book"/>
            </a:rPr>
            <a:t>peers, require </a:t>
          </a:r>
          <a:br>
            <a:rPr lang="en-US" sz="1700" kern="1200" dirty="0">
              <a:latin typeface="Gotham Rounded Book"/>
              <a:cs typeface="Gotham Rounded Book"/>
            </a:rPr>
          </a:br>
          <a:r>
            <a:rPr lang="en-US" sz="1700" kern="1200" dirty="0">
              <a:latin typeface="Gotham Rounded Book"/>
              <a:cs typeface="Gotham Rounded Book"/>
            </a:rPr>
            <a:t>intensive intervention</a:t>
          </a:r>
        </a:p>
      </dsp:txBody>
      <dsp:txXfrm>
        <a:off x="2775185" y="0"/>
        <a:ext cx="2775185" cy="1698037"/>
      </dsp:txXfrm>
    </dsp:sp>
    <dsp:sp modelId="{86C73B19-8806-964A-96C0-68B0AF75F667}">
      <dsp:nvSpPr>
        <dsp:cNvPr id="0" name=""/>
        <dsp:cNvSpPr/>
      </dsp:nvSpPr>
      <dsp:spPr>
        <a:xfrm>
          <a:off x="1387592" y="1698037"/>
          <a:ext cx="5550370" cy="1698037"/>
        </a:xfrm>
        <a:prstGeom prst="trapezoid">
          <a:avLst>
            <a:gd name="adj" fmla="val 81717"/>
          </a:avLst>
        </a:prstGeom>
        <a:solidFill>
          <a:schemeClr val="accent5">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b="0" i="0" kern="1200" dirty="0">
              <a:solidFill>
                <a:schemeClr val="tx1"/>
              </a:solidFill>
              <a:latin typeface="Gotham Rounded Bold"/>
              <a:cs typeface="Gotham Rounded Bold"/>
            </a:rPr>
            <a:t>Tier Two:</a:t>
          </a:r>
        </a:p>
        <a:p>
          <a:pPr marL="0" lvl="0" indent="0" algn="ctr" defTabSz="755650">
            <a:lnSpc>
              <a:spcPct val="90000"/>
            </a:lnSpc>
            <a:spcBef>
              <a:spcPct val="0"/>
            </a:spcBef>
            <a:spcAft>
              <a:spcPct val="35000"/>
            </a:spcAft>
            <a:buNone/>
          </a:pPr>
          <a:r>
            <a:rPr lang="en-US" sz="1700" kern="1200" dirty="0">
              <a:solidFill>
                <a:schemeClr val="tx1"/>
              </a:solidFill>
              <a:latin typeface="Gotham Rounded Book"/>
              <a:cs typeface="Gotham Rounded Book"/>
            </a:rPr>
            <a:t>Students lag behind their peers, demonstrate weak progress and require some intervention</a:t>
          </a:r>
        </a:p>
      </dsp:txBody>
      <dsp:txXfrm>
        <a:off x="2358907" y="1698037"/>
        <a:ext cx="3607740" cy="1698037"/>
      </dsp:txXfrm>
    </dsp:sp>
    <dsp:sp modelId="{27F49298-75FE-944F-8EF6-D08E68D1C86F}">
      <dsp:nvSpPr>
        <dsp:cNvPr id="0" name=""/>
        <dsp:cNvSpPr/>
      </dsp:nvSpPr>
      <dsp:spPr>
        <a:xfrm>
          <a:off x="0" y="3396074"/>
          <a:ext cx="8325556" cy="1698037"/>
        </a:xfrm>
        <a:prstGeom prst="trapezoid">
          <a:avLst>
            <a:gd name="adj" fmla="val 81717"/>
          </a:avLst>
        </a:prstGeom>
        <a:solidFill>
          <a:schemeClr val="accent5">
            <a:lumMod val="20000"/>
            <a:lumOff val="8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b="0" i="0" kern="1200" dirty="0">
              <a:latin typeface="Gotham Rounded Bold"/>
              <a:cs typeface="Gotham Rounded Bold"/>
            </a:rPr>
            <a:t>Tier One:</a:t>
          </a:r>
        </a:p>
        <a:p>
          <a:pPr marL="0" lvl="0" indent="0" algn="ctr" defTabSz="755650">
            <a:lnSpc>
              <a:spcPct val="90000"/>
            </a:lnSpc>
            <a:spcBef>
              <a:spcPct val="0"/>
            </a:spcBef>
            <a:spcAft>
              <a:spcPct val="35000"/>
            </a:spcAft>
            <a:buNone/>
          </a:pPr>
          <a:r>
            <a:rPr lang="en-US" sz="1700" kern="1200" dirty="0">
              <a:latin typeface="Gotham Rounded Book"/>
              <a:cs typeface="Gotham Rounded Book"/>
            </a:rPr>
            <a:t>Children learn at roughly grade level or above and are least likely to fall behind or need intervention.</a:t>
          </a:r>
        </a:p>
      </dsp:txBody>
      <dsp:txXfrm>
        <a:off x="1456972" y="3396074"/>
        <a:ext cx="5411611" cy="16980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E8597-E081-3C4C-BD45-1270983E7D97}">
      <dsp:nvSpPr>
        <dsp:cNvPr id="0" name=""/>
        <dsp:cNvSpPr/>
      </dsp:nvSpPr>
      <dsp:spPr>
        <a:xfrm>
          <a:off x="2775185" y="0"/>
          <a:ext cx="2775185" cy="1698037"/>
        </a:xfrm>
        <a:prstGeom prst="trapezoid">
          <a:avLst>
            <a:gd name="adj" fmla="val 81717"/>
          </a:avLst>
        </a:prstGeom>
        <a:solidFill>
          <a:schemeClr val="accent5">
            <a:lumMod val="60000"/>
            <a:lumOff val="4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US" sz="2000" b="0" i="0" kern="1200" dirty="0">
            <a:latin typeface="Gotham Rounded Bold"/>
            <a:cs typeface="Gotham Rounded Bold"/>
          </a:endParaRPr>
        </a:p>
        <a:p>
          <a:pPr marL="0" lvl="0" indent="0" algn="ctr" defTabSz="889000">
            <a:lnSpc>
              <a:spcPct val="90000"/>
            </a:lnSpc>
            <a:spcBef>
              <a:spcPct val="0"/>
            </a:spcBef>
            <a:spcAft>
              <a:spcPct val="35000"/>
            </a:spcAft>
            <a:buNone/>
          </a:pPr>
          <a:r>
            <a:rPr lang="en-US" sz="2000" b="0" i="0" kern="1200" dirty="0">
              <a:latin typeface="Gotham Rounded Bold"/>
              <a:cs typeface="Gotham Rounded Bold"/>
            </a:rPr>
            <a:t>Tier Three:</a:t>
          </a:r>
        </a:p>
        <a:p>
          <a:pPr marL="0" lvl="0" indent="0" algn="ctr" defTabSz="889000">
            <a:lnSpc>
              <a:spcPct val="90000"/>
            </a:lnSpc>
            <a:spcBef>
              <a:spcPct val="0"/>
            </a:spcBef>
            <a:spcAft>
              <a:spcPct val="35000"/>
            </a:spcAft>
            <a:buNone/>
          </a:pPr>
          <a:r>
            <a:rPr lang="en-US" sz="2000" kern="1200" dirty="0">
              <a:latin typeface="Gotham Rounded Book"/>
              <a:cs typeface="Gotham Rounded Book"/>
            </a:rPr>
            <a:t>One-on-one</a:t>
          </a:r>
          <a:br>
            <a:rPr lang="en-US" sz="2000" kern="1200" dirty="0">
              <a:latin typeface="Gotham Rounded Book"/>
              <a:cs typeface="Gotham Rounded Book"/>
            </a:rPr>
          </a:br>
          <a:r>
            <a:rPr lang="en-US" sz="2000" kern="1200" dirty="0">
              <a:latin typeface="Gotham Rounded Book"/>
              <a:cs typeface="Gotham Rounded Book"/>
            </a:rPr>
            <a:t>assessment-based interventions</a:t>
          </a:r>
        </a:p>
      </dsp:txBody>
      <dsp:txXfrm>
        <a:off x="2775185" y="0"/>
        <a:ext cx="2775185" cy="1698037"/>
      </dsp:txXfrm>
    </dsp:sp>
    <dsp:sp modelId="{86C73B19-8806-964A-96C0-68B0AF75F667}">
      <dsp:nvSpPr>
        <dsp:cNvPr id="0" name=""/>
        <dsp:cNvSpPr/>
      </dsp:nvSpPr>
      <dsp:spPr>
        <a:xfrm>
          <a:off x="1387592" y="1698037"/>
          <a:ext cx="5550370" cy="1698037"/>
        </a:xfrm>
        <a:prstGeom prst="trapezoid">
          <a:avLst>
            <a:gd name="adj" fmla="val 81717"/>
          </a:avLst>
        </a:prstGeom>
        <a:solidFill>
          <a:schemeClr val="accent5">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solidFill>
                <a:schemeClr val="tx1"/>
              </a:solidFill>
              <a:latin typeface="Gotham Rounded Bold"/>
              <a:cs typeface="Gotham Rounded Bold"/>
            </a:rPr>
            <a:t>Tier Two:</a:t>
          </a:r>
        </a:p>
        <a:p>
          <a:pPr marL="0" lvl="0" indent="0" algn="ctr" defTabSz="889000">
            <a:lnSpc>
              <a:spcPct val="90000"/>
            </a:lnSpc>
            <a:spcBef>
              <a:spcPct val="0"/>
            </a:spcBef>
            <a:spcAft>
              <a:spcPct val="35000"/>
            </a:spcAft>
            <a:buNone/>
          </a:pPr>
          <a:r>
            <a:rPr lang="en-US" sz="2000" kern="1200" dirty="0">
              <a:solidFill>
                <a:schemeClr val="tx1"/>
              </a:solidFill>
              <a:latin typeface="Gotham Rounded Book"/>
              <a:cs typeface="Gotham Rounded Book"/>
            </a:rPr>
            <a:t>Students show signs of at-risk behavior.  The implementation of small group interventions and some individualizing</a:t>
          </a:r>
        </a:p>
      </dsp:txBody>
      <dsp:txXfrm>
        <a:off x="2358907" y="1698037"/>
        <a:ext cx="3607740" cy="1698037"/>
      </dsp:txXfrm>
    </dsp:sp>
    <dsp:sp modelId="{27F49298-75FE-944F-8EF6-D08E68D1C86F}">
      <dsp:nvSpPr>
        <dsp:cNvPr id="0" name=""/>
        <dsp:cNvSpPr/>
      </dsp:nvSpPr>
      <dsp:spPr>
        <a:xfrm>
          <a:off x="0" y="3396074"/>
          <a:ext cx="8325556" cy="1698037"/>
        </a:xfrm>
        <a:prstGeom prst="trapezoid">
          <a:avLst>
            <a:gd name="adj" fmla="val 81717"/>
          </a:avLst>
        </a:prstGeom>
        <a:solidFill>
          <a:schemeClr val="accent5">
            <a:lumMod val="20000"/>
            <a:lumOff val="8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Gotham Rounded Bold"/>
              <a:cs typeface="Gotham Rounded Bold"/>
            </a:rPr>
            <a:t>Tier One:</a:t>
          </a:r>
        </a:p>
        <a:p>
          <a:pPr marL="0" lvl="0" indent="0" algn="ctr" defTabSz="889000">
            <a:lnSpc>
              <a:spcPct val="90000"/>
            </a:lnSpc>
            <a:spcBef>
              <a:spcPct val="0"/>
            </a:spcBef>
            <a:spcAft>
              <a:spcPct val="35000"/>
            </a:spcAft>
            <a:buNone/>
          </a:pPr>
          <a:r>
            <a:rPr lang="en-US" sz="2000" kern="1200" dirty="0">
              <a:latin typeface="Gotham Rounded Book"/>
              <a:cs typeface="Gotham Rounded Book"/>
            </a:rPr>
            <a:t>Universal interventions for all students. The implementation of preventive and proactive behavior strategies</a:t>
          </a:r>
        </a:p>
      </dsp:txBody>
      <dsp:txXfrm>
        <a:off x="1456972" y="3396074"/>
        <a:ext cx="5411611" cy="16980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E8597-E081-3C4C-BD45-1270983E7D97}">
      <dsp:nvSpPr>
        <dsp:cNvPr id="0" name=""/>
        <dsp:cNvSpPr/>
      </dsp:nvSpPr>
      <dsp:spPr>
        <a:xfrm>
          <a:off x="2775185" y="0"/>
          <a:ext cx="2775185" cy="1698037"/>
        </a:xfrm>
        <a:prstGeom prst="trapezoid">
          <a:avLst>
            <a:gd name="adj" fmla="val 81717"/>
          </a:avLst>
        </a:prstGeom>
        <a:solidFill>
          <a:schemeClr val="accent5">
            <a:lumMod val="60000"/>
            <a:lumOff val="4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US" sz="2000" b="0" i="0" kern="1200" dirty="0">
            <a:latin typeface="Gotham Rounded Bold"/>
            <a:cs typeface="Gotham Rounded Bold"/>
          </a:endParaRPr>
        </a:p>
        <a:p>
          <a:pPr marL="0" lvl="0" indent="0" algn="ctr" defTabSz="889000">
            <a:lnSpc>
              <a:spcPct val="90000"/>
            </a:lnSpc>
            <a:spcBef>
              <a:spcPct val="0"/>
            </a:spcBef>
            <a:spcAft>
              <a:spcPct val="35000"/>
            </a:spcAft>
            <a:buNone/>
          </a:pPr>
          <a:r>
            <a:rPr lang="en-US" sz="2000" b="0" i="0" kern="1200" dirty="0">
              <a:latin typeface="Gotham Rounded Bold"/>
              <a:cs typeface="Gotham Rounded Bold"/>
            </a:rPr>
            <a:t>Tier Three:</a:t>
          </a:r>
        </a:p>
        <a:p>
          <a:pPr marL="0" lvl="0" indent="0" algn="ctr" defTabSz="889000">
            <a:lnSpc>
              <a:spcPct val="90000"/>
            </a:lnSpc>
            <a:spcBef>
              <a:spcPct val="0"/>
            </a:spcBef>
            <a:spcAft>
              <a:spcPct val="35000"/>
            </a:spcAft>
            <a:buNone/>
          </a:pPr>
          <a:r>
            <a:rPr lang="en-US" sz="2000" kern="1200" dirty="0">
              <a:latin typeface="Gotham Rounded Book"/>
              <a:cs typeface="Gotham Rounded Book"/>
            </a:rPr>
            <a:t>Intensive </a:t>
          </a:r>
          <a:br>
            <a:rPr lang="en-US" sz="2000" kern="1200" dirty="0">
              <a:latin typeface="Gotham Rounded Book"/>
              <a:cs typeface="Gotham Rounded Book"/>
            </a:rPr>
          </a:br>
          <a:r>
            <a:rPr lang="en-US" sz="2000" kern="1200" dirty="0">
              <a:latin typeface="Gotham Rounded Book"/>
              <a:cs typeface="Gotham Rounded Book"/>
            </a:rPr>
            <a:t>services for</a:t>
          </a:r>
          <a:br>
            <a:rPr lang="en-US" sz="2000" kern="1200" dirty="0">
              <a:latin typeface="Gotham Rounded Book"/>
              <a:cs typeface="Gotham Rounded Book"/>
            </a:rPr>
          </a:br>
          <a:r>
            <a:rPr lang="en-US" sz="2000" kern="1200" dirty="0">
              <a:latin typeface="Gotham Rounded Book"/>
              <a:cs typeface="Gotham Rounded Book"/>
            </a:rPr>
            <a:t> at-risk students</a:t>
          </a:r>
        </a:p>
      </dsp:txBody>
      <dsp:txXfrm>
        <a:off x="2775185" y="0"/>
        <a:ext cx="2775185" cy="1698037"/>
      </dsp:txXfrm>
    </dsp:sp>
    <dsp:sp modelId="{86C73B19-8806-964A-96C0-68B0AF75F667}">
      <dsp:nvSpPr>
        <dsp:cNvPr id="0" name=""/>
        <dsp:cNvSpPr/>
      </dsp:nvSpPr>
      <dsp:spPr>
        <a:xfrm>
          <a:off x="1387592" y="1698037"/>
          <a:ext cx="5550370" cy="1698037"/>
        </a:xfrm>
        <a:prstGeom prst="trapezoid">
          <a:avLst>
            <a:gd name="adj" fmla="val 81717"/>
          </a:avLst>
        </a:prstGeom>
        <a:solidFill>
          <a:schemeClr val="accent5">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solidFill>
                <a:schemeClr val="tx1"/>
              </a:solidFill>
              <a:latin typeface="Gotham Rounded Bold"/>
              <a:cs typeface="Gotham Rounded Bold"/>
            </a:rPr>
            <a:t>Tier Two:</a:t>
          </a:r>
        </a:p>
        <a:p>
          <a:pPr marL="0" lvl="0" indent="0" algn="ctr" defTabSz="889000">
            <a:lnSpc>
              <a:spcPct val="90000"/>
            </a:lnSpc>
            <a:spcBef>
              <a:spcPct val="0"/>
            </a:spcBef>
            <a:spcAft>
              <a:spcPct val="35000"/>
            </a:spcAft>
            <a:buNone/>
          </a:pPr>
          <a:r>
            <a:rPr lang="en-US" sz="2000" kern="1200" dirty="0">
              <a:solidFill>
                <a:schemeClr val="tx1"/>
              </a:solidFill>
              <a:latin typeface="Gotham Rounded Book"/>
              <a:cs typeface="Gotham Rounded Book"/>
            </a:rPr>
            <a:t>Early intervention for </a:t>
          </a:r>
          <a:r>
            <a:rPr lang="en-US" sz="2000" b="0" i="0" kern="1200" dirty="0">
              <a:solidFill>
                <a:srgbClr val="464649"/>
              </a:solidFill>
              <a:latin typeface="Gotham Rounded Book"/>
              <a:cs typeface="Gotham Rounded Book"/>
            </a:rPr>
            <a:t>groups of students who have been identified as being at risk</a:t>
          </a:r>
          <a:endParaRPr lang="en-US" sz="2000" kern="1200" dirty="0">
            <a:solidFill>
              <a:schemeClr val="tx1"/>
            </a:solidFill>
            <a:latin typeface="Gotham Rounded Book"/>
            <a:cs typeface="Gotham Rounded Book"/>
          </a:endParaRPr>
        </a:p>
      </dsp:txBody>
      <dsp:txXfrm>
        <a:off x="2358907" y="1698037"/>
        <a:ext cx="3607740" cy="1698037"/>
      </dsp:txXfrm>
    </dsp:sp>
    <dsp:sp modelId="{27F49298-75FE-944F-8EF6-D08E68D1C86F}">
      <dsp:nvSpPr>
        <dsp:cNvPr id="0" name=""/>
        <dsp:cNvSpPr/>
      </dsp:nvSpPr>
      <dsp:spPr>
        <a:xfrm>
          <a:off x="0" y="3396074"/>
          <a:ext cx="8325556" cy="1698037"/>
        </a:xfrm>
        <a:prstGeom prst="trapezoid">
          <a:avLst>
            <a:gd name="adj" fmla="val 81717"/>
          </a:avLst>
        </a:prstGeom>
        <a:solidFill>
          <a:schemeClr val="accent5">
            <a:lumMod val="20000"/>
            <a:lumOff val="8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Gotham Rounded Bold"/>
              <a:cs typeface="Gotham Rounded Bold"/>
            </a:rPr>
            <a:t>Tier One:</a:t>
          </a:r>
        </a:p>
        <a:p>
          <a:pPr marL="0" lvl="0" indent="0" algn="ctr" defTabSz="889000">
            <a:lnSpc>
              <a:spcPct val="90000"/>
            </a:lnSpc>
            <a:spcBef>
              <a:spcPct val="0"/>
            </a:spcBef>
            <a:spcAft>
              <a:spcPct val="35000"/>
            </a:spcAft>
            <a:buNone/>
          </a:pPr>
          <a:r>
            <a:rPr lang="en-US" sz="2000" kern="1200" dirty="0">
              <a:latin typeface="Gotham Rounded Book"/>
              <a:cs typeface="Gotham Rounded Book"/>
            </a:rPr>
            <a:t>Universal prevention for all students that include </a:t>
          </a:r>
          <a:r>
            <a:rPr lang="en-US" sz="2000" b="0" i="0" kern="1200" dirty="0">
              <a:solidFill>
                <a:srgbClr val="464649"/>
              </a:solidFill>
              <a:latin typeface="Gotham Rounded Book"/>
              <a:cs typeface="Gotham Rounded Book"/>
            </a:rPr>
            <a:t>the promotion of positive social, emotional, and behavioral skills.</a:t>
          </a:r>
          <a:endParaRPr lang="en-US" sz="2000" kern="1200" dirty="0">
            <a:latin typeface="Gotham Rounded Book"/>
            <a:cs typeface="Gotham Rounded Book"/>
          </a:endParaRPr>
        </a:p>
      </dsp:txBody>
      <dsp:txXfrm>
        <a:off x="1456972" y="3396074"/>
        <a:ext cx="5411611" cy="169803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E8597-E081-3C4C-BD45-1270983E7D97}">
      <dsp:nvSpPr>
        <dsp:cNvPr id="0" name=""/>
        <dsp:cNvSpPr/>
      </dsp:nvSpPr>
      <dsp:spPr>
        <a:xfrm>
          <a:off x="2775185" y="0"/>
          <a:ext cx="2775185" cy="1698037"/>
        </a:xfrm>
        <a:prstGeom prst="trapezoid">
          <a:avLst>
            <a:gd name="adj" fmla="val 81717"/>
          </a:avLst>
        </a:prstGeom>
        <a:solidFill>
          <a:schemeClr val="accent5">
            <a:lumMod val="60000"/>
            <a:lumOff val="4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US" sz="2000" b="0" i="0" kern="1200" dirty="0">
            <a:latin typeface="Gotham Rounded Bold"/>
            <a:cs typeface="Gotham Rounded Bold"/>
          </a:endParaRPr>
        </a:p>
        <a:p>
          <a:pPr marL="0" lvl="0" indent="0" algn="ctr" defTabSz="889000">
            <a:lnSpc>
              <a:spcPct val="90000"/>
            </a:lnSpc>
            <a:spcBef>
              <a:spcPct val="0"/>
            </a:spcBef>
            <a:spcAft>
              <a:spcPct val="35000"/>
            </a:spcAft>
            <a:buNone/>
          </a:pPr>
          <a:r>
            <a:rPr lang="en-US" sz="2000" b="0" i="0" kern="1200" dirty="0">
              <a:latin typeface="Gotham Rounded Bold"/>
              <a:cs typeface="Gotham Rounded Bold"/>
            </a:rPr>
            <a:t>Tier Three:</a:t>
          </a:r>
        </a:p>
        <a:p>
          <a:pPr marL="0" lvl="0" indent="0" algn="ctr" defTabSz="889000">
            <a:lnSpc>
              <a:spcPct val="90000"/>
            </a:lnSpc>
            <a:spcBef>
              <a:spcPct val="0"/>
            </a:spcBef>
            <a:spcAft>
              <a:spcPct val="35000"/>
            </a:spcAft>
            <a:buNone/>
          </a:pPr>
          <a:r>
            <a:rPr lang="en-US" sz="2000" kern="1200" dirty="0">
              <a:latin typeface="Gotham Rounded Book"/>
              <a:cs typeface="Gotham Rounded Book"/>
            </a:rPr>
            <a:t>Intensive </a:t>
          </a:r>
          <a:br>
            <a:rPr lang="en-US" sz="2000" kern="1200" dirty="0">
              <a:latin typeface="Gotham Rounded Book"/>
              <a:cs typeface="Gotham Rounded Book"/>
            </a:rPr>
          </a:br>
          <a:r>
            <a:rPr lang="en-US" sz="2000" kern="1200" dirty="0">
              <a:latin typeface="Gotham Rounded Book"/>
              <a:cs typeface="Gotham Rounded Book"/>
            </a:rPr>
            <a:t>services for</a:t>
          </a:r>
          <a:br>
            <a:rPr lang="en-US" sz="2000" kern="1200" dirty="0">
              <a:latin typeface="Gotham Rounded Book"/>
              <a:cs typeface="Gotham Rounded Book"/>
            </a:rPr>
          </a:br>
          <a:r>
            <a:rPr lang="en-US" sz="2000" kern="1200" dirty="0">
              <a:latin typeface="Gotham Rounded Book"/>
              <a:cs typeface="Gotham Rounded Book"/>
            </a:rPr>
            <a:t> at-risk students</a:t>
          </a:r>
        </a:p>
      </dsp:txBody>
      <dsp:txXfrm>
        <a:off x="2775185" y="0"/>
        <a:ext cx="2775185" cy="1698037"/>
      </dsp:txXfrm>
    </dsp:sp>
    <dsp:sp modelId="{86C73B19-8806-964A-96C0-68B0AF75F667}">
      <dsp:nvSpPr>
        <dsp:cNvPr id="0" name=""/>
        <dsp:cNvSpPr/>
      </dsp:nvSpPr>
      <dsp:spPr>
        <a:xfrm>
          <a:off x="1387592" y="1698037"/>
          <a:ext cx="5550370" cy="1698037"/>
        </a:xfrm>
        <a:prstGeom prst="trapezoid">
          <a:avLst>
            <a:gd name="adj" fmla="val 81717"/>
          </a:avLst>
        </a:prstGeom>
        <a:solidFill>
          <a:schemeClr val="accent5">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solidFill>
                <a:schemeClr val="tx1"/>
              </a:solidFill>
              <a:latin typeface="Gotham Rounded Bold"/>
              <a:cs typeface="Gotham Rounded Bold"/>
            </a:rPr>
            <a:t>Tier Two:</a:t>
          </a:r>
        </a:p>
        <a:p>
          <a:pPr marL="0" lvl="0" indent="0" algn="ctr" defTabSz="889000">
            <a:lnSpc>
              <a:spcPct val="90000"/>
            </a:lnSpc>
            <a:spcBef>
              <a:spcPct val="0"/>
            </a:spcBef>
            <a:spcAft>
              <a:spcPct val="35000"/>
            </a:spcAft>
            <a:buNone/>
          </a:pPr>
          <a:r>
            <a:rPr lang="en-US" sz="2000" kern="1200" dirty="0">
              <a:solidFill>
                <a:schemeClr val="tx1"/>
              </a:solidFill>
              <a:latin typeface="Gotham Rounded Book"/>
              <a:cs typeface="Gotham Rounded Book"/>
            </a:rPr>
            <a:t>Early intervention for </a:t>
          </a:r>
          <a:r>
            <a:rPr lang="en-US" sz="2000" b="0" i="0" kern="1200" dirty="0">
              <a:solidFill>
                <a:srgbClr val="464649"/>
              </a:solidFill>
              <a:latin typeface="Gotham Rounded Book"/>
              <a:cs typeface="Gotham Rounded Book"/>
            </a:rPr>
            <a:t>groups of students who have been identified as being at risk</a:t>
          </a:r>
          <a:endParaRPr lang="en-US" sz="2000" kern="1200" dirty="0">
            <a:solidFill>
              <a:schemeClr val="tx1"/>
            </a:solidFill>
            <a:latin typeface="Gotham Rounded Book"/>
            <a:cs typeface="Gotham Rounded Book"/>
          </a:endParaRPr>
        </a:p>
      </dsp:txBody>
      <dsp:txXfrm>
        <a:off x="2358907" y="1698037"/>
        <a:ext cx="3607740" cy="1698037"/>
      </dsp:txXfrm>
    </dsp:sp>
    <dsp:sp modelId="{27F49298-75FE-944F-8EF6-D08E68D1C86F}">
      <dsp:nvSpPr>
        <dsp:cNvPr id="0" name=""/>
        <dsp:cNvSpPr/>
      </dsp:nvSpPr>
      <dsp:spPr>
        <a:xfrm>
          <a:off x="0" y="3396074"/>
          <a:ext cx="8325556" cy="1698037"/>
        </a:xfrm>
        <a:prstGeom prst="trapezoid">
          <a:avLst>
            <a:gd name="adj" fmla="val 81717"/>
          </a:avLst>
        </a:prstGeom>
        <a:solidFill>
          <a:schemeClr val="accent5">
            <a:lumMod val="20000"/>
            <a:lumOff val="8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Gotham Rounded Bold"/>
              <a:cs typeface="Gotham Rounded Bold"/>
            </a:rPr>
            <a:t>Tier One:</a:t>
          </a:r>
        </a:p>
        <a:p>
          <a:pPr marL="0" lvl="0" indent="0" algn="ctr" defTabSz="889000">
            <a:lnSpc>
              <a:spcPct val="90000"/>
            </a:lnSpc>
            <a:spcBef>
              <a:spcPct val="0"/>
            </a:spcBef>
            <a:spcAft>
              <a:spcPct val="35000"/>
            </a:spcAft>
            <a:buNone/>
          </a:pPr>
          <a:r>
            <a:rPr lang="en-US" sz="2000" kern="1200" dirty="0">
              <a:latin typeface="Gotham Rounded Book"/>
              <a:cs typeface="Gotham Rounded Book"/>
            </a:rPr>
            <a:t>Universal prevention for all students that include </a:t>
          </a:r>
          <a:r>
            <a:rPr lang="en-US" sz="2000" b="0" i="0" kern="1200" dirty="0">
              <a:solidFill>
                <a:srgbClr val="464649"/>
              </a:solidFill>
              <a:latin typeface="Gotham Rounded Book"/>
              <a:cs typeface="Gotham Rounded Book"/>
            </a:rPr>
            <a:t>the promotion of positive social, emotional, and behavioral skills.</a:t>
          </a:r>
          <a:endParaRPr lang="en-US" sz="2000" kern="1200" dirty="0">
            <a:latin typeface="Gotham Rounded Book"/>
            <a:cs typeface="Gotham Rounded Book"/>
          </a:endParaRPr>
        </a:p>
      </dsp:txBody>
      <dsp:txXfrm>
        <a:off x="1456972" y="3396074"/>
        <a:ext cx="5411611" cy="169803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E8597-E081-3C4C-BD45-1270983E7D97}">
      <dsp:nvSpPr>
        <dsp:cNvPr id="0" name=""/>
        <dsp:cNvSpPr/>
      </dsp:nvSpPr>
      <dsp:spPr>
        <a:xfrm>
          <a:off x="2775185" y="0"/>
          <a:ext cx="2775185" cy="1698037"/>
        </a:xfrm>
        <a:prstGeom prst="trapezoid">
          <a:avLst>
            <a:gd name="adj" fmla="val 81717"/>
          </a:avLst>
        </a:prstGeom>
        <a:solidFill>
          <a:schemeClr val="accent5">
            <a:lumMod val="60000"/>
            <a:lumOff val="4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0" i="0" kern="1200" dirty="0">
            <a:latin typeface="Gotham Rounded Bold"/>
            <a:cs typeface="Gotham Rounded Bold"/>
          </a:endParaRPr>
        </a:p>
        <a:p>
          <a:pPr marL="0" lvl="0" indent="0" algn="ctr" defTabSz="1066800">
            <a:lnSpc>
              <a:spcPct val="90000"/>
            </a:lnSpc>
            <a:spcBef>
              <a:spcPct val="0"/>
            </a:spcBef>
            <a:spcAft>
              <a:spcPct val="35000"/>
            </a:spcAft>
            <a:buNone/>
          </a:pPr>
          <a:r>
            <a:rPr lang="en-US" sz="2400" b="0" i="0" kern="1200" dirty="0">
              <a:latin typeface="Gotham Rounded Bold"/>
              <a:cs typeface="Gotham Rounded Bold"/>
            </a:rPr>
            <a:t>Tier Three:</a:t>
          </a:r>
        </a:p>
        <a:p>
          <a:pPr marL="0" lvl="0" indent="0" algn="ctr" defTabSz="1066800">
            <a:lnSpc>
              <a:spcPct val="90000"/>
            </a:lnSpc>
            <a:spcBef>
              <a:spcPct val="0"/>
            </a:spcBef>
            <a:spcAft>
              <a:spcPct val="35000"/>
            </a:spcAft>
            <a:buNone/>
          </a:pPr>
          <a:r>
            <a:rPr lang="en-US" sz="2400" kern="1200" dirty="0">
              <a:latin typeface="Gotham Rounded Book"/>
              <a:cs typeface="Gotham Rounded Book"/>
            </a:rPr>
            <a:t>Weekly </a:t>
          </a:r>
          <a:br>
            <a:rPr lang="en-US" sz="2400" kern="1200" dirty="0">
              <a:latin typeface="Gotham Rounded Book"/>
              <a:cs typeface="Gotham Rounded Book"/>
            </a:rPr>
          </a:br>
          <a:r>
            <a:rPr lang="en-US" sz="2400" kern="1200" dirty="0">
              <a:latin typeface="Gotham Rounded Book"/>
              <a:cs typeface="Gotham Rounded Book"/>
            </a:rPr>
            <a:t>counseling sessions</a:t>
          </a:r>
        </a:p>
      </dsp:txBody>
      <dsp:txXfrm>
        <a:off x="2775185" y="0"/>
        <a:ext cx="2775185" cy="1698037"/>
      </dsp:txXfrm>
    </dsp:sp>
    <dsp:sp modelId="{86C73B19-8806-964A-96C0-68B0AF75F667}">
      <dsp:nvSpPr>
        <dsp:cNvPr id="0" name=""/>
        <dsp:cNvSpPr/>
      </dsp:nvSpPr>
      <dsp:spPr>
        <a:xfrm>
          <a:off x="1387592" y="1698037"/>
          <a:ext cx="5550370" cy="1698037"/>
        </a:xfrm>
        <a:prstGeom prst="trapezoid">
          <a:avLst>
            <a:gd name="adj" fmla="val 81717"/>
          </a:avLst>
        </a:prstGeom>
        <a:solidFill>
          <a:schemeClr val="accent5">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0" i="0" kern="1200" dirty="0">
              <a:solidFill>
                <a:schemeClr val="tx1"/>
              </a:solidFill>
              <a:latin typeface="Gotham Rounded Bold"/>
              <a:cs typeface="Gotham Rounded Bold"/>
            </a:rPr>
            <a:t>Tier Two:</a:t>
          </a:r>
        </a:p>
        <a:p>
          <a:pPr marL="0" lvl="0" indent="0" algn="ctr" defTabSz="1066800">
            <a:lnSpc>
              <a:spcPct val="90000"/>
            </a:lnSpc>
            <a:spcBef>
              <a:spcPct val="0"/>
            </a:spcBef>
            <a:spcAft>
              <a:spcPct val="35000"/>
            </a:spcAft>
            <a:buNone/>
          </a:pPr>
          <a:r>
            <a:rPr lang="en-US" sz="2400" kern="1200" dirty="0">
              <a:solidFill>
                <a:schemeClr val="tx1"/>
              </a:solidFill>
              <a:latin typeface="Gotham Rounded Book"/>
              <a:cs typeface="Gotham Rounded Book"/>
            </a:rPr>
            <a:t>4</a:t>
          </a:r>
          <a:r>
            <a:rPr lang="en-US" sz="2400" kern="1200" baseline="30000" dirty="0">
              <a:solidFill>
                <a:schemeClr val="tx1"/>
              </a:solidFill>
              <a:latin typeface="Gotham Rounded Book"/>
              <a:cs typeface="Gotham Rounded Book"/>
            </a:rPr>
            <a:t>th</a:t>
          </a:r>
          <a:r>
            <a:rPr lang="en-US" sz="2400" kern="1200" dirty="0">
              <a:solidFill>
                <a:schemeClr val="tx1"/>
              </a:solidFill>
              <a:latin typeface="Gotham Rounded Book"/>
              <a:cs typeface="Gotham Rounded Book"/>
            </a:rPr>
            <a:t> Grade Girls Friendship Promotion Group</a:t>
          </a:r>
          <a:br>
            <a:rPr lang="en-US" sz="2400" kern="1200" dirty="0">
              <a:solidFill>
                <a:schemeClr val="tx1"/>
              </a:solidFill>
              <a:latin typeface="Gotham Rounded Book"/>
              <a:cs typeface="Gotham Rounded Book"/>
            </a:rPr>
          </a:br>
          <a:r>
            <a:rPr lang="en-US" sz="2400" kern="1200" dirty="0">
              <a:solidFill>
                <a:schemeClr val="tx1"/>
              </a:solidFill>
              <a:latin typeface="Gotham Rounded Book"/>
              <a:cs typeface="Gotham Rounded Book"/>
            </a:rPr>
            <a:t> K-2</a:t>
          </a:r>
          <a:r>
            <a:rPr lang="en-US" sz="2400" kern="1200" baseline="30000" dirty="0">
              <a:solidFill>
                <a:schemeClr val="tx1"/>
              </a:solidFill>
              <a:latin typeface="Gotham Rounded Book"/>
              <a:cs typeface="Gotham Rounded Book"/>
            </a:rPr>
            <a:t>nd</a:t>
          </a:r>
          <a:r>
            <a:rPr lang="en-US" sz="2400" kern="1200" dirty="0">
              <a:solidFill>
                <a:schemeClr val="tx1"/>
              </a:solidFill>
              <a:latin typeface="Gotham Rounded Book"/>
              <a:cs typeface="Gotham Rounded Book"/>
            </a:rPr>
            <a:t> Breakfast Club</a:t>
          </a:r>
        </a:p>
      </dsp:txBody>
      <dsp:txXfrm>
        <a:off x="2358907" y="1698037"/>
        <a:ext cx="3607740" cy="1698037"/>
      </dsp:txXfrm>
    </dsp:sp>
    <dsp:sp modelId="{27F49298-75FE-944F-8EF6-D08E68D1C86F}">
      <dsp:nvSpPr>
        <dsp:cNvPr id="0" name=""/>
        <dsp:cNvSpPr/>
      </dsp:nvSpPr>
      <dsp:spPr>
        <a:xfrm>
          <a:off x="0" y="3396074"/>
          <a:ext cx="8325556" cy="1698037"/>
        </a:xfrm>
        <a:prstGeom prst="trapezoid">
          <a:avLst>
            <a:gd name="adj" fmla="val 81717"/>
          </a:avLst>
        </a:prstGeom>
        <a:solidFill>
          <a:schemeClr val="accent5">
            <a:lumMod val="20000"/>
            <a:lumOff val="8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b="0" i="0" kern="1200" dirty="0">
              <a:latin typeface="Gotham Rounded Bold"/>
              <a:cs typeface="Gotham Rounded Bold"/>
            </a:rPr>
            <a:t>Tier One:</a:t>
          </a:r>
        </a:p>
        <a:p>
          <a:pPr marL="0" lvl="0" indent="0" algn="ctr" defTabSz="977900">
            <a:lnSpc>
              <a:spcPct val="90000"/>
            </a:lnSpc>
            <a:spcBef>
              <a:spcPct val="0"/>
            </a:spcBef>
            <a:spcAft>
              <a:spcPct val="35000"/>
            </a:spcAft>
            <a:buNone/>
          </a:pPr>
          <a:r>
            <a:rPr lang="en-US" sz="2400" kern="1200" dirty="0">
              <a:latin typeface="Gotham Rounded Book"/>
              <a:cs typeface="Gotham Rounded Book"/>
            </a:rPr>
            <a:t>Positive thought on morning announcement</a:t>
          </a:r>
        </a:p>
      </dsp:txBody>
      <dsp:txXfrm>
        <a:off x="1456972" y="3396074"/>
        <a:ext cx="5411611" cy="169803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E8597-E081-3C4C-BD45-1270983E7D97}">
      <dsp:nvSpPr>
        <dsp:cNvPr id="0" name=""/>
        <dsp:cNvSpPr/>
      </dsp:nvSpPr>
      <dsp:spPr>
        <a:xfrm>
          <a:off x="2775185" y="0"/>
          <a:ext cx="2775185" cy="2038294"/>
        </a:xfrm>
        <a:prstGeom prst="trapezoid">
          <a:avLst>
            <a:gd name="adj" fmla="val 68076"/>
          </a:avLst>
        </a:prstGeom>
        <a:solidFill>
          <a:schemeClr val="accent5">
            <a:lumMod val="60000"/>
            <a:lumOff val="4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endParaRPr lang="en-US" sz="3800" b="0" i="0" kern="1200" dirty="0">
            <a:latin typeface="Gotham Rounded Bold"/>
            <a:cs typeface="Gotham Rounded Bold"/>
          </a:endParaRPr>
        </a:p>
        <a:p>
          <a:pPr marL="0" lvl="0" indent="0" algn="ctr" defTabSz="1689100">
            <a:lnSpc>
              <a:spcPct val="90000"/>
            </a:lnSpc>
            <a:spcBef>
              <a:spcPct val="0"/>
            </a:spcBef>
            <a:spcAft>
              <a:spcPct val="35000"/>
            </a:spcAft>
            <a:buNone/>
          </a:pPr>
          <a:r>
            <a:rPr lang="en-US" sz="3600" b="0" i="0" kern="1200" dirty="0">
              <a:latin typeface="Gotham Rounded Bold"/>
              <a:cs typeface="Gotham Rounded Bold"/>
            </a:rPr>
            <a:t>Tier Three: </a:t>
          </a:r>
          <a:r>
            <a:rPr lang="en-US" sz="3600" b="0" i="0" kern="1200" dirty="0">
              <a:latin typeface="Gotham Rounded Book"/>
              <a:cs typeface="Gotham Rounded Book"/>
            </a:rPr>
            <a:t>3-4%</a:t>
          </a:r>
        </a:p>
      </dsp:txBody>
      <dsp:txXfrm>
        <a:off x="2775185" y="0"/>
        <a:ext cx="2775185" cy="2038294"/>
      </dsp:txXfrm>
    </dsp:sp>
    <dsp:sp modelId="{86C73B19-8806-964A-96C0-68B0AF75F667}">
      <dsp:nvSpPr>
        <dsp:cNvPr id="0" name=""/>
        <dsp:cNvSpPr/>
      </dsp:nvSpPr>
      <dsp:spPr>
        <a:xfrm>
          <a:off x="1387592" y="2038294"/>
          <a:ext cx="5550370" cy="2038294"/>
        </a:xfrm>
        <a:prstGeom prst="trapezoid">
          <a:avLst>
            <a:gd name="adj" fmla="val 68076"/>
          </a:avLst>
        </a:prstGeom>
        <a:solidFill>
          <a:schemeClr val="accent5">
            <a:lumMod val="40000"/>
            <a:lumOff val="6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b="0" i="0" kern="1200" dirty="0">
              <a:solidFill>
                <a:schemeClr val="tx1"/>
              </a:solidFill>
              <a:latin typeface="Gotham Rounded Bold"/>
              <a:cs typeface="Gotham Rounded Bold"/>
            </a:rPr>
            <a:t>Tier Two:</a:t>
          </a:r>
          <a:br>
            <a:rPr lang="en-US" sz="3600" b="0" i="0" kern="1200" dirty="0">
              <a:solidFill>
                <a:schemeClr val="tx1"/>
              </a:solidFill>
              <a:latin typeface="Gotham Rounded Bold"/>
              <a:cs typeface="Gotham Rounded Bold"/>
            </a:rPr>
          </a:br>
          <a:r>
            <a:rPr lang="en-US" sz="3600" b="0" i="0" kern="1200" dirty="0">
              <a:solidFill>
                <a:schemeClr val="tx1"/>
              </a:solidFill>
              <a:latin typeface="Gotham Rounded Book"/>
              <a:cs typeface="Gotham Rounded Book"/>
            </a:rPr>
            <a:t>7-10%</a:t>
          </a:r>
        </a:p>
      </dsp:txBody>
      <dsp:txXfrm>
        <a:off x="2358907" y="2038294"/>
        <a:ext cx="3607740" cy="2038294"/>
      </dsp:txXfrm>
    </dsp:sp>
    <dsp:sp modelId="{27F49298-75FE-944F-8EF6-D08E68D1C86F}">
      <dsp:nvSpPr>
        <dsp:cNvPr id="0" name=""/>
        <dsp:cNvSpPr/>
      </dsp:nvSpPr>
      <dsp:spPr>
        <a:xfrm>
          <a:off x="0" y="4076588"/>
          <a:ext cx="8325556" cy="2038294"/>
        </a:xfrm>
        <a:prstGeom prst="trapezoid">
          <a:avLst>
            <a:gd name="adj" fmla="val 68076"/>
          </a:avLst>
        </a:prstGeom>
        <a:solidFill>
          <a:schemeClr val="accent5">
            <a:lumMod val="20000"/>
            <a:lumOff val="8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b="0" i="0" kern="1200" dirty="0">
              <a:latin typeface="Gotham Rounded Bold"/>
              <a:cs typeface="Gotham Rounded Bold"/>
            </a:rPr>
            <a:t>Tier One: </a:t>
          </a:r>
          <a:br>
            <a:rPr lang="en-US" sz="3600" b="0" i="0" kern="1200" dirty="0">
              <a:latin typeface="Gotham Rounded Bold"/>
              <a:cs typeface="Gotham Rounded Bold"/>
            </a:rPr>
          </a:br>
          <a:r>
            <a:rPr lang="en-US" sz="3600" b="0" i="0" kern="1200" dirty="0">
              <a:latin typeface="Gotham Rounded Book"/>
              <a:cs typeface="Gotham Rounded Book"/>
            </a:rPr>
            <a:t>85-90%</a:t>
          </a:r>
        </a:p>
      </dsp:txBody>
      <dsp:txXfrm>
        <a:off x="1456972" y="4076588"/>
        <a:ext cx="5411611" cy="203829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D350B4-B347-854E-8F3B-9A390CBAAA75}">
      <dsp:nvSpPr>
        <dsp:cNvPr id="0" name=""/>
        <dsp:cNvSpPr/>
      </dsp:nvSpPr>
      <dsp:spPr>
        <a:xfrm>
          <a:off x="1549832" y="434354"/>
          <a:ext cx="4856066" cy="4856066"/>
        </a:xfrm>
        <a:prstGeom prst="blockArc">
          <a:avLst>
            <a:gd name="adj1" fmla="val 12852306"/>
            <a:gd name="adj2" fmla="val 16699197"/>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55DF88C-D2C9-3240-BFAB-96ACF809C5C1}">
      <dsp:nvSpPr>
        <dsp:cNvPr id="0" name=""/>
        <dsp:cNvSpPr/>
      </dsp:nvSpPr>
      <dsp:spPr>
        <a:xfrm>
          <a:off x="1605179" y="475012"/>
          <a:ext cx="5505274" cy="5281263"/>
        </a:xfrm>
        <a:prstGeom prst="blockArc">
          <a:avLst>
            <a:gd name="adj1" fmla="val 8882336"/>
            <a:gd name="adj2" fmla="val 12801797"/>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1146FF3-C03A-4B4E-B383-40263F3CD494}">
      <dsp:nvSpPr>
        <dsp:cNvPr id="0" name=""/>
        <dsp:cNvSpPr/>
      </dsp:nvSpPr>
      <dsp:spPr>
        <a:xfrm>
          <a:off x="1533275" y="1104370"/>
          <a:ext cx="4856066" cy="4856066"/>
        </a:xfrm>
        <a:prstGeom prst="blockArc">
          <a:avLst>
            <a:gd name="adj1" fmla="val 4991148"/>
            <a:gd name="adj2" fmla="val 9001813"/>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55C5E0F-0245-5C49-B2C8-90DE90EF80AC}">
      <dsp:nvSpPr>
        <dsp:cNvPr id="0" name=""/>
        <dsp:cNvSpPr/>
      </dsp:nvSpPr>
      <dsp:spPr>
        <a:xfrm>
          <a:off x="2717744" y="1080743"/>
          <a:ext cx="4856066" cy="4856066"/>
        </a:xfrm>
        <a:prstGeom prst="blockArc">
          <a:avLst>
            <a:gd name="adj1" fmla="val 2271991"/>
            <a:gd name="adj2" fmla="val 6169350"/>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EC9203E-F3E7-8645-995F-3BCC54D01818}">
      <dsp:nvSpPr>
        <dsp:cNvPr id="0" name=""/>
        <dsp:cNvSpPr/>
      </dsp:nvSpPr>
      <dsp:spPr>
        <a:xfrm>
          <a:off x="2466658" y="954384"/>
          <a:ext cx="4856066" cy="4856066"/>
        </a:xfrm>
        <a:prstGeom prst="blockArc">
          <a:avLst>
            <a:gd name="adj1" fmla="val 19403614"/>
            <a:gd name="adj2" fmla="val 1998151"/>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B174CB3-4C4D-A24B-952C-E89D9759B02C}">
      <dsp:nvSpPr>
        <dsp:cNvPr id="0" name=""/>
        <dsp:cNvSpPr/>
      </dsp:nvSpPr>
      <dsp:spPr>
        <a:xfrm>
          <a:off x="2473673" y="381532"/>
          <a:ext cx="4856066" cy="4856066"/>
        </a:xfrm>
        <a:prstGeom prst="blockArc">
          <a:avLst>
            <a:gd name="adj1" fmla="val 15812533"/>
            <a:gd name="adj2" fmla="val 19798936"/>
            <a:gd name="adj3" fmla="val 4528"/>
          </a:avLst>
        </a:prstGeom>
        <a:solidFill>
          <a:schemeClr val="accent5">
            <a:lumMod val="5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C1B42FD-9935-4745-8B7E-9C6CBCF52006}">
      <dsp:nvSpPr>
        <dsp:cNvPr id="0" name=""/>
        <dsp:cNvSpPr/>
      </dsp:nvSpPr>
      <dsp:spPr>
        <a:xfrm>
          <a:off x="3324593" y="2016139"/>
          <a:ext cx="2181435" cy="2181435"/>
        </a:xfrm>
        <a:prstGeom prst="ellipse">
          <a:avLst/>
        </a:prstGeom>
        <a:solidFill>
          <a:schemeClr val="accent5">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2400300">
            <a:lnSpc>
              <a:spcPct val="90000"/>
            </a:lnSpc>
            <a:spcBef>
              <a:spcPct val="0"/>
            </a:spcBef>
            <a:spcAft>
              <a:spcPct val="35000"/>
            </a:spcAft>
            <a:buNone/>
          </a:pPr>
          <a:r>
            <a:rPr lang="en-US" sz="5400" b="0" i="0" kern="1200" dirty="0">
              <a:latin typeface="Gotham Rounded Bold"/>
              <a:cs typeface="Gotham Rounded Bold"/>
            </a:rPr>
            <a:t>Child</a:t>
          </a:r>
        </a:p>
      </dsp:txBody>
      <dsp:txXfrm>
        <a:off x="3644057" y="2335603"/>
        <a:ext cx="1542507" cy="1542507"/>
      </dsp:txXfrm>
    </dsp:sp>
    <dsp:sp modelId="{3DFC9A9B-1784-2048-BBBD-D26B719AC845}">
      <dsp:nvSpPr>
        <dsp:cNvPr id="0" name=""/>
        <dsp:cNvSpPr/>
      </dsp:nvSpPr>
      <dsp:spPr>
        <a:xfrm>
          <a:off x="3331023" y="-218230"/>
          <a:ext cx="2168576" cy="1904053"/>
        </a:xfrm>
        <a:prstGeom prst="ellipse">
          <a:avLst/>
        </a:prstGeom>
        <a:solidFill>
          <a:schemeClr val="accent5">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b="0" i="0" kern="1200" dirty="0">
              <a:solidFill>
                <a:srgbClr val="595959"/>
              </a:solidFill>
              <a:latin typeface="Gotham Rounded Medium"/>
              <a:cs typeface="Gotham Rounded Medium"/>
            </a:rPr>
            <a:t>TEACHER</a:t>
          </a:r>
          <a:br>
            <a:rPr lang="en-US" sz="17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Problem Identifier</a:t>
          </a:r>
        </a:p>
      </dsp:txBody>
      <dsp:txXfrm>
        <a:off x="3648604" y="60612"/>
        <a:ext cx="1533414" cy="1346369"/>
      </dsp:txXfrm>
    </dsp:sp>
    <dsp:sp modelId="{73F369A7-643E-484C-AEEC-7716708959E2}">
      <dsp:nvSpPr>
        <dsp:cNvPr id="0" name=""/>
        <dsp:cNvSpPr/>
      </dsp:nvSpPr>
      <dsp:spPr>
        <a:xfrm>
          <a:off x="5575398" y="837692"/>
          <a:ext cx="2323155" cy="2133882"/>
        </a:xfrm>
        <a:prstGeom prst="ellipse">
          <a:avLst/>
        </a:prstGeom>
        <a:solidFill>
          <a:srgbClr val="93CDDD"/>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b="0" i="0" kern="1200" dirty="0">
              <a:solidFill>
                <a:schemeClr val="tx1">
                  <a:lumMod val="65000"/>
                  <a:lumOff val="35000"/>
                </a:schemeClr>
              </a:solidFill>
              <a:latin typeface="Gotham Rounded Medium"/>
              <a:cs typeface="Gotham Rounded Medium"/>
            </a:rPr>
            <a:t>SCHOOL COUNSELOR</a:t>
          </a:r>
          <a:br>
            <a:rPr lang="en-US" sz="1900" b="0" i="0" kern="1200">
              <a:solidFill>
                <a:schemeClr val="tx1">
                  <a:lumMod val="65000"/>
                  <a:lumOff val="35000"/>
                </a:schemeClr>
              </a:solidFill>
              <a:latin typeface="Gotham Rounded Medium"/>
              <a:cs typeface="Gotham Rounded Medium"/>
            </a:rPr>
          </a:br>
          <a:r>
            <a:rPr lang="en-US" sz="1700" b="0" i="0" kern="1200">
              <a:solidFill>
                <a:schemeClr val="tx1">
                  <a:lumMod val="65000"/>
                  <a:lumOff val="35000"/>
                </a:schemeClr>
              </a:solidFill>
              <a:latin typeface="Gotham Rounded Medium"/>
              <a:cs typeface="Gotham Rounded Medium"/>
            </a:rPr>
            <a:t>Permission Getter</a:t>
          </a:r>
          <a:endParaRPr lang="en-US" sz="1700" b="0" i="0" kern="1200" dirty="0">
            <a:solidFill>
              <a:schemeClr val="tx1">
                <a:lumMod val="65000"/>
                <a:lumOff val="35000"/>
              </a:schemeClr>
            </a:solidFill>
            <a:latin typeface="Gotham Rounded Medium"/>
            <a:cs typeface="Gotham Rounded Medium"/>
          </a:endParaRPr>
        </a:p>
      </dsp:txBody>
      <dsp:txXfrm>
        <a:off x="5915616" y="1150192"/>
        <a:ext cx="1642719" cy="1508882"/>
      </dsp:txXfrm>
    </dsp:sp>
    <dsp:sp modelId="{A7DCC327-51DA-344E-919E-0AE51BEC8FCD}">
      <dsp:nvSpPr>
        <dsp:cNvPr id="0" name=""/>
        <dsp:cNvSpPr/>
      </dsp:nvSpPr>
      <dsp:spPr>
        <a:xfrm>
          <a:off x="5701093" y="3605676"/>
          <a:ext cx="2228541" cy="2034001"/>
        </a:xfrm>
        <a:prstGeom prst="ellipse">
          <a:avLst/>
        </a:prstGeom>
        <a:solidFill>
          <a:srgbClr val="93CDDD"/>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b="0" i="0" kern="1200" dirty="0">
              <a:solidFill>
                <a:srgbClr val="595959"/>
              </a:solidFill>
              <a:latin typeface="Gotham Rounded Medium"/>
              <a:cs typeface="Gotham Rounded Medium"/>
            </a:rPr>
            <a:t>CAREGIVER</a:t>
          </a:r>
          <a:br>
            <a:rPr lang="en-US" sz="19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Content Provider</a:t>
          </a:r>
        </a:p>
      </dsp:txBody>
      <dsp:txXfrm>
        <a:off x="6027455" y="3903549"/>
        <a:ext cx="1575817" cy="1438255"/>
      </dsp:txXfrm>
    </dsp:sp>
    <dsp:sp modelId="{380ABDD8-8FC0-0B43-850D-005CF5F2F34F}">
      <dsp:nvSpPr>
        <dsp:cNvPr id="0" name=""/>
        <dsp:cNvSpPr/>
      </dsp:nvSpPr>
      <dsp:spPr>
        <a:xfrm>
          <a:off x="3323403" y="4463665"/>
          <a:ext cx="2183815" cy="2032504"/>
        </a:xfrm>
        <a:prstGeom prst="ellipse">
          <a:avLst/>
        </a:prstGeom>
        <a:solidFill>
          <a:srgbClr val="93CDDD"/>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solidFill>
                <a:srgbClr val="595959"/>
              </a:solidFill>
              <a:latin typeface="Gotham Rounded Medium"/>
              <a:cs typeface="Gotham Rounded Medium"/>
            </a:rPr>
            <a:t>SCHOOL</a:t>
          </a:r>
          <a:br>
            <a:rPr lang="en-US" sz="2000" b="0" i="0" kern="1200" dirty="0">
              <a:solidFill>
                <a:srgbClr val="595959"/>
              </a:solidFill>
              <a:latin typeface="Gotham Rounded Medium"/>
              <a:cs typeface="Gotham Rounded Medium"/>
            </a:rPr>
          </a:br>
          <a:r>
            <a:rPr lang="en-US" sz="2000" b="0" i="0" kern="1200" dirty="0">
              <a:solidFill>
                <a:srgbClr val="595959"/>
              </a:solidFill>
              <a:latin typeface="Gotham Rounded Medium"/>
              <a:cs typeface="Gotham Rounded Medium"/>
            </a:rPr>
            <a:t>BASED THERAPIST</a:t>
          </a:r>
          <a:br>
            <a:rPr lang="en-US" sz="20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Making it Better</a:t>
          </a:r>
        </a:p>
      </dsp:txBody>
      <dsp:txXfrm>
        <a:off x="3643215" y="4761318"/>
        <a:ext cx="1544191" cy="1437198"/>
      </dsp:txXfrm>
    </dsp:sp>
    <dsp:sp modelId="{86ABFA90-B3AE-E54A-B152-729BB352E594}">
      <dsp:nvSpPr>
        <dsp:cNvPr id="0" name=""/>
        <dsp:cNvSpPr/>
      </dsp:nvSpPr>
      <dsp:spPr>
        <a:xfrm>
          <a:off x="1003117" y="3319972"/>
          <a:ext cx="2149748" cy="1978189"/>
        </a:xfrm>
        <a:prstGeom prst="ellipse">
          <a:avLst/>
        </a:prstGeom>
        <a:solidFill>
          <a:srgbClr val="93CDDD"/>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solidFill>
                <a:srgbClr val="595959"/>
              </a:solidFill>
              <a:latin typeface="Gotham Rounded Medium"/>
              <a:cs typeface="Gotham Rounded Medium"/>
            </a:rPr>
            <a:t>SCHOOL SOCIAL WORKER</a:t>
          </a:r>
          <a:br>
            <a:rPr lang="en-US" sz="20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Crisis Handler</a:t>
          </a:r>
        </a:p>
      </dsp:txBody>
      <dsp:txXfrm>
        <a:off x="1317940" y="3609671"/>
        <a:ext cx="1520102" cy="1398791"/>
      </dsp:txXfrm>
    </dsp:sp>
    <dsp:sp modelId="{AFE7952B-3DEC-B342-AA5F-93A0FDFD6024}">
      <dsp:nvSpPr>
        <dsp:cNvPr id="0" name=""/>
        <dsp:cNvSpPr/>
      </dsp:nvSpPr>
      <dsp:spPr>
        <a:xfrm>
          <a:off x="1050943" y="724526"/>
          <a:ext cx="2116780" cy="2046645"/>
        </a:xfrm>
        <a:prstGeom prst="ellipse">
          <a:avLst/>
        </a:prstGeom>
        <a:solidFill>
          <a:schemeClr val="accent5">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solidFill>
                <a:srgbClr val="595959"/>
              </a:solidFill>
              <a:latin typeface="Gotham Rounded Medium"/>
              <a:cs typeface="Gotham Rounded Medium"/>
            </a:rPr>
            <a:t>PRINCIPAL</a:t>
          </a:r>
          <a:br>
            <a:rPr lang="en-US" sz="17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Tone </a:t>
          </a:r>
          <a:br>
            <a:rPr lang="en-US" sz="17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Setter</a:t>
          </a:r>
        </a:p>
      </dsp:txBody>
      <dsp:txXfrm>
        <a:off x="1360938" y="1024250"/>
        <a:ext cx="1496790" cy="144719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D350B4-B347-854E-8F3B-9A390CBAAA75}">
      <dsp:nvSpPr>
        <dsp:cNvPr id="0" name=""/>
        <dsp:cNvSpPr/>
      </dsp:nvSpPr>
      <dsp:spPr>
        <a:xfrm>
          <a:off x="1549832" y="434354"/>
          <a:ext cx="4856066" cy="4856066"/>
        </a:xfrm>
        <a:prstGeom prst="blockArc">
          <a:avLst>
            <a:gd name="adj1" fmla="val 12852306"/>
            <a:gd name="adj2" fmla="val 16699197"/>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55DF88C-D2C9-3240-BFAB-96ACF809C5C1}">
      <dsp:nvSpPr>
        <dsp:cNvPr id="0" name=""/>
        <dsp:cNvSpPr/>
      </dsp:nvSpPr>
      <dsp:spPr>
        <a:xfrm>
          <a:off x="1605179" y="475012"/>
          <a:ext cx="5505274" cy="5281263"/>
        </a:xfrm>
        <a:prstGeom prst="blockArc">
          <a:avLst>
            <a:gd name="adj1" fmla="val 8882336"/>
            <a:gd name="adj2" fmla="val 12801797"/>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1146FF3-C03A-4B4E-B383-40263F3CD494}">
      <dsp:nvSpPr>
        <dsp:cNvPr id="0" name=""/>
        <dsp:cNvSpPr/>
      </dsp:nvSpPr>
      <dsp:spPr>
        <a:xfrm>
          <a:off x="1533275" y="1104370"/>
          <a:ext cx="4856066" cy="4856066"/>
        </a:xfrm>
        <a:prstGeom prst="blockArc">
          <a:avLst>
            <a:gd name="adj1" fmla="val 4991148"/>
            <a:gd name="adj2" fmla="val 9001813"/>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55C5E0F-0245-5C49-B2C8-90DE90EF80AC}">
      <dsp:nvSpPr>
        <dsp:cNvPr id="0" name=""/>
        <dsp:cNvSpPr/>
      </dsp:nvSpPr>
      <dsp:spPr>
        <a:xfrm>
          <a:off x="2717744" y="1080743"/>
          <a:ext cx="4856066" cy="4856066"/>
        </a:xfrm>
        <a:prstGeom prst="blockArc">
          <a:avLst>
            <a:gd name="adj1" fmla="val 2271991"/>
            <a:gd name="adj2" fmla="val 6169350"/>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EC9203E-F3E7-8645-995F-3BCC54D01818}">
      <dsp:nvSpPr>
        <dsp:cNvPr id="0" name=""/>
        <dsp:cNvSpPr/>
      </dsp:nvSpPr>
      <dsp:spPr>
        <a:xfrm>
          <a:off x="2466658" y="954384"/>
          <a:ext cx="4856066" cy="4856066"/>
        </a:xfrm>
        <a:prstGeom prst="blockArc">
          <a:avLst>
            <a:gd name="adj1" fmla="val 19403614"/>
            <a:gd name="adj2" fmla="val 1998151"/>
            <a:gd name="adj3" fmla="val 4528"/>
          </a:avLst>
        </a:prstGeom>
        <a:solidFill>
          <a:srgbClr val="215968"/>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B174CB3-4C4D-A24B-952C-E89D9759B02C}">
      <dsp:nvSpPr>
        <dsp:cNvPr id="0" name=""/>
        <dsp:cNvSpPr/>
      </dsp:nvSpPr>
      <dsp:spPr>
        <a:xfrm>
          <a:off x="2473673" y="381532"/>
          <a:ext cx="4856066" cy="4856066"/>
        </a:xfrm>
        <a:prstGeom prst="blockArc">
          <a:avLst>
            <a:gd name="adj1" fmla="val 15812533"/>
            <a:gd name="adj2" fmla="val 19798936"/>
            <a:gd name="adj3" fmla="val 4528"/>
          </a:avLst>
        </a:prstGeom>
        <a:solidFill>
          <a:schemeClr val="accent5">
            <a:lumMod val="5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C1B42FD-9935-4745-8B7E-9C6CBCF52006}">
      <dsp:nvSpPr>
        <dsp:cNvPr id="0" name=""/>
        <dsp:cNvSpPr/>
      </dsp:nvSpPr>
      <dsp:spPr>
        <a:xfrm>
          <a:off x="3324593" y="2016139"/>
          <a:ext cx="2181435" cy="2181435"/>
        </a:xfrm>
        <a:prstGeom prst="ellipse">
          <a:avLst/>
        </a:prstGeom>
        <a:solidFill>
          <a:schemeClr val="accent5">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2400300">
            <a:lnSpc>
              <a:spcPct val="90000"/>
            </a:lnSpc>
            <a:spcBef>
              <a:spcPct val="0"/>
            </a:spcBef>
            <a:spcAft>
              <a:spcPct val="35000"/>
            </a:spcAft>
            <a:buNone/>
          </a:pPr>
          <a:r>
            <a:rPr lang="en-US" sz="5400" b="0" i="0" kern="1200" dirty="0">
              <a:latin typeface="Gotham Rounded Bold"/>
              <a:cs typeface="Gotham Rounded Bold"/>
            </a:rPr>
            <a:t>Child</a:t>
          </a:r>
        </a:p>
      </dsp:txBody>
      <dsp:txXfrm>
        <a:off x="3644057" y="2335603"/>
        <a:ext cx="1542507" cy="1542507"/>
      </dsp:txXfrm>
    </dsp:sp>
    <dsp:sp modelId="{3DFC9A9B-1784-2048-BBBD-D26B719AC845}">
      <dsp:nvSpPr>
        <dsp:cNvPr id="0" name=""/>
        <dsp:cNvSpPr/>
      </dsp:nvSpPr>
      <dsp:spPr>
        <a:xfrm>
          <a:off x="3331023" y="-218230"/>
          <a:ext cx="2168576" cy="1904053"/>
        </a:xfrm>
        <a:prstGeom prst="ellipse">
          <a:avLst/>
        </a:prstGeom>
        <a:solidFill>
          <a:schemeClr val="accent5">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b="0" i="0" kern="1200" dirty="0">
              <a:solidFill>
                <a:srgbClr val="595959"/>
              </a:solidFill>
              <a:latin typeface="Gotham Rounded Medium"/>
              <a:cs typeface="Gotham Rounded Medium"/>
            </a:rPr>
            <a:t>TEACHER</a:t>
          </a:r>
          <a:br>
            <a:rPr lang="en-US" sz="17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Problem Identifier</a:t>
          </a:r>
        </a:p>
      </dsp:txBody>
      <dsp:txXfrm>
        <a:off x="3648604" y="60612"/>
        <a:ext cx="1533414" cy="1346369"/>
      </dsp:txXfrm>
    </dsp:sp>
    <dsp:sp modelId="{73F369A7-643E-484C-AEEC-7716708959E2}">
      <dsp:nvSpPr>
        <dsp:cNvPr id="0" name=""/>
        <dsp:cNvSpPr/>
      </dsp:nvSpPr>
      <dsp:spPr>
        <a:xfrm>
          <a:off x="5575398" y="837692"/>
          <a:ext cx="2323155" cy="2133882"/>
        </a:xfrm>
        <a:prstGeom prst="ellipse">
          <a:avLst/>
        </a:prstGeom>
        <a:solidFill>
          <a:srgbClr val="93CDDD"/>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b="0" i="0" kern="1200" dirty="0">
              <a:solidFill>
                <a:schemeClr val="tx1">
                  <a:lumMod val="65000"/>
                  <a:lumOff val="35000"/>
                </a:schemeClr>
              </a:solidFill>
              <a:latin typeface="Gotham Rounded Medium"/>
              <a:cs typeface="Gotham Rounded Medium"/>
            </a:rPr>
            <a:t>SCHOOL COUNSELOR</a:t>
          </a:r>
          <a:br>
            <a:rPr lang="en-US" sz="1900" b="0" i="0" kern="1200">
              <a:solidFill>
                <a:schemeClr val="tx1">
                  <a:lumMod val="65000"/>
                  <a:lumOff val="35000"/>
                </a:schemeClr>
              </a:solidFill>
              <a:latin typeface="Gotham Rounded Medium"/>
              <a:cs typeface="Gotham Rounded Medium"/>
            </a:rPr>
          </a:br>
          <a:r>
            <a:rPr lang="en-US" sz="1700" b="0" i="0" kern="1200">
              <a:solidFill>
                <a:schemeClr val="tx1">
                  <a:lumMod val="65000"/>
                  <a:lumOff val="35000"/>
                </a:schemeClr>
              </a:solidFill>
              <a:latin typeface="Gotham Rounded Medium"/>
              <a:cs typeface="Gotham Rounded Medium"/>
            </a:rPr>
            <a:t>Permission Getter</a:t>
          </a:r>
          <a:endParaRPr lang="en-US" sz="1700" b="0" i="0" kern="1200" dirty="0">
            <a:solidFill>
              <a:schemeClr val="tx1">
                <a:lumMod val="65000"/>
                <a:lumOff val="35000"/>
              </a:schemeClr>
            </a:solidFill>
            <a:latin typeface="Gotham Rounded Medium"/>
            <a:cs typeface="Gotham Rounded Medium"/>
          </a:endParaRPr>
        </a:p>
      </dsp:txBody>
      <dsp:txXfrm>
        <a:off x="5915616" y="1150192"/>
        <a:ext cx="1642719" cy="1508882"/>
      </dsp:txXfrm>
    </dsp:sp>
    <dsp:sp modelId="{A7DCC327-51DA-344E-919E-0AE51BEC8FCD}">
      <dsp:nvSpPr>
        <dsp:cNvPr id="0" name=""/>
        <dsp:cNvSpPr/>
      </dsp:nvSpPr>
      <dsp:spPr>
        <a:xfrm>
          <a:off x="5701093" y="3605676"/>
          <a:ext cx="2228541" cy="2034001"/>
        </a:xfrm>
        <a:prstGeom prst="ellipse">
          <a:avLst/>
        </a:prstGeom>
        <a:solidFill>
          <a:srgbClr val="93CDDD"/>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b="0" i="0" kern="1200" dirty="0">
              <a:solidFill>
                <a:srgbClr val="595959"/>
              </a:solidFill>
              <a:latin typeface="Gotham Rounded Medium"/>
              <a:cs typeface="Gotham Rounded Medium"/>
            </a:rPr>
            <a:t>CAREGIVER</a:t>
          </a:r>
          <a:br>
            <a:rPr lang="en-US" sz="19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Content Provider</a:t>
          </a:r>
        </a:p>
      </dsp:txBody>
      <dsp:txXfrm>
        <a:off x="6027455" y="3903549"/>
        <a:ext cx="1575817" cy="1438255"/>
      </dsp:txXfrm>
    </dsp:sp>
    <dsp:sp modelId="{380ABDD8-8FC0-0B43-850D-005CF5F2F34F}">
      <dsp:nvSpPr>
        <dsp:cNvPr id="0" name=""/>
        <dsp:cNvSpPr/>
      </dsp:nvSpPr>
      <dsp:spPr>
        <a:xfrm>
          <a:off x="3323403" y="4463665"/>
          <a:ext cx="2183815" cy="2032504"/>
        </a:xfrm>
        <a:prstGeom prst="ellipse">
          <a:avLst/>
        </a:prstGeom>
        <a:solidFill>
          <a:srgbClr val="93CDDD"/>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solidFill>
                <a:srgbClr val="595959"/>
              </a:solidFill>
              <a:latin typeface="Gotham Rounded Medium"/>
              <a:cs typeface="Gotham Rounded Medium"/>
            </a:rPr>
            <a:t>SCHOOL</a:t>
          </a:r>
          <a:br>
            <a:rPr lang="en-US" sz="2000" b="0" i="0" kern="1200" dirty="0">
              <a:solidFill>
                <a:srgbClr val="595959"/>
              </a:solidFill>
              <a:latin typeface="Gotham Rounded Medium"/>
              <a:cs typeface="Gotham Rounded Medium"/>
            </a:rPr>
          </a:br>
          <a:r>
            <a:rPr lang="en-US" sz="2000" b="0" i="0" kern="1200" dirty="0">
              <a:solidFill>
                <a:srgbClr val="595959"/>
              </a:solidFill>
              <a:latin typeface="Gotham Rounded Medium"/>
              <a:cs typeface="Gotham Rounded Medium"/>
            </a:rPr>
            <a:t>BASED THERAPIST</a:t>
          </a:r>
          <a:br>
            <a:rPr lang="en-US" sz="20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Making it Better</a:t>
          </a:r>
        </a:p>
      </dsp:txBody>
      <dsp:txXfrm>
        <a:off x="3643215" y="4761318"/>
        <a:ext cx="1544191" cy="1437198"/>
      </dsp:txXfrm>
    </dsp:sp>
    <dsp:sp modelId="{86ABFA90-B3AE-E54A-B152-729BB352E594}">
      <dsp:nvSpPr>
        <dsp:cNvPr id="0" name=""/>
        <dsp:cNvSpPr/>
      </dsp:nvSpPr>
      <dsp:spPr>
        <a:xfrm>
          <a:off x="1003117" y="3319972"/>
          <a:ext cx="2149748" cy="1978189"/>
        </a:xfrm>
        <a:prstGeom prst="ellipse">
          <a:avLst/>
        </a:prstGeom>
        <a:solidFill>
          <a:srgbClr val="93CDDD"/>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solidFill>
                <a:srgbClr val="595959"/>
              </a:solidFill>
              <a:latin typeface="Gotham Rounded Medium"/>
              <a:cs typeface="Gotham Rounded Medium"/>
            </a:rPr>
            <a:t>SCHOOL SOCIAL WORKER</a:t>
          </a:r>
          <a:br>
            <a:rPr lang="en-US" sz="20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Crisis Handler</a:t>
          </a:r>
        </a:p>
      </dsp:txBody>
      <dsp:txXfrm>
        <a:off x="1317940" y="3609671"/>
        <a:ext cx="1520102" cy="1398791"/>
      </dsp:txXfrm>
    </dsp:sp>
    <dsp:sp modelId="{AFE7952B-3DEC-B342-AA5F-93A0FDFD6024}">
      <dsp:nvSpPr>
        <dsp:cNvPr id="0" name=""/>
        <dsp:cNvSpPr/>
      </dsp:nvSpPr>
      <dsp:spPr>
        <a:xfrm>
          <a:off x="1050943" y="724526"/>
          <a:ext cx="2116780" cy="2046645"/>
        </a:xfrm>
        <a:prstGeom prst="ellipse">
          <a:avLst/>
        </a:prstGeom>
        <a:solidFill>
          <a:srgbClr val="FAC09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i="0" kern="1200" dirty="0">
              <a:solidFill>
                <a:srgbClr val="595959"/>
              </a:solidFill>
              <a:latin typeface="Gotham Rounded Medium"/>
              <a:cs typeface="Gotham Rounded Medium"/>
            </a:rPr>
            <a:t>PRINCIPAL</a:t>
          </a:r>
          <a:br>
            <a:rPr lang="en-US" sz="17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Tone </a:t>
          </a:r>
          <a:br>
            <a:rPr lang="en-US" sz="1700" b="0" i="0" kern="1200" dirty="0">
              <a:solidFill>
                <a:srgbClr val="595959"/>
              </a:solidFill>
              <a:latin typeface="Gotham Rounded Medium"/>
              <a:cs typeface="Gotham Rounded Medium"/>
            </a:rPr>
          </a:br>
          <a:r>
            <a:rPr lang="en-US" sz="1700" b="0" i="0" kern="1200" dirty="0">
              <a:solidFill>
                <a:srgbClr val="595959"/>
              </a:solidFill>
              <a:latin typeface="Gotham Rounded Medium"/>
              <a:cs typeface="Gotham Rounded Medium"/>
            </a:rPr>
            <a:t>Setter</a:t>
          </a:r>
        </a:p>
      </dsp:txBody>
      <dsp:txXfrm>
        <a:off x="1360938" y="1024250"/>
        <a:ext cx="1496790" cy="1447197"/>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0.55898</cdr:x>
      <cdr:y>0.26667</cdr:y>
    </cdr:from>
    <cdr:to>
      <cdr:x>0.97267</cdr:x>
      <cdr:y>0.63333</cdr:y>
    </cdr:to>
    <cdr:sp macro="" textlink="">
      <cdr:nvSpPr>
        <cdr:cNvPr id="2" name="TextBox 1"/>
        <cdr:cNvSpPr txBox="1"/>
      </cdr:nvSpPr>
      <cdr:spPr>
        <a:xfrm xmlns:a="http://schemas.openxmlformats.org/drawingml/2006/main">
          <a:off x="4509928" y="1302410"/>
          <a:ext cx="3337672" cy="179081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D517AF-C9CF-EF42-B49B-8FA9B956723F}" type="datetimeFigureOut">
              <a:rPr lang="en-US" smtClean="0"/>
              <a:t>10/30/2018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4820E15-7335-3A4C-B646-619E02C5F797}" type="slidenum">
              <a:rPr lang="en-US" smtClean="0"/>
              <a:t>‹#›</a:t>
            </a:fld>
            <a:endParaRPr lang="en-US"/>
          </a:p>
        </p:txBody>
      </p:sp>
    </p:spTree>
    <p:extLst>
      <p:ext uri="{BB962C8B-B14F-4D97-AF65-F5344CB8AC3E}">
        <p14:creationId xmlns:p14="http://schemas.microsoft.com/office/powerpoint/2010/main" val="20241202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8D9CC6-A3C0-BF42-9465-0EE02FA36F43}" type="datetimeFigureOut">
              <a:rPr lang="en-US" smtClean="0"/>
              <a:pPr/>
              <a:t>10/30/2018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3EABE5-B5CA-D149-81E6-7724CD8EBC1C}" type="slidenum">
              <a:rPr lang="en-US" smtClean="0"/>
              <a:pPr/>
              <a:t>‹#›</a:t>
            </a:fld>
            <a:endParaRPr lang="en-US"/>
          </a:p>
        </p:txBody>
      </p:sp>
    </p:spTree>
    <p:extLst>
      <p:ext uri="{BB962C8B-B14F-4D97-AF65-F5344CB8AC3E}">
        <p14:creationId xmlns:p14="http://schemas.microsoft.com/office/powerpoint/2010/main" val="271238501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23EABE5-B5CA-D149-81E6-7724CD8EBC1C}" type="slidenum">
              <a:rPr lang="en-US" smtClean="0"/>
              <a:pPr/>
              <a:t>1</a:t>
            </a:fld>
            <a:endParaRPr lang="en-US"/>
          </a:p>
        </p:txBody>
      </p:sp>
    </p:spTree>
    <p:extLst>
      <p:ext uri="{BB962C8B-B14F-4D97-AF65-F5344CB8AC3E}">
        <p14:creationId xmlns:p14="http://schemas.microsoft.com/office/powerpoint/2010/main" val="2000316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19</a:t>
            </a:fld>
            <a:endParaRPr lang="en-US"/>
          </a:p>
        </p:txBody>
      </p:sp>
    </p:spTree>
    <p:extLst>
      <p:ext uri="{BB962C8B-B14F-4D97-AF65-F5344CB8AC3E}">
        <p14:creationId xmlns:p14="http://schemas.microsoft.com/office/powerpoint/2010/main" val="1029637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conceptual</a:t>
            </a:r>
            <a:r>
              <a:rPr lang="en-US" baseline="0" dirty="0"/>
              <a:t> framework</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25</a:t>
            </a:fld>
            <a:endParaRPr lang="en-US"/>
          </a:p>
        </p:txBody>
      </p:sp>
    </p:spTree>
    <p:extLst>
      <p:ext uri="{BB962C8B-B14F-4D97-AF65-F5344CB8AC3E}">
        <p14:creationId xmlns:p14="http://schemas.microsoft.com/office/powerpoint/2010/main" val="3689140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latin typeface="Calibri" charset="0"/>
            </a:endParaRPr>
          </a:p>
        </p:txBody>
      </p:sp>
      <p:sp>
        <p:nvSpPr>
          <p:cNvPr id="4" name="Slide Number Placeholder 3"/>
          <p:cNvSpPr>
            <a:spLocks noGrp="1"/>
          </p:cNvSpPr>
          <p:nvPr>
            <p:ph type="sldNum" sz="quarter" idx="10"/>
          </p:nvPr>
        </p:nvSpPr>
        <p:spPr/>
        <p:txBody>
          <a:bodyPr/>
          <a:lstStyle/>
          <a:p>
            <a:fld id="{723EABE5-B5CA-D149-81E6-7724CD8EBC1C}" type="slidenum">
              <a:rPr lang="en-US" smtClean="0"/>
              <a:pPr/>
              <a:t>27</a:t>
            </a:fld>
            <a:endParaRPr lang="en-US"/>
          </a:p>
        </p:txBody>
      </p:sp>
    </p:spTree>
    <p:extLst>
      <p:ext uri="{BB962C8B-B14F-4D97-AF65-F5344CB8AC3E}">
        <p14:creationId xmlns:p14="http://schemas.microsoft.com/office/powerpoint/2010/main" val="1053238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28</a:t>
            </a:fld>
            <a:endParaRPr lang="en-US"/>
          </a:p>
        </p:txBody>
      </p:sp>
    </p:spTree>
    <p:extLst>
      <p:ext uri="{BB962C8B-B14F-4D97-AF65-F5344CB8AC3E}">
        <p14:creationId xmlns:p14="http://schemas.microsoft.com/office/powerpoint/2010/main" val="3149151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latin typeface="Calibri" charset="0"/>
            </a:endParaRPr>
          </a:p>
        </p:txBody>
      </p:sp>
      <p:sp>
        <p:nvSpPr>
          <p:cNvPr id="4" name="Slide Number Placeholder 3"/>
          <p:cNvSpPr>
            <a:spLocks noGrp="1"/>
          </p:cNvSpPr>
          <p:nvPr>
            <p:ph type="sldNum" sz="quarter" idx="10"/>
          </p:nvPr>
        </p:nvSpPr>
        <p:spPr/>
        <p:txBody>
          <a:bodyPr/>
          <a:lstStyle/>
          <a:p>
            <a:fld id="{723EABE5-B5CA-D149-81E6-7724CD8EBC1C}" type="slidenum">
              <a:rPr lang="en-US" smtClean="0"/>
              <a:pPr/>
              <a:t>29</a:t>
            </a:fld>
            <a:endParaRPr lang="en-US"/>
          </a:p>
        </p:txBody>
      </p:sp>
    </p:spTree>
    <p:extLst>
      <p:ext uri="{BB962C8B-B14F-4D97-AF65-F5344CB8AC3E}">
        <p14:creationId xmlns:p14="http://schemas.microsoft.com/office/powerpoint/2010/main" val="1053238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latin typeface="Calibri" charset="0"/>
            </a:endParaRPr>
          </a:p>
        </p:txBody>
      </p:sp>
      <p:sp>
        <p:nvSpPr>
          <p:cNvPr id="4" name="Slide Number Placeholder 3"/>
          <p:cNvSpPr>
            <a:spLocks noGrp="1"/>
          </p:cNvSpPr>
          <p:nvPr>
            <p:ph type="sldNum" sz="quarter" idx="10"/>
          </p:nvPr>
        </p:nvSpPr>
        <p:spPr/>
        <p:txBody>
          <a:bodyPr/>
          <a:lstStyle/>
          <a:p>
            <a:fld id="{723EABE5-B5CA-D149-81E6-7724CD8EBC1C}" type="slidenum">
              <a:rPr lang="en-US" smtClean="0"/>
              <a:pPr/>
              <a:t>30</a:t>
            </a:fld>
            <a:endParaRPr lang="en-US"/>
          </a:p>
        </p:txBody>
      </p:sp>
    </p:spTree>
    <p:extLst>
      <p:ext uri="{BB962C8B-B14F-4D97-AF65-F5344CB8AC3E}">
        <p14:creationId xmlns:p14="http://schemas.microsoft.com/office/powerpoint/2010/main" val="1053238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Allowed us to discover – this works, this doesn’t.  This school needs</a:t>
            </a:r>
            <a:r>
              <a:rPr lang="en-US" baseline="0" dirty="0"/>
              <a:t> this, this wouldn’t work in a millon years at this school.</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31</a:t>
            </a:fld>
            <a:endParaRPr lang="en-US"/>
          </a:p>
        </p:txBody>
      </p:sp>
    </p:spTree>
    <p:extLst>
      <p:ext uri="{BB962C8B-B14F-4D97-AF65-F5344CB8AC3E}">
        <p14:creationId xmlns:p14="http://schemas.microsoft.com/office/powerpoint/2010/main" val="3149151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Feather exercise.</a:t>
            </a:r>
            <a:r>
              <a:rPr lang="en-US" baseline="0" dirty="0"/>
              <a:t>  Everyone takes one feather and balances it on the end of their pointer finger.  How is this like school-based mental health services?</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32</a:t>
            </a:fld>
            <a:endParaRPr lang="en-US"/>
          </a:p>
        </p:txBody>
      </p:sp>
    </p:spTree>
    <p:extLst>
      <p:ext uri="{BB962C8B-B14F-4D97-AF65-F5344CB8AC3E}">
        <p14:creationId xmlns:p14="http://schemas.microsoft.com/office/powerpoint/2010/main" val="3149151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conceptual</a:t>
            </a:r>
            <a:r>
              <a:rPr lang="en-US" baseline="0" dirty="0"/>
              <a:t> framework</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33</a:t>
            </a:fld>
            <a:endParaRPr lang="en-US"/>
          </a:p>
        </p:txBody>
      </p:sp>
    </p:spTree>
    <p:extLst>
      <p:ext uri="{BB962C8B-B14F-4D97-AF65-F5344CB8AC3E}">
        <p14:creationId xmlns:p14="http://schemas.microsoft.com/office/powerpoint/2010/main" val="3689140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Groups are often co-led</a:t>
            </a:r>
            <a:r>
              <a:rPr lang="en-US" baseline="0" dirty="0"/>
              <a:t> by SBT and school counselor</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34</a:t>
            </a:fld>
            <a:endParaRPr lang="en-US"/>
          </a:p>
        </p:txBody>
      </p:sp>
    </p:spTree>
    <p:extLst>
      <p:ext uri="{BB962C8B-B14F-4D97-AF65-F5344CB8AC3E}">
        <p14:creationId xmlns:p14="http://schemas.microsoft.com/office/powerpoint/2010/main" val="1281087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3</a:t>
            </a:fld>
            <a:endParaRPr lang="en-US"/>
          </a:p>
        </p:txBody>
      </p:sp>
    </p:spTree>
    <p:extLst>
      <p:ext uri="{BB962C8B-B14F-4D97-AF65-F5344CB8AC3E}">
        <p14:creationId xmlns:p14="http://schemas.microsoft.com/office/powerpoint/2010/main" val="40818606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Went from serving 12 kids to serving 93 children</a:t>
            </a:r>
          </a:p>
          <a:p>
            <a:r>
              <a:rPr lang="en-US" dirty="0"/>
              <a:t>Went from an average of 8 referrals a month to an average of 22/month</a:t>
            </a:r>
          </a:p>
          <a:p>
            <a:r>
              <a:rPr lang="en-US" dirty="0"/>
              <a:t>Woodlawn 6.32%</a:t>
            </a:r>
          </a:p>
          <a:p>
            <a:r>
              <a:rPr lang="en-US" dirty="0"/>
              <a:t>Spring Place 5.8%</a:t>
            </a:r>
          </a:p>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37</a:t>
            </a:fld>
            <a:endParaRPr lang="en-US"/>
          </a:p>
        </p:txBody>
      </p:sp>
    </p:spTree>
    <p:extLst>
      <p:ext uri="{BB962C8B-B14F-4D97-AF65-F5344CB8AC3E}">
        <p14:creationId xmlns:p14="http://schemas.microsoft.com/office/powerpoint/2010/main" val="3351150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38</a:t>
            </a:fld>
            <a:endParaRPr lang="en-US"/>
          </a:p>
        </p:txBody>
      </p:sp>
    </p:spTree>
    <p:extLst>
      <p:ext uri="{BB962C8B-B14F-4D97-AF65-F5344CB8AC3E}">
        <p14:creationId xmlns:p14="http://schemas.microsoft.com/office/powerpoint/2010/main" val="3149151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39</a:t>
            </a:fld>
            <a:endParaRPr lang="en-US"/>
          </a:p>
        </p:txBody>
      </p:sp>
    </p:spTree>
    <p:extLst>
      <p:ext uri="{BB962C8B-B14F-4D97-AF65-F5344CB8AC3E}">
        <p14:creationId xmlns:p14="http://schemas.microsoft.com/office/powerpoint/2010/main" val="521699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42</a:t>
            </a:fld>
            <a:endParaRPr lang="en-US"/>
          </a:p>
        </p:txBody>
      </p:sp>
    </p:spTree>
    <p:extLst>
      <p:ext uri="{BB962C8B-B14F-4D97-AF65-F5344CB8AC3E}">
        <p14:creationId xmlns:p14="http://schemas.microsoft.com/office/powerpoint/2010/main" val="3149151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are so important – but which one is vital?</a:t>
            </a:r>
          </a:p>
        </p:txBody>
      </p:sp>
      <p:sp>
        <p:nvSpPr>
          <p:cNvPr id="4" name="Slide Number Placeholder 3"/>
          <p:cNvSpPr>
            <a:spLocks noGrp="1"/>
          </p:cNvSpPr>
          <p:nvPr>
            <p:ph type="sldNum" sz="quarter" idx="10"/>
          </p:nvPr>
        </p:nvSpPr>
        <p:spPr/>
        <p:txBody>
          <a:bodyPr/>
          <a:lstStyle/>
          <a:p>
            <a:fld id="{723EABE5-B5CA-D149-81E6-7724CD8EBC1C}" type="slidenum">
              <a:rPr lang="en-US" smtClean="0"/>
              <a:pPr/>
              <a:t>43</a:t>
            </a:fld>
            <a:endParaRPr lang="en-US"/>
          </a:p>
        </p:txBody>
      </p:sp>
    </p:spTree>
    <p:extLst>
      <p:ext uri="{BB962C8B-B14F-4D97-AF65-F5344CB8AC3E}">
        <p14:creationId xmlns:p14="http://schemas.microsoft.com/office/powerpoint/2010/main" val="2896040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Morning announcements, table at parent/teacher conference</a:t>
            </a:r>
            <a:r>
              <a:rPr lang="en-US" baseline="0" dirty="0"/>
              <a:t> night, </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45</a:t>
            </a:fld>
            <a:endParaRPr lang="en-US"/>
          </a:p>
        </p:txBody>
      </p:sp>
    </p:spTree>
    <p:extLst>
      <p:ext uri="{BB962C8B-B14F-4D97-AF65-F5344CB8AC3E}">
        <p14:creationId xmlns:p14="http://schemas.microsoft.com/office/powerpoint/2010/main" val="34835811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46</a:t>
            </a:fld>
            <a:endParaRPr lang="en-US"/>
          </a:p>
        </p:txBody>
      </p:sp>
    </p:spTree>
    <p:extLst>
      <p:ext uri="{BB962C8B-B14F-4D97-AF65-F5344CB8AC3E}">
        <p14:creationId xmlns:p14="http://schemas.microsoft.com/office/powerpoint/2010/main" val="40818606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47</a:t>
            </a:fld>
            <a:endParaRPr lang="en-US"/>
          </a:p>
        </p:txBody>
      </p:sp>
    </p:spTree>
    <p:extLst>
      <p:ext uri="{BB962C8B-B14F-4D97-AF65-F5344CB8AC3E}">
        <p14:creationId xmlns:p14="http://schemas.microsoft.com/office/powerpoint/2010/main" val="4081860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48</a:t>
            </a:fld>
            <a:endParaRPr lang="en-US"/>
          </a:p>
        </p:txBody>
      </p:sp>
    </p:spTree>
    <p:extLst>
      <p:ext uri="{BB962C8B-B14F-4D97-AF65-F5344CB8AC3E}">
        <p14:creationId xmlns:p14="http://schemas.microsoft.com/office/powerpoint/2010/main" val="40818606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51</a:t>
            </a:fld>
            <a:endParaRPr lang="en-US"/>
          </a:p>
        </p:txBody>
      </p:sp>
    </p:spTree>
    <p:extLst>
      <p:ext uri="{BB962C8B-B14F-4D97-AF65-F5344CB8AC3E}">
        <p14:creationId xmlns:p14="http://schemas.microsoft.com/office/powerpoint/2010/main" val="4081860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10000"/>
              </a:lnSpc>
              <a:buNone/>
            </a:pPr>
            <a:r>
              <a:rPr lang="en-US" sz="1200" dirty="0">
                <a:solidFill>
                  <a:srgbClr val="404040"/>
                </a:solidFill>
                <a:latin typeface="Gotham Rounded Book"/>
                <a:cs typeface="Gotham Rounded Book"/>
              </a:rPr>
              <a:t>A School-Based Mental Health Program (SBMH) is essentially a mental health office inside a school which offer services targeted toward students who have emotional and behavioral difficulties.</a:t>
            </a:r>
          </a:p>
          <a:p>
            <a:pPr marL="0" indent="0">
              <a:lnSpc>
                <a:spcPct val="110000"/>
              </a:lnSpc>
              <a:buNone/>
            </a:pPr>
            <a:endParaRPr lang="en-US" sz="900" dirty="0">
              <a:solidFill>
                <a:srgbClr val="404040"/>
              </a:solidFill>
              <a:latin typeface="Gotham Rounded Book"/>
              <a:cs typeface="Gotham Rounded Book"/>
            </a:endParaRPr>
          </a:p>
          <a:p>
            <a:pPr marL="0" indent="0">
              <a:lnSpc>
                <a:spcPct val="110000"/>
              </a:lnSpc>
              <a:buNone/>
            </a:pPr>
            <a:r>
              <a:rPr lang="en-US" sz="1200" dirty="0">
                <a:solidFill>
                  <a:srgbClr val="404040"/>
                </a:solidFill>
                <a:latin typeface="Gotham Rounded Book"/>
                <a:cs typeface="Gotham Rounded Book"/>
              </a:rPr>
              <a:t>SBMH Programs create </a:t>
            </a:r>
            <a:r>
              <a:rPr lang="en-US" sz="1200" dirty="0">
                <a:solidFill>
                  <a:schemeClr val="accent6">
                    <a:lumMod val="75000"/>
                  </a:schemeClr>
                </a:solidFill>
                <a:latin typeface="Gotham Rounded Medium"/>
                <a:cs typeface="Gotham Rounded Medium"/>
              </a:rPr>
              <a:t>collaborations</a:t>
            </a:r>
            <a:r>
              <a:rPr lang="en-US" sz="1200" dirty="0">
                <a:solidFill>
                  <a:schemeClr val="accent6">
                    <a:lumMod val="75000"/>
                  </a:schemeClr>
                </a:solidFill>
                <a:latin typeface="Gotham Rounded Book"/>
                <a:cs typeface="Gotham Rounded Book"/>
              </a:rPr>
              <a:t> </a:t>
            </a:r>
            <a:r>
              <a:rPr lang="en-US" sz="1200" dirty="0">
                <a:solidFill>
                  <a:srgbClr val="404040"/>
                </a:solidFill>
                <a:latin typeface="Gotham Rounded Book"/>
                <a:cs typeface="Gotham Rounded Book"/>
              </a:rPr>
              <a:t>between individual schools/school systems and mental health agencies.</a:t>
            </a:r>
          </a:p>
          <a:p>
            <a:pPr marL="0" indent="0">
              <a:lnSpc>
                <a:spcPct val="110000"/>
              </a:lnSpc>
              <a:buNone/>
            </a:pPr>
            <a:endParaRPr lang="en-US" sz="900" dirty="0">
              <a:solidFill>
                <a:srgbClr val="404040"/>
              </a:solidFill>
              <a:latin typeface="Gotham Rounded Book"/>
              <a:cs typeface="Gotham Rounded Book"/>
            </a:endParaRPr>
          </a:p>
          <a:p>
            <a:pPr marL="0" indent="0">
              <a:lnSpc>
                <a:spcPct val="110000"/>
              </a:lnSpc>
              <a:buNone/>
            </a:pPr>
            <a:r>
              <a:rPr lang="en-US" sz="1200" dirty="0">
                <a:solidFill>
                  <a:srgbClr val="404040"/>
                </a:solidFill>
                <a:latin typeface="Gotham Rounded Book"/>
                <a:cs typeface="Gotham Rounded Book"/>
              </a:rPr>
              <a:t>SBMH Programs have been operating for well over 20 years in the majority of states across the nation.</a:t>
            </a:r>
          </a:p>
          <a:p>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4</a:t>
            </a:fld>
            <a:endParaRPr lang="en-US"/>
          </a:p>
        </p:txBody>
      </p:sp>
    </p:spTree>
    <p:extLst>
      <p:ext uri="{BB962C8B-B14F-4D97-AF65-F5344CB8AC3E}">
        <p14:creationId xmlns:p14="http://schemas.microsoft.com/office/powerpoint/2010/main" val="2587522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Partnerships between school systemts and mental health providers have existed</a:t>
            </a:r>
            <a:r>
              <a:rPr lang="en-US" baseline="0" dirty="0"/>
              <a:t> </a:t>
            </a:r>
            <a:r>
              <a:rPr lang="en-US" dirty="0"/>
              <a:t>for over 20 years.</a:t>
            </a:r>
          </a:p>
          <a:p>
            <a:r>
              <a:rPr lang="en-US" dirty="0"/>
              <a:t>20</a:t>
            </a:r>
            <a:r>
              <a:rPr lang="en-US" baseline="30000" dirty="0"/>
              <a:t>th</a:t>
            </a:r>
            <a:r>
              <a:rPr lang="en-US" dirty="0"/>
              <a:t> anniversary for</a:t>
            </a:r>
            <a:r>
              <a:rPr lang="en-US" baseline="0" dirty="0"/>
              <a:t> the advancing school based mental health conference in new orleans in November.</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5</a:t>
            </a:fld>
            <a:endParaRPr lang="en-US"/>
          </a:p>
        </p:txBody>
      </p:sp>
    </p:spTree>
    <p:extLst>
      <p:ext uri="{BB962C8B-B14F-4D97-AF65-F5344CB8AC3E}">
        <p14:creationId xmlns:p14="http://schemas.microsoft.com/office/powerpoint/2010/main" val="2587522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we</a:t>
            </a:r>
            <a:r>
              <a:rPr lang="en-US" baseline="0" dirty="0"/>
              <a:t> might not know is how these emotional and behavioral difficulties are impacting the child’s ability to perform academically.</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7</a:t>
            </a:fld>
            <a:endParaRPr lang="en-US"/>
          </a:p>
        </p:txBody>
      </p:sp>
    </p:spTree>
    <p:extLst>
      <p:ext uri="{BB962C8B-B14F-4D97-AF65-F5344CB8AC3E}">
        <p14:creationId xmlns:p14="http://schemas.microsoft.com/office/powerpoint/2010/main" val="958114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reason for school based mental health.  The</a:t>
            </a:r>
            <a:r>
              <a:rPr lang="en-US" baseline="0" dirty="0"/>
              <a:t> children that are helped by these programs are often the ones NOT yet in the system.  They are in the shallow end.  Problems may just be beginning to surface:</a:t>
            </a:r>
          </a:p>
          <a:p>
            <a:r>
              <a:rPr lang="en-US" baseline="0" dirty="0"/>
              <a:t>A child who has recently moved to a new area leaving behind a strong suppot system.</a:t>
            </a:r>
          </a:p>
          <a:p>
            <a:r>
              <a:rPr lang="en-US" baseline="0" dirty="0"/>
              <a:t>A child who’s father went to jail and now the mother is stressed and taking her anger out on the child</a:t>
            </a:r>
          </a:p>
          <a:p>
            <a:r>
              <a:rPr lang="en-US" baseline="0" dirty="0"/>
              <a:t>A child who is isolating himself and lacks the skills needed to make and keep friends</a:t>
            </a:r>
          </a:p>
          <a:p>
            <a:endParaRPr lang="en-US" baseline="0" dirty="0"/>
          </a:p>
          <a:p>
            <a:r>
              <a:rPr lang="en-US" baseline="0" dirty="0"/>
              <a:t>So, do you see the need?  Let’s talk now about the model.  How does it work?</a:t>
            </a:r>
          </a:p>
        </p:txBody>
      </p:sp>
      <p:sp>
        <p:nvSpPr>
          <p:cNvPr id="4" name="Slide Number Placeholder 3"/>
          <p:cNvSpPr>
            <a:spLocks noGrp="1"/>
          </p:cNvSpPr>
          <p:nvPr>
            <p:ph type="sldNum" sz="quarter" idx="10"/>
          </p:nvPr>
        </p:nvSpPr>
        <p:spPr/>
        <p:txBody>
          <a:bodyPr/>
          <a:lstStyle/>
          <a:p>
            <a:fld id="{723EABE5-B5CA-D149-81E6-7724CD8EBC1C}" type="slidenum">
              <a:rPr lang="en-US" smtClean="0"/>
              <a:pPr/>
              <a:t>9</a:t>
            </a:fld>
            <a:endParaRPr lang="en-US"/>
          </a:p>
        </p:txBody>
      </p:sp>
    </p:spTree>
    <p:extLst>
      <p:ext uri="{BB962C8B-B14F-4D97-AF65-F5344CB8AC3E}">
        <p14:creationId xmlns:p14="http://schemas.microsoft.com/office/powerpoint/2010/main" val="2488750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may be thinking – yes, I agree – these children need to get services.</a:t>
            </a:r>
            <a:r>
              <a:rPr lang="en-US" baseline="0" dirty="0"/>
              <a:t>  But why do they have to get them at school?  They aren’t at school for a therapy appointment – they are at school to learn, right?</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10</a:t>
            </a:fld>
            <a:endParaRPr lang="en-US"/>
          </a:p>
        </p:txBody>
      </p:sp>
    </p:spTree>
    <p:extLst>
      <p:ext uri="{BB962C8B-B14F-4D97-AF65-F5344CB8AC3E}">
        <p14:creationId xmlns:p14="http://schemas.microsoft.com/office/powerpoint/2010/main" val="2171995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are important</a:t>
            </a:r>
          </a:p>
        </p:txBody>
      </p:sp>
      <p:sp>
        <p:nvSpPr>
          <p:cNvPr id="4" name="Slide Number Placeholder 3"/>
          <p:cNvSpPr>
            <a:spLocks noGrp="1"/>
          </p:cNvSpPr>
          <p:nvPr>
            <p:ph type="sldNum" sz="quarter" idx="10"/>
          </p:nvPr>
        </p:nvSpPr>
        <p:spPr/>
        <p:txBody>
          <a:bodyPr/>
          <a:lstStyle/>
          <a:p>
            <a:fld id="{723EABE5-B5CA-D149-81E6-7724CD8EBC1C}" type="slidenum">
              <a:rPr lang="en-US" smtClean="0"/>
              <a:pPr/>
              <a:t>11</a:t>
            </a:fld>
            <a:endParaRPr lang="en-US"/>
          </a:p>
        </p:txBody>
      </p:sp>
    </p:spTree>
    <p:extLst>
      <p:ext uri="{BB962C8B-B14F-4D97-AF65-F5344CB8AC3E}">
        <p14:creationId xmlns:p14="http://schemas.microsoft.com/office/powerpoint/2010/main" val="2171995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Georgia’s Mandated</a:t>
            </a:r>
            <a:r>
              <a:rPr lang="en-US" baseline="0" dirty="0"/>
              <a:t> rate is 450:1</a:t>
            </a:r>
            <a:endParaRPr lang="en-US" dirty="0"/>
          </a:p>
        </p:txBody>
      </p:sp>
      <p:sp>
        <p:nvSpPr>
          <p:cNvPr id="4" name="Slide Number Placeholder 3"/>
          <p:cNvSpPr>
            <a:spLocks noGrp="1"/>
          </p:cNvSpPr>
          <p:nvPr>
            <p:ph type="sldNum" sz="quarter" idx="10"/>
          </p:nvPr>
        </p:nvSpPr>
        <p:spPr/>
        <p:txBody>
          <a:bodyPr/>
          <a:lstStyle/>
          <a:p>
            <a:fld id="{723EABE5-B5CA-D149-81E6-7724CD8EBC1C}" type="slidenum">
              <a:rPr lang="en-US" smtClean="0"/>
              <a:pPr/>
              <a:t>13</a:t>
            </a:fld>
            <a:endParaRPr lang="en-US"/>
          </a:p>
        </p:txBody>
      </p:sp>
    </p:spTree>
    <p:extLst>
      <p:ext uri="{BB962C8B-B14F-4D97-AF65-F5344CB8AC3E}">
        <p14:creationId xmlns:p14="http://schemas.microsoft.com/office/powerpoint/2010/main" val="1689850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3659654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3983694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830836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2913289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1017399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2786287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2156184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3692883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3518171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3488597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75AF508-7573-EF4C-8320-1262888DAEC6}" type="datetimeFigureOut">
              <a:rPr lang="en-US" smtClean="0"/>
              <a:pPr/>
              <a:t>10/30/2018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D8D23C-5B78-7546-85C1-4DD28F5474AA}" type="slidenum">
              <a:rPr lang="en-US" smtClean="0"/>
              <a:pPr/>
              <a:t>‹#›</a:t>
            </a:fld>
            <a:endParaRPr lang="en-US"/>
          </a:p>
        </p:txBody>
      </p:sp>
    </p:spTree>
    <p:extLst>
      <p:ext uri="{BB962C8B-B14F-4D97-AF65-F5344CB8AC3E}">
        <p14:creationId xmlns:p14="http://schemas.microsoft.com/office/powerpoint/2010/main" val="10129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5AF508-7573-EF4C-8320-1262888DAEC6}" type="datetimeFigureOut">
              <a:rPr lang="en-US" smtClean="0"/>
              <a:pPr/>
              <a:t>10/30/2018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D23C-5B78-7546-85C1-4DD28F5474AA}" type="slidenum">
              <a:rPr lang="en-US" smtClean="0"/>
              <a:pPr/>
              <a:t>‹#›</a:t>
            </a:fld>
            <a:endParaRPr lang="en-US"/>
          </a:p>
        </p:txBody>
      </p:sp>
    </p:spTree>
    <p:extLst>
      <p:ext uri="{BB962C8B-B14F-4D97-AF65-F5344CB8AC3E}">
        <p14:creationId xmlns:p14="http://schemas.microsoft.com/office/powerpoint/2010/main" val="17521767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ghpc.gsu.edu/2016/02/12/schools-ideal-place-to-help-kids-access-mental-health-servic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idea.ed.gov/"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cms.gov/research-statistics-data-and-systems/computer-data-and-systems/medicaidbudgetexpendsystem/downloads/schoolhealthsvcs.pdf"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hyperlink" Target="https://vimeo.com/175978428" TargetMode="Externa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8" Type="http://schemas.openxmlformats.org/officeDocument/2006/relationships/hyperlink" Target="http://www.socialworktoday.com/archive/111312p24.shtml" TargetMode="External"/><Relationship Id="rId3" Type="http://schemas.openxmlformats.org/officeDocument/2006/relationships/hyperlink" Target="http://www.childrensdefense.org/library/data/mental-health-factsheet.pdf" TargetMode="External"/><Relationship Id="rId7" Type="http://schemas.openxmlformats.org/officeDocument/2006/relationships/hyperlink" Target="http://www.ncbi.nlm.nih.gov/pmc/articles/PMC2556722/"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pediatrics.aappublications.org/content/113/6/1839" TargetMode="External"/><Relationship Id="rId5" Type="http://schemas.openxmlformats.org/officeDocument/2006/relationships/hyperlink" Target="http://ghpc.gsu.edu/2016/02/12/schools-ideal-place-to-help-kids-access-mental-health-services/" TargetMode="External"/><Relationship Id="rId4" Type="http://schemas.openxmlformats.org/officeDocument/2006/relationships/hyperlink" Target="http://www.whyy.org/news/sci20090302Mentalprepub.pdf" TargetMode="External"/></Relationships>
</file>

<file path=ppt/slides/_rels/slide52.xml.rels><?xml version="1.0" encoding="UTF-8" standalone="yes"?>
<Relationships xmlns="http://schemas.openxmlformats.org/package/2006/relationships"><Relationship Id="rId2" Type="http://schemas.openxmlformats.org/officeDocument/2006/relationships/hyperlink" Target="mailto:jwilhoite@gahope.org"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896" y="222622"/>
            <a:ext cx="8832438" cy="6063198"/>
          </a:xfrm>
          <a:prstGeom prst="rect">
            <a:avLst/>
          </a:prstGeom>
          <a:noFill/>
        </p:spPr>
        <p:txBody>
          <a:bodyPr wrap="square" rtlCol="0">
            <a:spAutoFit/>
          </a:bodyPr>
          <a:lstStyle/>
          <a:p>
            <a:pPr algn="ctr"/>
            <a:endParaRPr lang="en-US" dirty="0">
              <a:solidFill>
                <a:schemeClr val="accent5">
                  <a:lumMod val="75000"/>
                </a:schemeClr>
              </a:solidFill>
              <a:latin typeface="Gotham Rounded Bold"/>
              <a:cs typeface="Gotham Rounded Bold"/>
            </a:endParaRPr>
          </a:p>
          <a:p>
            <a:pPr algn="ctr"/>
            <a:r>
              <a:rPr lang="en-US" sz="3200" dirty="0">
                <a:solidFill>
                  <a:schemeClr val="accent5">
                    <a:lumMod val="75000"/>
                  </a:schemeClr>
                </a:solidFill>
                <a:latin typeface="Gotham Rounded Bold"/>
                <a:cs typeface="Gotham Rounded Bold"/>
              </a:rPr>
              <a:t>School Based Mental Health; as it supports PBIS</a:t>
            </a:r>
          </a:p>
          <a:p>
            <a:endParaRPr lang="en-US" sz="300" dirty="0">
              <a:latin typeface="Gotham Rounded Bold"/>
              <a:cs typeface="Gotham Rounded Bold"/>
            </a:endParaRPr>
          </a:p>
          <a:p>
            <a:endParaRPr lang="en-US" sz="1400" dirty="0">
              <a:latin typeface="Gotham Rounded Bold"/>
              <a:cs typeface="Gotham Rounded Bold"/>
            </a:endParaRPr>
          </a:p>
          <a:p>
            <a:endParaRPr lang="en-US" dirty="0">
              <a:latin typeface="Gotham Rounded Bold"/>
              <a:cs typeface="Gotham Rounded Bold"/>
            </a:endParaRPr>
          </a:p>
          <a:p>
            <a:endParaRPr lang="en-US" dirty="0">
              <a:latin typeface="Gotham Rounded Bold"/>
              <a:cs typeface="Gotham Rounded Bold"/>
            </a:endParaRPr>
          </a:p>
          <a:p>
            <a:endParaRPr lang="en-US" dirty="0">
              <a:latin typeface="Gotham Rounded Bold"/>
              <a:cs typeface="Gotham Rounded Bold"/>
            </a:endParaRPr>
          </a:p>
          <a:p>
            <a:endParaRPr lang="en-US" dirty="0">
              <a:latin typeface="Gotham Rounded Bold"/>
              <a:cs typeface="Gotham Rounded Bold"/>
            </a:endParaRPr>
          </a:p>
          <a:p>
            <a:endParaRPr lang="en-US" dirty="0">
              <a:latin typeface="Gotham Rounded Bold"/>
              <a:cs typeface="Gotham Rounded Bold"/>
            </a:endParaRPr>
          </a:p>
          <a:p>
            <a:endParaRPr lang="en-US" dirty="0">
              <a:latin typeface="Gotham Rounded Bold"/>
              <a:cs typeface="Gotham Rounded Bold"/>
            </a:endParaRPr>
          </a:p>
          <a:p>
            <a:endParaRPr lang="en-US" dirty="0">
              <a:latin typeface="Gotham Rounded Bold"/>
              <a:cs typeface="Gotham Rounded Bold"/>
            </a:endParaRPr>
          </a:p>
          <a:p>
            <a:endParaRPr lang="en-US" dirty="0">
              <a:latin typeface="Gotham Rounded Bold"/>
              <a:cs typeface="Gotham Rounded Bold"/>
            </a:endParaRPr>
          </a:p>
          <a:p>
            <a:pPr algn="ctr"/>
            <a:endParaRPr lang="en-US" dirty="0">
              <a:latin typeface="Gotham Rounded Bold"/>
              <a:cs typeface="Gotham Rounded Bold"/>
            </a:endParaRPr>
          </a:p>
          <a:p>
            <a:pPr algn="ctr"/>
            <a:endParaRPr lang="en-US" dirty="0">
              <a:latin typeface="Gotham Rounded Bold"/>
              <a:cs typeface="Gotham Rounded Bold"/>
            </a:endParaRPr>
          </a:p>
          <a:p>
            <a:pPr algn="ctr"/>
            <a:endParaRPr lang="en-US" dirty="0">
              <a:latin typeface="Gotham Rounded Bold"/>
              <a:cs typeface="Gotham Rounded Bold"/>
            </a:endParaRPr>
          </a:p>
          <a:p>
            <a:pPr algn="ctr"/>
            <a:endParaRPr lang="en-US" dirty="0">
              <a:latin typeface="Gotham Rounded Bold"/>
              <a:cs typeface="Gotham Rounded Bold"/>
            </a:endParaRPr>
          </a:p>
          <a:p>
            <a:pPr algn="ctr"/>
            <a:endParaRPr lang="en-US" sz="100" dirty="0">
              <a:solidFill>
                <a:srgbClr val="404040"/>
              </a:solidFill>
              <a:latin typeface="Gotham Rounded Bold"/>
              <a:cs typeface="Gotham Rounded Bold"/>
            </a:endParaRPr>
          </a:p>
          <a:p>
            <a:pPr algn="ctr"/>
            <a:r>
              <a:rPr lang="en-US" sz="2400" dirty="0">
                <a:solidFill>
                  <a:srgbClr val="404040"/>
                </a:solidFill>
                <a:latin typeface="Gotham Rounded Medium"/>
                <a:cs typeface="Gotham Rounded Medium"/>
              </a:rPr>
              <a:t>Presented By:</a:t>
            </a:r>
            <a:endParaRPr lang="en-US" sz="1600" dirty="0">
              <a:solidFill>
                <a:srgbClr val="404040"/>
              </a:solidFill>
              <a:latin typeface="Gotham Rounded Medium"/>
              <a:cs typeface="Gotham Rounded Medium"/>
            </a:endParaRPr>
          </a:p>
          <a:p>
            <a:r>
              <a:rPr lang="en-US" sz="1600" dirty="0">
                <a:solidFill>
                  <a:srgbClr val="404040"/>
                </a:solidFill>
                <a:latin typeface="Gotham Rounded Medium"/>
                <a:cs typeface="Gotham Rounded Medium"/>
              </a:rPr>
              <a:t>Jenny Wilhoite, LAPC, </a:t>
            </a:r>
            <a:r>
              <a:rPr lang="en-US" sz="1600" dirty="0" err="1">
                <a:solidFill>
                  <a:srgbClr val="404040"/>
                </a:solidFill>
                <a:latin typeface="Gotham Rounded Medium"/>
                <a:cs typeface="Gotham Rounded Medium"/>
              </a:rPr>
              <a:t>M.Ed</a:t>
            </a:r>
            <a:r>
              <a:rPr lang="en-US" sz="1600" dirty="0">
                <a:solidFill>
                  <a:srgbClr val="404040"/>
                </a:solidFill>
                <a:latin typeface="Gotham Rounded Medium"/>
                <a:cs typeface="Gotham Rounded Medium"/>
              </a:rPr>
              <a:t>, 					Paula Martin, </a:t>
            </a:r>
            <a:r>
              <a:rPr lang="en-US" sz="1600" dirty="0" err="1">
                <a:solidFill>
                  <a:srgbClr val="404040"/>
                </a:solidFill>
                <a:latin typeface="Gotham Rounded Medium"/>
                <a:cs typeface="Gotham Rounded Medium"/>
              </a:rPr>
              <a:t>EdS</a:t>
            </a:r>
            <a:r>
              <a:rPr lang="en-US" sz="1600" dirty="0">
                <a:solidFill>
                  <a:srgbClr val="404040"/>
                </a:solidFill>
                <a:latin typeface="Gotham Rounded Medium"/>
                <a:cs typeface="Gotham Rounded Medium"/>
              </a:rPr>
              <a:t>, </a:t>
            </a:r>
            <a:r>
              <a:rPr lang="en-US" sz="1600" dirty="0" err="1">
                <a:solidFill>
                  <a:srgbClr val="404040"/>
                </a:solidFill>
                <a:latin typeface="Gotham Rounded Medium"/>
                <a:cs typeface="Gotham Rounded Medium"/>
              </a:rPr>
              <a:t>M.Ed</a:t>
            </a:r>
            <a:endParaRPr lang="en-US" sz="1600" dirty="0">
              <a:solidFill>
                <a:srgbClr val="404040"/>
              </a:solidFill>
              <a:latin typeface="Gotham Rounded Medium"/>
              <a:cs typeface="Gotham Rounded Medium"/>
            </a:endParaRPr>
          </a:p>
          <a:p>
            <a:r>
              <a:rPr lang="en-US" sz="1600" dirty="0">
                <a:solidFill>
                  <a:srgbClr val="404040"/>
                </a:solidFill>
                <a:latin typeface="Gotham Rounded Medium"/>
                <a:cs typeface="Gotham Rounded Medium"/>
              </a:rPr>
              <a:t>Director of School Based Mental Health 			Director of Exceptional Student Services</a:t>
            </a:r>
          </a:p>
          <a:p>
            <a:r>
              <a:rPr lang="en-US" sz="1600" dirty="0">
                <a:solidFill>
                  <a:srgbClr val="404040"/>
                </a:solidFill>
                <a:latin typeface="Gotham Rounded Medium"/>
                <a:cs typeface="Gotham Rounded Medium"/>
              </a:rPr>
              <a:t>Georgia HOPE								Murray County Schools</a:t>
            </a:r>
          </a:p>
          <a:p>
            <a:r>
              <a:rPr lang="en-US" sz="1600" dirty="0">
                <a:solidFill>
                  <a:srgbClr val="404040"/>
                </a:solidFill>
                <a:latin typeface="Gotham Rounded Medium"/>
                <a:cs typeface="Gotham Rounded Medium"/>
              </a:rPr>
              <a:t>Murray, Bartow, Catoosa, Walker, </a:t>
            </a:r>
          </a:p>
          <a:p>
            <a:r>
              <a:rPr lang="en-US" sz="1600" dirty="0">
                <a:solidFill>
                  <a:srgbClr val="404040"/>
                </a:solidFill>
                <a:latin typeface="Gotham Rounded Medium"/>
                <a:cs typeface="Gotham Rounded Medium"/>
              </a:rPr>
              <a:t>Gordon, Rome City, Floyd Counties</a:t>
            </a:r>
          </a:p>
        </p:txBody>
      </p:sp>
      <p:pic>
        <p:nvPicPr>
          <p:cNvPr id="3" name="Picture 2"/>
          <p:cNvPicPr>
            <a:picLocks noChangeAspect="1"/>
          </p:cNvPicPr>
          <p:nvPr/>
        </p:nvPicPr>
        <p:blipFill>
          <a:blip r:embed="rId3"/>
          <a:stretch>
            <a:fillRect/>
          </a:stretch>
        </p:blipFill>
        <p:spPr>
          <a:xfrm>
            <a:off x="2059099" y="1226423"/>
            <a:ext cx="5200901" cy="3310157"/>
          </a:xfrm>
          <a:prstGeom prst="rect">
            <a:avLst/>
          </a:prstGeom>
        </p:spPr>
      </p:pic>
    </p:spTree>
    <p:extLst>
      <p:ext uri="{BB962C8B-B14F-4D97-AF65-F5344CB8AC3E}">
        <p14:creationId xmlns:p14="http://schemas.microsoft.com/office/powerpoint/2010/main" val="3935005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dirty="0">
                <a:solidFill>
                  <a:srgbClr val="404040"/>
                </a:solidFill>
                <a:latin typeface="Gotham Rounded Book"/>
                <a:cs typeface="Gotham Rounded Book"/>
              </a:rPr>
              <a:t>Teachers are often the </a:t>
            </a:r>
            <a:r>
              <a:rPr lang="en-US" sz="2200" dirty="0">
                <a:solidFill>
                  <a:srgbClr val="E46C0A"/>
                </a:solidFill>
                <a:latin typeface="Gotham Rounded Medium"/>
                <a:cs typeface="Gotham Rounded Medium"/>
              </a:rPr>
              <a:t>first to notice </a:t>
            </a:r>
            <a:r>
              <a:rPr lang="en-US" sz="2200" dirty="0">
                <a:solidFill>
                  <a:srgbClr val="404040"/>
                </a:solidFill>
                <a:latin typeface="Gotham Rounded Book"/>
                <a:cs typeface="Gotham Rounded Book"/>
              </a:rPr>
              <a:t>that a child is struggling</a:t>
            </a:r>
          </a:p>
          <a:p>
            <a:r>
              <a:rPr lang="en-US" sz="2200" dirty="0">
                <a:solidFill>
                  <a:srgbClr val="404040"/>
                </a:solidFill>
                <a:latin typeface="Gotham Rounded Book"/>
                <a:cs typeface="Gotham Rounded Book"/>
              </a:rPr>
              <a:t>Improves overall </a:t>
            </a:r>
            <a:r>
              <a:rPr lang="en-US" sz="2200" dirty="0">
                <a:solidFill>
                  <a:srgbClr val="E46C0A"/>
                </a:solidFill>
                <a:latin typeface="Gotham Rounded Medium"/>
                <a:cs typeface="Gotham Rounded Medium"/>
              </a:rPr>
              <a:t>school climate </a:t>
            </a:r>
            <a:r>
              <a:rPr lang="en-US" sz="2200" dirty="0">
                <a:solidFill>
                  <a:srgbClr val="404040"/>
                </a:solidFill>
                <a:latin typeface="Gotham Rounded Book"/>
                <a:cs typeface="Gotham Rounded Book"/>
              </a:rPr>
              <a:t>by reducing classroom disruptions </a:t>
            </a:r>
          </a:p>
          <a:p>
            <a:r>
              <a:rPr lang="en-US" sz="2200" dirty="0">
                <a:solidFill>
                  <a:srgbClr val="404040"/>
                </a:solidFill>
                <a:latin typeface="Gotham Rounded Book"/>
                <a:cs typeface="Gotham Rounded Book"/>
              </a:rPr>
              <a:t>Provides relief from symptoms </a:t>
            </a:r>
            <a:r>
              <a:rPr lang="en-US" sz="2200" dirty="0">
                <a:solidFill>
                  <a:srgbClr val="E46C0A"/>
                </a:solidFill>
                <a:latin typeface="Gotham Rounded Medium"/>
                <a:cs typeface="Gotham Rounded Medium"/>
              </a:rPr>
              <a:t>earlier</a:t>
            </a:r>
            <a:r>
              <a:rPr lang="en-US" sz="2200" dirty="0">
                <a:solidFill>
                  <a:srgbClr val="404040"/>
                </a:solidFill>
                <a:latin typeface="Gotham Rounded Book"/>
                <a:cs typeface="Gotham Rounded Book"/>
              </a:rPr>
              <a:t> rather than later</a:t>
            </a:r>
          </a:p>
          <a:p>
            <a:r>
              <a:rPr lang="en-US" sz="2200" dirty="0">
                <a:solidFill>
                  <a:srgbClr val="404040"/>
                </a:solidFill>
                <a:latin typeface="Gotham Rounded Book"/>
                <a:cs typeface="Gotham Rounded Book"/>
              </a:rPr>
              <a:t>Can </a:t>
            </a:r>
            <a:r>
              <a:rPr lang="en-US" sz="2200" dirty="0">
                <a:solidFill>
                  <a:srgbClr val="E46C0A"/>
                </a:solidFill>
                <a:latin typeface="Gotham Rounded Medium"/>
                <a:cs typeface="Gotham Rounded Medium"/>
              </a:rPr>
              <a:t>prevent</a:t>
            </a:r>
            <a:r>
              <a:rPr lang="en-US" sz="2200" dirty="0">
                <a:solidFill>
                  <a:srgbClr val="404040"/>
                </a:solidFill>
                <a:latin typeface="Gotham Rounded Book"/>
                <a:cs typeface="Gotham Rounded Book"/>
              </a:rPr>
              <a:t> long-term problems</a:t>
            </a:r>
          </a:p>
          <a:p>
            <a:r>
              <a:rPr lang="en-US" sz="2200" dirty="0">
                <a:solidFill>
                  <a:srgbClr val="404040"/>
                </a:solidFill>
                <a:latin typeface="Gotham Rounded Book"/>
                <a:cs typeface="Gotham Rounded Book"/>
              </a:rPr>
              <a:t>Improves academic performance and personal relationships</a:t>
            </a:r>
          </a:p>
          <a:p>
            <a:r>
              <a:rPr lang="en-US" sz="2200" dirty="0">
                <a:solidFill>
                  <a:srgbClr val="E46C0A"/>
                </a:solidFill>
                <a:latin typeface="Gotham Rounded Medium"/>
                <a:cs typeface="Gotham Rounded Medium"/>
              </a:rPr>
              <a:t>The large majority </a:t>
            </a:r>
            <a:r>
              <a:rPr lang="en-US" sz="2200" dirty="0">
                <a:latin typeface="Gotham Rounded Book"/>
                <a:cs typeface="Gotham Rounded Book"/>
              </a:rPr>
              <a:t>(70-80%) of the kids who need services do not receive them</a:t>
            </a:r>
            <a:r>
              <a:rPr lang="en-US" sz="2200" dirty="0">
                <a:solidFill>
                  <a:schemeClr val="tx1">
                    <a:lumMod val="75000"/>
                    <a:lumOff val="25000"/>
                  </a:schemeClr>
                </a:solidFill>
                <a:latin typeface="Gotham Rounded Book"/>
                <a:cs typeface="Gotham Rounded Book"/>
              </a:rPr>
              <a:t>.</a:t>
            </a:r>
          </a:p>
          <a:p>
            <a:pPr lvl="1"/>
            <a:r>
              <a:rPr lang="en-US" sz="1800" dirty="0">
                <a:solidFill>
                  <a:schemeClr val="tx1">
                    <a:lumMod val="75000"/>
                    <a:lumOff val="25000"/>
                  </a:schemeClr>
                </a:solidFill>
                <a:latin typeface="Gotham Rounded Book"/>
                <a:cs typeface="Gotham Rounded Book"/>
              </a:rPr>
              <a:t>Lack of access and transportation</a:t>
            </a:r>
          </a:p>
          <a:p>
            <a:pPr lvl="1"/>
            <a:r>
              <a:rPr lang="en-US" sz="1800" dirty="0">
                <a:solidFill>
                  <a:schemeClr val="tx1">
                    <a:lumMod val="75000"/>
                    <a:lumOff val="25000"/>
                  </a:schemeClr>
                </a:solidFill>
                <a:latin typeface="Gotham Rounded Book"/>
                <a:cs typeface="Gotham Rounded Book"/>
              </a:rPr>
              <a:t>Financial constraints</a:t>
            </a:r>
          </a:p>
          <a:p>
            <a:pPr lvl="1"/>
            <a:r>
              <a:rPr lang="en-US" sz="1800" dirty="0">
                <a:solidFill>
                  <a:schemeClr val="tx1">
                    <a:lumMod val="75000"/>
                    <a:lumOff val="25000"/>
                  </a:schemeClr>
                </a:solidFill>
                <a:latin typeface="Gotham Rounded Book"/>
                <a:cs typeface="Gotham Rounded Book"/>
              </a:rPr>
              <a:t>Mental health professional shortage areas</a:t>
            </a:r>
          </a:p>
          <a:p>
            <a:pPr lvl="1"/>
            <a:r>
              <a:rPr lang="en-US" sz="1800" dirty="0">
                <a:solidFill>
                  <a:schemeClr val="tx1">
                    <a:lumMod val="75000"/>
                    <a:lumOff val="25000"/>
                  </a:schemeClr>
                </a:solidFill>
                <a:latin typeface="Gotham Rounded Book"/>
                <a:cs typeface="Gotham Rounded Book"/>
              </a:rPr>
              <a:t>Mental health stigma</a:t>
            </a:r>
          </a:p>
          <a:p>
            <a:pPr>
              <a:lnSpc>
                <a:spcPct val="110000"/>
              </a:lnSpc>
            </a:pPr>
            <a:endParaRPr lang="en-US" sz="2200" dirty="0">
              <a:solidFill>
                <a:srgbClr val="404040"/>
              </a:solidFill>
              <a:latin typeface="Gotham Rounded Book"/>
              <a:cs typeface="Gotham Rounded Book"/>
            </a:endParaRPr>
          </a:p>
        </p:txBody>
      </p:sp>
      <p:sp>
        <p:nvSpPr>
          <p:cNvPr id="6" name="Title 5"/>
          <p:cNvSpPr>
            <a:spLocks noGrp="1"/>
          </p:cNvSpPr>
          <p:nvPr>
            <p:ph type="title"/>
          </p:nvPr>
        </p:nvSpPr>
        <p:spPr/>
        <p:txBody>
          <a:bodyPr>
            <a:noAutofit/>
          </a:bodyPr>
          <a:lstStyle/>
          <a:p>
            <a:pPr algn="l"/>
            <a:r>
              <a:rPr lang="en-US" sz="4800" dirty="0">
                <a:solidFill>
                  <a:srgbClr val="31859C"/>
                </a:solidFill>
                <a:latin typeface="Gotham Rounded Bold"/>
                <a:cs typeface="Gotham Rounded Bold"/>
              </a:rPr>
              <a:t>Why at School?</a:t>
            </a:r>
            <a:endParaRPr lang="en-US" sz="4800" dirty="0">
              <a:solidFill>
                <a:srgbClr val="31859C"/>
              </a:solidFill>
            </a:endParaRPr>
          </a:p>
        </p:txBody>
      </p:sp>
    </p:spTree>
    <p:extLst>
      <p:ext uri="{BB962C8B-B14F-4D97-AF65-F5344CB8AC3E}">
        <p14:creationId xmlns:p14="http://schemas.microsoft.com/office/powerpoint/2010/main" val="2559595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69926"/>
            <a:ext cx="4692144" cy="477885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a:solidFill>
                  <a:schemeClr val="accent5">
                    <a:lumMod val="75000"/>
                  </a:schemeClr>
                </a:solidFill>
                <a:latin typeface="Gotham Rounded Bold"/>
                <a:cs typeface="Gotham Rounded Bold"/>
              </a:rPr>
              <a:t>Yes. They do.</a:t>
            </a:r>
            <a:endParaRPr lang="en-US" sz="1200" dirty="0">
              <a:solidFill>
                <a:srgbClr val="404040"/>
              </a:solidFill>
              <a:latin typeface="Gotham Rounded Book"/>
              <a:cs typeface="Gotham Rounded Book"/>
            </a:endParaRPr>
          </a:p>
          <a:p>
            <a:pPr marL="0" indent="0">
              <a:buNone/>
            </a:pPr>
            <a:endParaRPr lang="en-US" sz="1100" dirty="0">
              <a:solidFill>
                <a:srgbClr val="404040"/>
              </a:solidFill>
              <a:latin typeface="Gotham Rounded Book"/>
              <a:cs typeface="Gotham Rounded Book"/>
            </a:endParaRPr>
          </a:p>
          <a:p>
            <a:pPr marL="0" indent="0">
              <a:buNone/>
            </a:pPr>
            <a:r>
              <a:rPr lang="en-US" sz="2000" dirty="0">
                <a:solidFill>
                  <a:srgbClr val="404040"/>
                </a:solidFill>
                <a:latin typeface="Gotham Rounded Book"/>
                <a:cs typeface="Gotham Rounded Book"/>
              </a:rPr>
              <a:t>And they are also responsible for:</a:t>
            </a:r>
          </a:p>
          <a:p>
            <a:r>
              <a:rPr lang="en-US" sz="2000" dirty="0">
                <a:solidFill>
                  <a:srgbClr val="404040"/>
                </a:solidFill>
                <a:latin typeface="Gotham Rounded Book"/>
                <a:cs typeface="Gotham Rounded Book"/>
              </a:rPr>
              <a:t>Classroom lessons</a:t>
            </a:r>
          </a:p>
          <a:p>
            <a:r>
              <a:rPr lang="en-US" sz="2000" dirty="0">
                <a:solidFill>
                  <a:srgbClr val="404040"/>
                </a:solidFill>
                <a:latin typeface="Gotham Rounded Book"/>
                <a:cs typeface="Gotham Rounded Book"/>
              </a:rPr>
              <a:t>Attendance tracking</a:t>
            </a:r>
          </a:p>
          <a:p>
            <a:r>
              <a:rPr lang="en-US" sz="2000" dirty="0">
                <a:solidFill>
                  <a:srgbClr val="404040"/>
                </a:solidFill>
                <a:latin typeface="Gotham Rounded Book"/>
                <a:cs typeface="Gotham Rounded Book"/>
              </a:rPr>
              <a:t>Community resource linkage </a:t>
            </a:r>
          </a:p>
          <a:p>
            <a:r>
              <a:rPr lang="en-US" sz="2000" dirty="0">
                <a:solidFill>
                  <a:srgbClr val="404040"/>
                </a:solidFill>
                <a:latin typeface="Gotham Rounded Book"/>
                <a:cs typeface="Gotham Rounded Book"/>
              </a:rPr>
              <a:t>College prep </a:t>
            </a:r>
          </a:p>
          <a:p>
            <a:r>
              <a:rPr lang="en-US" sz="2000" dirty="0">
                <a:solidFill>
                  <a:srgbClr val="404040"/>
                </a:solidFill>
                <a:latin typeface="Gotham Rounded Book"/>
                <a:cs typeface="Gotham Rounded Book"/>
              </a:rPr>
              <a:t>Paperwork</a:t>
            </a:r>
          </a:p>
          <a:p>
            <a:r>
              <a:rPr lang="en-US" sz="2000" dirty="0">
                <a:solidFill>
                  <a:srgbClr val="404040"/>
                </a:solidFill>
                <a:latin typeface="Gotham Rounded Book"/>
                <a:cs typeface="Gotham Rounded Book"/>
              </a:rPr>
              <a:t>Phone calls</a:t>
            </a:r>
          </a:p>
          <a:p>
            <a:r>
              <a:rPr lang="en-US" sz="2000" dirty="0">
                <a:solidFill>
                  <a:srgbClr val="404040"/>
                </a:solidFill>
                <a:latin typeface="Gotham Rounded Book"/>
                <a:cs typeface="Gotham Rounded Book"/>
              </a:rPr>
              <a:t>Meetings</a:t>
            </a:r>
          </a:p>
          <a:p>
            <a:r>
              <a:rPr lang="en-US" sz="2000" dirty="0">
                <a:solidFill>
                  <a:srgbClr val="404040"/>
                </a:solidFill>
                <a:latin typeface="Gotham Rounded Book"/>
                <a:cs typeface="Gotham Rounded Book"/>
              </a:rPr>
              <a:t>Unscheduled drop-ins from students</a:t>
            </a:r>
          </a:p>
          <a:p>
            <a:pPr marL="0" indent="0" algn="r">
              <a:buNone/>
            </a:pPr>
            <a:endParaRPr lang="en-US" sz="800" dirty="0">
              <a:solidFill>
                <a:srgbClr val="404040"/>
              </a:solidFill>
              <a:latin typeface="Gotham Rounded Book"/>
              <a:cs typeface="Gotham Rounded Book"/>
            </a:endParaRPr>
          </a:p>
          <a:p>
            <a:pPr marL="0" indent="0" algn="r">
              <a:buNone/>
            </a:pPr>
            <a:r>
              <a:rPr lang="en-US" sz="2000" dirty="0">
                <a:solidFill>
                  <a:srgbClr val="404040"/>
                </a:solidFill>
                <a:latin typeface="Gotham Rounded Book"/>
                <a:cs typeface="Gotham Rounded Book"/>
              </a:rPr>
              <a:t>And much more…</a:t>
            </a:r>
          </a:p>
          <a:p>
            <a:endParaRPr lang="en-US" sz="1800" dirty="0">
              <a:solidFill>
                <a:srgbClr val="404040"/>
              </a:solidFill>
              <a:latin typeface="Gotham Rounded Book"/>
              <a:cs typeface="Gotham Rounded Book"/>
            </a:endParaRPr>
          </a:p>
          <a:p>
            <a:endParaRPr lang="en-US" sz="2200" dirty="0">
              <a:solidFill>
                <a:srgbClr val="404040"/>
              </a:solidFill>
              <a:latin typeface="Gotham Rounded Book"/>
              <a:cs typeface="Gotham Rounded Book"/>
            </a:endParaRPr>
          </a:p>
        </p:txBody>
      </p:sp>
      <p:sp>
        <p:nvSpPr>
          <p:cNvPr id="6" name="Title 5"/>
          <p:cNvSpPr>
            <a:spLocks noGrp="1"/>
          </p:cNvSpPr>
          <p:nvPr>
            <p:ph type="title"/>
          </p:nvPr>
        </p:nvSpPr>
        <p:spPr/>
        <p:txBody>
          <a:bodyPr>
            <a:noAutofit/>
          </a:bodyPr>
          <a:lstStyle/>
          <a:p>
            <a:pPr algn="l"/>
            <a:r>
              <a:rPr lang="en-US" dirty="0">
                <a:solidFill>
                  <a:srgbClr val="31859C"/>
                </a:solidFill>
                <a:latin typeface="Gotham Rounded Bold"/>
                <a:cs typeface="Gotham Rounded Bold"/>
              </a:rPr>
              <a:t>But Don’t Schools Have Counselors Already?</a:t>
            </a:r>
            <a:endParaRPr lang="en-US" dirty="0">
              <a:solidFill>
                <a:srgbClr val="31859C"/>
              </a:solidFill>
            </a:endParaRPr>
          </a:p>
        </p:txBody>
      </p:sp>
      <p:pic>
        <p:nvPicPr>
          <p:cNvPr id="4" name="Picture 3" descr="2b886f518a72f1d18188c8b9b3fa90d0.jpg"/>
          <p:cNvPicPr>
            <a:picLocks noChangeAspect="1"/>
          </p:cNvPicPr>
          <p:nvPr/>
        </p:nvPicPr>
        <p:blipFill rotWithShape="1">
          <a:blip r:embed="rId3">
            <a:extLst>
              <a:ext uri="{28A0092B-C50C-407E-A947-70E740481C1C}">
                <a14:useLocalDpi xmlns:a14="http://schemas.microsoft.com/office/drawing/2010/main" val="0"/>
              </a:ext>
            </a:extLst>
          </a:blip>
          <a:srcRect l="18141" t="17797" r="19264" b="13941"/>
          <a:stretch/>
        </p:blipFill>
        <p:spPr>
          <a:xfrm>
            <a:off x="5286012" y="1941963"/>
            <a:ext cx="3514954" cy="3833195"/>
          </a:xfrm>
          <a:prstGeom prst="rect">
            <a:avLst/>
          </a:prstGeom>
        </p:spPr>
      </p:pic>
    </p:spTree>
    <p:extLst>
      <p:ext uri="{BB962C8B-B14F-4D97-AF65-F5344CB8AC3E}">
        <p14:creationId xmlns:p14="http://schemas.microsoft.com/office/powerpoint/2010/main" val="824313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a:bodyPr>
          <a:lstStyle/>
          <a:p>
            <a:pPr algn="l"/>
            <a:r>
              <a:rPr lang="en-US" sz="4800" dirty="0">
                <a:solidFill>
                  <a:schemeClr val="accent5">
                    <a:lumMod val="75000"/>
                  </a:schemeClr>
                </a:solidFill>
                <a:latin typeface="Gotham Rounded Bold"/>
                <a:cs typeface="Gotham Rounded Bold"/>
              </a:rPr>
              <a:t>The Logistics</a:t>
            </a:r>
            <a:endParaRPr lang="en-US" sz="4800" dirty="0">
              <a:solidFill>
                <a:schemeClr val="accent5">
                  <a:lumMod val="75000"/>
                </a:schemeClr>
              </a:solidFill>
            </a:endParaRPr>
          </a:p>
        </p:txBody>
      </p:sp>
      <p:sp>
        <p:nvSpPr>
          <p:cNvPr id="7" name="Content Placeholder 2"/>
          <p:cNvSpPr txBox="1">
            <a:spLocks/>
          </p:cNvSpPr>
          <p:nvPr/>
        </p:nvSpPr>
        <p:spPr>
          <a:xfrm>
            <a:off x="327378" y="1417637"/>
            <a:ext cx="8229600" cy="524632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dirty="0">
              <a:latin typeface="Gotham Rounded Book"/>
              <a:cs typeface="Gotham Rounded Book"/>
            </a:endParaRPr>
          </a:p>
        </p:txBody>
      </p:sp>
      <p:sp>
        <p:nvSpPr>
          <p:cNvPr id="8" name="Content Placeholder 2"/>
          <p:cNvSpPr txBox="1">
            <a:spLocks/>
          </p:cNvSpPr>
          <p:nvPr/>
        </p:nvSpPr>
        <p:spPr>
          <a:xfrm>
            <a:off x="327378" y="1570038"/>
            <a:ext cx="8511822"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dirty="0">
                <a:solidFill>
                  <a:srgbClr val="404040"/>
                </a:solidFill>
                <a:latin typeface="Gotham Rounded Book"/>
                <a:cs typeface="Gotham Rounded Book"/>
              </a:rPr>
              <a:t>Full or Part time School-Based Therapist, based on school need. General rule of 7 students/day.</a:t>
            </a:r>
          </a:p>
          <a:p>
            <a:r>
              <a:rPr lang="en-US" sz="2200" dirty="0">
                <a:solidFill>
                  <a:srgbClr val="404040"/>
                </a:solidFill>
                <a:latin typeface="Gotham Rounded Book"/>
                <a:cs typeface="Gotham Rounded Book"/>
              </a:rPr>
              <a:t>Private office space at the school</a:t>
            </a:r>
          </a:p>
          <a:p>
            <a:r>
              <a:rPr lang="en-US" sz="2200" dirty="0">
                <a:solidFill>
                  <a:srgbClr val="404040"/>
                </a:solidFill>
                <a:latin typeface="Gotham Rounded Book"/>
                <a:cs typeface="Gotham Rounded Book"/>
              </a:rPr>
              <a:t>Available for crisis response, formal and informal meetings</a:t>
            </a:r>
          </a:p>
          <a:p>
            <a:r>
              <a:rPr lang="en-US" sz="2200" dirty="0">
                <a:solidFill>
                  <a:srgbClr val="404040"/>
                </a:solidFill>
                <a:latin typeface="Gotham Rounded Book"/>
                <a:cs typeface="Gotham Rounded Book"/>
              </a:rPr>
              <a:t>Program does not bill parents or students</a:t>
            </a:r>
          </a:p>
          <a:p>
            <a:r>
              <a:rPr lang="en-US" sz="2200" dirty="0">
                <a:solidFill>
                  <a:srgbClr val="404040"/>
                </a:solidFill>
                <a:latin typeface="Gotham Rounded Book"/>
                <a:cs typeface="Gotham Rounded Book"/>
              </a:rPr>
              <a:t>Parents provide insurance information &amp; provider bills insurance directly</a:t>
            </a:r>
          </a:p>
          <a:p>
            <a:r>
              <a:rPr lang="en-US" sz="2200" dirty="0">
                <a:solidFill>
                  <a:srgbClr val="404040"/>
                </a:solidFill>
                <a:latin typeface="Gotham Rounded Book"/>
                <a:cs typeface="Gotham Rounded Book"/>
              </a:rPr>
              <a:t>If not insured, SBMH program may be able to assist family in obtaining public health insurance</a:t>
            </a:r>
          </a:p>
          <a:p>
            <a:r>
              <a:rPr lang="en-US" sz="2200" dirty="0">
                <a:solidFill>
                  <a:srgbClr val="404040"/>
                </a:solidFill>
                <a:latin typeface="Gotham Rounded Book"/>
                <a:cs typeface="Gotham Rounded Book"/>
              </a:rPr>
              <a:t>Referrals to other community mental health programs can be made, if needed</a:t>
            </a:r>
          </a:p>
          <a:p>
            <a:endParaRPr lang="en-US" sz="1800" dirty="0">
              <a:solidFill>
                <a:schemeClr val="tx1">
                  <a:lumMod val="75000"/>
                  <a:lumOff val="25000"/>
                </a:schemeClr>
              </a:solidFill>
              <a:latin typeface="Gotham Rounded Book"/>
              <a:cs typeface="Gotham Rounded Book"/>
            </a:endParaRPr>
          </a:p>
          <a:p>
            <a:pPr>
              <a:lnSpc>
                <a:spcPct val="110000"/>
              </a:lnSpc>
            </a:pPr>
            <a:endParaRPr lang="en-US" sz="2200" dirty="0">
              <a:solidFill>
                <a:srgbClr val="404040"/>
              </a:solidFill>
              <a:latin typeface="Gotham Rounded Book"/>
              <a:cs typeface="Gotham Rounded Book"/>
            </a:endParaRPr>
          </a:p>
        </p:txBody>
      </p:sp>
    </p:spTree>
    <p:extLst>
      <p:ext uri="{BB962C8B-B14F-4D97-AF65-F5344CB8AC3E}">
        <p14:creationId xmlns:p14="http://schemas.microsoft.com/office/powerpoint/2010/main" val="3384668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6711" t="61133" r="56038" b="26109"/>
          <a:stretch/>
        </p:blipFill>
        <p:spPr>
          <a:xfrm>
            <a:off x="4767259" y="442336"/>
            <a:ext cx="4266386" cy="913211"/>
          </a:xfrm>
          <a:prstGeom prst="rect">
            <a:avLst/>
          </a:prstGeom>
        </p:spPr>
      </p:pic>
      <p:sp>
        <p:nvSpPr>
          <p:cNvPr id="4" name="Up Arrow 3"/>
          <p:cNvSpPr/>
          <p:nvPr/>
        </p:nvSpPr>
        <p:spPr>
          <a:xfrm>
            <a:off x="0" y="1406465"/>
            <a:ext cx="5497273" cy="4249262"/>
          </a:xfrm>
          <a:prstGeom prst="upArrow">
            <a:avLst/>
          </a:prstGeom>
          <a:solidFill>
            <a:schemeClr val="accent5">
              <a:lumMod val="75000"/>
            </a:schemeClr>
          </a:solidFill>
          <a:ln>
            <a:solidFill>
              <a:srgbClr val="464649"/>
            </a:solid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a:buChar char="•"/>
            </a:pPr>
            <a:r>
              <a:rPr lang="en-US" sz="2000" dirty="0">
                <a:latin typeface="Gotham Rounded Book"/>
                <a:cs typeface="Gotham Rounded Book"/>
              </a:rPr>
              <a:t>Attendance</a:t>
            </a:r>
          </a:p>
          <a:p>
            <a:pPr marL="285750" indent="-285750">
              <a:buFont typeface="Arial"/>
              <a:buChar char="•"/>
            </a:pPr>
            <a:r>
              <a:rPr lang="en-US" sz="2000" dirty="0">
                <a:latin typeface="Gotham Rounded Book"/>
                <a:cs typeface="Gotham Rounded Book"/>
              </a:rPr>
              <a:t>Academic performance</a:t>
            </a:r>
          </a:p>
          <a:p>
            <a:pPr marL="285750" indent="-285750">
              <a:buFont typeface="Arial"/>
              <a:buChar char="•"/>
            </a:pPr>
            <a:r>
              <a:rPr lang="en-US" sz="2000" dirty="0">
                <a:latin typeface="Gotham Rounded Book"/>
                <a:cs typeface="Gotham Rounded Book"/>
              </a:rPr>
              <a:t>Engagement in academic related activities</a:t>
            </a:r>
          </a:p>
          <a:p>
            <a:pPr marL="285750" indent="-285750">
              <a:buFont typeface="Arial"/>
              <a:buChar char="•"/>
            </a:pPr>
            <a:r>
              <a:rPr lang="en-US" sz="2000" dirty="0">
                <a:latin typeface="Gotham Rounded Book"/>
                <a:cs typeface="Gotham Rounded Book"/>
              </a:rPr>
              <a:t>School climate</a:t>
            </a:r>
          </a:p>
          <a:p>
            <a:pPr marL="285750" indent="-285750">
              <a:buFont typeface="Arial"/>
              <a:buChar char="•"/>
            </a:pPr>
            <a:r>
              <a:rPr lang="en-US" sz="2000" dirty="0">
                <a:latin typeface="Gotham Rounded Book"/>
                <a:cs typeface="Gotham Rounded Book"/>
              </a:rPr>
              <a:t>Access to mental health services</a:t>
            </a:r>
          </a:p>
        </p:txBody>
      </p:sp>
      <p:sp>
        <p:nvSpPr>
          <p:cNvPr id="5" name="Down Arrow 4"/>
          <p:cNvSpPr/>
          <p:nvPr/>
        </p:nvSpPr>
        <p:spPr>
          <a:xfrm>
            <a:off x="3966388" y="1704919"/>
            <a:ext cx="5067258" cy="4468186"/>
          </a:xfrm>
          <a:prstGeom prst="downArrow">
            <a:avLst/>
          </a:prstGeom>
          <a:solidFill>
            <a:schemeClr val="accent6">
              <a:lumMod val="75000"/>
            </a:schemeClr>
          </a:solidFill>
          <a:ln>
            <a:solidFill>
              <a:srgbClr val="464649"/>
            </a:solid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a:buChar char="•"/>
            </a:pPr>
            <a:r>
              <a:rPr lang="en-US" sz="2000" dirty="0">
                <a:latin typeface="Gotham Rounded Book"/>
                <a:cs typeface="Gotham Rounded Book"/>
              </a:rPr>
              <a:t>Discipline referrals</a:t>
            </a:r>
          </a:p>
          <a:p>
            <a:pPr marL="285750" indent="-285750">
              <a:buFont typeface="Arial"/>
              <a:buChar char="•"/>
            </a:pPr>
            <a:r>
              <a:rPr lang="en-US" sz="2000" dirty="0">
                <a:latin typeface="Gotham Rounded Book"/>
                <a:cs typeface="Gotham Rounded Book"/>
              </a:rPr>
              <a:t>Course failures</a:t>
            </a:r>
          </a:p>
          <a:p>
            <a:pPr marL="285750" indent="-285750">
              <a:buFont typeface="Arial"/>
              <a:buChar char="•"/>
            </a:pPr>
            <a:r>
              <a:rPr lang="en-US" sz="2000" dirty="0">
                <a:latin typeface="Gotham Rounded Book"/>
                <a:cs typeface="Gotham Rounded Book"/>
              </a:rPr>
              <a:t>Inpatient hospitalizations</a:t>
            </a:r>
          </a:p>
          <a:p>
            <a:pPr marL="285750" indent="-285750">
              <a:buFont typeface="Arial"/>
              <a:buChar char="•"/>
            </a:pPr>
            <a:r>
              <a:rPr lang="en-US" sz="2000" dirty="0">
                <a:latin typeface="Gotham Rounded Book"/>
                <a:cs typeface="Gotham Rounded Book"/>
              </a:rPr>
              <a:t>Classroom disruptions</a:t>
            </a:r>
          </a:p>
          <a:p>
            <a:pPr marL="285750" indent="-285750">
              <a:buFont typeface="Arial"/>
              <a:buChar char="•"/>
            </a:pPr>
            <a:r>
              <a:rPr lang="en-US" sz="2000" dirty="0">
                <a:latin typeface="Gotham Rounded Book"/>
                <a:cs typeface="Gotham Rounded Book"/>
              </a:rPr>
              <a:t>Mental health stigma</a:t>
            </a:r>
          </a:p>
        </p:txBody>
      </p:sp>
      <p:sp>
        <p:nvSpPr>
          <p:cNvPr id="6" name="Title 5"/>
          <p:cNvSpPr>
            <a:spLocks noGrp="1"/>
          </p:cNvSpPr>
          <p:nvPr>
            <p:ph type="title"/>
          </p:nvPr>
        </p:nvSpPr>
        <p:spPr>
          <a:xfrm>
            <a:off x="457200" y="263465"/>
            <a:ext cx="4310059" cy="1143000"/>
          </a:xfrm>
        </p:spPr>
        <p:txBody>
          <a:bodyPr>
            <a:noAutofit/>
          </a:bodyPr>
          <a:lstStyle/>
          <a:p>
            <a:pPr algn="l"/>
            <a:r>
              <a:rPr lang="en-US" sz="4800" dirty="0">
                <a:solidFill>
                  <a:srgbClr val="31859C"/>
                </a:solidFill>
                <a:latin typeface="Gotham Rounded Bold"/>
                <a:cs typeface="Gotham Rounded Bold"/>
              </a:rPr>
              <a:t>The Data</a:t>
            </a:r>
            <a:endParaRPr lang="en-US" sz="4800" dirty="0">
              <a:solidFill>
                <a:srgbClr val="31859C"/>
              </a:solidFill>
            </a:endParaRPr>
          </a:p>
        </p:txBody>
      </p:sp>
      <p:sp>
        <p:nvSpPr>
          <p:cNvPr id="3" name="TextBox 2"/>
          <p:cNvSpPr txBox="1"/>
          <p:nvPr/>
        </p:nvSpPr>
        <p:spPr>
          <a:xfrm>
            <a:off x="457201" y="6173105"/>
            <a:ext cx="8401826" cy="553998"/>
          </a:xfrm>
          <a:prstGeom prst="rect">
            <a:avLst/>
          </a:prstGeom>
          <a:noFill/>
        </p:spPr>
        <p:txBody>
          <a:bodyPr wrap="square" rtlCol="0">
            <a:spAutoFit/>
          </a:bodyPr>
          <a:lstStyle/>
          <a:p>
            <a:pPr lvl="0" algn="ctr"/>
            <a:r>
              <a:rPr lang="en-US" sz="1200" dirty="0">
                <a:solidFill>
                  <a:prstClr val="black">
                    <a:lumMod val="75000"/>
                    <a:lumOff val="25000"/>
                  </a:prstClr>
                </a:solidFill>
                <a:latin typeface="Gotham Rounded Book"/>
                <a:cs typeface="Gotham Rounded Book"/>
                <a:hlinkClick r:id="rId4"/>
              </a:rPr>
              <a:t>http://ghpc.gsu.edu/2016/02/12/schools-ideal-place-to-help-kids-access-mental-health-services/</a:t>
            </a:r>
            <a:endParaRPr lang="en-US" sz="1200" dirty="0">
              <a:solidFill>
                <a:prstClr val="black">
                  <a:lumMod val="75000"/>
                  <a:lumOff val="25000"/>
                </a:prstClr>
              </a:solidFill>
              <a:latin typeface="Gotham Rounded Book"/>
              <a:cs typeface="Gotham Rounded Book"/>
            </a:endParaRPr>
          </a:p>
          <a:p>
            <a:endParaRPr lang="en-US" dirty="0"/>
          </a:p>
        </p:txBody>
      </p:sp>
    </p:spTree>
    <p:extLst>
      <p:ext uri="{BB962C8B-B14F-4D97-AF65-F5344CB8AC3E}">
        <p14:creationId xmlns:p14="http://schemas.microsoft.com/office/powerpoint/2010/main" val="3224809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8206" y="1869146"/>
            <a:ext cx="7650702" cy="3258185"/>
          </a:xfrm>
        </p:spPr>
        <p:txBody>
          <a:bodyPr>
            <a:noAutofit/>
          </a:bodyPr>
          <a:lstStyle/>
          <a:p>
            <a:pPr marL="0" indent="0" algn="ctr">
              <a:buNone/>
            </a:pPr>
            <a:r>
              <a:rPr lang="en-US" sz="3600" dirty="0">
                <a:solidFill>
                  <a:srgbClr val="31859C"/>
                </a:solidFill>
                <a:latin typeface="Gotham Rounded Medium"/>
                <a:cs typeface="Gotham Rounded Medium"/>
              </a:rPr>
              <a:t>“Mental health is not a </a:t>
            </a:r>
            <a:br>
              <a:rPr lang="en-US" sz="3600" dirty="0">
                <a:solidFill>
                  <a:srgbClr val="31859C"/>
                </a:solidFill>
                <a:latin typeface="Gotham Rounded Medium"/>
                <a:cs typeface="Gotham Rounded Medium"/>
              </a:rPr>
            </a:br>
            <a:r>
              <a:rPr lang="en-US" sz="3600" dirty="0">
                <a:solidFill>
                  <a:srgbClr val="31859C"/>
                </a:solidFill>
                <a:latin typeface="Gotham Rounded Medium"/>
                <a:cs typeface="Gotham Rounded Medium"/>
              </a:rPr>
              <a:t>support service, it’s an </a:t>
            </a:r>
            <a:br>
              <a:rPr lang="en-US" sz="3600" dirty="0">
                <a:solidFill>
                  <a:srgbClr val="31859C"/>
                </a:solidFill>
                <a:latin typeface="Gotham Rounded Medium"/>
                <a:cs typeface="Gotham Rounded Medium"/>
              </a:rPr>
            </a:br>
            <a:r>
              <a:rPr lang="en-US" sz="3600" dirty="0">
                <a:solidFill>
                  <a:schemeClr val="accent6">
                    <a:lumMod val="75000"/>
                  </a:schemeClr>
                </a:solidFill>
                <a:latin typeface="Gotham Rounded Medium"/>
                <a:cs typeface="Gotham Rounded Medium"/>
              </a:rPr>
              <a:t>academic </a:t>
            </a:r>
            <a:r>
              <a:rPr lang="en-US" sz="3600" dirty="0">
                <a:solidFill>
                  <a:schemeClr val="accent5">
                    <a:lumMod val="75000"/>
                  </a:schemeClr>
                </a:solidFill>
                <a:latin typeface="Gotham Rounded Medium"/>
                <a:cs typeface="Gotham Rounded Medium"/>
              </a:rPr>
              <a:t>service</a:t>
            </a:r>
            <a:r>
              <a:rPr lang="en-US" sz="3600" dirty="0">
                <a:solidFill>
                  <a:srgbClr val="31859C"/>
                </a:solidFill>
                <a:latin typeface="Gotham Rounded Medium"/>
                <a:cs typeface="Gotham Rounded Medium"/>
              </a:rPr>
              <a:t>.”</a:t>
            </a:r>
            <a:br>
              <a:rPr lang="en-US" sz="3600" dirty="0">
                <a:solidFill>
                  <a:srgbClr val="31859C"/>
                </a:solidFill>
                <a:latin typeface="Gotham Rounded Medium"/>
                <a:cs typeface="Gotham Rounded Medium"/>
              </a:rPr>
            </a:br>
            <a:endParaRPr lang="en-US" sz="1400" dirty="0">
              <a:solidFill>
                <a:srgbClr val="31859C"/>
              </a:solidFill>
              <a:latin typeface="Gotham Rounded Medium"/>
              <a:cs typeface="Gotham Rounded Medium"/>
            </a:endParaRPr>
          </a:p>
          <a:p>
            <a:pPr marL="0" indent="0" algn="ctr">
              <a:buNone/>
            </a:pPr>
            <a:r>
              <a:rPr lang="en-US" sz="2800" dirty="0">
                <a:solidFill>
                  <a:srgbClr val="31859C"/>
                </a:solidFill>
                <a:latin typeface="Gotham Rounded Medium"/>
                <a:cs typeface="Gotham Rounded Medium"/>
              </a:rPr>
              <a:t>- Michael Bloom, NYC Schools</a:t>
            </a:r>
          </a:p>
          <a:p>
            <a:pPr marL="0" indent="0" algn="ctr">
              <a:buNone/>
            </a:pPr>
            <a:endParaRPr lang="en-US" sz="2800" dirty="0">
              <a:solidFill>
                <a:srgbClr val="31859C"/>
              </a:solidFill>
              <a:latin typeface="Gotham Rounded Medium"/>
              <a:cs typeface="Gotham Rounded Medium"/>
            </a:endParaRPr>
          </a:p>
        </p:txBody>
      </p:sp>
    </p:spTree>
    <p:extLst>
      <p:ext uri="{BB962C8B-B14F-4D97-AF65-F5344CB8AC3E}">
        <p14:creationId xmlns:p14="http://schemas.microsoft.com/office/powerpoint/2010/main" val="2092619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0622" y="1255665"/>
            <a:ext cx="3382174" cy="4437635"/>
          </a:xfrm>
        </p:spPr>
        <p:txBody>
          <a:bodyPr>
            <a:noAutofit/>
          </a:bodyPr>
          <a:lstStyle/>
          <a:p>
            <a:pPr marL="0" indent="0" algn="ctr">
              <a:buNone/>
            </a:pPr>
            <a:r>
              <a:rPr lang="en-US" sz="4000" dirty="0">
                <a:solidFill>
                  <a:schemeClr val="accent5">
                    <a:lumMod val="75000"/>
                  </a:schemeClr>
                </a:solidFill>
                <a:latin typeface="Gotham Rounded Medium"/>
                <a:cs typeface="Gotham Rounded Medium"/>
              </a:rPr>
              <a:t>“Kids who are too sad or too mad, </a:t>
            </a:r>
            <a:r>
              <a:rPr lang="en-US" sz="4000" dirty="0">
                <a:solidFill>
                  <a:srgbClr val="E46C0A"/>
                </a:solidFill>
                <a:latin typeface="Gotham Rounded Medium"/>
                <a:cs typeface="Gotham Rounded Medium"/>
              </a:rPr>
              <a:t>can’t add</a:t>
            </a:r>
            <a:r>
              <a:rPr lang="en-US" sz="4000" dirty="0">
                <a:solidFill>
                  <a:schemeClr val="accent5">
                    <a:lumMod val="75000"/>
                  </a:schemeClr>
                </a:solidFill>
                <a:latin typeface="Gotham Rounded Medium"/>
                <a:cs typeface="Gotham Rounded Medium"/>
              </a:rPr>
              <a:t>.”</a:t>
            </a:r>
          </a:p>
          <a:p>
            <a:pPr marL="0" indent="0" algn="ctr">
              <a:buNone/>
            </a:pPr>
            <a:endParaRPr lang="en-US" sz="1400" dirty="0">
              <a:solidFill>
                <a:schemeClr val="accent5">
                  <a:lumMod val="75000"/>
                </a:schemeClr>
              </a:solidFill>
              <a:latin typeface="Gotham Rounded Medium"/>
              <a:cs typeface="Gotham Rounded Medium"/>
            </a:endParaRPr>
          </a:p>
          <a:p>
            <a:pPr marL="0" indent="0" algn="ctr">
              <a:buNone/>
            </a:pPr>
            <a:r>
              <a:rPr lang="en-US" sz="2800" dirty="0">
                <a:solidFill>
                  <a:schemeClr val="accent5">
                    <a:lumMod val="75000"/>
                  </a:schemeClr>
                </a:solidFill>
                <a:latin typeface="Gotham Rounded Medium"/>
                <a:cs typeface="Gotham Rounded Medium"/>
              </a:rPr>
              <a:t>- Dr. Larke Huang, SAMHSA</a:t>
            </a:r>
            <a:endParaRPr lang="en-US" sz="1100" dirty="0">
              <a:solidFill>
                <a:schemeClr val="accent5">
                  <a:lumMod val="75000"/>
                </a:schemeClr>
              </a:solidFill>
              <a:latin typeface="Gotham Rounded Medium"/>
              <a:cs typeface="Gotham Rounded Medium"/>
            </a:endParaRPr>
          </a:p>
        </p:txBody>
      </p:sp>
      <p:pic>
        <p:nvPicPr>
          <p:cNvPr id="2" name="Picture 1" descr="open-uri20120721-18650-fphxd6.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4025" y="1428973"/>
            <a:ext cx="3657600" cy="3657600"/>
          </a:xfrm>
          <a:prstGeom prst="rect">
            <a:avLst/>
          </a:prstGeom>
        </p:spPr>
      </p:pic>
    </p:spTree>
    <p:extLst>
      <p:ext uri="{BB962C8B-B14F-4D97-AF65-F5344CB8AC3E}">
        <p14:creationId xmlns:p14="http://schemas.microsoft.com/office/powerpoint/2010/main" val="2562708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7828" y="2735927"/>
            <a:ext cx="6864360" cy="1124873"/>
          </a:xfrm>
        </p:spPr>
        <p:txBody>
          <a:bodyPr>
            <a:noAutofit/>
          </a:bodyPr>
          <a:lstStyle/>
          <a:p>
            <a:pPr marL="0" indent="0" algn="ctr">
              <a:buNone/>
            </a:pPr>
            <a:r>
              <a:rPr lang="en-US" sz="5400">
                <a:solidFill>
                  <a:schemeClr val="accent5">
                    <a:lumMod val="75000"/>
                  </a:schemeClr>
                </a:solidFill>
                <a:latin typeface="Gotham Rounded Bold"/>
                <a:cs typeface="Gotham Rounded Bold"/>
              </a:rPr>
              <a:t>Getting Started</a:t>
            </a:r>
            <a:endParaRPr lang="en-US" sz="5400" dirty="0">
              <a:solidFill>
                <a:schemeClr val="accent5">
                  <a:lumMod val="75000"/>
                </a:schemeClr>
              </a:solidFill>
              <a:latin typeface="Gotham Rounded Bold"/>
              <a:cs typeface="Gotham Rounded Bold"/>
            </a:endParaRPr>
          </a:p>
        </p:txBody>
      </p:sp>
    </p:spTree>
    <p:extLst>
      <p:ext uri="{BB962C8B-B14F-4D97-AF65-F5344CB8AC3E}">
        <p14:creationId xmlns:p14="http://schemas.microsoft.com/office/powerpoint/2010/main" val="1497582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a:xfrm>
            <a:off x="457200" y="274638"/>
            <a:ext cx="8479070" cy="1143000"/>
          </a:xfrm>
        </p:spPr>
        <p:txBody>
          <a:bodyPr>
            <a:normAutofit/>
          </a:bodyPr>
          <a:lstStyle/>
          <a:p>
            <a:pPr algn="l"/>
            <a:r>
              <a:rPr lang="en-US" sz="4800">
                <a:solidFill>
                  <a:schemeClr val="accent5">
                    <a:lumMod val="75000"/>
                  </a:schemeClr>
                </a:solidFill>
                <a:latin typeface="Gotham Rounded Bold"/>
                <a:cs typeface="Gotham Rounded Bold"/>
              </a:rPr>
              <a:t>Seeking Stakeholder Support</a:t>
            </a:r>
            <a:endParaRPr lang="en-US" sz="4800" dirty="0">
              <a:solidFill>
                <a:schemeClr val="accent5">
                  <a:lumMod val="75000"/>
                </a:schemeClr>
              </a:solidFill>
            </a:endParaRPr>
          </a:p>
        </p:txBody>
      </p:sp>
      <p:sp>
        <p:nvSpPr>
          <p:cNvPr id="7" name="Content Placeholder 2"/>
          <p:cNvSpPr txBox="1">
            <a:spLocks/>
          </p:cNvSpPr>
          <p:nvPr/>
        </p:nvSpPr>
        <p:spPr>
          <a:xfrm>
            <a:off x="327377" y="1417638"/>
            <a:ext cx="8608893" cy="532472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endParaRPr lang="en-US" sz="1600" dirty="0">
              <a:latin typeface="Gotham Rounded Book"/>
              <a:cs typeface="Gotham Rounded Book"/>
            </a:endParaRPr>
          </a:p>
          <a:p>
            <a:pPr lvl="2"/>
            <a:endParaRPr lang="en-US" sz="1200" dirty="0">
              <a:latin typeface="Gotham Rounded Book"/>
              <a:cs typeface="Gotham Rounded Book"/>
            </a:endParaRPr>
          </a:p>
          <a:p>
            <a:pPr marL="0" indent="0">
              <a:buNone/>
            </a:pPr>
            <a:endParaRPr lang="en-US" sz="2000" dirty="0">
              <a:latin typeface="Gotham Rounded Book"/>
              <a:cs typeface="Gotham Rounded Book"/>
            </a:endParaRPr>
          </a:p>
        </p:txBody>
      </p:sp>
      <p:sp>
        <p:nvSpPr>
          <p:cNvPr id="8" name="Content Placeholder 2"/>
          <p:cNvSpPr txBox="1">
            <a:spLocks/>
          </p:cNvSpPr>
          <p:nvPr/>
        </p:nvSpPr>
        <p:spPr>
          <a:xfrm>
            <a:off x="4814468" y="2422524"/>
            <a:ext cx="3982252" cy="225298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000" dirty="0">
                <a:latin typeface="Gotham Rounded Book"/>
                <a:cs typeface="Gotham Rounded Book"/>
              </a:rPr>
              <a:t>Utilize juvenile court judges and other prominent community stakeholders to facilitate conversations between providers and schools.</a:t>
            </a:r>
          </a:p>
          <a:p>
            <a:pPr marL="0" indent="0" algn="ctr">
              <a:buNone/>
            </a:pPr>
            <a:endParaRPr lang="en-US" sz="2000" dirty="0">
              <a:latin typeface="Gotham Rounded Book"/>
              <a:cs typeface="Gotham Rounded Book"/>
            </a:endParaRPr>
          </a:p>
          <a:p>
            <a:pPr marL="457200" lvl="1" indent="0" algn="ctr">
              <a:buNone/>
            </a:pPr>
            <a:endParaRPr lang="en-US" sz="1800" dirty="0">
              <a:latin typeface="Gotham Rounded Book"/>
              <a:cs typeface="Gotham Rounded Book"/>
            </a:endParaRPr>
          </a:p>
          <a:p>
            <a:pPr lvl="1" algn="ctr"/>
            <a:endParaRPr lang="en-US" sz="1600" dirty="0">
              <a:latin typeface="Gotham Rounded Book"/>
              <a:cs typeface="Gotham Rounded Book"/>
            </a:endParaRPr>
          </a:p>
          <a:p>
            <a:pPr lvl="1" algn="ctr"/>
            <a:endParaRPr lang="en-US" sz="1600" dirty="0">
              <a:latin typeface="Gotham Rounded Book"/>
              <a:cs typeface="Gotham Rounded Book"/>
            </a:endParaRPr>
          </a:p>
          <a:p>
            <a:pPr algn="ctr"/>
            <a:endParaRPr lang="en-US" sz="1600" dirty="0">
              <a:latin typeface="Gotham Rounded Book"/>
              <a:cs typeface="Gotham Rounded Book"/>
            </a:endParaRPr>
          </a:p>
          <a:p>
            <a:pPr lvl="2" algn="ctr"/>
            <a:endParaRPr lang="en-US" sz="1200" dirty="0">
              <a:latin typeface="Gotham Rounded Book"/>
              <a:cs typeface="Gotham Rounded Book"/>
            </a:endParaRPr>
          </a:p>
          <a:p>
            <a:pPr marL="0" indent="0" algn="ctr">
              <a:buNone/>
            </a:pPr>
            <a:endParaRPr lang="en-US" sz="2000" dirty="0">
              <a:latin typeface="Gotham Rounded Book"/>
              <a:cs typeface="Gotham Rounded Book"/>
            </a:endParaRPr>
          </a:p>
        </p:txBody>
      </p:sp>
      <p:pic>
        <p:nvPicPr>
          <p:cNvPr id="3" name="Picture 2"/>
          <p:cNvPicPr>
            <a:picLocks noChangeAspect="1"/>
          </p:cNvPicPr>
          <p:nvPr/>
        </p:nvPicPr>
        <p:blipFill>
          <a:blip r:embed="rId2"/>
          <a:stretch>
            <a:fillRect/>
          </a:stretch>
        </p:blipFill>
        <p:spPr>
          <a:xfrm>
            <a:off x="708390" y="1775816"/>
            <a:ext cx="3924663" cy="3915160"/>
          </a:xfrm>
          <a:prstGeom prst="rect">
            <a:avLst/>
          </a:prstGeom>
        </p:spPr>
      </p:pic>
    </p:spTree>
    <p:extLst>
      <p:ext uri="{BB962C8B-B14F-4D97-AF65-F5344CB8AC3E}">
        <p14:creationId xmlns:p14="http://schemas.microsoft.com/office/powerpoint/2010/main" val="2323007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a:bodyPr>
          <a:lstStyle/>
          <a:p>
            <a:pPr algn="l"/>
            <a:r>
              <a:rPr lang="en-US" sz="4800" dirty="0">
                <a:solidFill>
                  <a:schemeClr val="accent5">
                    <a:lumMod val="75000"/>
                  </a:schemeClr>
                </a:solidFill>
                <a:latin typeface="Gotham Rounded Bold"/>
                <a:cs typeface="Gotham Rounded Bold"/>
              </a:rPr>
              <a:t>Importance of a MOU</a:t>
            </a:r>
            <a:endParaRPr lang="en-US" sz="4800" dirty="0">
              <a:solidFill>
                <a:schemeClr val="accent5">
                  <a:lumMod val="75000"/>
                </a:schemeClr>
              </a:solidFill>
            </a:endParaRPr>
          </a:p>
        </p:txBody>
      </p:sp>
      <p:sp>
        <p:nvSpPr>
          <p:cNvPr id="7" name="Content Placeholder 2"/>
          <p:cNvSpPr txBox="1">
            <a:spLocks/>
          </p:cNvSpPr>
          <p:nvPr/>
        </p:nvSpPr>
        <p:spPr>
          <a:xfrm>
            <a:off x="327378" y="1746915"/>
            <a:ext cx="4203468" cy="400761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latin typeface="Gotham Rounded Book"/>
                <a:cs typeface="Gotham Rounded Book"/>
              </a:rPr>
              <a:t>When entering into a partnership, both the school and the provider need to be protected.</a:t>
            </a:r>
          </a:p>
          <a:p>
            <a:pPr marL="0" indent="0">
              <a:buNone/>
            </a:pPr>
            <a:endParaRPr lang="en-US" sz="2000" dirty="0">
              <a:latin typeface="Gotham Rounded Book"/>
              <a:cs typeface="Gotham Rounded Book"/>
            </a:endParaRPr>
          </a:p>
          <a:p>
            <a:r>
              <a:rPr lang="en-US" sz="2000" dirty="0">
                <a:latin typeface="Gotham Rounded Book"/>
                <a:cs typeface="Gotham Rounded Book"/>
              </a:rPr>
              <a:t>Memorandums of Understanding allow the two parties to clearly outline the expectations, benefits and limitations of the partnerships.</a:t>
            </a:r>
          </a:p>
          <a:p>
            <a:pPr lvl="2"/>
            <a:endParaRPr lang="en-US" sz="1200" dirty="0">
              <a:latin typeface="Gotham Rounded Book"/>
              <a:cs typeface="Gotham Rounded Book"/>
            </a:endParaRPr>
          </a:p>
          <a:p>
            <a:pPr marL="0" indent="0">
              <a:buNone/>
            </a:pPr>
            <a:endParaRPr lang="en-US" sz="2000" dirty="0">
              <a:latin typeface="Gotham Rounded Book"/>
              <a:cs typeface="Gotham Rounded Book"/>
            </a:endParaRPr>
          </a:p>
        </p:txBody>
      </p:sp>
      <p:pic>
        <p:nvPicPr>
          <p:cNvPr id="2" name="Picture 1"/>
          <p:cNvPicPr>
            <a:picLocks noChangeAspect="1"/>
          </p:cNvPicPr>
          <p:nvPr/>
        </p:nvPicPr>
        <p:blipFill rotWithShape="1">
          <a:blip r:embed="rId2"/>
          <a:srcRect l="12516" t="38289" r="47707" b="9033"/>
          <a:stretch/>
        </p:blipFill>
        <p:spPr>
          <a:xfrm>
            <a:off x="4781689" y="2148148"/>
            <a:ext cx="3637219" cy="3010542"/>
          </a:xfrm>
          <a:prstGeom prst="rect">
            <a:avLst/>
          </a:prstGeom>
        </p:spPr>
      </p:pic>
    </p:spTree>
    <p:extLst>
      <p:ext uri="{BB962C8B-B14F-4D97-AF65-F5344CB8AC3E}">
        <p14:creationId xmlns:p14="http://schemas.microsoft.com/office/powerpoint/2010/main" val="172952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a:bodyPr>
          <a:lstStyle/>
          <a:p>
            <a:pPr algn="l"/>
            <a:r>
              <a:rPr lang="en-US" sz="4800" dirty="0">
                <a:solidFill>
                  <a:schemeClr val="accent5">
                    <a:lumMod val="75000"/>
                  </a:schemeClr>
                </a:solidFill>
                <a:latin typeface="Gotham Rounded Bold"/>
                <a:cs typeface="Gotham Rounded Bold"/>
              </a:rPr>
              <a:t>What to Include in a MOU</a:t>
            </a:r>
            <a:endParaRPr lang="en-US" sz="4800" dirty="0">
              <a:solidFill>
                <a:schemeClr val="accent5">
                  <a:lumMod val="75000"/>
                </a:schemeClr>
              </a:solidFill>
            </a:endParaRPr>
          </a:p>
        </p:txBody>
      </p:sp>
      <p:sp>
        <p:nvSpPr>
          <p:cNvPr id="7" name="Content Placeholder 2"/>
          <p:cNvSpPr txBox="1">
            <a:spLocks/>
          </p:cNvSpPr>
          <p:nvPr/>
        </p:nvSpPr>
        <p:spPr>
          <a:xfrm>
            <a:off x="327377" y="1417638"/>
            <a:ext cx="8608893" cy="532472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latin typeface="Gotham Rounded Book"/>
                <a:cs typeface="Gotham Rounded Book"/>
              </a:rPr>
              <a:t>Time frame of the understanding</a:t>
            </a:r>
          </a:p>
          <a:p>
            <a:r>
              <a:rPr lang="en-US" sz="2000" dirty="0">
                <a:latin typeface="Gotham Rounded Book"/>
                <a:cs typeface="Gotham Rounded Book"/>
              </a:rPr>
              <a:t>Right to terminate</a:t>
            </a:r>
          </a:p>
          <a:p>
            <a:r>
              <a:rPr lang="en-US" sz="2000" dirty="0">
                <a:latin typeface="Gotham Rounded Book"/>
                <a:cs typeface="Gotham Rounded Book"/>
              </a:rPr>
              <a:t>Duties of the Provider</a:t>
            </a:r>
          </a:p>
          <a:p>
            <a:pPr lvl="1"/>
            <a:r>
              <a:rPr lang="en-US" sz="1800" dirty="0">
                <a:latin typeface="Gotham Rounded Book"/>
                <a:cs typeface="Gotham Rounded Book"/>
              </a:rPr>
              <a:t>Provide behavioral health services</a:t>
            </a:r>
          </a:p>
          <a:p>
            <a:pPr lvl="1"/>
            <a:r>
              <a:rPr lang="en-US" sz="1800" dirty="0">
                <a:latin typeface="Gotham Rounded Book"/>
                <a:cs typeface="Gotham Rounded Book"/>
              </a:rPr>
              <a:t>Determine eligibility </a:t>
            </a:r>
          </a:p>
          <a:p>
            <a:pPr lvl="1"/>
            <a:r>
              <a:rPr lang="en-US" sz="1800" dirty="0">
                <a:latin typeface="Gotham Rounded Book"/>
                <a:cs typeface="Gotham Rounded Book"/>
              </a:rPr>
              <a:t>Obtain written parental consent</a:t>
            </a:r>
          </a:p>
          <a:p>
            <a:pPr lvl="1"/>
            <a:r>
              <a:rPr lang="en-US" sz="1800" dirty="0">
                <a:latin typeface="Gotham Rounded Book"/>
                <a:cs typeface="Gotham Rounded Book"/>
              </a:rPr>
              <a:t>Provide necessary equipment</a:t>
            </a:r>
          </a:p>
          <a:p>
            <a:pPr lvl="1"/>
            <a:r>
              <a:rPr lang="en-US" sz="1800" dirty="0">
                <a:latin typeface="Gotham Rounded Book"/>
                <a:cs typeface="Gotham Rounded Book"/>
              </a:rPr>
              <a:t>Maintain liability insurance</a:t>
            </a:r>
          </a:p>
          <a:p>
            <a:r>
              <a:rPr lang="en-US" sz="2000" dirty="0">
                <a:latin typeface="Gotham Rounded Book"/>
                <a:cs typeface="Gotham Rounded Book"/>
              </a:rPr>
              <a:t>Duties of the School</a:t>
            </a:r>
          </a:p>
          <a:p>
            <a:pPr lvl="1"/>
            <a:r>
              <a:rPr lang="en-US" sz="1800" dirty="0">
                <a:latin typeface="Gotham Rounded Book"/>
                <a:cs typeface="Gotham Rounded Book"/>
              </a:rPr>
              <a:t>Link students and families to services</a:t>
            </a:r>
          </a:p>
          <a:p>
            <a:pPr lvl="1"/>
            <a:r>
              <a:rPr lang="en-US" sz="1800" dirty="0">
                <a:latin typeface="Gotham Rounded Book"/>
                <a:cs typeface="Gotham Rounded Book"/>
              </a:rPr>
              <a:t>Provide private space with wifi/ethernet internet connection</a:t>
            </a:r>
          </a:p>
          <a:p>
            <a:pPr lvl="1"/>
            <a:r>
              <a:rPr lang="en-US" sz="1800" dirty="0">
                <a:latin typeface="Gotham Rounded Book"/>
                <a:cs typeface="Gotham Rounded Book"/>
              </a:rPr>
              <a:t>Identify point person</a:t>
            </a:r>
          </a:p>
          <a:p>
            <a:r>
              <a:rPr lang="en-US" sz="2000" dirty="0">
                <a:latin typeface="Gotham Rounded Book"/>
                <a:cs typeface="Gotham Rounded Book"/>
              </a:rPr>
              <a:t>Both parties agree to</a:t>
            </a:r>
          </a:p>
          <a:p>
            <a:pPr lvl="1"/>
            <a:r>
              <a:rPr lang="en-US" sz="1800" dirty="0">
                <a:latin typeface="Gotham Rounded Book"/>
                <a:cs typeface="Gotham Rounded Book"/>
              </a:rPr>
              <a:t>Abide by HIPPA/FERPA</a:t>
            </a:r>
          </a:p>
          <a:p>
            <a:pPr lvl="1"/>
            <a:r>
              <a:rPr lang="en-US" sz="1800" dirty="0">
                <a:latin typeface="Gotham Rounded Book"/>
                <a:cs typeface="Gotham Rounded Book"/>
              </a:rPr>
              <a:t>Be responsible for own staff completely</a:t>
            </a:r>
          </a:p>
          <a:p>
            <a:pPr lvl="2"/>
            <a:endParaRPr lang="en-US" sz="1600" dirty="0">
              <a:latin typeface="Gotham Rounded Book"/>
              <a:cs typeface="Gotham Rounded Book"/>
            </a:endParaRPr>
          </a:p>
          <a:p>
            <a:pPr lvl="2"/>
            <a:endParaRPr lang="en-US" sz="1200" dirty="0">
              <a:latin typeface="Gotham Rounded Book"/>
              <a:cs typeface="Gotham Rounded Book"/>
            </a:endParaRPr>
          </a:p>
          <a:p>
            <a:pPr marL="0" indent="0">
              <a:buNone/>
            </a:pPr>
            <a:endParaRPr lang="en-US" sz="2000" dirty="0">
              <a:latin typeface="Gotham Rounded Book"/>
              <a:cs typeface="Gotham Rounded Book"/>
            </a:endParaRPr>
          </a:p>
        </p:txBody>
      </p:sp>
    </p:spTree>
    <p:extLst>
      <p:ext uri="{BB962C8B-B14F-4D97-AF65-F5344CB8AC3E}">
        <p14:creationId xmlns:p14="http://schemas.microsoft.com/office/powerpoint/2010/main" val="3068293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38803"/>
            <a:ext cx="8229600" cy="1368779"/>
          </a:xfrm>
        </p:spPr>
        <p:txBody>
          <a:bodyPr>
            <a:noAutofit/>
          </a:bodyPr>
          <a:lstStyle/>
          <a:p>
            <a:r>
              <a:rPr lang="en-US" dirty="0">
                <a:solidFill>
                  <a:srgbClr val="31859C"/>
                </a:solidFill>
                <a:latin typeface="Gotham Rounded Bold"/>
                <a:cs typeface="Gotham Rounded Bold"/>
              </a:rPr>
              <a:t>Purpose of </a:t>
            </a:r>
            <a:r>
              <a:rPr lang="en-US">
                <a:solidFill>
                  <a:srgbClr val="31859C"/>
                </a:solidFill>
                <a:latin typeface="Gotham Rounded Bold"/>
                <a:cs typeface="Gotham Rounded Bold"/>
              </a:rPr>
              <a:t>this Session</a:t>
            </a:r>
            <a:endParaRPr lang="en-US" dirty="0">
              <a:solidFill>
                <a:srgbClr val="31859C"/>
              </a:solidFill>
              <a:latin typeface="Gotham Rounded Bold"/>
              <a:cs typeface="Gotham Rounded Bold"/>
            </a:endParaRPr>
          </a:p>
        </p:txBody>
      </p:sp>
      <p:sp>
        <p:nvSpPr>
          <p:cNvPr id="3" name="Content Placeholder 2"/>
          <p:cNvSpPr>
            <a:spLocks noGrp="1"/>
          </p:cNvSpPr>
          <p:nvPr>
            <p:ph idx="1"/>
          </p:nvPr>
        </p:nvSpPr>
        <p:spPr>
          <a:xfrm>
            <a:off x="457200" y="2715860"/>
            <a:ext cx="8229600" cy="2265361"/>
          </a:xfrm>
        </p:spPr>
        <p:txBody>
          <a:bodyPr>
            <a:normAutofit/>
          </a:bodyPr>
          <a:lstStyle/>
          <a:p>
            <a:pPr marL="0" indent="0" algn="ctr">
              <a:buNone/>
            </a:pPr>
            <a:r>
              <a:rPr lang="en-US" dirty="0">
                <a:solidFill>
                  <a:srgbClr val="404040"/>
                </a:solidFill>
                <a:latin typeface="Gotham Rounded Book"/>
                <a:cs typeface="Gotham Rounded Book"/>
              </a:rPr>
              <a:t>To provide insight and guidance on how to create a thriving, sustainable school-based mental health program and provide support for the existing PBIS program within the school.</a:t>
            </a:r>
          </a:p>
          <a:p>
            <a:pPr marL="0" indent="0" algn="ctr">
              <a:buNone/>
            </a:pPr>
            <a:endParaRPr lang="en-US" dirty="0">
              <a:solidFill>
                <a:srgbClr val="404040"/>
              </a:solidFill>
              <a:latin typeface="Gotham Rounded Book"/>
              <a:cs typeface="Gotham Rounded Book"/>
            </a:endParaRPr>
          </a:p>
        </p:txBody>
      </p:sp>
    </p:spTree>
    <p:extLst>
      <p:ext uri="{BB962C8B-B14F-4D97-AF65-F5344CB8AC3E}">
        <p14:creationId xmlns:p14="http://schemas.microsoft.com/office/powerpoint/2010/main" val="22034413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821" y="1532557"/>
            <a:ext cx="8139900" cy="3806968"/>
          </a:xfrm>
        </p:spPr>
        <p:txBody>
          <a:bodyPr>
            <a:noAutofit/>
          </a:bodyPr>
          <a:lstStyle/>
          <a:p>
            <a:pPr marL="0" indent="0" algn="ctr">
              <a:buNone/>
            </a:pPr>
            <a:r>
              <a:rPr lang="en-US" sz="2800" dirty="0">
                <a:solidFill>
                  <a:schemeClr val="accent5">
                    <a:lumMod val="75000"/>
                  </a:schemeClr>
                </a:solidFill>
                <a:latin typeface="Gotham Rounded Medium" charset="0"/>
                <a:ea typeface="Gotham Rounded Medium" charset="0"/>
                <a:cs typeface="Gotham Rounded Medium" charset="0"/>
              </a:rPr>
              <a:t>Number one way to relax school districts is to explain that the school does not hold any liability in provider’s therapy and they do not hold any records. </a:t>
            </a:r>
            <a:br>
              <a:rPr lang="en-US" sz="2800" dirty="0">
                <a:solidFill>
                  <a:schemeClr val="accent5">
                    <a:lumMod val="75000"/>
                  </a:schemeClr>
                </a:solidFill>
                <a:latin typeface="Gotham Rounded Medium" charset="0"/>
                <a:ea typeface="Gotham Rounded Medium" charset="0"/>
                <a:cs typeface="Gotham Rounded Medium" charset="0"/>
              </a:rPr>
            </a:br>
            <a:br>
              <a:rPr lang="en-US" sz="2800" dirty="0">
                <a:solidFill>
                  <a:schemeClr val="accent5">
                    <a:lumMod val="75000"/>
                  </a:schemeClr>
                </a:solidFill>
                <a:latin typeface="Gotham Rounded Medium" charset="0"/>
                <a:ea typeface="Gotham Rounded Medium" charset="0"/>
                <a:cs typeface="Gotham Rounded Medium" charset="0"/>
              </a:rPr>
            </a:br>
            <a:r>
              <a:rPr lang="en-US" sz="2800" dirty="0">
                <a:solidFill>
                  <a:schemeClr val="accent5">
                    <a:lumMod val="75000"/>
                  </a:schemeClr>
                </a:solidFill>
                <a:latin typeface="Gotham Rounded Medium" charset="0"/>
                <a:ea typeface="Gotham Rounded Medium" charset="0"/>
                <a:cs typeface="Gotham Rounded Medium" charset="0"/>
              </a:rPr>
              <a:t>The School-Based Therapist and Provider’s EMR (Electronic Medical Record) keeps all records, paperwork, documentation.</a:t>
            </a:r>
          </a:p>
          <a:p>
            <a:pPr marL="0" indent="0" algn="ctr">
              <a:buNone/>
            </a:pPr>
            <a:endParaRPr lang="en-US" sz="2800" dirty="0">
              <a:solidFill>
                <a:schemeClr val="accent5">
                  <a:lumMod val="75000"/>
                </a:schemeClr>
              </a:solidFill>
              <a:latin typeface="Gotham Rounded Medium" charset="0"/>
              <a:ea typeface="Gotham Rounded Medium" charset="0"/>
              <a:cs typeface="Gotham Rounded Medium" charset="0"/>
            </a:endParaRPr>
          </a:p>
        </p:txBody>
      </p:sp>
    </p:spTree>
    <p:extLst>
      <p:ext uri="{BB962C8B-B14F-4D97-AF65-F5344CB8AC3E}">
        <p14:creationId xmlns:p14="http://schemas.microsoft.com/office/powerpoint/2010/main" val="33476545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8206" y="1869146"/>
            <a:ext cx="7650702" cy="3258185"/>
          </a:xfrm>
        </p:spPr>
        <p:txBody>
          <a:bodyPr>
            <a:noAutofit/>
          </a:bodyPr>
          <a:lstStyle/>
          <a:p>
            <a:pPr marL="0" indent="0" algn="ctr">
              <a:buNone/>
            </a:pPr>
            <a:r>
              <a:rPr lang="en-US" sz="3600" dirty="0">
                <a:solidFill>
                  <a:srgbClr val="31859C"/>
                </a:solidFill>
                <a:latin typeface="Gotham Rounded Medium"/>
                <a:cs typeface="Gotham Rounded Medium"/>
              </a:rPr>
              <a:t>“Is there like a model for </a:t>
            </a:r>
            <a:br>
              <a:rPr lang="en-US" sz="3600" dirty="0">
                <a:solidFill>
                  <a:srgbClr val="31859C"/>
                </a:solidFill>
                <a:latin typeface="Gotham Rounded Medium"/>
                <a:cs typeface="Gotham Rounded Medium"/>
              </a:rPr>
            </a:br>
            <a:r>
              <a:rPr lang="en-US" sz="3600" dirty="0">
                <a:solidFill>
                  <a:srgbClr val="31859C"/>
                </a:solidFill>
                <a:latin typeface="Gotham Rounded Medium"/>
                <a:cs typeface="Gotham Rounded Medium"/>
              </a:rPr>
              <a:t>this or something?”</a:t>
            </a:r>
            <a:br>
              <a:rPr lang="en-US" sz="3600" dirty="0">
                <a:solidFill>
                  <a:srgbClr val="31859C"/>
                </a:solidFill>
                <a:latin typeface="Gotham Rounded Medium"/>
                <a:cs typeface="Gotham Rounded Medium"/>
              </a:rPr>
            </a:br>
            <a:endParaRPr lang="en-US" sz="1400" dirty="0">
              <a:solidFill>
                <a:srgbClr val="31859C"/>
              </a:solidFill>
              <a:latin typeface="Gotham Rounded Medium"/>
              <a:cs typeface="Gotham Rounded Medium"/>
            </a:endParaRPr>
          </a:p>
          <a:p>
            <a:pPr algn="ctr">
              <a:buFontTx/>
              <a:buChar char="-"/>
            </a:pPr>
            <a:r>
              <a:rPr lang="en-US" sz="2800" dirty="0">
                <a:solidFill>
                  <a:srgbClr val="31859C"/>
                </a:solidFill>
                <a:latin typeface="Gotham Rounded Medium"/>
                <a:cs typeface="Gotham Rounded Medium"/>
              </a:rPr>
              <a:t>Tara Jones </a:t>
            </a:r>
            <a:br>
              <a:rPr lang="en-US" sz="2800" dirty="0">
                <a:solidFill>
                  <a:srgbClr val="31859C"/>
                </a:solidFill>
                <a:latin typeface="Gotham Rounded Medium"/>
                <a:cs typeface="Gotham Rounded Medium"/>
              </a:rPr>
            </a:br>
            <a:r>
              <a:rPr lang="en-US" sz="2800" dirty="0">
                <a:solidFill>
                  <a:srgbClr val="31859C"/>
                </a:solidFill>
                <a:latin typeface="Gotham Rounded Medium"/>
                <a:cs typeface="Gotham Rounded Medium"/>
              </a:rPr>
              <a:t>Murray School Social Worker</a:t>
            </a:r>
          </a:p>
          <a:p>
            <a:pPr marL="0" indent="0" algn="ctr">
              <a:buNone/>
            </a:pPr>
            <a:endParaRPr lang="en-US" sz="2800" dirty="0">
              <a:solidFill>
                <a:srgbClr val="31859C"/>
              </a:solidFill>
              <a:latin typeface="Gotham Rounded Medium"/>
              <a:cs typeface="Gotham Rounded Medium"/>
            </a:endParaRPr>
          </a:p>
        </p:txBody>
      </p:sp>
    </p:spTree>
    <p:extLst>
      <p:ext uri="{BB962C8B-B14F-4D97-AF65-F5344CB8AC3E}">
        <p14:creationId xmlns:p14="http://schemas.microsoft.com/office/powerpoint/2010/main" val="1582389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7027" y="1706851"/>
            <a:ext cx="7445781" cy="3017549"/>
          </a:xfrm>
        </p:spPr>
        <p:txBody>
          <a:bodyPr>
            <a:noAutofit/>
          </a:bodyPr>
          <a:lstStyle/>
          <a:p>
            <a:pPr marL="0" indent="0" algn="ctr">
              <a:buNone/>
            </a:pPr>
            <a:r>
              <a:rPr lang="en-US" sz="5400" dirty="0">
                <a:solidFill>
                  <a:schemeClr val="accent5">
                    <a:lumMod val="75000"/>
                  </a:schemeClr>
                </a:solidFill>
                <a:latin typeface="Gotham Rounded Bold"/>
                <a:cs typeface="Gotham Rounded Bold"/>
              </a:rPr>
              <a:t>Interconnected </a:t>
            </a:r>
            <a:r>
              <a:rPr lang="en-US" sz="5400">
                <a:solidFill>
                  <a:schemeClr val="accent5">
                    <a:lumMod val="75000"/>
                  </a:schemeClr>
                </a:solidFill>
                <a:latin typeface="Gotham Rounded Bold"/>
                <a:cs typeface="Gotham Rounded Bold"/>
              </a:rPr>
              <a:t>Systems Framework:</a:t>
            </a:r>
          </a:p>
          <a:p>
            <a:pPr marL="0" indent="0" algn="ctr">
              <a:buNone/>
            </a:pPr>
            <a:r>
              <a:rPr lang="en-US" sz="5400" dirty="0">
                <a:solidFill>
                  <a:schemeClr val="accent5">
                    <a:lumMod val="75000"/>
                  </a:schemeClr>
                </a:solidFill>
                <a:latin typeface="Gotham Rounded Bold"/>
                <a:cs typeface="Gotham Rounded Bold"/>
              </a:rPr>
              <a:t>RTI, PBIS and SBMH</a:t>
            </a:r>
          </a:p>
        </p:txBody>
      </p:sp>
    </p:spTree>
    <p:extLst>
      <p:ext uri="{BB962C8B-B14F-4D97-AF65-F5344CB8AC3E}">
        <p14:creationId xmlns:p14="http://schemas.microsoft.com/office/powerpoint/2010/main" val="37354045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a:bodyPr>
          <a:lstStyle/>
          <a:p>
            <a:r>
              <a:rPr lang="en-US" dirty="0">
                <a:solidFill>
                  <a:schemeClr val="accent5">
                    <a:lumMod val="75000"/>
                  </a:schemeClr>
                </a:solidFill>
                <a:latin typeface="Gotham Rounded Bold"/>
                <a:cs typeface="Gotham Rounded Bold"/>
              </a:rPr>
              <a:t>RTI: Response to Intervention</a:t>
            </a:r>
            <a:endParaRPr lang="en-US" dirty="0">
              <a:solidFill>
                <a:schemeClr val="accent5">
                  <a:lumMod val="75000"/>
                </a:schemeClr>
              </a:solidFill>
            </a:endParaRPr>
          </a:p>
        </p:txBody>
      </p:sp>
      <p:graphicFrame>
        <p:nvGraphicFramePr>
          <p:cNvPr id="2" name="Diagram 1"/>
          <p:cNvGraphicFramePr/>
          <p:nvPr>
            <p:extLst>
              <p:ext uri="{D42A27DB-BD31-4B8C-83A1-F6EECF244321}">
                <p14:modId xmlns:p14="http://schemas.microsoft.com/office/powerpoint/2010/main" val="3142034022"/>
              </p:ext>
            </p:extLst>
          </p:nvPr>
        </p:nvGraphicFramePr>
        <p:xfrm>
          <a:off x="522110" y="1354666"/>
          <a:ext cx="8325556" cy="50941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40776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fontScale="90000"/>
          </a:bodyPr>
          <a:lstStyle/>
          <a:p>
            <a:r>
              <a:rPr lang="en-US" dirty="0">
                <a:solidFill>
                  <a:schemeClr val="accent5">
                    <a:lumMod val="75000"/>
                  </a:schemeClr>
                </a:solidFill>
                <a:latin typeface="Gotham Rounded Bold"/>
                <a:cs typeface="Gotham Rounded Bold"/>
              </a:rPr>
              <a:t>PBIS: Positive Behavior Intervention and Support</a:t>
            </a:r>
            <a:endParaRPr lang="en-US" dirty="0">
              <a:solidFill>
                <a:schemeClr val="accent5">
                  <a:lumMod val="75000"/>
                </a:schemeClr>
              </a:solidFill>
            </a:endParaRPr>
          </a:p>
        </p:txBody>
      </p:sp>
      <p:graphicFrame>
        <p:nvGraphicFramePr>
          <p:cNvPr id="2" name="Diagram 1"/>
          <p:cNvGraphicFramePr/>
          <p:nvPr>
            <p:extLst>
              <p:ext uri="{D42A27DB-BD31-4B8C-83A1-F6EECF244321}">
                <p14:modId xmlns:p14="http://schemas.microsoft.com/office/powerpoint/2010/main" val="157607662"/>
              </p:ext>
            </p:extLst>
          </p:nvPr>
        </p:nvGraphicFramePr>
        <p:xfrm>
          <a:off x="479776" y="1622777"/>
          <a:ext cx="8325556" cy="50941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2929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fontScale="90000"/>
          </a:bodyPr>
          <a:lstStyle/>
          <a:p>
            <a:r>
              <a:rPr lang="en-US" dirty="0">
                <a:solidFill>
                  <a:schemeClr val="accent5">
                    <a:lumMod val="75000"/>
                  </a:schemeClr>
                </a:solidFill>
                <a:latin typeface="Gotham Rounded Bold"/>
                <a:cs typeface="Gotham Rounded Bold"/>
              </a:rPr>
              <a:t>School-Based Mental Health Services Model</a:t>
            </a:r>
            <a:endParaRPr lang="en-US" dirty="0">
              <a:solidFill>
                <a:schemeClr val="accent5">
                  <a:lumMod val="75000"/>
                </a:schemeClr>
              </a:solidFill>
            </a:endParaRPr>
          </a:p>
        </p:txBody>
      </p:sp>
      <p:graphicFrame>
        <p:nvGraphicFramePr>
          <p:cNvPr id="2" name="Diagram 1"/>
          <p:cNvGraphicFramePr/>
          <p:nvPr>
            <p:extLst>
              <p:ext uri="{D42A27DB-BD31-4B8C-83A1-F6EECF244321}">
                <p14:modId xmlns:p14="http://schemas.microsoft.com/office/powerpoint/2010/main" val="650968871"/>
              </p:ext>
            </p:extLst>
          </p:nvPr>
        </p:nvGraphicFramePr>
        <p:xfrm>
          <a:off x="479776" y="1622777"/>
          <a:ext cx="8325556" cy="50941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70861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8927" y="2418427"/>
            <a:ext cx="7445781" cy="1175673"/>
          </a:xfrm>
        </p:spPr>
        <p:txBody>
          <a:bodyPr>
            <a:noAutofit/>
          </a:bodyPr>
          <a:lstStyle/>
          <a:p>
            <a:pPr marL="0" indent="0" algn="ctr">
              <a:buNone/>
            </a:pPr>
            <a:r>
              <a:rPr lang="en-US" sz="5400" dirty="0">
                <a:solidFill>
                  <a:schemeClr val="accent5">
                    <a:lumMod val="75000"/>
                  </a:schemeClr>
                </a:solidFill>
                <a:latin typeface="Gotham Rounded Bold"/>
                <a:cs typeface="Gotham Rounded Bold"/>
              </a:rPr>
              <a:t>APEX Project Grant</a:t>
            </a:r>
          </a:p>
        </p:txBody>
      </p:sp>
    </p:spTree>
    <p:extLst>
      <p:ext uri="{BB962C8B-B14F-4D97-AF65-F5344CB8AC3E}">
        <p14:creationId xmlns:p14="http://schemas.microsoft.com/office/powerpoint/2010/main" val="5657938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07620" y="274638"/>
            <a:ext cx="8279180" cy="1143000"/>
          </a:xfrm>
        </p:spPr>
        <p:txBody>
          <a:bodyPr>
            <a:normAutofit/>
          </a:bodyPr>
          <a:lstStyle/>
          <a:p>
            <a:pPr algn="l"/>
            <a:r>
              <a:rPr lang="en-US" sz="4800" dirty="0">
                <a:solidFill>
                  <a:srgbClr val="31859C"/>
                </a:solidFill>
                <a:latin typeface="Gotham Rounded Bold"/>
                <a:cs typeface="Gotham Rounded Bold"/>
              </a:rPr>
              <a:t>How APEX Started…</a:t>
            </a:r>
          </a:p>
        </p:txBody>
      </p:sp>
      <p:sp>
        <p:nvSpPr>
          <p:cNvPr id="19" name="Rectangle 3"/>
          <p:cNvSpPr>
            <a:spLocks noGrp="1" noChangeArrowheads="1"/>
          </p:cNvSpPr>
          <p:nvPr>
            <p:ph idx="1"/>
          </p:nvPr>
        </p:nvSpPr>
        <p:spPr bwMode="auto">
          <a:xfrm>
            <a:off x="407620" y="1417638"/>
            <a:ext cx="8407514" cy="497441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nSpc>
                <a:spcPct val="90000"/>
              </a:lnSpc>
            </a:pPr>
            <a:r>
              <a:rPr lang="en-US" sz="2400" dirty="0">
                <a:solidFill>
                  <a:srgbClr val="595959"/>
                </a:solidFill>
                <a:latin typeface="Gotham Rounded Book"/>
                <a:ea typeface="MS PGothic" charset="0"/>
                <a:cs typeface="Gotham Rounded Book"/>
              </a:rPr>
              <a:t>There was a one time surplus in the DBHDD budget.</a:t>
            </a:r>
          </a:p>
          <a:p>
            <a:pPr marL="0" indent="0">
              <a:lnSpc>
                <a:spcPct val="90000"/>
              </a:lnSpc>
              <a:buNone/>
            </a:pPr>
            <a:endParaRPr lang="en-US" sz="1200" dirty="0">
              <a:solidFill>
                <a:srgbClr val="595959"/>
              </a:solidFill>
              <a:latin typeface="Gotham Rounded Book"/>
              <a:ea typeface="MS PGothic" charset="0"/>
              <a:cs typeface="Gotham Rounded Book"/>
            </a:endParaRPr>
          </a:p>
          <a:p>
            <a:pPr marL="0" indent="0">
              <a:lnSpc>
                <a:spcPct val="90000"/>
              </a:lnSpc>
              <a:buNone/>
            </a:pPr>
            <a:endParaRPr lang="en-US" sz="1200" dirty="0">
              <a:solidFill>
                <a:srgbClr val="595959"/>
              </a:solidFill>
              <a:latin typeface="Gotham Rounded Book"/>
              <a:ea typeface="MS PGothic" charset="0"/>
              <a:cs typeface="Gotham Rounded Book"/>
            </a:endParaRPr>
          </a:p>
          <a:p>
            <a:pPr>
              <a:lnSpc>
                <a:spcPct val="90000"/>
              </a:lnSpc>
            </a:pPr>
            <a:r>
              <a:rPr lang="en-US" sz="2400" dirty="0">
                <a:solidFill>
                  <a:srgbClr val="595959"/>
                </a:solidFill>
                <a:latin typeface="Gotham Rounded Book"/>
                <a:ea typeface="MS PGothic" charset="0"/>
                <a:cs typeface="Gotham Rounded Book"/>
              </a:rPr>
              <a:t>DBHDD decided to put the funds toward school-based mental health pilots throughout the state.</a:t>
            </a:r>
          </a:p>
          <a:p>
            <a:pPr marL="0" indent="0">
              <a:lnSpc>
                <a:spcPct val="90000"/>
              </a:lnSpc>
              <a:buNone/>
            </a:pPr>
            <a:endParaRPr lang="en-US" sz="2400" dirty="0">
              <a:solidFill>
                <a:srgbClr val="595959"/>
              </a:solidFill>
              <a:latin typeface="Gotham Rounded Book"/>
              <a:ea typeface="MS PGothic" charset="0"/>
              <a:cs typeface="Gotham Rounded Book"/>
            </a:endParaRPr>
          </a:p>
          <a:p>
            <a:pPr>
              <a:lnSpc>
                <a:spcPct val="90000"/>
              </a:lnSpc>
            </a:pPr>
            <a:r>
              <a:rPr lang="en-US" sz="2400" dirty="0">
                <a:solidFill>
                  <a:srgbClr val="595959"/>
                </a:solidFill>
                <a:latin typeface="Gotham Rounded Book"/>
                <a:ea typeface="MS PGothic" charset="0"/>
                <a:cs typeface="Gotham Rounded Book"/>
              </a:rPr>
              <a:t>Grants were awarded to all the CSB’s and to three private providers.</a:t>
            </a:r>
          </a:p>
          <a:p>
            <a:pPr marL="0" indent="0">
              <a:lnSpc>
                <a:spcPct val="90000"/>
              </a:lnSpc>
              <a:buNone/>
            </a:pPr>
            <a:endParaRPr lang="en-US" sz="1400" dirty="0">
              <a:solidFill>
                <a:srgbClr val="595959"/>
              </a:solidFill>
              <a:latin typeface="Gotham Rounded Book"/>
              <a:ea typeface="MS PGothic" charset="0"/>
              <a:cs typeface="Gotham Rounded Book"/>
            </a:endParaRPr>
          </a:p>
          <a:p>
            <a:pPr marL="0" indent="0">
              <a:lnSpc>
                <a:spcPct val="90000"/>
              </a:lnSpc>
              <a:buNone/>
            </a:pPr>
            <a:endParaRPr lang="en-US" sz="1400" dirty="0">
              <a:solidFill>
                <a:srgbClr val="595959"/>
              </a:solidFill>
              <a:latin typeface="Gotham Rounded Book"/>
              <a:ea typeface="MS PGothic" charset="0"/>
              <a:cs typeface="Gotham Rounded Book"/>
            </a:endParaRPr>
          </a:p>
          <a:p>
            <a:pPr>
              <a:lnSpc>
                <a:spcPct val="90000"/>
              </a:lnSpc>
            </a:pPr>
            <a:r>
              <a:rPr lang="en-US" sz="2400" dirty="0">
                <a:solidFill>
                  <a:srgbClr val="595959"/>
                </a:solidFill>
                <a:latin typeface="Gotham Rounded Book"/>
                <a:ea typeface="MS PGothic" charset="0"/>
                <a:cs typeface="Gotham Rounded Book"/>
              </a:rPr>
              <a:t>The program was titled “APEX” to highlight the goal of  addressing mental health concerns in the top of the tiers.  </a:t>
            </a:r>
          </a:p>
        </p:txBody>
      </p:sp>
      <p:sp>
        <p:nvSpPr>
          <p:cNvPr id="2" name="TextBox 1"/>
          <p:cNvSpPr txBox="1"/>
          <p:nvPr/>
        </p:nvSpPr>
        <p:spPr>
          <a:xfrm>
            <a:off x="1431976" y="1768831"/>
            <a:ext cx="7254823"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4576985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876" y="1445788"/>
            <a:ext cx="8324842" cy="3822661"/>
          </a:xfrm>
        </p:spPr>
        <p:txBody>
          <a:bodyPr>
            <a:noAutofit/>
          </a:bodyPr>
          <a:lstStyle/>
          <a:p>
            <a:pPr marL="0" indent="0" algn="ctr">
              <a:buNone/>
            </a:pPr>
            <a:r>
              <a:rPr lang="en-US" dirty="0">
                <a:solidFill>
                  <a:schemeClr val="accent5">
                    <a:lumMod val="75000"/>
                  </a:schemeClr>
                </a:solidFill>
                <a:latin typeface="Gotham Rounded Medium"/>
                <a:cs typeface="Gotham Rounded Medium"/>
              </a:rPr>
              <a:t>“With the Georgia APEX Project grant, students identified, assessed, and confirmed in need of services should receive the recommended service </a:t>
            </a:r>
            <a:r>
              <a:rPr lang="en-US" dirty="0">
                <a:solidFill>
                  <a:schemeClr val="accent6">
                    <a:lumMod val="75000"/>
                  </a:schemeClr>
                </a:solidFill>
                <a:latin typeface="Gotham Rounded Medium"/>
                <a:cs typeface="Gotham Rounded Medium"/>
              </a:rPr>
              <a:t>irrespective of payor</a:t>
            </a:r>
            <a:r>
              <a:rPr lang="en-US" dirty="0">
                <a:solidFill>
                  <a:schemeClr val="accent5">
                    <a:lumMod val="75000"/>
                  </a:schemeClr>
                </a:solidFill>
                <a:latin typeface="Gotham Rounded Medium"/>
                <a:cs typeface="Gotham Rounded Medium"/>
              </a:rPr>
              <a:t>.”</a:t>
            </a:r>
          </a:p>
          <a:p>
            <a:pPr marL="0" lvl="0" indent="0" algn="ctr">
              <a:buNone/>
            </a:pPr>
            <a:endParaRPr lang="en-US" sz="2800" dirty="0">
              <a:solidFill>
                <a:schemeClr val="accent5">
                  <a:lumMod val="75000"/>
                </a:schemeClr>
              </a:solidFill>
              <a:latin typeface="Gotham Rounded Medium"/>
              <a:cs typeface="Gotham Rounded Medium"/>
            </a:endParaRPr>
          </a:p>
          <a:p>
            <a:pPr marL="0" lvl="0" indent="0" algn="ctr">
              <a:buNone/>
            </a:pPr>
            <a:r>
              <a:rPr lang="en-US" sz="2400" dirty="0">
                <a:solidFill>
                  <a:schemeClr val="accent5">
                    <a:lumMod val="75000"/>
                  </a:schemeClr>
                </a:solidFill>
                <a:latin typeface="Gotham Rounded Medium"/>
                <a:cs typeface="Gotham Rounded Medium"/>
              </a:rPr>
              <a:t>- Matt Yancey, DBHDD</a:t>
            </a:r>
          </a:p>
        </p:txBody>
      </p:sp>
    </p:spTree>
    <p:extLst>
      <p:ext uri="{BB962C8B-B14F-4D97-AF65-F5344CB8AC3E}">
        <p14:creationId xmlns:p14="http://schemas.microsoft.com/office/powerpoint/2010/main" val="35324355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44910" y="274638"/>
            <a:ext cx="8341890" cy="1143000"/>
          </a:xfrm>
        </p:spPr>
        <p:txBody>
          <a:bodyPr>
            <a:normAutofit/>
          </a:bodyPr>
          <a:lstStyle/>
          <a:p>
            <a:pPr algn="l"/>
            <a:r>
              <a:rPr lang="en-US" sz="4800" dirty="0">
                <a:solidFill>
                  <a:srgbClr val="31859C"/>
                </a:solidFill>
                <a:latin typeface="Gotham Rounded Bold"/>
                <a:cs typeface="Gotham Rounded Bold"/>
              </a:rPr>
              <a:t>APEX Pilot Goals</a:t>
            </a:r>
          </a:p>
        </p:txBody>
      </p:sp>
      <p:sp>
        <p:nvSpPr>
          <p:cNvPr id="19" name="Rectangle 3"/>
          <p:cNvSpPr>
            <a:spLocks noGrp="1" noChangeArrowheads="1"/>
          </p:cNvSpPr>
          <p:nvPr>
            <p:ph idx="1"/>
          </p:nvPr>
        </p:nvSpPr>
        <p:spPr bwMode="auto">
          <a:xfrm>
            <a:off x="344912" y="1417637"/>
            <a:ext cx="4193196" cy="5260217"/>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lvl="0"/>
            <a:r>
              <a:rPr lang="en-US" sz="2200" dirty="0">
                <a:solidFill>
                  <a:srgbClr val="464649"/>
                </a:solidFill>
                <a:latin typeface="Gotham Rounded Book"/>
                <a:cs typeface="Gotham Rounded Book"/>
              </a:rPr>
              <a:t>Providing </a:t>
            </a:r>
            <a:r>
              <a:rPr lang="en-US" sz="2200" dirty="0">
                <a:solidFill>
                  <a:srgbClr val="E46C0A"/>
                </a:solidFill>
                <a:latin typeface="Gotham Rounded Medium"/>
                <a:cs typeface="Gotham Rounded Medium"/>
              </a:rPr>
              <a:t>early detection </a:t>
            </a:r>
            <a:r>
              <a:rPr lang="en-US" sz="2200" dirty="0">
                <a:solidFill>
                  <a:srgbClr val="464649"/>
                </a:solidFill>
                <a:latin typeface="Gotham Rounded Book"/>
                <a:cs typeface="Gotham Rounded Book"/>
              </a:rPr>
              <a:t>of child/adolescent mental health needs.</a:t>
            </a:r>
          </a:p>
          <a:p>
            <a:pPr marL="0" lvl="0" indent="0">
              <a:buNone/>
            </a:pPr>
            <a:endParaRPr lang="en-US" sz="900" dirty="0">
              <a:solidFill>
                <a:srgbClr val="464649"/>
              </a:solidFill>
              <a:latin typeface="Gotham Rounded Book"/>
              <a:cs typeface="Gotham Rounded Book"/>
            </a:endParaRPr>
          </a:p>
          <a:p>
            <a:pPr lvl="0"/>
            <a:r>
              <a:rPr lang="en-US" sz="2200" dirty="0">
                <a:solidFill>
                  <a:srgbClr val="464649"/>
                </a:solidFill>
                <a:latin typeface="Gotham Rounded Book"/>
                <a:cs typeface="Gotham Rounded Book"/>
              </a:rPr>
              <a:t>Providing </a:t>
            </a:r>
            <a:r>
              <a:rPr lang="en-US" sz="2200" dirty="0">
                <a:solidFill>
                  <a:srgbClr val="E46C0A"/>
                </a:solidFill>
                <a:latin typeface="Gotham Rounded Medium"/>
                <a:cs typeface="Gotham Rounded Medium"/>
              </a:rPr>
              <a:t>greater access </a:t>
            </a:r>
            <a:r>
              <a:rPr lang="en-US" sz="2200" dirty="0">
                <a:solidFill>
                  <a:srgbClr val="464649"/>
                </a:solidFill>
                <a:latin typeface="Gotham Rounded Book"/>
                <a:cs typeface="Gotham Rounded Book"/>
              </a:rPr>
              <a:t>to mental health services for children and youth.</a:t>
            </a:r>
          </a:p>
          <a:p>
            <a:pPr marL="0" lvl="0" indent="0">
              <a:buNone/>
            </a:pPr>
            <a:endParaRPr lang="en-US" sz="900" dirty="0">
              <a:solidFill>
                <a:srgbClr val="464649"/>
              </a:solidFill>
              <a:latin typeface="Gotham Rounded Book"/>
              <a:cs typeface="Gotham Rounded Book"/>
            </a:endParaRPr>
          </a:p>
          <a:p>
            <a:pPr lvl="0"/>
            <a:r>
              <a:rPr lang="en-US" sz="2200" dirty="0">
                <a:solidFill>
                  <a:srgbClr val="464649"/>
                </a:solidFill>
                <a:latin typeface="Gotham Rounded Book"/>
                <a:cs typeface="Gotham Rounded Book"/>
              </a:rPr>
              <a:t>Sustaining </a:t>
            </a:r>
            <a:r>
              <a:rPr lang="en-US" sz="2200" dirty="0">
                <a:solidFill>
                  <a:srgbClr val="E46C0A"/>
                </a:solidFill>
                <a:latin typeface="Gotham Rounded Medium"/>
                <a:cs typeface="Gotham Rounded Medium"/>
              </a:rPr>
              <a:t>increased coordination </a:t>
            </a:r>
            <a:r>
              <a:rPr lang="en-US" sz="2200" dirty="0">
                <a:solidFill>
                  <a:srgbClr val="464649"/>
                </a:solidFill>
                <a:latin typeface="Gotham Rounded Book"/>
                <a:cs typeface="Gotham Rounded Book"/>
              </a:rPr>
              <a:t>between Georgia’s community behavioral health providers and the local schools and school districts.</a:t>
            </a:r>
          </a:p>
          <a:p>
            <a:pPr marL="0" lvl="0" indent="0">
              <a:buNone/>
            </a:pPr>
            <a:endParaRPr lang="en-US" sz="1100" dirty="0">
              <a:solidFill>
                <a:srgbClr val="464649"/>
              </a:solidFill>
              <a:latin typeface="Gotham Rounded Book"/>
              <a:cs typeface="Gotham Rounded Book"/>
            </a:endParaRPr>
          </a:p>
          <a:p>
            <a:pPr marL="0" indent="0">
              <a:lnSpc>
                <a:spcPct val="90000"/>
              </a:lnSpc>
              <a:buNone/>
            </a:pPr>
            <a:endParaRPr lang="en-US" sz="1800" dirty="0">
              <a:solidFill>
                <a:srgbClr val="595959"/>
              </a:solidFill>
              <a:latin typeface="Gotham Rounded Book"/>
              <a:ea typeface="MS PGothic" charset="0"/>
              <a:cs typeface="Gotham Rounded Book"/>
            </a:endParaRPr>
          </a:p>
        </p:txBody>
      </p:sp>
      <p:sp>
        <p:nvSpPr>
          <p:cNvPr id="2" name="TextBox 1"/>
          <p:cNvSpPr txBox="1"/>
          <p:nvPr/>
        </p:nvSpPr>
        <p:spPr>
          <a:xfrm>
            <a:off x="1431976" y="1768831"/>
            <a:ext cx="7254823" cy="369332"/>
          </a:xfrm>
          <a:prstGeom prst="rect">
            <a:avLst/>
          </a:prstGeom>
          <a:noFill/>
        </p:spPr>
        <p:txBody>
          <a:bodyPr wrap="square" rtlCol="0">
            <a:spAutoFit/>
          </a:bodyPr>
          <a:lstStyle/>
          <a:p>
            <a:endParaRPr lang="en-US" dirty="0"/>
          </a:p>
        </p:txBody>
      </p:sp>
      <p:pic>
        <p:nvPicPr>
          <p:cNvPr id="4" name="Picture 3" descr="girl in school.jpg"/>
          <p:cNvPicPr>
            <a:picLocks noChangeAspect="1"/>
          </p:cNvPicPr>
          <p:nvPr/>
        </p:nvPicPr>
        <p:blipFill rotWithShape="1">
          <a:blip r:embed="rId3">
            <a:extLst>
              <a:ext uri="{28A0092B-C50C-407E-A947-70E740481C1C}">
                <a14:useLocalDpi xmlns:a14="http://schemas.microsoft.com/office/drawing/2010/main" val="0"/>
              </a:ext>
            </a:extLst>
          </a:blip>
          <a:srcRect l="28057" r="6278"/>
          <a:stretch/>
        </p:blipFill>
        <p:spPr>
          <a:xfrm>
            <a:off x="4548973" y="1911057"/>
            <a:ext cx="4137827" cy="3355690"/>
          </a:xfrm>
          <a:prstGeom prst="rect">
            <a:avLst/>
          </a:prstGeom>
        </p:spPr>
      </p:pic>
    </p:spTree>
    <p:extLst>
      <p:ext uri="{BB962C8B-B14F-4D97-AF65-F5344CB8AC3E}">
        <p14:creationId xmlns:p14="http://schemas.microsoft.com/office/powerpoint/2010/main" val="151565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2200" dirty="0">
                <a:solidFill>
                  <a:srgbClr val="404040"/>
                </a:solidFill>
                <a:latin typeface="Gotham Rounded Book"/>
                <a:cs typeface="Gotham Rounded Book"/>
              </a:rPr>
              <a:t>Highlight the benefits of the school-based mental health model</a:t>
            </a:r>
          </a:p>
          <a:p>
            <a:pPr>
              <a:lnSpc>
                <a:spcPct val="130000"/>
              </a:lnSpc>
            </a:pPr>
            <a:r>
              <a:rPr lang="en-US" sz="2200" dirty="0">
                <a:solidFill>
                  <a:srgbClr val="404040"/>
                </a:solidFill>
                <a:latin typeface="Gotham Rounded Book"/>
                <a:cs typeface="Gotham Rounded Book"/>
              </a:rPr>
              <a:t>Discuss legal factors and the establishment of a MOU</a:t>
            </a:r>
          </a:p>
          <a:p>
            <a:pPr>
              <a:lnSpc>
                <a:spcPct val="130000"/>
              </a:lnSpc>
            </a:pPr>
            <a:r>
              <a:rPr lang="en-US" sz="2200" dirty="0">
                <a:solidFill>
                  <a:srgbClr val="404040"/>
                </a:solidFill>
                <a:latin typeface="Gotham Rounded Book"/>
                <a:cs typeface="Gotham Rounded Book"/>
              </a:rPr>
              <a:t>Show parallels of the school-based mental health model with the RTI and PBIS model </a:t>
            </a:r>
          </a:p>
          <a:p>
            <a:pPr>
              <a:lnSpc>
                <a:spcPct val="130000"/>
              </a:lnSpc>
            </a:pPr>
            <a:r>
              <a:rPr lang="en-US" sz="2200" dirty="0">
                <a:solidFill>
                  <a:srgbClr val="404040"/>
                </a:solidFill>
                <a:latin typeface="Gotham Rounded Book"/>
                <a:cs typeface="Gotham Rounded Book"/>
              </a:rPr>
              <a:t>Give an overview of a local APEX pilot program</a:t>
            </a:r>
          </a:p>
          <a:p>
            <a:pPr>
              <a:lnSpc>
                <a:spcPct val="130000"/>
              </a:lnSpc>
            </a:pPr>
            <a:r>
              <a:rPr lang="en-US" sz="2200" dirty="0">
                <a:solidFill>
                  <a:srgbClr val="404040"/>
                </a:solidFill>
                <a:latin typeface="Gotham Rounded Book"/>
                <a:cs typeface="Gotham Rounded Book"/>
              </a:rPr>
              <a:t>Discuss how to incorporate both insurance reimbursement and outside funding for program sustainability</a:t>
            </a:r>
          </a:p>
          <a:p>
            <a:pPr>
              <a:lnSpc>
                <a:spcPct val="130000"/>
              </a:lnSpc>
            </a:pPr>
            <a:r>
              <a:rPr lang="en-US" sz="2200" dirty="0">
                <a:solidFill>
                  <a:srgbClr val="404040"/>
                </a:solidFill>
                <a:latin typeface="Gotham Rounded Book"/>
                <a:cs typeface="Gotham Rounded Book"/>
              </a:rPr>
              <a:t>Panel discussion/Q&amp;A</a:t>
            </a:r>
          </a:p>
          <a:p>
            <a:pPr marL="0" indent="0">
              <a:lnSpc>
                <a:spcPct val="110000"/>
              </a:lnSpc>
              <a:buFont typeface="Arial"/>
              <a:buNone/>
            </a:pPr>
            <a:r>
              <a:rPr lang="en-US" sz="2200" dirty="0">
                <a:solidFill>
                  <a:srgbClr val="404040"/>
                </a:solidFill>
                <a:latin typeface="Gotham Rounded Book"/>
                <a:cs typeface="Gotham Rounded Book"/>
              </a:rPr>
              <a:t>  </a:t>
            </a:r>
          </a:p>
        </p:txBody>
      </p:sp>
      <p:sp>
        <p:nvSpPr>
          <p:cNvPr id="6" name="Title 5"/>
          <p:cNvSpPr>
            <a:spLocks noGrp="1"/>
          </p:cNvSpPr>
          <p:nvPr>
            <p:ph type="title"/>
          </p:nvPr>
        </p:nvSpPr>
        <p:spPr/>
        <p:txBody>
          <a:bodyPr>
            <a:normAutofit/>
          </a:bodyPr>
          <a:lstStyle/>
          <a:p>
            <a:pPr algn="l"/>
            <a:r>
              <a:rPr lang="en-US" sz="4800" dirty="0">
                <a:solidFill>
                  <a:srgbClr val="31859C"/>
                </a:solidFill>
                <a:latin typeface="Gotham Rounded Bold"/>
                <a:cs typeface="Gotham Rounded Bold"/>
              </a:rPr>
              <a:t>Our Agenda</a:t>
            </a:r>
            <a:endParaRPr lang="en-US" sz="4800" dirty="0">
              <a:solidFill>
                <a:srgbClr val="31859C"/>
              </a:solidFill>
            </a:endParaRPr>
          </a:p>
        </p:txBody>
      </p:sp>
    </p:spTree>
    <p:extLst>
      <p:ext uri="{BB962C8B-B14F-4D97-AF65-F5344CB8AC3E}">
        <p14:creationId xmlns:p14="http://schemas.microsoft.com/office/powerpoint/2010/main" val="27754635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44910" y="274638"/>
            <a:ext cx="8341890" cy="1143000"/>
          </a:xfrm>
        </p:spPr>
        <p:txBody>
          <a:bodyPr>
            <a:normAutofit/>
          </a:bodyPr>
          <a:lstStyle/>
          <a:p>
            <a:pPr algn="l"/>
            <a:r>
              <a:rPr lang="en-US" sz="4800" dirty="0">
                <a:solidFill>
                  <a:srgbClr val="31859C"/>
                </a:solidFill>
                <a:latin typeface="Gotham Rounded Bold"/>
                <a:cs typeface="Gotham Rounded Bold"/>
              </a:rPr>
              <a:t>APEX Pilot Deliverables</a:t>
            </a:r>
          </a:p>
        </p:txBody>
      </p:sp>
      <p:sp>
        <p:nvSpPr>
          <p:cNvPr id="19" name="Rectangle 3"/>
          <p:cNvSpPr>
            <a:spLocks noGrp="1" noChangeArrowheads="1"/>
          </p:cNvSpPr>
          <p:nvPr>
            <p:ph idx="1"/>
          </p:nvPr>
        </p:nvSpPr>
        <p:spPr bwMode="auto">
          <a:xfrm>
            <a:off x="4224150" y="1417637"/>
            <a:ext cx="4721405" cy="5260217"/>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lvl="0" indent="0">
              <a:buNone/>
            </a:pPr>
            <a:endParaRPr lang="en-US" sz="1200" dirty="0">
              <a:solidFill>
                <a:srgbClr val="464649"/>
              </a:solidFill>
              <a:latin typeface="Gotham Rounded Book"/>
              <a:cs typeface="Gotham Rounded Book"/>
            </a:endParaRPr>
          </a:p>
          <a:p>
            <a:pPr marL="0" lvl="0" indent="0">
              <a:buNone/>
            </a:pPr>
            <a:r>
              <a:rPr lang="en-US" sz="2600" dirty="0">
                <a:solidFill>
                  <a:srgbClr val="31859C"/>
                </a:solidFill>
                <a:latin typeface="Gotham Rounded Medium"/>
                <a:cs typeface="Gotham Rounded Medium"/>
              </a:rPr>
              <a:t>70% Billable Activities</a:t>
            </a:r>
          </a:p>
          <a:p>
            <a:r>
              <a:rPr lang="en-US" sz="2000" dirty="0">
                <a:solidFill>
                  <a:srgbClr val="464649"/>
                </a:solidFill>
                <a:latin typeface="Gotham Rounded Book"/>
                <a:cs typeface="Gotham Rounded Book"/>
              </a:rPr>
              <a:t>Individual &amp; family sessions, assessments, collateral contacts, psychiatry, nurse, skill building, parent skills training</a:t>
            </a:r>
          </a:p>
          <a:p>
            <a:pPr marL="457200" lvl="1" indent="0">
              <a:buNone/>
            </a:pPr>
            <a:endParaRPr lang="en-US" sz="2000" dirty="0">
              <a:solidFill>
                <a:srgbClr val="464649"/>
              </a:solidFill>
              <a:latin typeface="Gotham Rounded Book"/>
              <a:cs typeface="Gotham Rounded Book"/>
            </a:endParaRPr>
          </a:p>
          <a:p>
            <a:pPr marL="0" indent="0">
              <a:buNone/>
            </a:pPr>
            <a:r>
              <a:rPr lang="en-US" sz="2600" dirty="0">
                <a:solidFill>
                  <a:srgbClr val="E46C0A"/>
                </a:solidFill>
                <a:latin typeface="Gotham Rounded Medium"/>
                <a:cs typeface="Gotham Rounded Medium"/>
              </a:rPr>
              <a:t>30% Nonbillable Activities</a:t>
            </a:r>
          </a:p>
          <a:p>
            <a:r>
              <a:rPr lang="en-US" sz="2000" dirty="0">
                <a:solidFill>
                  <a:srgbClr val="464649"/>
                </a:solidFill>
                <a:latin typeface="Gotham Rounded Book"/>
                <a:cs typeface="Gotham Rounded Book"/>
              </a:rPr>
              <a:t>Groups, psychoeducation, school meetings, school-wide events, family or teacher engagement activities</a:t>
            </a:r>
          </a:p>
          <a:p>
            <a:pPr marL="0" indent="0">
              <a:lnSpc>
                <a:spcPct val="90000"/>
              </a:lnSpc>
              <a:buNone/>
            </a:pPr>
            <a:endParaRPr lang="en-US" sz="2000" dirty="0">
              <a:solidFill>
                <a:srgbClr val="595959"/>
              </a:solidFill>
              <a:latin typeface="Gotham Rounded Book"/>
              <a:ea typeface="MS PGothic" charset="0"/>
              <a:cs typeface="Gotham Rounded Book"/>
            </a:endParaRPr>
          </a:p>
        </p:txBody>
      </p:sp>
      <p:graphicFrame>
        <p:nvGraphicFramePr>
          <p:cNvPr id="3" name="Chart 2"/>
          <p:cNvGraphicFramePr/>
          <p:nvPr>
            <p:extLst>
              <p:ext uri="{D42A27DB-BD31-4B8C-83A1-F6EECF244321}">
                <p14:modId xmlns:p14="http://schemas.microsoft.com/office/powerpoint/2010/main" val="2344160016"/>
              </p:ext>
            </p:extLst>
          </p:nvPr>
        </p:nvGraphicFramePr>
        <p:xfrm>
          <a:off x="216474" y="1897766"/>
          <a:ext cx="4007676" cy="38954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942852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9048" y="2214103"/>
            <a:ext cx="7227405" cy="2317389"/>
          </a:xfrm>
        </p:spPr>
        <p:txBody>
          <a:bodyPr>
            <a:noAutofit/>
          </a:bodyPr>
          <a:lstStyle/>
          <a:p>
            <a:pPr marL="0" indent="0" algn="ctr">
              <a:buNone/>
            </a:pPr>
            <a:r>
              <a:rPr lang="en-US" sz="3600" dirty="0">
                <a:solidFill>
                  <a:srgbClr val="31859C"/>
                </a:solidFill>
                <a:latin typeface="Gotham Rounded Medium"/>
                <a:cs typeface="Gotham Rounded Medium"/>
              </a:rPr>
              <a:t>The APEX Grant provided the best possible conditions for program trial and error.</a:t>
            </a:r>
            <a:endParaRPr lang="en-US" dirty="0">
              <a:solidFill>
                <a:srgbClr val="31859C"/>
              </a:solidFill>
              <a:latin typeface="Gotham Rounded Medium"/>
              <a:cs typeface="Gotham Rounded Medium"/>
            </a:endParaRPr>
          </a:p>
        </p:txBody>
      </p:sp>
    </p:spTree>
    <p:extLst>
      <p:ext uri="{BB962C8B-B14F-4D97-AF65-F5344CB8AC3E}">
        <p14:creationId xmlns:p14="http://schemas.microsoft.com/office/powerpoint/2010/main" val="25543422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378" y="700061"/>
            <a:ext cx="7815037" cy="1514035"/>
          </a:xfrm>
        </p:spPr>
        <p:txBody>
          <a:bodyPr>
            <a:noAutofit/>
          </a:bodyPr>
          <a:lstStyle/>
          <a:p>
            <a:pPr marL="0" indent="0" algn="ctr">
              <a:buNone/>
            </a:pPr>
            <a:r>
              <a:rPr lang="en-US" sz="3600" dirty="0">
                <a:solidFill>
                  <a:srgbClr val="31859C"/>
                </a:solidFill>
                <a:latin typeface="Gotham Rounded Medium"/>
                <a:cs typeface="Gotham Rounded Medium"/>
              </a:rPr>
              <a:t>So, what does a School-Based Mental Health Program look like?</a:t>
            </a:r>
            <a:endParaRPr lang="en-US" dirty="0">
              <a:solidFill>
                <a:srgbClr val="31859C"/>
              </a:solidFill>
              <a:latin typeface="Gotham Rounded Medium"/>
              <a:cs typeface="Gotham Rounded Medium"/>
            </a:endParaRPr>
          </a:p>
        </p:txBody>
      </p:sp>
      <p:pic>
        <p:nvPicPr>
          <p:cNvPr id="2" name="Picture 1" descr="kids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2507" y="2214096"/>
            <a:ext cx="6789312" cy="3818988"/>
          </a:xfrm>
          <a:prstGeom prst="rect">
            <a:avLst/>
          </a:prstGeom>
        </p:spPr>
      </p:pic>
    </p:spTree>
    <p:extLst>
      <p:ext uri="{BB962C8B-B14F-4D97-AF65-F5344CB8AC3E}">
        <p14:creationId xmlns:p14="http://schemas.microsoft.com/office/powerpoint/2010/main" val="38144805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fontScale="90000"/>
          </a:bodyPr>
          <a:lstStyle/>
          <a:p>
            <a:r>
              <a:rPr lang="en-US" dirty="0">
                <a:solidFill>
                  <a:schemeClr val="accent5">
                    <a:lumMod val="75000"/>
                  </a:schemeClr>
                </a:solidFill>
                <a:latin typeface="Gotham Rounded Bold"/>
                <a:cs typeface="Gotham Rounded Bold"/>
              </a:rPr>
              <a:t>School-Based Mental Health Services Model</a:t>
            </a:r>
            <a:endParaRPr lang="en-US" dirty="0">
              <a:solidFill>
                <a:schemeClr val="accent5">
                  <a:lumMod val="75000"/>
                </a:schemeClr>
              </a:solidFill>
            </a:endParaRPr>
          </a:p>
        </p:txBody>
      </p:sp>
      <p:graphicFrame>
        <p:nvGraphicFramePr>
          <p:cNvPr id="2" name="Diagram 1"/>
          <p:cNvGraphicFramePr/>
          <p:nvPr>
            <p:extLst>
              <p:ext uri="{D42A27DB-BD31-4B8C-83A1-F6EECF244321}">
                <p14:modId xmlns:p14="http://schemas.microsoft.com/office/powerpoint/2010/main" val="2458144111"/>
              </p:ext>
            </p:extLst>
          </p:nvPr>
        </p:nvGraphicFramePr>
        <p:xfrm>
          <a:off x="3940" y="1622777"/>
          <a:ext cx="8325556" cy="50941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5263395" y="2463219"/>
            <a:ext cx="1927871" cy="584776"/>
          </a:xfrm>
          <a:prstGeom prst="rect">
            <a:avLst/>
          </a:prstGeom>
          <a:noFill/>
        </p:spPr>
        <p:txBody>
          <a:bodyPr wrap="square" rtlCol="0">
            <a:spAutoFit/>
          </a:bodyPr>
          <a:lstStyle/>
          <a:p>
            <a:r>
              <a:rPr lang="en-US" sz="3200" dirty="0">
                <a:latin typeface="Gotham Rounded Book"/>
                <a:cs typeface="Gotham Rounded Book"/>
              </a:rPr>
              <a:t>3-4%</a:t>
            </a:r>
          </a:p>
        </p:txBody>
      </p:sp>
      <p:sp>
        <p:nvSpPr>
          <p:cNvPr id="7" name="TextBox 6"/>
          <p:cNvSpPr txBox="1"/>
          <p:nvPr/>
        </p:nvSpPr>
        <p:spPr>
          <a:xfrm>
            <a:off x="6227330" y="3781180"/>
            <a:ext cx="1927871" cy="584776"/>
          </a:xfrm>
          <a:prstGeom prst="rect">
            <a:avLst/>
          </a:prstGeom>
          <a:noFill/>
        </p:spPr>
        <p:txBody>
          <a:bodyPr wrap="square" rtlCol="0">
            <a:spAutoFit/>
          </a:bodyPr>
          <a:lstStyle/>
          <a:p>
            <a:r>
              <a:rPr lang="en-US" sz="3200" dirty="0">
                <a:latin typeface="Gotham Rounded Book"/>
                <a:cs typeface="Gotham Rounded Book"/>
              </a:rPr>
              <a:t>7-10%</a:t>
            </a:r>
          </a:p>
        </p:txBody>
      </p:sp>
      <p:sp>
        <p:nvSpPr>
          <p:cNvPr id="8" name="TextBox 7"/>
          <p:cNvSpPr txBox="1"/>
          <p:nvPr/>
        </p:nvSpPr>
        <p:spPr>
          <a:xfrm>
            <a:off x="7072800" y="5126434"/>
            <a:ext cx="1774866" cy="584776"/>
          </a:xfrm>
          <a:prstGeom prst="rect">
            <a:avLst/>
          </a:prstGeom>
          <a:noFill/>
        </p:spPr>
        <p:txBody>
          <a:bodyPr wrap="square" rtlCol="0">
            <a:spAutoFit/>
          </a:bodyPr>
          <a:lstStyle/>
          <a:p>
            <a:r>
              <a:rPr lang="en-US" sz="3200" dirty="0">
                <a:latin typeface="Gotham Rounded Book"/>
                <a:cs typeface="Gotham Rounded Book"/>
              </a:rPr>
              <a:t>85-90%</a:t>
            </a:r>
          </a:p>
        </p:txBody>
      </p:sp>
    </p:spTree>
    <p:extLst>
      <p:ext uri="{BB962C8B-B14F-4D97-AF65-F5344CB8AC3E}">
        <p14:creationId xmlns:p14="http://schemas.microsoft.com/office/powerpoint/2010/main" val="17215171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fontScale="90000"/>
          </a:bodyPr>
          <a:lstStyle/>
          <a:p>
            <a:r>
              <a:rPr lang="en-US" dirty="0">
                <a:solidFill>
                  <a:schemeClr val="accent5">
                    <a:lumMod val="75000"/>
                  </a:schemeClr>
                </a:solidFill>
                <a:latin typeface="Gotham Rounded Bold"/>
                <a:cs typeface="Gotham Rounded Bold"/>
              </a:rPr>
              <a:t>School-Based Mental Health Services Model</a:t>
            </a:r>
            <a:endParaRPr lang="en-US" dirty="0">
              <a:solidFill>
                <a:schemeClr val="accent5">
                  <a:lumMod val="75000"/>
                </a:schemeClr>
              </a:solidFill>
            </a:endParaRPr>
          </a:p>
        </p:txBody>
      </p:sp>
      <p:graphicFrame>
        <p:nvGraphicFramePr>
          <p:cNvPr id="2" name="Diagram 1"/>
          <p:cNvGraphicFramePr/>
          <p:nvPr>
            <p:extLst>
              <p:ext uri="{D42A27DB-BD31-4B8C-83A1-F6EECF244321}">
                <p14:modId xmlns:p14="http://schemas.microsoft.com/office/powerpoint/2010/main" val="2631093170"/>
              </p:ext>
            </p:extLst>
          </p:nvPr>
        </p:nvGraphicFramePr>
        <p:xfrm>
          <a:off x="479776" y="1622777"/>
          <a:ext cx="8325556" cy="50941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78373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graphicFrame>
        <p:nvGraphicFramePr>
          <p:cNvPr id="7" name="Content Placeholder 4"/>
          <p:cNvGraphicFramePr>
            <a:graphicFrameLocks noGrp="1"/>
          </p:cNvGraphicFramePr>
          <p:nvPr>
            <p:ph idx="1"/>
            <p:extLst>
              <p:ext uri="{D42A27DB-BD31-4B8C-83A1-F6EECF244321}">
                <p14:modId xmlns:p14="http://schemas.microsoft.com/office/powerpoint/2010/main" val="1461916405"/>
              </p:ext>
            </p:extLst>
          </p:nvPr>
        </p:nvGraphicFramePr>
        <p:xfrm>
          <a:off x="325627" y="829305"/>
          <a:ext cx="8522038" cy="5193358"/>
        </p:xfrm>
        <a:graphic>
          <a:graphicData uri="http://schemas.openxmlformats.org/drawingml/2006/table">
            <a:tbl>
              <a:tblPr firstRow="1" bandRow="1">
                <a:tableStyleId>{5C22544A-7EE6-4342-B048-85BDC9FD1C3A}</a:tableStyleId>
              </a:tblPr>
              <a:tblGrid>
                <a:gridCol w="2928394">
                  <a:extLst>
                    <a:ext uri="{9D8B030D-6E8A-4147-A177-3AD203B41FA5}">
                      <a16:colId xmlns:a16="http://schemas.microsoft.com/office/drawing/2014/main" val="20000"/>
                    </a:ext>
                  </a:extLst>
                </a:gridCol>
                <a:gridCol w="2796822">
                  <a:extLst>
                    <a:ext uri="{9D8B030D-6E8A-4147-A177-3AD203B41FA5}">
                      <a16:colId xmlns:a16="http://schemas.microsoft.com/office/drawing/2014/main" val="20001"/>
                    </a:ext>
                  </a:extLst>
                </a:gridCol>
                <a:gridCol w="2796822">
                  <a:extLst>
                    <a:ext uri="{9D8B030D-6E8A-4147-A177-3AD203B41FA5}">
                      <a16:colId xmlns:a16="http://schemas.microsoft.com/office/drawing/2014/main" val="20002"/>
                    </a:ext>
                  </a:extLst>
                </a:gridCol>
              </a:tblGrid>
              <a:tr h="1434250">
                <a:tc>
                  <a:txBody>
                    <a:bodyPr/>
                    <a:lstStyle/>
                    <a:p>
                      <a:pPr algn="ctr"/>
                      <a:r>
                        <a:rPr lang="en-US" sz="2800" b="0" i="0" dirty="0">
                          <a:latin typeface="Gotham Rounded Bold"/>
                          <a:cs typeface="Gotham Rounded Bold"/>
                        </a:rPr>
                        <a:t>Tier 1</a:t>
                      </a:r>
                    </a:p>
                    <a:p>
                      <a:pPr algn="ctr"/>
                      <a:r>
                        <a:rPr lang="en-US" sz="2400" b="0" i="0" dirty="0">
                          <a:latin typeface="Gotham Rounded Book"/>
                          <a:cs typeface="Gotham Rounded Book"/>
                        </a:rPr>
                        <a:t>Universal</a:t>
                      </a:r>
                      <a:r>
                        <a:rPr lang="en-US" sz="2400" b="0" i="0" baseline="0" dirty="0">
                          <a:latin typeface="Gotham Rounded Book"/>
                          <a:cs typeface="Gotham Rounded Book"/>
                        </a:rPr>
                        <a:t> Prevention</a:t>
                      </a:r>
                      <a:endParaRPr lang="en-US" sz="2400" b="0" i="0" dirty="0">
                        <a:latin typeface="Gotham Rounded Book"/>
                        <a:cs typeface="Gotham Rounded Book"/>
                      </a:endParaRPr>
                    </a:p>
                  </a:txBody>
                  <a:tcPr>
                    <a:solidFill>
                      <a:schemeClr val="accent5">
                        <a:lumMod val="75000"/>
                      </a:schemeClr>
                    </a:solidFill>
                  </a:tcPr>
                </a:tc>
                <a:tc>
                  <a:txBody>
                    <a:bodyPr/>
                    <a:lstStyle/>
                    <a:p>
                      <a:pPr algn="ctr"/>
                      <a:r>
                        <a:rPr lang="en-US" sz="2800" b="0" i="0" dirty="0">
                          <a:latin typeface="Gotham Rounded Bold"/>
                          <a:cs typeface="Gotham Rounded Bold"/>
                        </a:rPr>
                        <a:t>Tier 2:</a:t>
                      </a:r>
                    </a:p>
                    <a:p>
                      <a:pPr algn="ctr"/>
                      <a:r>
                        <a:rPr lang="en-US" sz="2400" b="0" i="0" dirty="0">
                          <a:latin typeface="Gotham Rounded Book"/>
                          <a:cs typeface="Gotham Rounded Book"/>
                        </a:rPr>
                        <a:t>Early Intervention</a:t>
                      </a:r>
                    </a:p>
                  </a:txBody>
                  <a:tcPr>
                    <a:solidFill>
                      <a:schemeClr val="accent5">
                        <a:lumMod val="75000"/>
                      </a:schemeClr>
                    </a:solidFill>
                  </a:tcPr>
                </a:tc>
                <a:tc>
                  <a:txBody>
                    <a:bodyPr/>
                    <a:lstStyle/>
                    <a:p>
                      <a:pPr algn="ctr"/>
                      <a:r>
                        <a:rPr lang="en-US" sz="2800" b="0" i="0" dirty="0">
                          <a:latin typeface="Gotham Rounded Bold"/>
                          <a:cs typeface="Gotham Rounded Bold"/>
                        </a:rPr>
                        <a:t>Tier 3:</a:t>
                      </a:r>
                    </a:p>
                    <a:p>
                      <a:pPr algn="ctr"/>
                      <a:r>
                        <a:rPr lang="en-US" sz="2400" b="0" i="0" dirty="0">
                          <a:latin typeface="Gotham Rounded Book"/>
                          <a:cs typeface="Gotham Rounded Book"/>
                        </a:rPr>
                        <a:t>Intensive Services</a:t>
                      </a:r>
                    </a:p>
                  </a:txBody>
                  <a:tcPr>
                    <a:solidFill>
                      <a:schemeClr val="accent5">
                        <a:lumMod val="75000"/>
                      </a:schemeClr>
                    </a:solidFill>
                  </a:tcPr>
                </a:tc>
                <a:extLst>
                  <a:ext uri="{0D108BD9-81ED-4DB2-BD59-A6C34878D82A}">
                    <a16:rowId xmlns:a16="http://schemas.microsoft.com/office/drawing/2014/main" val="10000"/>
                  </a:ext>
                </a:extLst>
              </a:tr>
              <a:tr h="3759108">
                <a:tc>
                  <a:txBody>
                    <a:bodyPr/>
                    <a:lstStyle/>
                    <a:p>
                      <a:pPr marL="285750" indent="-285750">
                        <a:buFont typeface="Arial"/>
                        <a:buChar char="•"/>
                      </a:pPr>
                      <a:r>
                        <a:rPr lang="en-US" sz="1800" dirty="0">
                          <a:latin typeface="Gotham Rounded Book"/>
                          <a:cs typeface="Gotham Rounded Book"/>
                        </a:rPr>
                        <a:t>Coffee</a:t>
                      </a:r>
                      <a:r>
                        <a:rPr lang="en-US" sz="1800" baseline="0" dirty="0">
                          <a:latin typeface="Gotham Rounded Book"/>
                          <a:cs typeface="Gotham Rounded Book"/>
                        </a:rPr>
                        <a:t> Talk</a:t>
                      </a:r>
                    </a:p>
                    <a:p>
                      <a:pPr marL="285750" indent="-285750">
                        <a:buFont typeface="Arial"/>
                        <a:buChar char="•"/>
                      </a:pPr>
                      <a:r>
                        <a:rPr lang="en-US" sz="1800" baseline="0" dirty="0">
                          <a:latin typeface="Gotham Rounded Book"/>
                          <a:cs typeface="Gotham Rounded Book"/>
                        </a:rPr>
                        <a:t>Positive Thoughts</a:t>
                      </a:r>
                    </a:p>
                    <a:p>
                      <a:pPr marL="285750" indent="-285750">
                        <a:buFont typeface="Arial"/>
                        <a:buChar char="•"/>
                      </a:pPr>
                      <a:r>
                        <a:rPr lang="en-US" sz="1800" dirty="0">
                          <a:latin typeface="Gotham Rounded Book"/>
                          <a:cs typeface="Gotham Rounded Book"/>
                        </a:rPr>
                        <a:t>Teacher</a:t>
                      </a:r>
                      <a:r>
                        <a:rPr lang="en-US" sz="1800" baseline="0" dirty="0">
                          <a:latin typeface="Gotham Rounded Book"/>
                          <a:cs typeface="Gotham Rounded Book"/>
                        </a:rPr>
                        <a:t> Talks</a:t>
                      </a:r>
                      <a:endParaRPr lang="en-US" sz="1800" dirty="0">
                        <a:latin typeface="Gotham Rounded Book"/>
                        <a:cs typeface="Gotham Rounded Book"/>
                      </a:endParaRPr>
                    </a:p>
                    <a:p>
                      <a:pPr marL="285750" indent="-285750">
                        <a:buFont typeface="Arial"/>
                        <a:buChar char="•"/>
                      </a:pPr>
                      <a:r>
                        <a:rPr lang="en-US" sz="1800" dirty="0">
                          <a:latin typeface="Gotham Rounded Book"/>
                          <a:cs typeface="Gotham Rounded Book"/>
                        </a:rPr>
                        <a:t>Feelin</a:t>
                      </a:r>
                      <a:r>
                        <a:rPr lang="en-US" sz="1800" baseline="0" dirty="0">
                          <a:latin typeface="Gotham Rounded Book"/>
                          <a:cs typeface="Gotham Rounded Book"/>
                        </a:rPr>
                        <a:t>g Better Events</a:t>
                      </a:r>
                    </a:p>
                    <a:p>
                      <a:pPr marL="285750" indent="-285750">
                        <a:buFont typeface="Arial"/>
                        <a:buChar char="•"/>
                      </a:pPr>
                      <a:r>
                        <a:rPr lang="en-US" sz="1800" baseline="0" dirty="0">
                          <a:latin typeface="Gotham Rounded Book"/>
                          <a:cs typeface="Gotham Rounded Book"/>
                        </a:rPr>
                        <a:t>CMO Enrollment Fair</a:t>
                      </a:r>
                    </a:p>
                    <a:p>
                      <a:pPr marL="285750" indent="-285750">
                        <a:buFont typeface="Arial"/>
                        <a:buChar char="•"/>
                      </a:pPr>
                      <a:r>
                        <a:rPr lang="en-US" sz="1800" baseline="0" dirty="0">
                          <a:latin typeface="Gotham Rounded Book"/>
                          <a:cs typeface="Gotham Rounded Book"/>
                        </a:rPr>
                        <a:t>Mental Health First Aid Training</a:t>
                      </a:r>
                      <a:endParaRPr lang="en-US" sz="2000" baseline="0" dirty="0">
                        <a:latin typeface="+mn-lt"/>
                        <a:cs typeface="+mn-cs"/>
                      </a:endParaRPr>
                    </a:p>
                    <a:p>
                      <a:pPr marL="285750" indent="-285750">
                        <a:buFont typeface="Arial"/>
                        <a:buChar char="•"/>
                      </a:pPr>
                      <a:r>
                        <a:rPr lang="en-US" sz="1800" baseline="0" dirty="0">
                          <a:latin typeface="Gotham Rounded Book"/>
                          <a:cs typeface="Gotham Rounded Book"/>
                        </a:rPr>
                        <a:t>Behavior Bucks</a:t>
                      </a:r>
                    </a:p>
                    <a:p>
                      <a:pPr marL="285750" indent="-285750">
                        <a:buFont typeface="Arial"/>
                        <a:buChar char="•"/>
                      </a:pPr>
                      <a:r>
                        <a:rPr lang="en-US" sz="1800" baseline="0" dirty="0">
                          <a:latin typeface="Gotham Rounded Book"/>
                          <a:cs typeface="Gotham Rounded Book"/>
                        </a:rPr>
                        <a:t>Parent/Teacher Nights</a:t>
                      </a:r>
                      <a:endParaRPr lang="en-US" sz="1600" baseline="0" dirty="0">
                        <a:latin typeface="Gotham Rounded Book"/>
                        <a:cs typeface="Gotham Rounded Book"/>
                      </a:endParaRPr>
                    </a:p>
                  </a:txBody>
                  <a:tcPr>
                    <a:solidFill>
                      <a:schemeClr val="accent5">
                        <a:lumMod val="20000"/>
                        <a:lumOff val="80000"/>
                      </a:schemeClr>
                    </a:solidFill>
                  </a:tcPr>
                </a:tc>
                <a:tc>
                  <a:txBody>
                    <a:bodyPr/>
                    <a:lstStyle/>
                    <a:p>
                      <a:pPr marL="285750" indent="-285750">
                        <a:buFont typeface="Arial"/>
                        <a:buChar char="•"/>
                      </a:pPr>
                      <a:r>
                        <a:rPr lang="en-US" sz="1800" dirty="0">
                          <a:latin typeface="Gotham Rounded Book"/>
                          <a:cs typeface="Gotham Rounded Book"/>
                        </a:rPr>
                        <a:t>Friendship</a:t>
                      </a:r>
                      <a:r>
                        <a:rPr lang="en-US" sz="1800" baseline="0" dirty="0">
                          <a:latin typeface="Gotham Rounded Book"/>
                          <a:cs typeface="Gotham Rounded Book"/>
                        </a:rPr>
                        <a:t> Promotion Group</a:t>
                      </a:r>
                    </a:p>
                    <a:p>
                      <a:pPr marL="285750" indent="-285750">
                        <a:buFont typeface="Arial"/>
                        <a:buChar char="•"/>
                      </a:pPr>
                      <a:r>
                        <a:rPr lang="en-US" sz="1800" baseline="0" dirty="0">
                          <a:latin typeface="Gotham Rounded Book"/>
                          <a:cs typeface="Gotham Rounded Book"/>
                        </a:rPr>
                        <a:t>Regulating Emotions Group</a:t>
                      </a:r>
                    </a:p>
                    <a:p>
                      <a:pPr marL="285750" indent="-285750">
                        <a:buFont typeface="Arial"/>
                        <a:buChar char="•"/>
                      </a:pPr>
                      <a:r>
                        <a:rPr lang="en-US" sz="1800" baseline="0" dirty="0">
                          <a:latin typeface="Gotham Rounded Book"/>
                          <a:cs typeface="Gotham Rounded Book"/>
                        </a:rPr>
                        <a:t>Breakfast Club</a:t>
                      </a:r>
                    </a:p>
                    <a:p>
                      <a:pPr marL="285750" indent="-285750">
                        <a:buFont typeface="Arial"/>
                        <a:buChar char="•"/>
                      </a:pPr>
                      <a:r>
                        <a:rPr lang="en-US" sz="1800" baseline="0" dirty="0">
                          <a:latin typeface="Gotham Rounded Book"/>
                          <a:cs typeface="Gotham Rounded Book"/>
                        </a:rPr>
                        <a:t>Strengthening Families Group</a:t>
                      </a:r>
                    </a:p>
                    <a:p>
                      <a:pPr marL="285750" indent="-285750">
                        <a:buFont typeface="Arial"/>
                        <a:buChar char="•"/>
                      </a:pPr>
                      <a:r>
                        <a:rPr lang="en-US" sz="1800" baseline="0" dirty="0">
                          <a:latin typeface="Gotham Rounded Book"/>
                          <a:cs typeface="Gotham Rounded Book"/>
                        </a:rPr>
                        <a:t>Field Trips</a:t>
                      </a:r>
                    </a:p>
                    <a:p>
                      <a:pPr marL="285750" indent="-285750">
                        <a:buFont typeface="Arial"/>
                        <a:buChar char="•"/>
                      </a:pPr>
                      <a:r>
                        <a:rPr lang="en-US" sz="1800" baseline="0" dirty="0">
                          <a:latin typeface="Gotham Rounded Book"/>
                          <a:cs typeface="Gotham Rounded Book"/>
                        </a:rPr>
                        <a:t>Holiday Care Package</a:t>
                      </a:r>
                    </a:p>
                    <a:p>
                      <a:pPr marL="285750" indent="-285750">
                        <a:buFont typeface="Arial"/>
                        <a:buChar char="•"/>
                      </a:pPr>
                      <a:r>
                        <a:rPr lang="en-US" sz="1800" baseline="0" dirty="0">
                          <a:latin typeface="Gotham Rounded Book"/>
                          <a:cs typeface="Gotham Rounded Book"/>
                        </a:rPr>
                        <a:t>Medication Needs</a:t>
                      </a:r>
                    </a:p>
                    <a:p>
                      <a:pPr marL="285750" indent="-285750">
                        <a:buFont typeface="Arial"/>
                        <a:buChar char="•"/>
                      </a:pPr>
                      <a:endParaRPr lang="en-US" sz="1800" dirty="0">
                        <a:latin typeface="Gotham Rounded Book"/>
                        <a:cs typeface="Gotham Rounded Book"/>
                      </a:endParaRPr>
                    </a:p>
                    <a:p>
                      <a:pPr marL="285750" indent="-285750">
                        <a:buFont typeface="Arial"/>
                        <a:buChar char="•"/>
                      </a:pPr>
                      <a:endParaRPr lang="en-US" sz="2000" dirty="0"/>
                    </a:p>
                  </a:txBody>
                  <a:tcPr>
                    <a:solidFill>
                      <a:schemeClr val="accent5">
                        <a:lumMod val="20000"/>
                        <a:lumOff val="80000"/>
                      </a:schemeClr>
                    </a:solidFill>
                  </a:tcPr>
                </a:tc>
                <a:tc>
                  <a:txBody>
                    <a:bodyPr/>
                    <a:lstStyle/>
                    <a:p>
                      <a:pPr marL="285750" indent="-285750">
                        <a:buFont typeface="Arial"/>
                        <a:buChar char="•"/>
                      </a:pPr>
                      <a:r>
                        <a:rPr lang="en-US" sz="1800" dirty="0">
                          <a:latin typeface="Gotham Rounded Book"/>
                          <a:cs typeface="Gotham Rounded Book"/>
                        </a:rPr>
                        <a:t>Individual Counseling</a:t>
                      </a:r>
                    </a:p>
                    <a:p>
                      <a:pPr marL="285750" indent="-285750">
                        <a:buFont typeface="Arial"/>
                        <a:buChar char="•"/>
                      </a:pPr>
                      <a:r>
                        <a:rPr lang="en-US" sz="1800" baseline="0" dirty="0">
                          <a:latin typeface="Gotham Rounded Book"/>
                          <a:cs typeface="Gotham Rounded Book"/>
                        </a:rPr>
                        <a:t>Family Counseling</a:t>
                      </a:r>
                    </a:p>
                    <a:p>
                      <a:pPr marL="285750" indent="-285750">
                        <a:buFont typeface="Arial"/>
                        <a:buChar char="•"/>
                      </a:pPr>
                      <a:r>
                        <a:rPr lang="en-US" sz="1800" baseline="0" dirty="0">
                          <a:latin typeface="Gotham Rounded Book"/>
                          <a:cs typeface="Gotham Rounded Book"/>
                        </a:rPr>
                        <a:t>Parent Skills Training</a:t>
                      </a:r>
                    </a:p>
                    <a:p>
                      <a:pPr marL="285750" indent="-285750">
                        <a:buFont typeface="Arial"/>
                        <a:buChar char="•"/>
                      </a:pPr>
                      <a:r>
                        <a:rPr lang="en-US" sz="1800" baseline="0" dirty="0">
                          <a:latin typeface="Gotham Rounded Book"/>
                          <a:cs typeface="Gotham Rounded Book"/>
                        </a:rPr>
                        <a:t>CSI/Coping Skills</a:t>
                      </a:r>
                    </a:p>
                    <a:p>
                      <a:pPr marL="285750" indent="-285750">
                        <a:buFont typeface="Arial"/>
                        <a:buChar char="•"/>
                      </a:pPr>
                      <a:r>
                        <a:rPr lang="en-US" sz="1800" baseline="0" dirty="0">
                          <a:latin typeface="Gotham Rounded Book"/>
                          <a:cs typeface="Gotham Rounded Book"/>
                        </a:rPr>
                        <a:t>Psychiatry/Nurse</a:t>
                      </a:r>
                    </a:p>
                    <a:p>
                      <a:pPr marL="285750" indent="-285750">
                        <a:buFont typeface="Arial"/>
                        <a:buChar char="•"/>
                      </a:pPr>
                      <a:r>
                        <a:rPr lang="en-US" sz="1800" dirty="0">
                          <a:latin typeface="Gotham Rounded Book"/>
                          <a:cs typeface="Gotham Rounded Book"/>
                        </a:rPr>
                        <a:t>Awards Ceremony</a:t>
                      </a:r>
                    </a:p>
                    <a:p>
                      <a:pPr marL="285750" indent="-285750">
                        <a:buFont typeface="Arial"/>
                        <a:buChar char="•"/>
                      </a:pPr>
                      <a:r>
                        <a:rPr lang="en-US" sz="1800" dirty="0">
                          <a:latin typeface="Gotham Rounded Book"/>
                          <a:cs typeface="Gotham Rounded Book"/>
                        </a:rPr>
                        <a:t>Field Trips</a:t>
                      </a:r>
                    </a:p>
                    <a:p>
                      <a:pPr marL="285750" indent="-285750">
                        <a:buFont typeface="Arial"/>
                        <a:buChar char="•"/>
                      </a:pPr>
                      <a:r>
                        <a:rPr lang="en-US" sz="1800" dirty="0">
                          <a:latin typeface="Gotham Rounded Book"/>
                          <a:cs typeface="Gotham Rounded Book"/>
                        </a:rPr>
                        <a:t>Theater Thursday</a:t>
                      </a:r>
                    </a:p>
                    <a:p>
                      <a:pPr marL="285750" indent="-285750">
                        <a:buFont typeface="Arial"/>
                        <a:buChar char="•"/>
                      </a:pPr>
                      <a:endParaRPr lang="en-US" sz="2000" baseline="0" dirty="0"/>
                    </a:p>
                  </a:txBody>
                  <a:tcPr>
                    <a:solidFill>
                      <a:schemeClr val="accent5">
                        <a:lumMod val="20000"/>
                        <a:lumOff val="8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00939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graphicFrame>
        <p:nvGraphicFramePr>
          <p:cNvPr id="7" name="Content Placeholder 4"/>
          <p:cNvGraphicFramePr>
            <a:graphicFrameLocks noGrp="1"/>
          </p:cNvGraphicFramePr>
          <p:nvPr>
            <p:ph idx="1"/>
            <p:extLst>
              <p:ext uri="{D42A27DB-BD31-4B8C-83A1-F6EECF244321}">
                <p14:modId xmlns:p14="http://schemas.microsoft.com/office/powerpoint/2010/main" val="1673923768"/>
              </p:ext>
            </p:extLst>
          </p:nvPr>
        </p:nvGraphicFramePr>
        <p:xfrm>
          <a:off x="264048" y="783250"/>
          <a:ext cx="8690722" cy="4711343"/>
        </p:xfrm>
        <a:graphic>
          <a:graphicData uri="http://schemas.openxmlformats.org/drawingml/2006/table">
            <a:tbl>
              <a:tblPr firstRow="1" bandRow="1">
                <a:tableStyleId>{5C22544A-7EE6-4342-B048-85BDC9FD1C3A}</a:tableStyleId>
              </a:tblPr>
              <a:tblGrid>
                <a:gridCol w="1076092">
                  <a:extLst>
                    <a:ext uri="{9D8B030D-6E8A-4147-A177-3AD203B41FA5}">
                      <a16:colId xmlns:a16="http://schemas.microsoft.com/office/drawing/2014/main" val="20000"/>
                    </a:ext>
                  </a:extLst>
                </a:gridCol>
                <a:gridCol w="1522926">
                  <a:extLst>
                    <a:ext uri="{9D8B030D-6E8A-4147-A177-3AD203B41FA5}">
                      <a16:colId xmlns:a16="http://schemas.microsoft.com/office/drawing/2014/main" val="20001"/>
                    </a:ext>
                  </a:extLst>
                </a:gridCol>
                <a:gridCol w="1522926">
                  <a:extLst>
                    <a:ext uri="{9D8B030D-6E8A-4147-A177-3AD203B41FA5}">
                      <a16:colId xmlns:a16="http://schemas.microsoft.com/office/drawing/2014/main" val="20002"/>
                    </a:ext>
                  </a:extLst>
                </a:gridCol>
                <a:gridCol w="1522926">
                  <a:extLst>
                    <a:ext uri="{9D8B030D-6E8A-4147-A177-3AD203B41FA5}">
                      <a16:colId xmlns:a16="http://schemas.microsoft.com/office/drawing/2014/main" val="20003"/>
                    </a:ext>
                  </a:extLst>
                </a:gridCol>
                <a:gridCol w="1522926">
                  <a:extLst>
                    <a:ext uri="{9D8B030D-6E8A-4147-A177-3AD203B41FA5}">
                      <a16:colId xmlns:a16="http://schemas.microsoft.com/office/drawing/2014/main" val="20004"/>
                    </a:ext>
                  </a:extLst>
                </a:gridCol>
                <a:gridCol w="1522926">
                  <a:extLst>
                    <a:ext uri="{9D8B030D-6E8A-4147-A177-3AD203B41FA5}">
                      <a16:colId xmlns:a16="http://schemas.microsoft.com/office/drawing/2014/main" val="20005"/>
                    </a:ext>
                  </a:extLst>
                </a:gridCol>
              </a:tblGrid>
              <a:tr h="670203">
                <a:tc>
                  <a:txBody>
                    <a:bodyPr/>
                    <a:lstStyle/>
                    <a:p>
                      <a:pPr algn="ctr">
                        <a:lnSpc>
                          <a:spcPct val="110000"/>
                        </a:lnSpc>
                      </a:pPr>
                      <a:endParaRPr lang="en-US" sz="1600" b="0" i="0" dirty="0">
                        <a:latin typeface="Gotham Rounded Book"/>
                        <a:cs typeface="Gotham Rounded Book"/>
                      </a:endParaRPr>
                    </a:p>
                  </a:txBody>
                  <a:tcPr>
                    <a:solidFill>
                      <a:schemeClr val="accent5">
                        <a:lumMod val="75000"/>
                      </a:schemeClr>
                    </a:solidFill>
                  </a:tcPr>
                </a:tc>
                <a:tc>
                  <a:txBody>
                    <a:bodyPr/>
                    <a:lstStyle/>
                    <a:p>
                      <a:pPr algn="ctr">
                        <a:lnSpc>
                          <a:spcPct val="110000"/>
                        </a:lnSpc>
                      </a:pPr>
                      <a:r>
                        <a:rPr lang="en-US" sz="1800" b="0" i="0" dirty="0">
                          <a:latin typeface="Gotham Rounded Book"/>
                          <a:cs typeface="Gotham Rounded Book"/>
                        </a:rPr>
                        <a:t>Monday</a:t>
                      </a:r>
                    </a:p>
                  </a:txBody>
                  <a:tcPr anchor="ctr">
                    <a:solidFill>
                      <a:schemeClr val="accent5">
                        <a:lumMod val="75000"/>
                      </a:schemeClr>
                    </a:solidFill>
                  </a:tcPr>
                </a:tc>
                <a:tc>
                  <a:txBody>
                    <a:bodyPr/>
                    <a:lstStyle/>
                    <a:p>
                      <a:pPr algn="ctr">
                        <a:lnSpc>
                          <a:spcPct val="110000"/>
                        </a:lnSpc>
                      </a:pPr>
                      <a:r>
                        <a:rPr lang="en-US" sz="1800" b="0" i="0" dirty="0">
                          <a:latin typeface="Gotham Rounded Book"/>
                          <a:cs typeface="Gotham Rounded Book"/>
                        </a:rPr>
                        <a:t>Tuesday</a:t>
                      </a:r>
                    </a:p>
                  </a:txBody>
                  <a:tcPr anchor="ctr">
                    <a:solidFill>
                      <a:schemeClr val="accent5">
                        <a:lumMod val="75000"/>
                      </a:schemeClr>
                    </a:solidFill>
                  </a:tcPr>
                </a:tc>
                <a:tc>
                  <a:txBody>
                    <a:bodyPr/>
                    <a:lstStyle/>
                    <a:p>
                      <a:pPr algn="ctr">
                        <a:lnSpc>
                          <a:spcPct val="110000"/>
                        </a:lnSpc>
                      </a:pPr>
                      <a:r>
                        <a:rPr lang="en-US" sz="1800" b="0" i="0" dirty="0">
                          <a:latin typeface="Gotham Rounded Book"/>
                          <a:cs typeface="Gotham Rounded Book"/>
                        </a:rPr>
                        <a:t>Wednesday</a:t>
                      </a:r>
                    </a:p>
                  </a:txBody>
                  <a:tcPr anchor="ctr">
                    <a:solidFill>
                      <a:schemeClr val="accent5">
                        <a:lumMod val="75000"/>
                      </a:schemeClr>
                    </a:solidFill>
                  </a:tcPr>
                </a:tc>
                <a:tc>
                  <a:txBody>
                    <a:bodyPr/>
                    <a:lstStyle/>
                    <a:p>
                      <a:pPr algn="ctr">
                        <a:lnSpc>
                          <a:spcPct val="110000"/>
                        </a:lnSpc>
                      </a:pPr>
                      <a:r>
                        <a:rPr lang="en-US" sz="1800" b="0" i="0" dirty="0">
                          <a:latin typeface="Gotham Rounded Book"/>
                          <a:cs typeface="Gotham Rounded Book"/>
                        </a:rPr>
                        <a:t>Thursday</a:t>
                      </a:r>
                    </a:p>
                  </a:txBody>
                  <a:tcPr anchor="ctr">
                    <a:solidFill>
                      <a:schemeClr val="accent5">
                        <a:lumMod val="75000"/>
                      </a:schemeClr>
                    </a:solidFill>
                  </a:tcPr>
                </a:tc>
                <a:tc>
                  <a:txBody>
                    <a:bodyPr/>
                    <a:lstStyle/>
                    <a:p>
                      <a:pPr algn="ctr">
                        <a:lnSpc>
                          <a:spcPct val="110000"/>
                        </a:lnSpc>
                      </a:pPr>
                      <a:r>
                        <a:rPr lang="en-US" sz="1800" b="0" i="0" dirty="0">
                          <a:latin typeface="Gotham Rounded Book"/>
                          <a:cs typeface="Gotham Rounded Book"/>
                        </a:rPr>
                        <a:t>Friday</a:t>
                      </a:r>
                    </a:p>
                  </a:txBody>
                  <a:tcPr anchor="ctr">
                    <a:solidFill>
                      <a:schemeClr val="accent5">
                        <a:lumMod val="75000"/>
                      </a:schemeClr>
                    </a:solidFill>
                  </a:tcPr>
                </a:tc>
                <a:extLst>
                  <a:ext uri="{0D108BD9-81ED-4DB2-BD59-A6C34878D82A}">
                    <a16:rowId xmlns:a16="http://schemas.microsoft.com/office/drawing/2014/main" val="10000"/>
                  </a:ext>
                </a:extLst>
              </a:tr>
              <a:tr h="273805">
                <a:tc>
                  <a:txBody>
                    <a:bodyPr/>
                    <a:lstStyle/>
                    <a:p>
                      <a:pPr marL="0" indent="0" algn="ctr">
                        <a:lnSpc>
                          <a:spcPct val="110000"/>
                        </a:lnSpc>
                        <a:buFont typeface="Arial"/>
                        <a:buNone/>
                      </a:pPr>
                      <a:r>
                        <a:rPr lang="en-US" sz="1600" baseline="0" dirty="0">
                          <a:latin typeface="Gotham Rounded Book"/>
                          <a:cs typeface="Gotham Rounded Book"/>
                        </a:rPr>
                        <a:t>7-8am</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Coffee Talk</a:t>
                      </a:r>
                    </a:p>
                  </a:txBody>
                  <a:tcPr>
                    <a:solidFill>
                      <a:schemeClr val="accent5">
                        <a:lumMod val="20000"/>
                        <a:lumOff val="80000"/>
                      </a:schemeClr>
                    </a:solidFill>
                  </a:tcPr>
                </a:tc>
                <a:tc>
                  <a:txBody>
                    <a:bodyPr/>
                    <a:lstStyle/>
                    <a:p>
                      <a:pPr marL="0" indent="0" algn="ctr">
                        <a:lnSpc>
                          <a:spcPct val="110000"/>
                        </a:lnSpc>
                        <a:buFont typeface="Arial"/>
                        <a:buNone/>
                      </a:pPr>
                      <a:r>
                        <a:rPr lang="en-US" sz="1600" dirty="0">
                          <a:latin typeface="Gotham Rounded Book"/>
                          <a:cs typeface="Gotham Rounded Book"/>
                        </a:rPr>
                        <a:t>Group</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Paperwork</a:t>
                      </a:r>
                    </a:p>
                  </a:txBody>
                  <a:tcPr>
                    <a:solidFill>
                      <a:schemeClr val="accent5">
                        <a:lumMod val="20000"/>
                        <a:lumOff val="80000"/>
                      </a:schemeClr>
                    </a:solidFill>
                  </a:tcPr>
                </a:tc>
                <a:tc rowSpan="11">
                  <a:txBody>
                    <a:bodyPr/>
                    <a:lstStyle/>
                    <a:p>
                      <a:pPr marL="0" indent="0" algn="ctr">
                        <a:lnSpc>
                          <a:spcPct val="110000"/>
                        </a:lnSpc>
                        <a:buFont typeface="Arial"/>
                        <a:buNone/>
                      </a:pPr>
                      <a:r>
                        <a:rPr lang="en-US" sz="1600" baseline="0" dirty="0">
                          <a:latin typeface="Gotham Rounded Book"/>
                          <a:cs typeface="Gotham Rounded Book"/>
                        </a:rPr>
                        <a:t>Home Visits for Intakes, Family Sessions</a:t>
                      </a:r>
                    </a:p>
                    <a:p>
                      <a:pPr marL="0" indent="0" algn="ctr">
                        <a:lnSpc>
                          <a:spcPct val="110000"/>
                        </a:lnSpc>
                        <a:buFont typeface="Arial"/>
                        <a:buNone/>
                      </a:pPr>
                      <a:endParaRPr lang="en-US" sz="1600" baseline="0" dirty="0">
                        <a:latin typeface="Gotham Rounded Book"/>
                        <a:cs typeface="Gotham Rounded Book"/>
                      </a:endParaRPr>
                    </a:p>
                    <a:p>
                      <a:pPr marL="0" indent="0" algn="ctr">
                        <a:lnSpc>
                          <a:spcPct val="110000"/>
                        </a:lnSpc>
                        <a:buFont typeface="Arial"/>
                        <a:buNone/>
                      </a:pPr>
                      <a:r>
                        <a:rPr lang="en-US" sz="1600" baseline="0" dirty="0">
                          <a:latin typeface="Gotham Rounded Book"/>
                          <a:cs typeface="Gotham Rounded Book"/>
                        </a:rPr>
                        <a:t>Paperwork</a:t>
                      </a:r>
                    </a:p>
                    <a:p>
                      <a:pPr marL="0" indent="0" algn="ctr">
                        <a:lnSpc>
                          <a:spcPct val="110000"/>
                        </a:lnSpc>
                        <a:buFont typeface="Arial"/>
                        <a:buNone/>
                      </a:pPr>
                      <a:endParaRPr lang="en-US" sz="1600" baseline="0" dirty="0">
                        <a:latin typeface="Gotham Rounded Book"/>
                        <a:cs typeface="Gotham Rounded Book"/>
                      </a:endParaRPr>
                    </a:p>
                    <a:p>
                      <a:pPr marL="0" indent="0" algn="ctr">
                        <a:lnSpc>
                          <a:spcPct val="110000"/>
                        </a:lnSpc>
                        <a:buFont typeface="Arial"/>
                        <a:buNone/>
                      </a:pPr>
                      <a:r>
                        <a:rPr lang="en-US" sz="1600" baseline="0" dirty="0">
                          <a:latin typeface="Gotham Rounded Book"/>
                          <a:cs typeface="Gotham Rounded Book"/>
                        </a:rPr>
                        <a:t>CSS at School</a:t>
                      </a:r>
                    </a:p>
                  </a:txBody>
                  <a:tcPr>
                    <a:solidFill>
                      <a:schemeClr val="accent5">
                        <a:lumMod val="20000"/>
                        <a:lumOff val="80000"/>
                      </a:schemeClr>
                    </a:solidFill>
                  </a:tcPr>
                </a:tc>
                <a:extLst>
                  <a:ext uri="{0D108BD9-81ED-4DB2-BD59-A6C34878D82A}">
                    <a16:rowId xmlns:a16="http://schemas.microsoft.com/office/drawing/2014/main" val="10001"/>
                  </a:ext>
                </a:extLst>
              </a:tr>
              <a:tr h="273805">
                <a:tc>
                  <a:txBody>
                    <a:bodyPr/>
                    <a:lstStyle/>
                    <a:p>
                      <a:pPr marL="0" indent="0" algn="ctr">
                        <a:lnSpc>
                          <a:spcPct val="110000"/>
                        </a:lnSpc>
                        <a:buFont typeface="Arial"/>
                        <a:buNone/>
                      </a:pPr>
                      <a:r>
                        <a:rPr lang="en-US" sz="1600" baseline="0" dirty="0">
                          <a:latin typeface="Gotham Rounded Book"/>
                          <a:cs typeface="Gotham Rounded Book"/>
                        </a:rPr>
                        <a:t>8-9am</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02"/>
                  </a:ext>
                </a:extLst>
              </a:tr>
              <a:tr h="273805">
                <a:tc>
                  <a:txBody>
                    <a:bodyPr/>
                    <a:lstStyle/>
                    <a:p>
                      <a:pPr marL="0" indent="0" algn="ctr">
                        <a:lnSpc>
                          <a:spcPct val="110000"/>
                        </a:lnSpc>
                        <a:buFont typeface="Arial"/>
                        <a:buNone/>
                      </a:pPr>
                      <a:r>
                        <a:rPr lang="en-US" sz="1600" baseline="0" dirty="0">
                          <a:latin typeface="Gotham Rounded Book"/>
                          <a:cs typeface="Gotham Rounded Book"/>
                        </a:rPr>
                        <a:t>9-10am</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Meeting</a:t>
                      </a:r>
                    </a:p>
                  </a:txBody>
                  <a:tcPr>
                    <a:solidFill>
                      <a:schemeClr val="accent5">
                        <a:lumMod val="20000"/>
                        <a:lumOff val="80000"/>
                      </a:schemeClr>
                    </a:solidFill>
                  </a:tcPr>
                </a:tc>
                <a:tc>
                  <a:txBody>
                    <a:bodyPr/>
                    <a:lstStyle/>
                    <a:p>
                      <a:pPr marL="0" indent="0" algn="ctr">
                        <a:lnSpc>
                          <a:spcPct val="110000"/>
                        </a:lnSpc>
                        <a:buFont typeface="Arial"/>
                        <a:buNone/>
                      </a:pPr>
                      <a:r>
                        <a:rPr lang="en-US" sz="160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03"/>
                  </a:ext>
                </a:extLst>
              </a:tr>
              <a:tr h="273805">
                <a:tc>
                  <a:txBody>
                    <a:bodyPr/>
                    <a:lstStyle/>
                    <a:p>
                      <a:pPr marL="0" indent="0" algn="ctr">
                        <a:lnSpc>
                          <a:spcPct val="110000"/>
                        </a:lnSpc>
                        <a:buFont typeface="Arial"/>
                        <a:buNone/>
                      </a:pPr>
                      <a:r>
                        <a:rPr lang="en-US" sz="1600" baseline="0" dirty="0">
                          <a:latin typeface="Gotham Rounded Book"/>
                          <a:cs typeface="Gotham Rounded Book"/>
                        </a:rPr>
                        <a:t>10-11am</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Group</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04"/>
                  </a:ext>
                </a:extLst>
              </a:tr>
              <a:tr h="273805">
                <a:tc>
                  <a:txBody>
                    <a:bodyPr/>
                    <a:lstStyle/>
                    <a:p>
                      <a:pPr marL="0" indent="0" algn="ctr">
                        <a:lnSpc>
                          <a:spcPct val="110000"/>
                        </a:lnSpc>
                        <a:buFont typeface="Arial"/>
                        <a:buNone/>
                      </a:pPr>
                      <a:r>
                        <a:rPr lang="en-US" sz="1600" baseline="0" dirty="0">
                          <a:latin typeface="Gotham Rounded Book"/>
                          <a:cs typeface="Gotham Rounded Book"/>
                        </a:rPr>
                        <a:t>11-12pm</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dirty="0">
                          <a:latin typeface="Gotham Rounded Book"/>
                          <a:cs typeface="Gotham Rounded Book"/>
                        </a:rPr>
                        <a:t>Intake</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Intake</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Intake</a:t>
                      </a: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05"/>
                  </a:ext>
                </a:extLst>
              </a:tr>
              <a:tr h="273805">
                <a:tc>
                  <a:txBody>
                    <a:bodyPr/>
                    <a:lstStyle/>
                    <a:p>
                      <a:pPr marL="0" indent="0" algn="ctr">
                        <a:lnSpc>
                          <a:spcPct val="110000"/>
                        </a:lnSpc>
                        <a:buFont typeface="Arial"/>
                        <a:buNone/>
                      </a:pPr>
                      <a:r>
                        <a:rPr lang="en-US" sz="1600" baseline="0" dirty="0">
                          <a:latin typeface="Gotham Rounded Book"/>
                          <a:cs typeface="Gotham Rounded Book"/>
                        </a:rPr>
                        <a:t>12-1pm</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Lunch</a:t>
                      </a:r>
                    </a:p>
                  </a:txBody>
                  <a:tcPr>
                    <a:solidFill>
                      <a:schemeClr val="accent5">
                        <a:lumMod val="20000"/>
                        <a:lumOff val="80000"/>
                      </a:schemeClr>
                    </a:solidFill>
                  </a:tcPr>
                </a:tc>
                <a:tc>
                  <a:txBody>
                    <a:bodyPr/>
                    <a:lstStyle/>
                    <a:p>
                      <a:pPr marL="0" indent="0" algn="ctr">
                        <a:lnSpc>
                          <a:spcPct val="110000"/>
                        </a:lnSpc>
                        <a:buFont typeface="Arial"/>
                        <a:buNone/>
                      </a:pPr>
                      <a:r>
                        <a:rPr lang="en-US" sz="1600" dirty="0">
                          <a:latin typeface="Gotham Rounded Book"/>
                          <a:cs typeface="Gotham Rounded Book"/>
                        </a:rPr>
                        <a:t>Lunch</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Lunch</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Lunch</a:t>
                      </a: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06"/>
                  </a:ext>
                </a:extLst>
              </a:tr>
              <a:tr h="273805">
                <a:tc>
                  <a:txBody>
                    <a:bodyPr/>
                    <a:lstStyle/>
                    <a:p>
                      <a:pPr marL="0" indent="0" algn="ctr">
                        <a:lnSpc>
                          <a:spcPct val="110000"/>
                        </a:lnSpc>
                        <a:buFont typeface="Arial"/>
                        <a:buNone/>
                      </a:pPr>
                      <a:r>
                        <a:rPr lang="en-US" sz="1600" baseline="0" dirty="0">
                          <a:latin typeface="Gotham Rounded Book"/>
                          <a:cs typeface="Gotham Rounded Book"/>
                        </a:rPr>
                        <a:t>1-2pm</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Intake</a:t>
                      </a:r>
                    </a:p>
                  </a:txBody>
                  <a:tcPr>
                    <a:solidFill>
                      <a:schemeClr val="accent5">
                        <a:lumMod val="20000"/>
                        <a:lumOff val="80000"/>
                      </a:schemeClr>
                    </a:solidFill>
                  </a:tcPr>
                </a:tc>
                <a:tc>
                  <a:txBody>
                    <a:bodyPr/>
                    <a:lstStyle/>
                    <a:p>
                      <a:pPr marL="0" indent="0" algn="ctr">
                        <a:lnSpc>
                          <a:spcPct val="110000"/>
                        </a:lnSpc>
                        <a:buFont typeface="Arial"/>
                        <a:buNone/>
                      </a:pPr>
                      <a:r>
                        <a:rPr lang="en-US" sz="160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Meeting</a:t>
                      </a: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07"/>
                  </a:ext>
                </a:extLst>
              </a:tr>
              <a:tr h="273805">
                <a:tc>
                  <a:txBody>
                    <a:bodyPr/>
                    <a:lstStyle/>
                    <a:p>
                      <a:pPr marL="0" indent="0" algn="ctr">
                        <a:lnSpc>
                          <a:spcPct val="110000"/>
                        </a:lnSpc>
                        <a:buFont typeface="Arial"/>
                        <a:buNone/>
                      </a:pPr>
                      <a:r>
                        <a:rPr lang="en-US" sz="1600" baseline="0" dirty="0">
                          <a:latin typeface="Gotham Rounded Book"/>
                          <a:cs typeface="Gotham Rounded Book"/>
                        </a:rPr>
                        <a:t>2-3pm</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dirty="0">
                          <a:latin typeface="Gotham Rounded Book"/>
                          <a:cs typeface="Gotham Rounded Book"/>
                        </a:rPr>
                        <a:t>Session</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Intake</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Session</a:t>
                      </a: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08"/>
                  </a:ext>
                </a:extLst>
              </a:tr>
              <a:tr h="273805">
                <a:tc>
                  <a:txBody>
                    <a:bodyPr/>
                    <a:lstStyle/>
                    <a:p>
                      <a:pPr marL="0" indent="0" algn="ctr">
                        <a:lnSpc>
                          <a:spcPct val="110000"/>
                        </a:lnSpc>
                        <a:buFont typeface="Arial"/>
                        <a:buNone/>
                      </a:pPr>
                      <a:r>
                        <a:rPr lang="en-US" sz="1600" baseline="0" dirty="0">
                          <a:latin typeface="Gotham Rounded Book"/>
                          <a:cs typeface="Gotham Rounded Book"/>
                        </a:rPr>
                        <a:t>3-4pm</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Intake</a:t>
                      </a:r>
                    </a:p>
                  </a:txBody>
                  <a:tcPr>
                    <a:solidFill>
                      <a:schemeClr val="accent5">
                        <a:lumMod val="20000"/>
                        <a:lumOff val="80000"/>
                      </a:schemeClr>
                    </a:solidFill>
                  </a:tcPr>
                </a:tc>
                <a:tc>
                  <a:txBody>
                    <a:bodyPr/>
                    <a:lstStyle/>
                    <a:p>
                      <a:pPr marL="0" indent="0" algn="ctr">
                        <a:lnSpc>
                          <a:spcPct val="110000"/>
                        </a:lnSpc>
                        <a:buFont typeface="Arial"/>
                        <a:buNone/>
                      </a:pPr>
                      <a:r>
                        <a:rPr lang="en-US" sz="1600" dirty="0">
                          <a:latin typeface="Gotham Rounded Book"/>
                          <a:cs typeface="Gotham Rounded Book"/>
                        </a:rPr>
                        <a:t>Intake</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Meeting</a:t>
                      </a:r>
                    </a:p>
                  </a:txBody>
                  <a:tcPr>
                    <a:solidFill>
                      <a:schemeClr val="accent5">
                        <a:lumMod val="20000"/>
                        <a:lumOff val="80000"/>
                      </a:schemeClr>
                    </a:solidFill>
                  </a:tcPr>
                </a:tc>
                <a:tc>
                  <a:txBody>
                    <a:bodyPr/>
                    <a:lstStyle/>
                    <a:p>
                      <a:pPr marL="0" indent="0" algn="ctr">
                        <a:lnSpc>
                          <a:spcPct val="110000"/>
                        </a:lnSpc>
                        <a:buFont typeface="Arial"/>
                        <a:buNone/>
                      </a:pPr>
                      <a:r>
                        <a:rPr lang="en-US" sz="1600" baseline="0" dirty="0">
                          <a:latin typeface="Gotham Rounded Book"/>
                          <a:cs typeface="Gotham Rounded Book"/>
                        </a:rPr>
                        <a:t>Intake</a:t>
                      </a: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09"/>
                  </a:ext>
                </a:extLst>
              </a:tr>
              <a:tr h="273805">
                <a:tc>
                  <a:txBody>
                    <a:bodyPr/>
                    <a:lstStyle/>
                    <a:p>
                      <a:pPr marL="0" indent="0" algn="ctr">
                        <a:lnSpc>
                          <a:spcPct val="11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tc>
                  <a:txBody>
                    <a:bodyPr/>
                    <a:lstStyle/>
                    <a:p>
                      <a:pPr marL="0" indent="0" algn="ctr">
                        <a:lnSpc>
                          <a:spcPct val="11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tc>
                  <a:txBody>
                    <a:bodyPr/>
                    <a:lstStyle/>
                    <a:p>
                      <a:pPr marL="0" indent="0" algn="ctr">
                        <a:lnSpc>
                          <a:spcPct val="110000"/>
                        </a:lnSpc>
                        <a:buFont typeface="Arial"/>
                        <a:buNone/>
                      </a:pPr>
                      <a:endParaRPr lang="en-US" sz="1600" dirty="0">
                        <a:latin typeface="Gotham Rounded Book"/>
                        <a:cs typeface="Gotham Rounded Book"/>
                      </a:endParaRPr>
                    </a:p>
                  </a:txBody>
                  <a:tcPr>
                    <a:solidFill>
                      <a:schemeClr val="accent5">
                        <a:lumMod val="20000"/>
                        <a:lumOff val="80000"/>
                      </a:schemeClr>
                    </a:solidFill>
                  </a:tcPr>
                </a:tc>
                <a:tc>
                  <a:txBody>
                    <a:bodyPr/>
                    <a:lstStyle/>
                    <a:p>
                      <a:pPr marL="0" indent="0" algn="ctr">
                        <a:lnSpc>
                          <a:spcPct val="11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tc>
                  <a:txBody>
                    <a:bodyPr/>
                    <a:lstStyle/>
                    <a:p>
                      <a:pPr marL="0" indent="0" algn="ctr">
                        <a:lnSpc>
                          <a:spcPct val="11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10"/>
                  </a:ext>
                </a:extLst>
              </a:tr>
              <a:tr h="273805">
                <a:tc>
                  <a:txBody>
                    <a:bodyPr/>
                    <a:lstStyle/>
                    <a:p>
                      <a:pPr algn="ctr"/>
                      <a:r>
                        <a:rPr lang="en-US" sz="1600" dirty="0">
                          <a:latin typeface="Gotham Rounded Book"/>
                          <a:cs typeface="Gotham Rounded Book"/>
                        </a:rPr>
                        <a:t>5-6pm</a:t>
                      </a:r>
                    </a:p>
                  </a:txBody>
                  <a:tcPr>
                    <a:solidFill>
                      <a:schemeClr val="accent5">
                        <a:lumMod val="20000"/>
                        <a:lumOff val="80000"/>
                      </a:schemeClr>
                    </a:solidFill>
                  </a:tcPr>
                </a:tc>
                <a:tc>
                  <a:txBody>
                    <a:bodyPr/>
                    <a:lstStyle/>
                    <a:p>
                      <a:pPr algn="ctr"/>
                      <a:endParaRPr lang="en-US" sz="1600" dirty="0">
                        <a:latin typeface="Gotham Rounded Book"/>
                        <a:cs typeface="Gotham Rounded Book"/>
                      </a:endParaRPr>
                    </a:p>
                  </a:txBody>
                  <a:tcPr>
                    <a:solidFill>
                      <a:schemeClr val="accent5">
                        <a:lumMod val="20000"/>
                        <a:lumOff val="80000"/>
                      </a:schemeClr>
                    </a:solidFill>
                  </a:tcPr>
                </a:tc>
                <a:tc>
                  <a:txBody>
                    <a:bodyPr/>
                    <a:lstStyle/>
                    <a:p>
                      <a:pPr algn="ctr"/>
                      <a:r>
                        <a:rPr lang="en-US" sz="1600" dirty="0">
                          <a:latin typeface="Gotham Rounded Book"/>
                          <a:cs typeface="Gotham Rounded Book"/>
                        </a:rPr>
                        <a:t>Assessment</a:t>
                      </a:r>
                    </a:p>
                  </a:txBody>
                  <a:tcPr>
                    <a:solidFill>
                      <a:schemeClr val="accent5">
                        <a:lumMod val="20000"/>
                        <a:lumOff val="80000"/>
                      </a:schemeClr>
                    </a:solidFill>
                  </a:tcPr>
                </a:tc>
                <a:tc>
                  <a:txBody>
                    <a:bodyPr/>
                    <a:lstStyle/>
                    <a:p>
                      <a:pPr algn="ctr"/>
                      <a:endParaRPr lang="en-US" sz="1600" dirty="0">
                        <a:latin typeface="Gotham Rounded Book"/>
                        <a:cs typeface="Gotham Rounded Book"/>
                      </a:endParaRPr>
                    </a:p>
                  </a:txBody>
                  <a:tcPr>
                    <a:solidFill>
                      <a:schemeClr val="accent5">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aseline="0" dirty="0">
                          <a:latin typeface="Gotham Rounded Book"/>
                          <a:cs typeface="Gotham Rounded Book"/>
                        </a:rPr>
                        <a:t>Special Event</a:t>
                      </a:r>
                    </a:p>
                    <a:p>
                      <a:pPr algn="ctr"/>
                      <a:endParaRPr lang="en-US" sz="1600" dirty="0">
                        <a:latin typeface="Gotham Rounded Book"/>
                        <a:cs typeface="Gotham Rounded Book"/>
                      </a:endParaRPr>
                    </a:p>
                  </a:txBody>
                  <a:tcPr>
                    <a:solidFill>
                      <a:schemeClr val="accent5">
                        <a:lumMod val="20000"/>
                        <a:lumOff val="80000"/>
                      </a:schemeClr>
                    </a:solidFill>
                  </a:tcPr>
                </a:tc>
                <a:tc vMerge="1">
                  <a:txBody>
                    <a:bodyPr/>
                    <a:lstStyle/>
                    <a:p>
                      <a:pPr marL="0" indent="0" algn="ctr">
                        <a:lnSpc>
                          <a:spcPct val="90000"/>
                        </a:lnSpc>
                        <a:buFont typeface="Arial"/>
                        <a:buNone/>
                      </a:pPr>
                      <a:endParaRPr lang="en-US" sz="1600" baseline="0" dirty="0">
                        <a:latin typeface="Gotham Rounded Book"/>
                        <a:cs typeface="Gotham Rounded Book"/>
                      </a:endParaRPr>
                    </a:p>
                  </a:txBody>
                  <a:tcPr>
                    <a:solidFill>
                      <a:schemeClr val="accent5">
                        <a:lumMod val="20000"/>
                        <a:lumOff val="8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3819005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4" name="Title 5"/>
          <p:cNvSpPr>
            <a:spLocks noGrp="1"/>
          </p:cNvSpPr>
          <p:nvPr>
            <p:ph type="title"/>
          </p:nvPr>
        </p:nvSpPr>
        <p:spPr>
          <a:xfrm>
            <a:off x="457200" y="274638"/>
            <a:ext cx="8229600" cy="1143000"/>
          </a:xfrm>
        </p:spPr>
        <p:txBody>
          <a:bodyPr>
            <a:noAutofit/>
          </a:bodyPr>
          <a:lstStyle/>
          <a:p>
            <a:pPr algn="l"/>
            <a:r>
              <a:rPr lang="en-US" sz="4800" dirty="0">
                <a:solidFill>
                  <a:schemeClr val="accent5">
                    <a:lumMod val="75000"/>
                  </a:schemeClr>
                </a:solidFill>
                <a:latin typeface="Gotham Rounded Bold"/>
                <a:cs typeface="Gotham Rounded Bold"/>
              </a:rPr>
              <a:t>Has it Worked?</a:t>
            </a:r>
            <a:endParaRPr lang="en-US" sz="4800" dirty="0">
              <a:solidFill>
                <a:schemeClr val="accent5">
                  <a:lumMod val="75000"/>
                </a:schemeClr>
              </a:solidFill>
            </a:endParaRPr>
          </a:p>
        </p:txBody>
      </p:sp>
      <p:graphicFrame>
        <p:nvGraphicFramePr>
          <p:cNvPr id="6" name="Chart 5"/>
          <p:cNvGraphicFramePr/>
          <p:nvPr>
            <p:extLst>
              <p:ext uri="{D42A27DB-BD31-4B8C-83A1-F6EECF244321}">
                <p14:modId xmlns:p14="http://schemas.microsoft.com/office/powerpoint/2010/main" val="2357773079"/>
              </p:ext>
            </p:extLst>
          </p:nvPr>
        </p:nvGraphicFramePr>
        <p:xfrm>
          <a:off x="179095" y="1417638"/>
          <a:ext cx="6072934" cy="507890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p:cNvGraphicFramePr/>
          <p:nvPr>
            <p:extLst>
              <p:ext uri="{D42A27DB-BD31-4B8C-83A1-F6EECF244321}">
                <p14:modId xmlns:p14="http://schemas.microsoft.com/office/powerpoint/2010/main" val="3506045269"/>
              </p:ext>
            </p:extLst>
          </p:nvPr>
        </p:nvGraphicFramePr>
        <p:xfrm>
          <a:off x="279101" y="1640919"/>
          <a:ext cx="8568566" cy="485562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763235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876" y="968188"/>
            <a:ext cx="8324842" cy="5289177"/>
          </a:xfrm>
        </p:spPr>
        <p:txBody>
          <a:bodyPr>
            <a:noAutofit/>
          </a:bodyPr>
          <a:lstStyle/>
          <a:p>
            <a:pPr marL="0" indent="0" algn="ctr">
              <a:buNone/>
            </a:pPr>
            <a:r>
              <a:rPr lang="en-US" sz="4400" dirty="0">
                <a:solidFill>
                  <a:schemeClr val="accent5">
                    <a:lumMod val="75000"/>
                  </a:schemeClr>
                </a:solidFill>
                <a:latin typeface="Gotham Rounded Bold"/>
                <a:cs typeface="Gotham Rounded Bold"/>
              </a:rPr>
              <a:t>(Yes, it has worked)</a:t>
            </a:r>
          </a:p>
          <a:p>
            <a:pPr marL="0" indent="0" algn="ctr">
              <a:buNone/>
            </a:pPr>
            <a:r>
              <a:rPr lang="en-US" sz="4400" dirty="0">
                <a:solidFill>
                  <a:schemeClr val="accent5">
                    <a:lumMod val="75000"/>
                  </a:schemeClr>
                </a:solidFill>
                <a:latin typeface="Gotham Rounded Bold"/>
                <a:cs typeface="Gotham Rounded Bold"/>
              </a:rPr>
              <a:t>Year 2- 113 children served</a:t>
            </a:r>
          </a:p>
          <a:p>
            <a:pPr marL="0" indent="0" algn="ctr">
              <a:buNone/>
            </a:pPr>
            <a:r>
              <a:rPr lang="en-US" sz="4400" dirty="0">
                <a:solidFill>
                  <a:schemeClr val="accent5">
                    <a:lumMod val="75000"/>
                  </a:schemeClr>
                </a:solidFill>
                <a:latin typeface="Gotham Rounded Bold"/>
                <a:cs typeface="Gotham Rounded Bold"/>
              </a:rPr>
              <a:t>Year 3- 199 children served</a:t>
            </a:r>
          </a:p>
          <a:p>
            <a:pPr marL="0" indent="0" algn="ctr">
              <a:buNone/>
            </a:pPr>
            <a:r>
              <a:rPr lang="en-US" sz="4400" dirty="0">
                <a:solidFill>
                  <a:schemeClr val="accent5">
                    <a:lumMod val="75000"/>
                  </a:schemeClr>
                </a:solidFill>
                <a:latin typeface="Gotham Rounded Bold"/>
                <a:cs typeface="Gotham Rounded Bold"/>
              </a:rPr>
              <a:t>(2 months into the school year)</a:t>
            </a:r>
          </a:p>
          <a:p>
            <a:pPr marL="0" indent="0" algn="ctr">
              <a:buNone/>
            </a:pPr>
            <a:endParaRPr lang="en-US" sz="4400" dirty="0">
              <a:solidFill>
                <a:schemeClr val="accent5">
                  <a:lumMod val="75000"/>
                </a:schemeClr>
              </a:solidFill>
              <a:latin typeface="Gotham Rounded Bold"/>
              <a:cs typeface="Gotham Rounded Bold"/>
            </a:endParaRPr>
          </a:p>
        </p:txBody>
      </p:sp>
    </p:spTree>
    <p:extLst>
      <p:ext uri="{BB962C8B-B14F-4D97-AF65-F5344CB8AC3E}">
        <p14:creationId xmlns:p14="http://schemas.microsoft.com/office/powerpoint/2010/main" val="40963725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graphicFrame>
        <p:nvGraphicFramePr>
          <p:cNvPr id="2" name="Diagram 1"/>
          <p:cNvGraphicFramePr/>
          <p:nvPr>
            <p:extLst>
              <p:ext uri="{D42A27DB-BD31-4B8C-83A1-F6EECF244321}">
                <p14:modId xmlns:p14="http://schemas.microsoft.com/office/powerpoint/2010/main" val="810383485"/>
              </p:ext>
            </p:extLst>
          </p:nvPr>
        </p:nvGraphicFramePr>
        <p:xfrm>
          <a:off x="457199" y="446784"/>
          <a:ext cx="8325556" cy="61148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6223920" y="1729513"/>
            <a:ext cx="2790995" cy="1231106"/>
          </a:xfrm>
          <a:prstGeom prst="rect">
            <a:avLst/>
          </a:prstGeom>
          <a:noFill/>
        </p:spPr>
        <p:txBody>
          <a:bodyPr wrap="square" rtlCol="0">
            <a:spAutoFit/>
          </a:bodyPr>
          <a:lstStyle/>
          <a:p>
            <a:pPr algn="ctr"/>
            <a:r>
              <a:rPr lang="en-US" dirty="0">
                <a:solidFill>
                  <a:srgbClr val="E46C0A"/>
                </a:solidFill>
                <a:latin typeface="Gotham Rounded Book"/>
                <a:cs typeface="Gotham Rounded Book"/>
              </a:rPr>
              <a:t>Woodlawn:</a:t>
            </a:r>
          </a:p>
          <a:p>
            <a:pPr algn="ctr"/>
            <a:r>
              <a:rPr lang="en-US" dirty="0">
                <a:solidFill>
                  <a:srgbClr val="E46C0A"/>
                </a:solidFill>
                <a:latin typeface="Gotham Rounded Book"/>
                <a:cs typeface="Gotham Rounded Book"/>
              </a:rPr>
              <a:t>Currently serving </a:t>
            </a:r>
            <a:r>
              <a:rPr lang="en-US" sz="2000" dirty="0">
                <a:solidFill>
                  <a:srgbClr val="E46C0A"/>
                </a:solidFill>
                <a:latin typeface="Gotham Rounded Bold"/>
                <a:cs typeface="Gotham Rounded Bold"/>
              </a:rPr>
              <a:t>8%</a:t>
            </a:r>
            <a:r>
              <a:rPr lang="en-US" dirty="0">
                <a:solidFill>
                  <a:srgbClr val="E46C0A"/>
                </a:solidFill>
                <a:latin typeface="Gotham Rounded Book"/>
                <a:cs typeface="Gotham Rounded Book"/>
              </a:rPr>
              <a:t> of the student body for Tier 3 Services</a:t>
            </a:r>
          </a:p>
        </p:txBody>
      </p:sp>
      <p:sp>
        <p:nvSpPr>
          <p:cNvPr id="6" name="TextBox 5"/>
          <p:cNvSpPr txBox="1"/>
          <p:nvPr/>
        </p:nvSpPr>
        <p:spPr>
          <a:xfrm>
            <a:off x="194265" y="1729513"/>
            <a:ext cx="2790995" cy="1231106"/>
          </a:xfrm>
          <a:prstGeom prst="rect">
            <a:avLst/>
          </a:prstGeom>
          <a:noFill/>
        </p:spPr>
        <p:txBody>
          <a:bodyPr wrap="square" rtlCol="0">
            <a:spAutoFit/>
          </a:bodyPr>
          <a:lstStyle/>
          <a:p>
            <a:pPr algn="ctr"/>
            <a:r>
              <a:rPr lang="en-US" dirty="0">
                <a:solidFill>
                  <a:schemeClr val="accent6">
                    <a:lumMod val="75000"/>
                  </a:schemeClr>
                </a:solidFill>
                <a:latin typeface="Gotham Rounded Book"/>
                <a:cs typeface="Gotham Rounded Book"/>
              </a:rPr>
              <a:t>Spring Place:</a:t>
            </a:r>
          </a:p>
          <a:p>
            <a:pPr algn="ctr"/>
            <a:r>
              <a:rPr lang="en-US" dirty="0">
                <a:solidFill>
                  <a:schemeClr val="accent6">
                    <a:lumMod val="75000"/>
                  </a:schemeClr>
                </a:solidFill>
                <a:latin typeface="Gotham Rounded Book"/>
                <a:cs typeface="Gotham Rounded Book"/>
              </a:rPr>
              <a:t>Currently serving </a:t>
            </a:r>
            <a:r>
              <a:rPr lang="en-US" sz="2000" dirty="0">
                <a:solidFill>
                  <a:schemeClr val="accent6">
                    <a:lumMod val="75000"/>
                  </a:schemeClr>
                </a:solidFill>
                <a:latin typeface="Gotham Rounded Bold"/>
                <a:cs typeface="Gotham Rounded Bold"/>
              </a:rPr>
              <a:t>7%</a:t>
            </a:r>
            <a:r>
              <a:rPr lang="en-US" dirty="0">
                <a:solidFill>
                  <a:schemeClr val="accent6">
                    <a:lumMod val="75000"/>
                  </a:schemeClr>
                </a:solidFill>
                <a:latin typeface="Gotham Rounded Book"/>
                <a:cs typeface="Gotham Rounded Book"/>
              </a:rPr>
              <a:t> of the student body for Tier 3 Services</a:t>
            </a:r>
          </a:p>
        </p:txBody>
      </p:sp>
    </p:spTree>
    <p:extLst>
      <p:ext uri="{BB962C8B-B14F-4D97-AF65-F5344CB8AC3E}">
        <p14:creationId xmlns:p14="http://schemas.microsoft.com/office/powerpoint/2010/main" val="268129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83967"/>
            <a:ext cx="8229600" cy="479358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buNone/>
            </a:pPr>
            <a:endParaRPr lang="en-US" sz="1100" dirty="0">
              <a:solidFill>
                <a:srgbClr val="404040"/>
              </a:solidFill>
              <a:latin typeface="Gotham Rounded Book"/>
              <a:cs typeface="Gotham Rounded Book"/>
            </a:endParaRPr>
          </a:p>
          <a:p>
            <a:pPr marL="0" indent="0">
              <a:lnSpc>
                <a:spcPct val="110000"/>
              </a:lnSpc>
              <a:buNone/>
            </a:pPr>
            <a:endParaRPr lang="en-US" sz="2200" dirty="0">
              <a:solidFill>
                <a:srgbClr val="404040"/>
              </a:solidFill>
              <a:latin typeface="Gotham Rounded Book"/>
              <a:cs typeface="Gotham Rounded Book"/>
            </a:endParaRPr>
          </a:p>
          <a:p>
            <a:pPr marL="0" indent="0">
              <a:lnSpc>
                <a:spcPct val="110000"/>
              </a:lnSpc>
              <a:buNone/>
            </a:pPr>
            <a:endParaRPr lang="en-US" sz="2200" dirty="0">
              <a:solidFill>
                <a:srgbClr val="404040"/>
              </a:solidFill>
              <a:latin typeface="Gotham Rounded Book"/>
              <a:cs typeface="Gotham Rounded Book"/>
            </a:endParaRPr>
          </a:p>
          <a:p>
            <a:pPr marL="0" indent="0">
              <a:lnSpc>
                <a:spcPct val="110000"/>
              </a:lnSpc>
              <a:buFont typeface="Arial"/>
              <a:buNone/>
            </a:pPr>
            <a:r>
              <a:rPr lang="en-US" sz="2200" dirty="0">
                <a:solidFill>
                  <a:srgbClr val="404040"/>
                </a:solidFill>
                <a:latin typeface="Gotham Rounded Book"/>
                <a:cs typeface="Gotham Rounded Book"/>
              </a:rPr>
              <a:t>  </a:t>
            </a:r>
          </a:p>
        </p:txBody>
      </p:sp>
      <p:sp>
        <p:nvSpPr>
          <p:cNvPr id="6" name="Title 5"/>
          <p:cNvSpPr>
            <a:spLocks noGrp="1"/>
          </p:cNvSpPr>
          <p:nvPr>
            <p:ph type="title"/>
          </p:nvPr>
        </p:nvSpPr>
        <p:spPr/>
        <p:txBody>
          <a:bodyPr>
            <a:noAutofit/>
          </a:bodyPr>
          <a:lstStyle/>
          <a:p>
            <a:pPr algn="l"/>
            <a:r>
              <a:rPr lang="en-US" dirty="0">
                <a:solidFill>
                  <a:srgbClr val="31859C"/>
                </a:solidFill>
                <a:latin typeface="Gotham Rounded Bold"/>
                <a:cs typeface="Gotham Rounded Bold"/>
              </a:rPr>
              <a:t>School-Based Mental Health</a:t>
            </a:r>
            <a:endParaRPr lang="en-US" dirty="0">
              <a:solidFill>
                <a:srgbClr val="31859C"/>
              </a:solidFill>
            </a:endParaRPr>
          </a:p>
        </p:txBody>
      </p:sp>
      <p:sp>
        <p:nvSpPr>
          <p:cNvPr id="9" name="TextBox 8"/>
          <p:cNvSpPr txBox="1"/>
          <p:nvPr/>
        </p:nvSpPr>
        <p:spPr>
          <a:xfrm>
            <a:off x="3796027" y="2814454"/>
            <a:ext cx="1566276" cy="1862048"/>
          </a:xfrm>
          <a:prstGeom prst="rect">
            <a:avLst/>
          </a:prstGeom>
          <a:noFill/>
        </p:spPr>
        <p:txBody>
          <a:bodyPr wrap="square" rtlCol="0">
            <a:spAutoFit/>
          </a:bodyPr>
          <a:lstStyle/>
          <a:p>
            <a:pPr algn="ctr"/>
            <a:r>
              <a:rPr lang="en-US" sz="11500" dirty="0">
                <a:solidFill>
                  <a:schemeClr val="accent6">
                    <a:lumMod val="75000"/>
                  </a:schemeClr>
                </a:solidFill>
                <a:latin typeface="Gotham Rounded Bold"/>
                <a:cs typeface="Gotham Rounded Bold"/>
              </a:rPr>
              <a:t>+</a:t>
            </a:r>
          </a:p>
        </p:txBody>
      </p:sp>
      <p:sp>
        <p:nvSpPr>
          <p:cNvPr id="3" name="Action Button: Home 2">
            <a:hlinkClick r:id="" action="ppaction://hlinkshowjump?jump=firstslide" highlightClick="1"/>
          </p:cNvPr>
          <p:cNvSpPr/>
          <p:nvPr/>
        </p:nvSpPr>
        <p:spPr>
          <a:xfrm>
            <a:off x="514818" y="1797883"/>
            <a:ext cx="3281209" cy="4108675"/>
          </a:xfrm>
          <a:prstGeom prst="actionButtonHome">
            <a:avLst/>
          </a:prstGeom>
          <a:solidFill>
            <a:schemeClr val="accent5">
              <a:lumMod val="75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sz="3600" dirty="0">
              <a:latin typeface="Gotham Rounded Bold"/>
              <a:cs typeface="Gotham Rounded Bold"/>
            </a:endParaRPr>
          </a:p>
          <a:p>
            <a:pPr algn="ctr"/>
            <a:r>
              <a:rPr lang="en-US" sz="3600" dirty="0">
                <a:solidFill>
                  <a:schemeClr val="bg1"/>
                </a:solidFill>
                <a:latin typeface="Gotham Rounded Bold"/>
                <a:cs typeface="Gotham Rounded Bold"/>
              </a:rPr>
              <a:t>SCHOOL</a:t>
            </a:r>
          </a:p>
        </p:txBody>
      </p:sp>
      <p:sp>
        <p:nvSpPr>
          <p:cNvPr id="12" name="Action Button: Home 11">
            <a:hlinkClick r:id="" action="ppaction://hlinkshowjump?jump=firstslide" highlightClick="1"/>
          </p:cNvPr>
          <p:cNvSpPr/>
          <p:nvPr/>
        </p:nvSpPr>
        <p:spPr>
          <a:xfrm>
            <a:off x="5362303" y="1797883"/>
            <a:ext cx="3324497" cy="4108675"/>
          </a:xfrm>
          <a:prstGeom prst="actionButtonHome">
            <a:avLst/>
          </a:prstGeom>
          <a:solidFill>
            <a:schemeClr val="accent5">
              <a:lumMod val="75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sz="3600" dirty="0">
              <a:latin typeface="Gotham Rounded Bold"/>
              <a:cs typeface="Gotham Rounded Bold"/>
            </a:endParaRPr>
          </a:p>
          <a:p>
            <a:pPr algn="ctr"/>
            <a:r>
              <a:rPr lang="en-US" sz="3600" dirty="0">
                <a:solidFill>
                  <a:schemeClr val="bg1"/>
                </a:solidFill>
                <a:latin typeface="Gotham Rounded Bold"/>
                <a:cs typeface="Gotham Rounded Bold"/>
              </a:rPr>
              <a:t>PROVIDER</a:t>
            </a:r>
          </a:p>
        </p:txBody>
      </p:sp>
    </p:spTree>
    <p:extLst>
      <p:ext uri="{BB962C8B-B14F-4D97-AF65-F5344CB8AC3E}">
        <p14:creationId xmlns:p14="http://schemas.microsoft.com/office/powerpoint/2010/main" val="17823769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4" name="Title 5"/>
          <p:cNvSpPr>
            <a:spLocks noGrp="1"/>
          </p:cNvSpPr>
          <p:nvPr>
            <p:ph type="title"/>
          </p:nvPr>
        </p:nvSpPr>
        <p:spPr>
          <a:xfrm>
            <a:off x="457200" y="274638"/>
            <a:ext cx="8229600" cy="1143000"/>
          </a:xfrm>
        </p:spPr>
        <p:txBody>
          <a:bodyPr>
            <a:noAutofit/>
          </a:bodyPr>
          <a:lstStyle/>
          <a:p>
            <a:pPr algn="l"/>
            <a:r>
              <a:rPr lang="en-US" sz="4800" dirty="0">
                <a:solidFill>
                  <a:schemeClr val="accent5">
                    <a:lumMod val="75000"/>
                  </a:schemeClr>
                </a:solidFill>
                <a:latin typeface="Gotham Rounded Bold"/>
                <a:cs typeface="Gotham Rounded Bold"/>
              </a:rPr>
              <a:t>Who Is Paying?</a:t>
            </a:r>
            <a:endParaRPr lang="en-US" sz="4800" dirty="0">
              <a:solidFill>
                <a:schemeClr val="accent5">
                  <a:lumMod val="75000"/>
                </a:schemeClr>
              </a:solidFill>
            </a:endParaRPr>
          </a:p>
        </p:txBody>
      </p:sp>
      <p:graphicFrame>
        <p:nvGraphicFramePr>
          <p:cNvPr id="2" name="Chart 1"/>
          <p:cNvGraphicFramePr/>
          <p:nvPr>
            <p:extLst>
              <p:ext uri="{D42A27DB-BD31-4B8C-83A1-F6EECF244321}">
                <p14:modId xmlns:p14="http://schemas.microsoft.com/office/powerpoint/2010/main" val="149349004"/>
              </p:ext>
            </p:extLst>
          </p:nvPr>
        </p:nvGraphicFramePr>
        <p:xfrm>
          <a:off x="403970" y="1417637"/>
          <a:ext cx="7521972" cy="5267647"/>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319132" y="1417638"/>
            <a:ext cx="2824867" cy="1261884"/>
          </a:xfrm>
          <a:prstGeom prst="rect">
            <a:avLst/>
          </a:prstGeom>
          <a:noFill/>
        </p:spPr>
        <p:txBody>
          <a:bodyPr wrap="square" rtlCol="0">
            <a:spAutoFit/>
          </a:bodyPr>
          <a:lstStyle/>
          <a:p>
            <a:pPr algn="ctr"/>
            <a:r>
              <a:rPr lang="en-US" sz="2800" dirty="0">
                <a:solidFill>
                  <a:schemeClr val="accent5">
                    <a:lumMod val="75000"/>
                  </a:schemeClr>
                </a:solidFill>
                <a:latin typeface="Gotham Rounded Medium"/>
                <a:cs typeface="Gotham Rounded Medium"/>
              </a:rPr>
              <a:t>88% </a:t>
            </a:r>
            <a:r>
              <a:rPr lang="en-US" sz="2400" dirty="0">
                <a:solidFill>
                  <a:schemeClr val="accent5">
                    <a:lumMod val="75000"/>
                  </a:schemeClr>
                </a:solidFill>
                <a:latin typeface="Gotham Rounded Book"/>
                <a:cs typeface="Gotham Rounded Book"/>
              </a:rPr>
              <a:t>are being served with Medicaid/CMO</a:t>
            </a:r>
          </a:p>
        </p:txBody>
      </p:sp>
    </p:spTree>
    <p:extLst>
      <p:ext uri="{BB962C8B-B14F-4D97-AF65-F5344CB8AC3E}">
        <p14:creationId xmlns:p14="http://schemas.microsoft.com/office/powerpoint/2010/main" val="23068317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800" dirty="0">
                <a:solidFill>
                  <a:schemeClr val="accent5">
                    <a:lumMod val="75000"/>
                  </a:schemeClr>
                </a:solidFill>
                <a:latin typeface="Gotham Rounded Bold"/>
                <a:cs typeface="Gotham Rounded Bold"/>
              </a:rPr>
              <a:t>What Are We Treating?</a:t>
            </a:r>
          </a:p>
        </p:txBody>
      </p:sp>
      <p:graphicFrame>
        <p:nvGraphicFramePr>
          <p:cNvPr id="4" name="Chart 3"/>
          <p:cNvGraphicFramePr/>
          <p:nvPr>
            <p:extLst>
              <p:ext uri="{D42A27DB-BD31-4B8C-83A1-F6EECF244321}">
                <p14:modId xmlns:p14="http://schemas.microsoft.com/office/powerpoint/2010/main" val="4212029921"/>
              </p:ext>
            </p:extLst>
          </p:nvPr>
        </p:nvGraphicFramePr>
        <p:xfrm>
          <a:off x="457200" y="1482758"/>
          <a:ext cx="8213658" cy="50781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474812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876" y="2683079"/>
            <a:ext cx="8324842" cy="1028790"/>
          </a:xfrm>
        </p:spPr>
        <p:txBody>
          <a:bodyPr>
            <a:noAutofit/>
          </a:bodyPr>
          <a:lstStyle/>
          <a:p>
            <a:pPr marL="0" indent="0" algn="ctr">
              <a:buNone/>
            </a:pPr>
            <a:r>
              <a:rPr lang="en-US" sz="5400" dirty="0">
                <a:solidFill>
                  <a:schemeClr val="accent5">
                    <a:lumMod val="75000"/>
                  </a:schemeClr>
                </a:solidFill>
                <a:latin typeface="Gotham Rounded Bold"/>
                <a:cs typeface="Gotham Rounded Bold"/>
              </a:rPr>
              <a:t>It Takes a Village…</a:t>
            </a:r>
          </a:p>
        </p:txBody>
      </p:sp>
    </p:spTree>
    <p:extLst>
      <p:ext uri="{BB962C8B-B14F-4D97-AF65-F5344CB8AC3E}">
        <p14:creationId xmlns:p14="http://schemas.microsoft.com/office/powerpoint/2010/main" val="24109466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graphicFrame>
        <p:nvGraphicFramePr>
          <p:cNvPr id="3" name="Diagram 2"/>
          <p:cNvGraphicFramePr/>
          <p:nvPr>
            <p:extLst>
              <p:ext uri="{D42A27DB-BD31-4B8C-83A1-F6EECF244321}">
                <p14:modId xmlns:p14="http://schemas.microsoft.com/office/powerpoint/2010/main" val="1344980597"/>
              </p:ext>
            </p:extLst>
          </p:nvPr>
        </p:nvGraphicFramePr>
        <p:xfrm>
          <a:off x="113009" y="283726"/>
          <a:ext cx="8917327" cy="62779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082657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7"/>
            <a:ext cx="8390467" cy="514402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graphicFrame>
        <p:nvGraphicFramePr>
          <p:cNvPr id="3" name="Diagram 2"/>
          <p:cNvGraphicFramePr/>
          <p:nvPr>
            <p:extLst>
              <p:ext uri="{D42A27DB-BD31-4B8C-83A1-F6EECF244321}">
                <p14:modId xmlns:p14="http://schemas.microsoft.com/office/powerpoint/2010/main" val="2611821219"/>
              </p:ext>
            </p:extLst>
          </p:nvPr>
        </p:nvGraphicFramePr>
        <p:xfrm>
          <a:off x="113009" y="283726"/>
          <a:ext cx="8917327" cy="6277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27642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199" y="1417638"/>
            <a:ext cx="5251112"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10000"/>
              </a:lnSpc>
            </a:pPr>
            <a:r>
              <a:rPr lang="en-US" sz="1800" dirty="0">
                <a:solidFill>
                  <a:srgbClr val="404040"/>
                </a:solidFill>
                <a:latin typeface="Gotham Rounded Book"/>
                <a:cs typeface="Gotham Rounded Book"/>
              </a:rPr>
              <a:t>Individual Counseling </a:t>
            </a:r>
          </a:p>
          <a:p>
            <a:pPr>
              <a:lnSpc>
                <a:spcPct val="110000"/>
              </a:lnSpc>
            </a:pPr>
            <a:r>
              <a:rPr lang="en-US" sz="1800" dirty="0">
                <a:solidFill>
                  <a:srgbClr val="404040"/>
                </a:solidFill>
                <a:latin typeface="Gotham Rounded Book"/>
                <a:cs typeface="Gotham Rounded Book"/>
              </a:rPr>
              <a:t>Family Counseling</a:t>
            </a:r>
          </a:p>
          <a:p>
            <a:pPr>
              <a:lnSpc>
                <a:spcPct val="110000"/>
              </a:lnSpc>
            </a:pPr>
            <a:r>
              <a:rPr lang="en-US" sz="1800" dirty="0">
                <a:solidFill>
                  <a:srgbClr val="404040"/>
                </a:solidFill>
                <a:latin typeface="Gotham Rounded Book"/>
                <a:cs typeface="Gotham Rounded Book"/>
              </a:rPr>
              <a:t>Group Counseling</a:t>
            </a:r>
          </a:p>
          <a:p>
            <a:pPr>
              <a:lnSpc>
                <a:spcPct val="110000"/>
              </a:lnSpc>
            </a:pPr>
            <a:r>
              <a:rPr lang="en-US" sz="1800" dirty="0">
                <a:solidFill>
                  <a:srgbClr val="404040"/>
                </a:solidFill>
                <a:latin typeface="Gotham Rounded Book"/>
                <a:cs typeface="Gotham Rounded Book"/>
              </a:rPr>
              <a:t>Assessments</a:t>
            </a:r>
          </a:p>
          <a:p>
            <a:pPr>
              <a:lnSpc>
                <a:spcPct val="110000"/>
              </a:lnSpc>
            </a:pPr>
            <a:r>
              <a:rPr lang="en-US" sz="1800" dirty="0">
                <a:solidFill>
                  <a:srgbClr val="404040"/>
                </a:solidFill>
                <a:latin typeface="Gotham Rounded Book"/>
                <a:cs typeface="Gotham Rounded Book"/>
              </a:rPr>
              <a:t>Skill Building/CSI</a:t>
            </a:r>
          </a:p>
          <a:p>
            <a:pPr>
              <a:lnSpc>
                <a:spcPct val="110000"/>
              </a:lnSpc>
            </a:pPr>
            <a:r>
              <a:rPr lang="en-US" sz="1800" dirty="0">
                <a:solidFill>
                  <a:srgbClr val="404040"/>
                </a:solidFill>
                <a:latin typeface="Gotham Rounded Book"/>
                <a:cs typeface="Gotham Rounded Book"/>
              </a:rPr>
              <a:t>Parent Skills Training</a:t>
            </a:r>
          </a:p>
          <a:p>
            <a:pPr>
              <a:lnSpc>
                <a:spcPct val="110000"/>
              </a:lnSpc>
            </a:pPr>
            <a:r>
              <a:rPr lang="en-US" sz="1800" dirty="0">
                <a:solidFill>
                  <a:srgbClr val="404040"/>
                </a:solidFill>
                <a:latin typeface="Gotham Rounded Book"/>
                <a:cs typeface="Gotham Rounded Book"/>
              </a:rPr>
              <a:t>Psychiatry/Nurse</a:t>
            </a:r>
          </a:p>
          <a:p>
            <a:pPr>
              <a:lnSpc>
                <a:spcPct val="110000"/>
              </a:lnSpc>
            </a:pPr>
            <a:r>
              <a:rPr lang="en-US" sz="1800" dirty="0">
                <a:solidFill>
                  <a:srgbClr val="404040"/>
                </a:solidFill>
                <a:latin typeface="Gotham Rounded Book"/>
                <a:cs typeface="Gotham Rounded Book"/>
              </a:rPr>
              <a:t>Consultation</a:t>
            </a:r>
          </a:p>
          <a:p>
            <a:pPr>
              <a:lnSpc>
                <a:spcPct val="110000"/>
              </a:lnSpc>
            </a:pPr>
            <a:r>
              <a:rPr lang="en-US" sz="1800" dirty="0">
                <a:solidFill>
                  <a:srgbClr val="404040"/>
                </a:solidFill>
                <a:latin typeface="Gotham Rounded Book"/>
                <a:cs typeface="Gotham Rounded Book"/>
              </a:rPr>
              <a:t>30% non-billable activities:</a:t>
            </a:r>
          </a:p>
          <a:p>
            <a:pPr lvl="1">
              <a:lnSpc>
                <a:spcPct val="110000"/>
              </a:lnSpc>
            </a:pPr>
            <a:r>
              <a:rPr lang="en-US" sz="1600" dirty="0">
                <a:solidFill>
                  <a:srgbClr val="404040"/>
                </a:solidFill>
                <a:latin typeface="Gotham Rounded Book"/>
                <a:cs typeface="Gotham Rounded Book"/>
              </a:rPr>
              <a:t>Teacher Talks/Psychoeducation</a:t>
            </a:r>
          </a:p>
          <a:p>
            <a:pPr lvl="1">
              <a:lnSpc>
                <a:spcPct val="110000"/>
              </a:lnSpc>
            </a:pPr>
            <a:r>
              <a:rPr lang="en-US" sz="1600" dirty="0">
                <a:solidFill>
                  <a:srgbClr val="404040"/>
                </a:solidFill>
                <a:latin typeface="Gotham Rounded Book"/>
                <a:cs typeface="Gotham Rounded Book"/>
              </a:rPr>
              <a:t>PBIS Implementation-(actually can be billable, groups…positive peer programs)</a:t>
            </a:r>
          </a:p>
          <a:p>
            <a:pPr lvl="1">
              <a:lnSpc>
                <a:spcPct val="110000"/>
              </a:lnSpc>
            </a:pPr>
            <a:r>
              <a:rPr lang="en-US" sz="1600" dirty="0">
                <a:solidFill>
                  <a:srgbClr val="404040"/>
                </a:solidFill>
                <a:latin typeface="Gotham Rounded Book"/>
                <a:cs typeface="Gotham Rounded Book"/>
              </a:rPr>
              <a:t>Other universal prevention strategies</a:t>
            </a:r>
          </a:p>
          <a:p>
            <a:pPr>
              <a:lnSpc>
                <a:spcPct val="110000"/>
              </a:lnSpc>
            </a:pPr>
            <a:endParaRPr lang="en-US" sz="2200" dirty="0">
              <a:solidFill>
                <a:srgbClr val="404040"/>
              </a:solidFill>
              <a:latin typeface="Gotham Rounded Book"/>
              <a:cs typeface="Gotham Rounded Book"/>
            </a:endParaRPr>
          </a:p>
        </p:txBody>
      </p:sp>
      <p:sp>
        <p:nvSpPr>
          <p:cNvPr id="6" name="Title 5"/>
          <p:cNvSpPr>
            <a:spLocks noGrp="1"/>
          </p:cNvSpPr>
          <p:nvPr>
            <p:ph type="title"/>
          </p:nvPr>
        </p:nvSpPr>
        <p:spPr>
          <a:xfrm>
            <a:off x="253391" y="274638"/>
            <a:ext cx="4261778" cy="1143000"/>
          </a:xfrm>
        </p:spPr>
        <p:txBody>
          <a:bodyPr>
            <a:noAutofit/>
          </a:bodyPr>
          <a:lstStyle/>
          <a:p>
            <a:r>
              <a:rPr lang="en-US" sz="4000" dirty="0">
                <a:solidFill>
                  <a:srgbClr val="31859C"/>
                </a:solidFill>
                <a:latin typeface="Gotham Rounded Bold"/>
                <a:cs typeface="Gotham Rounded Bold"/>
              </a:rPr>
              <a:t>What’s Sustainable? </a:t>
            </a:r>
            <a:endParaRPr lang="en-US" sz="4000" dirty="0">
              <a:solidFill>
                <a:srgbClr val="31859C"/>
              </a:solidFill>
            </a:endParaRPr>
          </a:p>
        </p:txBody>
      </p:sp>
      <p:pic>
        <p:nvPicPr>
          <p:cNvPr id="2" name="Picture 1" descr="Speech-Therapy.jpg"/>
          <p:cNvPicPr>
            <a:picLocks noChangeAspect="1"/>
          </p:cNvPicPr>
          <p:nvPr/>
        </p:nvPicPr>
        <p:blipFill rotWithShape="1">
          <a:blip r:embed="rId3">
            <a:extLst>
              <a:ext uri="{28A0092B-C50C-407E-A947-70E740481C1C}">
                <a14:useLocalDpi xmlns:a14="http://schemas.microsoft.com/office/drawing/2010/main" val="0"/>
              </a:ext>
            </a:extLst>
          </a:blip>
          <a:srcRect l="4179" r="10444"/>
          <a:stretch/>
        </p:blipFill>
        <p:spPr>
          <a:xfrm>
            <a:off x="4386732" y="1298928"/>
            <a:ext cx="4460167" cy="3476602"/>
          </a:xfrm>
          <a:prstGeom prst="rect">
            <a:avLst/>
          </a:prstGeom>
        </p:spPr>
      </p:pic>
    </p:spTree>
    <p:extLst>
      <p:ext uri="{BB962C8B-B14F-4D97-AF65-F5344CB8AC3E}">
        <p14:creationId xmlns:p14="http://schemas.microsoft.com/office/powerpoint/2010/main" val="14792888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9791" y="1417638"/>
            <a:ext cx="8487009"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2200" dirty="0">
                <a:latin typeface="Gotham Rounded Book"/>
                <a:cs typeface="Gotham Rounded Book"/>
              </a:rPr>
              <a:t>Most School Based Mental Health programs are funded through a combination of sources:</a:t>
            </a:r>
          </a:p>
          <a:p>
            <a:pPr lvl="1">
              <a:lnSpc>
                <a:spcPct val="130000"/>
              </a:lnSpc>
            </a:pPr>
            <a:r>
              <a:rPr lang="en-US" sz="1800" dirty="0">
                <a:latin typeface="Gotham Rounded Book"/>
                <a:cs typeface="Gotham Rounded Book"/>
              </a:rPr>
              <a:t>Insurance reimbursement</a:t>
            </a:r>
          </a:p>
          <a:p>
            <a:pPr lvl="1">
              <a:lnSpc>
                <a:spcPct val="130000"/>
              </a:lnSpc>
            </a:pPr>
            <a:r>
              <a:rPr lang="en-US" sz="1800" dirty="0">
                <a:latin typeface="Gotham Rounded Book"/>
                <a:cs typeface="Gotham Rounded Book"/>
              </a:rPr>
              <a:t>Start up grants</a:t>
            </a:r>
          </a:p>
          <a:p>
            <a:pPr lvl="1">
              <a:lnSpc>
                <a:spcPct val="130000"/>
              </a:lnSpc>
            </a:pPr>
            <a:r>
              <a:rPr lang="en-US" sz="1800" dirty="0">
                <a:latin typeface="Gotham Rounded Book"/>
                <a:cs typeface="Gotham Rounded Book"/>
              </a:rPr>
              <a:t>Ongoing grants</a:t>
            </a:r>
          </a:p>
          <a:p>
            <a:pPr lvl="1">
              <a:lnSpc>
                <a:spcPct val="130000"/>
              </a:lnSpc>
            </a:pPr>
            <a:r>
              <a:rPr lang="en-US" sz="1800" dirty="0">
                <a:latin typeface="Gotham Rounded Book"/>
                <a:cs typeface="Gotham Rounded Book"/>
              </a:rPr>
              <a:t>City/county allocated funding</a:t>
            </a:r>
          </a:p>
          <a:p>
            <a:pPr lvl="1">
              <a:lnSpc>
                <a:spcPct val="130000"/>
              </a:lnSpc>
            </a:pPr>
            <a:r>
              <a:rPr lang="en-US" sz="1800" dirty="0">
                <a:latin typeface="Gotham Rounded Book"/>
                <a:cs typeface="Gotham Rounded Book"/>
              </a:rPr>
              <a:t>School system funding</a:t>
            </a:r>
          </a:p>
          <a:p>
            <a:pPr>
              <a:lnSpc>
                <a:spcPct val="130000"/>
              </a:lnSpc>
            </a:pPr>
            <a:r>
              <a:rPr lang="en-US" sz="2200" dirty="0">
                <a:latin typeface="Gotham Rounded Book"/>
                <a:cs typeface="Gotham Rounded Book"/>
              </a:rPr>
              <a:t>Partnering with local mental health agencies:  </a:t>
            </a:r>
          </a:p>
          <a:p>
            <a:pPr lvl="1">
              <a:lnSpc>
                <a:spcPct val="130000"/>
              </a:lnSpc>
            </a:pPr>
            <a:r>
              <a:rPr lang="en-US" sz="1800" dirty="0">
                <a:latin typeface="Gotham Rounded Book"/>
                <a:cs typeface="Gotham Rounded Book"/>
              </a:rPr>
              <a:t>Best option for a sustainable approach for schools with a high rate of free and reduced lunch.  </a:t>
            </a:r>
          </a:p>
          <a:p>
            <a:pPr marL="457200" lvl="1" indent="0">
              <a:lnSpc>
                <a:spcPct val="130000"/>
              </a:lnSpc>
              <a:buNone/>
            </a:pPr>
            <a:r>
              <a:rPr lang="en-US" sz="1800" dirty="0">
                <a:latin typeface="Gotham Rounded Book"/>
                <a:cs typeface="Gotham Rounded Book"/>
              </a:rPr>
              <a:t>    </a:t>
            </a:r>
            <a:r>
              <a:rPr lang="en-US" sz="2400" dirty="0">
                <a:latin typeface="Gotham Rounded Book"/>
                <a:cs typeface="Gotham Rounded Book"/>
              </a:rPr>
              <a:t>Why?</a:t>
            </a:r>
          </a:p>
        </p:txBody>
      </p:sp>
      <p:sp>
        <p:nvSpPr>
          <p:cNvPr id="6" name="Title 5"/>
          <p:cNvSpPr>
            <a:spLocks noGrp="1"/>
          </p:cNvSpPr>
          <p:nvPr>
            <p:ph type="title"/>
          </p:nvPr>
        </p:nvSpPr>
        <p:spPr/>
        <p:txBody>
          <a:bodyPr>
            <a:noAutofit/>
          </a:bodyPr>
          <a:lstStyle/>
          <a:p>
            <a:pPr algn="l"/>
            <a:r>
              <a:rPr lang="en-US" sz="4800" dirty="0">
                <a:solidFill>
                  <a:srgbClr val="31859C"/>
                </a:solidFill>
                <a:latin typeface="Gotham Rounded Bold"/>
                <a:cs typeface="Gotham Rounded Bold"/>
              </a:rPr>
              <a:t>Sustainability</a:t>
            </a:r>
            <a:endParaRPr lang="en-US" sz="4800" dirty="0">
              <a:solidFill>
                <a:srgbClr val="31859C"/>
              </a:solidFill>
            </a:endParaRPr>
          </a:p>
        </p:txBody>
      </p:sp>
    </p:spTree>
    <p:extLst>
      <p:ext uri="{BB962C8B-B14F-4D97-AF65-F5344CB8AC3E}">
        <p14:creationId xmlns:p14="http://schemas.microsoft.com/office/powerpoint/2010/main" val="21446219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9791" y="1410028"/>
            <a:ext cx="8790797"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2200" dirty="0">
                <a:latin typeface="Gotham Rounded Book"/>
                <a:cs typeface="Gotham Rounded Book"/>
              </a:rPr>
              <a:t>A lot of School Based Mental Health programs are operated by the school system, not the provider, in the same way that a PBIS program would be. </a:t>
            </a:r>
          </a:p>
          <a:p>
            <a:pPr marL="0" indent="0">
              <a:lnSpc>
                <a:spcPct val="130000"/>
              </a:lnSpc>
              <a:buNone/>
            </a:pPr>
            <a:endParaRPr lang="en-US" sz="1400" dirty="0">
              <a:latin typeface="Gotham Rounded Book"/>
              <a:cs typeface="Gotham Rounded Book"/>
            </a:endParaRPr>
          </a:p>
          <a:p>
            <a:pPr>
              <a:lnSpc>
                <a:spcPct val="130000"/>
              </a:lnSpc>
            </a:pPr>
            <a:r>
              <a:rPr lang="en-US" sz="2200" dirty="0">
                <a:latin typeface="Gotham Rounded Book"/>
                <a:cs typeface="Gotham Rounded Book"/>
              </a:rPr>
              <a:t>There is funding available to schools for the creation of a School Mental Health Program.</a:t>
            </a:r>
          </a:p>
          <a:p>
            <a:pPr lvl="1">
              <a:lnSpc>
                <a:spcPct val="130000"/>
              </a:lnSpc>
            </a:pPr>
            <a:r>
              <a:rPr lang="en-US" sz="1800" dirty="0">
                <a:latin typeface="Gotham Rounded Book"/>
                <a:cs typeface="Gotham Rounded Book"/>
              </a:rPr>
              <a:t>IDEA:  Individuals with Disabilities Education Act </a:t>
            </a:r>
          </a:p>
          <a:p>
            <a:pPr marL="857250" lvl="2" indent="0">
              <a:lnSpc>
                <a:spcPct val="130000"/>
              </a:lnSpc>
              <a:buNone/>
            </a:pPr>
            <a:r>
              <a:rPr lang="en-US" sz="1600" dirty="0">
                <a:latin typeface="Gotham Rounded Book"/>
                <a:cs typeface="Gotham Rounded Book"/>
                <a:hlinkClick r:id="rId3"/>
              </a:rPr>
              <a:t>http://idea.ed.gov/</a:t>
            </a:r>
            <a:endParaRPr lang="en-US" sz="1600" dirty="0">
              <a:latin typeface="Gotham Rounded Book"/>
              <a:cs typeface="Gotham Rounded Book"/>
            </a:endParaRPr>
          </a:p>
          <a:p>
            <a:pPr marL="457200" lvl="1" indent="0">
              <a:lnSpc>
                <a:spcPct val="130000"/>
              </a:lnSpc>
              <a:buNone/>
            </a:pPr>
            <a:r>
              <a:rPr lang="en-US" sz="1800" dirty="0">
                <a:latin typeface="Gotham Rounded Book"/>
                <a:cs typeface="Gotham Rounded Book"/>
              </a:rPr>
              <a:t>School Medicaid Administrative Claiming (MAC) Guide</a:t>
            </a:r>
          </a:p>
          <a:p>
            <a:pPr marL="857250" lvl="2" indent="0">
              <a:lnSpc>
                <a:spcPct val="130000"/>
              </a:lnSpc>
              <a:buNone/>
            </a:pPr>
            <a:r>
              <a:rPr lang="en-US" sz="1600" dirty="0">
                <a:latin typeface="Gotham Rounded Book"/>
                <a:cs typeface="Gotham Rounded Book"/>
                <a:hlinkClick r:id="rId4"/>
              </a:rPr>
              <a:t>https://www.cms.gov/research-statistics-data-and-systems/computer-data-and-systems/medicaidbudgetexpendsystem/downloads/schoolhealthsvcs.pdf</a:t>
            </a:r>
            <a:r>
              <a:rPr lang="en-US" sz="1600" dirty="0">
                <a:latin typeface="Gotham Rounded Book"/>
                <a:cs typeface="Gotham Rounded Book"/>
              </a:rPr>
              <a:t> </a:t>
            </a:r>
          </a:p>
        </p:txBody>
      </p:sp>
      <p:sp>
        <p:nvSpPr>
          <p:cNvPr id="6" name="Title 5"/>
          <p:cNvSpPr>
            <a:spLocks noGrp="1"/>
          </p:cNvSpPr>
          <p:nvPr>
            <p:ph type="title"/>
          </p:nvPr>
        </p:nvSpPr>
        <p:spPr/>
        <p:txBody>
          <a:bodyPr>
            <a:noAutofit/>
          </a:bodyPr>
          <a:lstStyle/>
          <a:p>
            <a:pPr algn="l"/>
            <a:r>
              <a:rPr lang="en-US" sz="4000" dirty="0">
                <a:solidFill>
                  <a:srgbClr val="31859C"/>
                </a:solidFill>
                <a:latin typeface="Gotham Rounded Bold"/>
                <a:cs typeface="Gotham Rounded Bold"/>
              </a:rPr>
              <a:t>Other Sustainability Options</a:t>
            </a:r>
            <a:endParaRPr lang="en-US" sz="4000" dirty="0">
              <a:solidFill>
                <a:srgbClr val="31859C"/>
              </a:solidFill>
            </a:endParaRPr>
          </a:p>
        </p:txBody>
      </p:sp>
    </p:spTree>
    <p:extLst>
      <p:ext uri="{BB962C8B-B14F-4D97-AF65-F5344CB8AC3E}">
        <p14:creationId xmlns:p14="http://schemas.microsoft.com/office/powerpoint/2010/main" val="19426261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737758" y="1417638"/>
            <a:ext cx="4086747"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2200" dirty="0">
                <a:latin typeface="Gotham Rounded Book"/>
                <a:cs typeface="Gotham Rounded Book"/>
              </a:rPr>
              <a:t>Relationships are the key</a:t>
            </a:r>
          </a:p>
          <a:p>
            <a:pPr>
              <a:lnSpc>
                <a:spcPct val="130000"/>
              </a:lnSpc>
            </a:pPr>
            <a:r>
              <a:rPr lang="en-US" sz="2200" dirty="0">
                <a:latin typeface="Gotham Rounded Book"/>
                <a:cs typeface="Gotham Rounded Book"/>
              </a:rPr>
              <a:t>Wifi is also really important</a:t>
            </a:r>
          </a:p>
          <a:p>
            <a:pPr>
              <a:lnSpc>
                <a:spcPct val="130000"/>
              </a:lnSpc>
            </a:pPr>
            <a:r>
              <a:rPr lang="en-US" sz="2200" dirty="0">
                <a:latin typeface="Gotham Rounded Book"/>
                <a:cs typeface="Gotham Rounded Book"/>
              </a:rPr>
              <a:t>Snow days happen</a:t>
            </a:r>
          </a:p>
          <a:p>
            <a:pPr>
              <a:lnSpc>
                <a:spcPct val="130000"/>
              </a:lnSpc>
            </a:pPr>
            <a:r>
              <a:rPr lang="en-US" sz="2200" dirty="0">
                <a:latin typeface="Gotham Rounded Book"/>
                <a:cs typeface="Gotham Rounded Book"/>
              </a:rPr>
              <a:t>Fire drills happen</a:t>
            </a:r>
          </a:p>
          <a:p>
            <a:pPr>
              <a:lnSpc>
                <a:spcPct val="130000"/>
              </a:lnSpc>
            </a:pPr>
            <a:r>
              <a:rPr lang="en-US" sz="2200" dirty="0">
                <a:latin typeface="Gotham Rounded Book"/>
                <a:cs typeface="Gotham Rounded Book"/>
              </a:rPr>
              <a:t>The world stops spinning during testing</a:t>
            </a:r>
          </a:p>
          <a:p>
            <a:pPr>
              <a:lnSpc>
                <a:spcPct val="130000"/>
              </a:lnSpc>
            </a:pPr>
            <a:r>
              <a:rPr lang="en-US" sz="2200" dirty="0">
                <a:latin typeface="Gotham Rounded Book"/>
                <a:cs typeface="Gotham Rounded Book"/>
              </a:rPr>
              <a:t>SBMH has a ripple effect</a:t>
            </a:r>
          </a:p>
          <a:p>
            <a:pPr>
              <a:lnSpc>
                <a:spcPct val="130000"/>
              </a:lnSpc>
            </a:pPr>
            <a:r>
              <a:rPr lang="en-US" sz="2200" dirty="0">
                <a:latin typeface="Gotham Rounded Book"/>
                <a:cs typeface="Gotham Rounded Book"/>
              </a:rPr>
              <a:t>Preparing for breaks and summer is crucial</a:t>
            </a:r>
          </a:p>
        </p:txBody>
      </p:sp>
      <p:sp>
        <p:nvSpPr>
          <p:cNvPr id="6" name="Title 5"/>
          <p:cNvSpPr>
            <a:spLocks noGrp="1"/>
          </p:cNvSpPr>
          <p:nvPr>
            <p:ph type="title"/>
          </p:nvPr>
        </p:nvSpPr>
        <p:spPr/>
        <p:txBody>
          <a:bodyPr>
            <a:noAutofit/>
          </a:bodyPr>
          <a:lstStyle/>
          <a:p>
            <a:pPr algn="l"/>
            <a:r>
              <a:rPr lang="en-US" sz="4800" dirty="0">
                <a:solidFill>
                  <a:srgbClr val="31859C"/>
                </a:solidFill>
                <a:latin typeface="Gotham Rounded Bold"/>
                <a:cs typeface="Gotham Rounded Bold"/>
              </a:rPr>
              <a:t>Lessons Learned</a:t>
            </a:r>
            <a:endParaRPr lang="en-US" sz="4800" dirty="0">
              <a:solidFill>
                <a:srgbClr val="31859C"/>
              </a:solidFill>
            </a:endParaRPr>
          </a:p>
        </p:txBody>
      </p:sp>
      <p:pic>
        <p:nvPicPr>
          <p:cNvPr id="4" name="Picture 3" descr="counselor-child-coloring.jpg"/>
          <p:cNvPicPr>
            <a:picLocks noChangeAspect="1"/>
          </p:cNvPicPr>
          <p:nvPr/>
        </p:nvPicPr>
        <p:blipFill rotWithShape="1">
          <a:blip r:embed="rId3">
            <a:extLst>
              <a:ext uri="{28A0092B-C50C-407E-A947-70E740481C1C}">
                <a14:useLocalDpi xmlns:a14="http://schemas.microsoft.com/office/drawing/2010/main" val="0"/>
              </a:ext>
            </a:extLst>
          </a:blip>
          <a:srcRect l="18339"/>
          <a:stretch/>
        </p:blipFill>
        <p:spPr>
          <a:xfrm>
            <a:off x="457200" y="1883608"/>
            <a:ext cx="4189622" cy="3731307"/>
          </a:xfrm>
          <a:prstGeom prst="rect">
            <a:avLst/>
          </a:prstGeom>
        </p:spPr>
      </p:pic>
    </p:spTree>
    <p:extLst>
      <p:ext uri="{BB962C8B-B14F-4D97-AF65-F5344CB8AC3E}">
        <p14:creationId xmlns:p14="http://schemas.microsoft.com/office/powerpoint/2010/main" val="10657665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981D0C-9AE7-47BB-82F7-2C7F27BF892A}"/>
              </a:ext>
            </a:extLst>
          </p:cNvPr>
          <p:cNvSpPr/>
          <p:nvPr/>
        </p:nvSpPr>
        <p:spPr>
          <a:xfrm>
            <a:off x="833718" y="894378"/>
            <a:ext cx="7745505" cy="4801314"/>
          </a:xfrm>
          <a:prstGeom prst="rect">
            <a:avLst/>
          </a:prstGeom>
        </p:spPr>
        <p:txBody>
          <a:bodyPr wrap="square">
            <a:spAutoFit/>
          </a:bodyPr>
          <a:lstStyle/>
          <a:p>
            <a:r>
              <a:rPr lang="en-US" dirty="0"/>
              <a:t>Year 1-  2 Schools, two full time therapists, “Guinea Pigs”  What works?  What doesn’t? How to get the school and the community to “buy in”</a:t>
            </a:r>
          </a:p>
          <a:p>
            <a:endParaRPr lang="en-US" dirty="0"/>
          </a:p>
          <a:p>
            <a:r>
              <a:rPr lang="en-US" dirty="0"/>
              <a:t>Year 2- 4 Schools, 1 full time therapist, three part time therapists. The school counselor needs to be the first contact with the family.  There HAS to be a good relationship between therapist and administration.  Communication is key.  The receptionist knows everything and will assist in ambushing hesitant parents.  Staffing is our constant struggle.  Every school is different; it is it’s own ecosystem and the therapist has to fit into that system.</a:t>
            </a:r>
          </a:p>
          <a:p>
            <a:endParaRPr lang="en-US" dirty="0"/>
          </a:p>
          <a:p>
            <a:r>
              <a:rPr lang="en-US" dirty="0"/>
              <a:t>Year 3- 9 Schools, Pre-K, every elementary school and middle schools.  Creating feeder patterns and breaking down the stigma of mental health, assisting in early interventions.  The school knows their families.  Instead of first come first serve, we handed over control of the APEX funds to the schools.  You tell us who is priority, and we will meet the school’s need.  STAFFING is a STRUGGLE.  Every therapist is splitting schools due to shortage of mental health service providers.  Does anyone have a friend they want to send to me??</a:t>
            </a:r>
          </a:p>
        </p:txBody>
      </p:sp>
    </p:spTree>
    <p:extLst>
      <p:ext uri="{BB962C8B-B14F-4D97-AF65-F5344CB8AC3E}">
        <p14:creationId xmlns:p14="http://schemas.microsoft.com/office/powerpoint/2010/main" val="2643220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83967"/>
            <a:ext cx="8229600" cy="479358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buNone/>
            </a:pPr>
            <a:endParaRPr lang="en-US" sz="1100" dirty="0">
              <a:solidFill>
                <a:srgbClr val="404040"/>
              </a:solidFill>
              <a:latin typeface="Gotham Rounded Book"/>
              <a:cs typeface="Gotham Rounded Book"/>
            </a:endParaRPr>
          </a:p>
          <a:p>
            <a:pPr marL="0" indent="0">
              <a:lnSpc>
                <a:spcPct val="110000"/>
              </a:lnSpc>
              <a:buNone/>
            </a:pPr>
            <a:endParaRPr lang="en-US" sz="2200" dirty="0">
              <a:solidFill>
                <a:srgbClr val="404040"/>
              </a:solidFill>
              <a:latin typeface="Gotham Rounded Book"/>
              <a:cs typeface="Gotham Rounded Book"/>
            </a:endParaRPr>
          </a:p>
          <a:p>
            <a:pPr marL="0" indent="0">
              <a:lnSpc>
                <a:spcPct val="110000"/>
              </a:lnSpc>
              <a:buNone/>
            </a:pPr>
            <a:endParaRPr lang="en-US" sz="2200" dirty="0">
              <a:solidFill>
                <a:srgbClr val="404040"/>
              </a:solidFill>
              <a:latin typeface="Gotham Rounded Book"/>
              <a:cs typeface="Gotham Rounded Book"/>
            </a:endParaRPr>
          </a:p>
          <a:p>
            <a:pPr marL="0" indent="0">
              <a:lnSpc>
                <a:spcPct val="110000"/>
              </a:lnSpc>
              <a:buFont typeface="Arial"/>
              <a:buNone/>
            </a:pPr>
            <a:r>
              <a:rPr lang="en-US" sz="2200" dirty="0">
                <a:solidFill>
                  <a:srgbClr val="404040"/>
                </a:solidFill>
                <a:latin typeface="Gotham Rounded Book"/>
                <a:cs typeface="Gotham Rounded Book"/>
              </a:rPr>
              <a:t>  </a:t>
            </a:r>
          </a:p>
        </p:txBody>
      </p:sp>
      <p:sp>
        <p:nvSpPr>
          <p:cNvPr id="6" name="Title 5"/>
          <p:cNvSpPr>
            <a:spLocks noGrp="1"/>
          </p:cNvSpPr>
          <p:nvPr>
            <p:ph type="title"/>
          </p:nvPr>
        </p:nvSpPr>
        <p:spPr/>
        <p:txBody>
          <a:bodyPr>
            <a:noAutofit/>
          </a:bodyPr>
          <a:lstStyle/>
          <a:p>
            <a:pPr algn="l"/>
            <a:r>
              <a:rPr lang="en-US" sz="4800" dirty="0">
                <a:solidFill>
                  <a:srgbClr val="31859C"/>
                </a:solidFill>
                <a:latin typeface="Gotham Rounded Bold"/>
                <a:cs typeface="Gotham Rounded Bold"/>
              </a:rPr>
              <a:t>This Isn’t a New Idea…</a:t>
            </a:r>
            <a:endParaRPr lang="en-US" sz="4800" dirty="0">
              <a:solidFill>
                <a:srgbClr val="31859C"/>
              </a:solidFill>
            </a:endParaRPr>
          </a:p>
        </p:txBody>
      </p:sp>
      <p:pic>
        <p:nvPicPr>
          <p:cNvPr id="3" name="Picture 2"/>
          <p:cNvPicPr>
            <a:picLocks noChangeAspect="1"/>
          </p:cNvPicPr>
          <p:nvPr/>
        </p:nvPicPr>
        <p:blipFill>
          <a:blip r:embed="rId3"/>
          <a:stretch>
            <a:fillRect/>
          </a:stretch>
        </p:blipFill>
        <p:spPr>
          <a:xfrm>
            <a:off x="1457271" y="2014323"/>
            <a:ext cx="2450123" cy="1902929"/>
          </a:xfrm>
          <a:prstGeom prst="rect">
            <a:avLst/>
          </a:prstGeom>
        </p:spPr>
      </p:pic>
      <p:pic>
        <p:nvPicPr>
          <p:cNvPr id="4" name="Picture 3"/>
          <p:cNvPicPr>
            <a:picLocks noChangeAspect="1"/>
          </p:cNvPicPr>
          <p:nvPr/>
        </p:nvPicPr>
        <p:blipFill>
          <a:blip r:embed="rId4"/>
          <a:stretch>
            <a:fillRect/>
          </a:stretch>
        </p:blipFill>
        <p:spPr>
          <a:xfrm>
            <a:off x="649556" y="4646891"/>
            <a:ext cx="3746500" cy="1041400"/>
          </a:xfrm>
          <a:prstGeom prst="rect">
            <a:avLst/>
          </a:prstGeom>
        </p:spPr>
      </p:pic>
      <p:pic>
        <p:nvPicPr>
          <p:cNvPr id="8" name="Picture 7"/>
          <p:cNvPicPr>
            <a:picLocks noChangeAspect="1"/>
          </p:cNvPicPr>
          <p:nvPr/>
        </p:nvPicPr>
        <p:blipFill>
          <a:blip r:embed="rId5"/>
          <a:stretch>
            <a:fillRect/>
          </a:stretch>
        </p:blipFill>
        <p:spPr>
          <a:xfrm>
            <a:off x="5676705" y="4025917"/>
            <a:ext cx="2153936" cy="2153936"/>
          </a:xfrm>
          <a:prstGeom prst="rect">
            <a:avLst/>
          </a:prstGeom>
        </p:spPr>
      </p:pic>
      <p:pic>
        <p:nvPicPr>
          <p:cNvPr id="9" name="Picture 8"/>
          <p:cNvPicPr>
            <a:picLocks noChangeAspect="1"/>
          </p:cNvPicPr>
          <p:nvPr/>
        </p:nvPicPr>
        <p:blipFill>
          <a:blip r:embed="rId6"/>
          <a:stretch>
            <a:fillRect/>
          </a:stretch>
        </p:blipFill>
        <p:spPr>
          <a:xfrm>
            <a:off x="5299921" y="2116668"/>
            <a:ext cx="2840400" cy="1233332"/>
          </a:xfrm>
          <a:prstGeom prst="rect">
            <a:avLst/>
          </a:prstGeom>
        </p:spPr>
      </p:pic>
    </p:spTree>
    <p:extLst>
      <p:ext uri="{BB962C8B-B14F-4D97-AF65-F5344CB8AC3E}">
        <p14:creationId xmlns:p14="http://schemas.microsoft.com/office/powerpoint/2010/main" val="63266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04CC8-97EA-40AA-B10A-4BBDF8E7E791}"/>
              </a:ext>
            </a:extLst>
          </p:cNvPr>
          <p:cNvSpPr>
            <a:spLocks noGrp="1"/>
          </p:cNvSpPr>
          <p:nvPr>
            <p:ph type="ctrTitle"/>
          </p:nvPr>
        </p:nvSpPr>
        <p:spPr/>
        <p:txBody>
          <a:bodyPr/>
          <a:lstStyle/>
          <a:p>
            <a:r>
              <a:rPr lang="en-US" dirty="0"/>
              <a:t>Questions/Comments</a:t>
            </a:r>
          </a:p>
        </p:txBody>
      </p:sp>
      <p:sp>
        <p:nvSpPr>
          <p:cNvPr id="3" name="Subtitle 2">
            <a:extLst>
              <a:ext uri="{FF2B5EF4-FFF2-40B4-BE49-F238E27FC236}">
                <a16:creationId xmlns:a16="http://schemas.microsoft.com/office/drawing/2014/main" id="{CAF93299-C76B-4BE7-8A64-C5812B89169D}"/>
              </a:ext>
            </a:extLst>
          </p:cNvPr>
          <p:cNvSpPr>
            <a:spLocks noGrp="1"/>
          </p:cNvSpPr>
          <p:nvPr>
            <p:ph type="subTitle" idx="1"/>
          </p:nvPr>
        </p:nvSpPr>
        <p:spPr/>
        <p:txBody>
          <a:bodyPr/>
          <a:lstStyle/>
          <a:p>
            <a:r>
              <a:rPr lang="en-US" dirty="0">
                <a:hlinkClick r:id="rId2"/>
              </a:rPr>
              <a:t>https://vimeo.com/175978428</a:t>
            </a:r>
            <a:endParaRPr lang="en-US" dirty="0"/>
          </a:p>
          <a:p>
            <a:endParaRPr lang="en-US" dirty="0"/>
          </a:p>
        </p:txBody>
      </p:sp>
    </p:spTree>
    <p:extLst>
      <p:ext uri="{BB962C8B-B14F-4D97-AF65-F5344CB8AC3E}">
        <p14:creationId xmlns:p14="http://schemas.microsoft.com/office/powerpoint/2010/main" val="29038974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9791" y="1417638"/>
            <a:ext cx="8790797"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110000"/>
              </a:lnSpc>
              <a:spcBef>
                <a:spcPts val="0"/>
              </a:spcBef>
              <a:buNone/>
            </a:pPr>
            <a:r>
              <a:rPr lang="en-US" sz="1800" dirty="0">
                <a:solidFill>
                  <a:prstClr val="black">
                    <a:lumMod val="75000"/>
                    <a:lumOff val="25000"/>
                  </a:prstClr>
                </a:solidFill>
                <a:latin typeface="Gotham Rounded Book"/>
                <a:cs typeface="Gotham Rounded Book"/>
                <a:hlinkClick r:id="rId3"/>
              </a:rPr>
              <a:t>http://www.childrensdefense.org/library/data/mental-health-factsheet.pdf</a:t>
            </a:r>
            <a:r>
              <a:rPr lang="en-US" sz="1800" dirty="0">
                <a:solidFill>
                  <a:prstClr val="black">
                    <a:lumMod val="75000"/>
                    <a:lumOff val="25000"/>
                  </a:prstClr>
                </a:solidFill>
                <a:latin typeface="Gotham Rounded Book"/>
                <a:cs typeface="Gotham Rounded Book"/>
              </a:rPr>
              <a:t> </a:t>
            </a: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r>
              <a:rPr lang="en-US" sz="1800" dirty="0">
                <a:solidFill>
                  <a:prstClr val="black">
                    <a:lumMod val="75000"/>
                    <a:lumOff val="25000"/>
                  </a:prstClr>
                </a:solidFill>
                <a:latin typeface="Gotham Rounded Book"/>
                <a:cs typeface="Gotham Rounded Book"/>
                <a:hlinkClick r:id="rId4"/>
              </a:rPr>
              <a:t>http://www.whyy.org/news/sci20090302Mentalprepub.pdf</a:t>
            </a: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r>
              <a:rPr lang="en-US" sz="1800" dirty="0">
                <a:solidFill>
                  <a:prstClr val="black">
                    <a:lumMod val="75000"/>
                    <a:lumOff val="25000"/>
                  </a:prstClr>
                </a:solidFill>
                <a:latin typeface="Gotham Rounded Book"/>
                <a:cs typeface="Gotham Rounded Book"/>
                <a:hlinkClick r:id="rId5"/>
              </a:rPr>
              <a:t>http://ghpc.gsu.edu/2016/02/12/schools-ideal-place-to-help-kids-access-mental-health-services/</a:t>
            </a: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r>
              <a:rPr lang="en-US" sz="1800" dirty="0">
                <a:solidFill>
                  <a:prstClr val="black">
                    <a:lumMod val="75000"/>
                    <a:lumOff val="25000"/>
                  </a:prstClr>
                </a:solidFill>
                <a:latin typeface="Gotham Rounded Book"/>
                <a:cs typeface="Gotham Rounded Book"/>
                <a:hlinkClick r:id="rId6"/>
              </a:rPr>
              <a:t>http://pediatrics.aappublications.org/content/113/6/1839</a:t>
            </a:r>
            <a:r>
              <a:rPr lang="en-US" sz="1800" dirty="0">
                <a:solidFill>
                  <a:prstClr val="black">
                    <a:lumMod val="75000"/>
                    <a:lumOff val="25000"/>
                  </a:prstClr>
                </a:solidFill>
                <a:latin typeface="Gotham Rounded Book"/>
                <a:cs typeface="Gotham Rounded Book"/>
              </a:rPr>
              <a:t> </a:t>
            </a: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r>
              <a:rPr lang="en-US" sz="1800" dirty="0">
                <a:solidFill>
                  <a:prstClr val="black">
                    <a:lumMod val="75000"/>
                    <a:lumOff val="25000"/>
                  </a:prstClr>
                </a:solidFill>
                <a:latin typeface="Gotham Rounded Book"/>
                <a:cs typeface="Gotham Rounded Book"/>
                <a:hlinkClick r:id="rId7"/>
              </a:rPr>
              <a:t>http://www.ncbi.nlm.nih.gov/pmc/articles/PMC2556722/</a:t>
            </a:r>
            <a:r>
              <a:rPr lang="en-US" sz="1800" dirty="0">
                <a:solidFill>
                  <a:prstClr val="black">
                    <a:lumMod val="75000"/>
                    <a:lumOff val="25000"/>
                  </a:prstClr>
                </a:solidFill>
                <a:latin typeface="Gotham Rounded Book"/>
                <a:cs typeface="Gotham Rounded Book"/>
              </a:rPr>
              <a:t> </a:t>
            </a: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r>
              <a:rPr lang="en-US" sz="1800" dirty="0">
                <a:solidFill>
                  <a:prstClr val="black">
                    <a:lumMod val="75000"/>
                    <a:lumOff val="25000"/>
                  </a:prstClr>
                </a:solidFill>
                <a:latin typeface="Gotham Rounded Book"/>
                <a:cs typeface="Gotham Rounded Book"/>
                <a:hlinkClick r:id="rId8"/>
              </a:rPr>
              <a:t>http://www.socialworktoday.com/archive/111312p24.shtml</a:t>
            </a: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18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20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20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20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2000" dirty="0">
              <a:solidFill>
                <a:prstClr val="black">
                  <a:lumMod val="75000"/>
                  <a:lumOff val="25000"/>
                </a:prstClr>
              </a:solidFill>
              <a:latin typeface="Gotham Rounded Book"/>
              <a:cs typeface="Gotham Rounded Book"/>
            </a:endParaRPr>
          </a:p>
          <a:p>
            <a:pPr marL="0" lvl="0" indent="0">
              <a:lnSpc>
                <a:spcPct val="110000"/>
              </a:lnSpc>
              <a:spcBef>
                <a:spcPts val="0"/>
              </a:spcBef>
              <a:buNone/>
            </a:pPr>
            <a:endParaRPr lang="en-US" sz="2000" dirty="0">
              <a:solidFill>
                <a:prstClr val="black">
                  <a:lumMod val="75000"/>
                  <a:lumOff val="25000"/>
                </a:prstClr>
              </a:solidFill>
              <a:latin typeface="Gotham Rounded Book"/>
              <a:cs typeface="Gotham Rounded Book"/>
            </a:endParaRPr>
          </a:p>
          <a:p>
            <a:pPr marL="0" indent="0">
              <a:lnSpc>
                <a:spcPct val="110000"/>
              </a:lnSpc>
              <a:buFont typeface="Arial"/>
              <a:buNone/>
            </a:pPr>
            <a:r>
              <a:rPr lang="en-US" sz="2200" dirty="0">
                <a:solidFill>
                  <a:srgbClr val="404040"/>
                </a:solidFill>
                <a:latin typeface="Gotham Rounded Book"/>
                <a:cs typeface="Gotham Rounded Book"/>
              </a:rPr>
              <a:t>  </a:t>
            </a:r>
          </a:p>
        </p:txBody>
      </p:sp>
      <p:sp>
        <p:nvSpPr>
          <p:cNvPr id="6" name="Title 5"/>
          <p:cNvSpPr>
            <a:spLocks noGrp="1"/>
          </p:cNvSpPr>
          <p:nvPr>
            <p:ph type="title"/>
          </p:nvPr>
        </p:nvSpPr>
        <p:spPr/>
        <p:txBody>
          <a:bodyPr>
            <a:normAutofit/>
          </a:bodyPr>
          <a:lstStyle/>
          <a:p>
            <a:pPr algn="l"/>
            <a:r>
              <a:rPr lang="en-US" sz="4800" dirty="0">
                <a:solidFill>
                  <a:srgbClr val="31859C"/>
                </a:solidFill>
                <a:latin typeface="Gotham Rounded Bold"/>
                <a:cs typeface="Gotham Rounded Bold"/>
              </a:rPr>
              <a:t>References	</a:t>
            </a:r>
            <a:endParaRPr lang="en-US" sz="4800" dirty="0">
              <a:solidFill>
                <a:srgbClr val="31859C"/>
              </a:solidFill>
            </a:endParaRPr>
          </a:p>
        </p:txBody>
      </p:sp>
    </p:spTree>
    <p:extLst>
      <p:ext uri="{BB962C8B-B14F-4D97-AF65-F5344CB8AC3E}">
        <p14:creationId xmlns:p14="http://schemas.microsoft.com/office/powerpoint/2010/main" val="3662510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31DFD-560C-4599-87DB-D0F54EF060AC}"/>
              </a:ext>
            </a:extLst>
          </p:cNvPr>
          <p:cNvSpPr>
            <a:spLocks noGrp="1"/>
          </p:cNvSpPr>
          <p:nvPr>
            <p:ph type="ctrTitle"/>
          </p:nvPr>
        </p:nvSpPr>
        <p:spPr>
          <a:xfrm>
            <a:off x="623047" y="648260"/>
            <a:ext cx="7772400" cy="2274234"/>
          </a:xfrm>
        </p:spPr>
        <p:txBody>
          <a:bodyPr>
            <a:normAutofit/>
          </a:bodyPr>
          <a:lstStyle/>
          <a:p>
            <a:endParaRPr lang="en-US" sz="3200" dirty="0"/>
          </a:p>
        </p:txBody>
      </p:sp>
      <p:sp>
        <p:nvSpPr>
          <p:cNvPr id="3" name="Subtitle 2">
            <a:extLst>
              <a:ext uri="{FF2B5EF4-FFF2-40B4-BE49-F238E27FC236}">
                <a16:creationId xmlns:a16="http://schemas.microsoft.com/office/drawing/2014/main" id="{DCC2FCF7-F147-415F-86CF-1A49139CCC73}"/>
              </a:ext>
            </a:extLst>
          </p:cNvPr>
          <p:cNvSpPr>
            <a:spLocks noGrp="1"/>
          </p:cNvSpPr>
          <p:nvPr>
            <p:ph type="subTitle" idx="1"/>
          </p:nvPr>
        </p:nvSpPr>
        <p:spPr>
          <a:xfrm>
            <a:off x="1371600" y="3406588"/>
            <a:ext cx="6400800" cy="2581835"/>
          </a:xfrm>
        </p:spPr>
        <p:txBody>
          <a:bodyPr>
            <a:normAutofit lnSpcReduction="10000"/>
          </a:bodyPr>
          <a:lstStyle/>
          <a:p>
            <a:r>
              <a:rPr lang="en-US" dirty="0">
                <a:solidFill>
                  <a:schemeClr val="tx1"/>
                </a:solidFill>
              </a:rPr>
              <a:t>Jenny Wilhoite, M.Ed.</a:t>
            </a:r>
          </a:p>
          <a:p>
            <a:r>
              <a:rPr lang="en-US" dirty="0">
                <a:solidFill>
                  <a:schemeClr val="tx1"/>
                </a:solidFill>
              </a:rPr>
              <a:t>Program Manager, SBMH and original guinea pig</a:t>
            </a:r>
          </a:p>
          <a:p>
            <a:r>
              <a:rPr lang="en-US" dirty="0">
                <a:hlinkClick r:id="rId2"/>
              </a:rPr>
              <a:t>jwilhoite@gahope.org</a:t>
            </a:r>
            <a:endParaRPr lang="en-US" dirty="0"/>
          </a:p>
          <a:p>
            <a:r>
              <a:rPr lang="en-US" dirty="0">
                <a:solidFill>
                  <a:schemeClr val="tx1"/>
                </a:solidFill>
              </a:rPr>
              <a:t>423-503-4635</a:t>
            </a:r>
          </a:p>
        </p:txBody>
      </p:sp>
    </p:spTree>
    <p:extLst>
      <p:ext uri="{BB962C8B-B14F-4D97-AF65-F5344CB8AC3E}">
        <p14:creationId xmlns:p14="http://schemas.microsoft.com/office/powerpoint/2010/main" val="3822951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a:bodyPr>
          <a:lstStyle/>
          <a:p>
            <a:pPr algn="l"/>
            <a:r>
              <a:rPr lang="en-US" sz="4800" dirty="0">
                <a:solidFill>
                  <a:schemeClr val="accent5">
                    <a:lumMod val="75000"/>
                  </a:schemeClr>
                </a:solidFill>
                <a:latin typeface="Gotham Rounded Bold"/>
                <a:cs typeface="Gotham Rounded Bold"/>
              </a:rPr>
              <a:t>What’s the Need?</a:t>
            </a:r>
            <a:endParaRPr lang="en-US" sz="4800" dirty="0">
              <a:solidFill>
                <a:schemeClr val="accent5">
                  <a:lumMod val="75000"/>
                </a:schemeClr>
              </a:solidFill>
            </a:endParaRPr>
          </a:p>
        </p:txBody>
      </p:sp>
      <p:sp>
        <p:nvSpPr>
          <p:cNvPr id="7" name="Content Placeholder 2"/>
          <p:cNvSpPr txBox="1">
            <a:spLocks/>
          </p:cNvSpPr>
          <p:nvPr/>
        </p:nvSpPr>
        <p:spPr>
          <a:xfrm>
            <a:off x="327378"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2200" dirty="0">
                <a:solidFill>
                  <a:schemeClr val="accent6">
                    <a:lumMod val="75000"/>
                  </a:schemeClr>
                </a:solidFill>
                <a:latin typeface="Gotham Rounded Medium"/>
                <a:cs typeface="Gotham Rounded Medium"/>
              </a:rPr>
              <a:t>1 in 10 </a:t>
            </a:r>
            <a:r>
              <a:rPr lang="en-US" sz="2200" dirty="0">
                <a:solidFill>
                  <a:schemeClr val="tx1">
                    <a:lumMod val="75000"/>
                    <a:lumOff val="25000"/>
                  </a:schemeClr>
                </a:solidFill>
                <a:latin typeface="Gotham Rounded Book"/>
                <a:cs typeface="Gotham Rounded Book"/>
              </a:rPr>
              <a:t>children has a mental, emotional or behavioral  disorder serious enough to impair how they function at home, school and with peers.</a:t>
            </a:r>
          </a:p>
          <a:p>
            <a:pPr>
              <a:lnSpc>
                <a:spcPct val="130000"/>
              </a:lnSpc>
            </a:pPr>
            <a:r>
              <a:rPr lang="en-US" sz="2200" dirty="0">
                <a:solidFill>
                  <a:srgbClr val="E46C0A"/>
                </a:solidFill>
                <a:latin typeface="Gotham Rounded Medium"/>
                <a:cs typeface="Gotham Rounded Medium"/>
              </a:rPr>
              <a:t>1 in 5 </a:t>
            </a:r>
            <a:r>
              <a:rPr lang="en-US" sz="2200" dirty="0">
                <a:solidFill>
                  <a:schemeClr val="tx1">
                    <a:lumMod val="75000"/>
                    <a:lumOff val="25000"/>
                  </a:schemeClr>
                </a:solidFill>
                <a:latin typeface="Gotham Rounded Book"/>
                <a:cs typeface="Gotham Rounded Book"/>
              </a:rPr>
              <a:t>low-income children have mental health problems</a:t>
            </a:r>
          </a:p>
          <a:p>
            <a:pPr>
              <a:lnSpc>
                <a:spcPct val="130000"/>
              </a:lnSpc>
            </a:pPr>
            <a:r>
              <a:rPr lang="en-US" sz="2200" dirty="0">
                <a:solidFill>
                  <a:srgbClr val="E46C0A"/>
                </a:solidFill>
                <a:latin typeface="Gotham Rounded Medium"/>
                <a:cs typeface="Gotham Rounded Medium"/>
              </a:rPr>
              <a:t>50% of children </a:t>
            </a:r>
            <a:r>
              <a:rPr lang="en-US" sz="2200" dirty="0">
                <a:solidFill>
                  <a:schemeClr val="tx1">
                    <a:lumMod val="75000"/>
                    <a:lumOff val="25000"/>
                  </a:schemeClr>
                </a:solidFill>
                <a:latin typeface="Gotham Rounded Book"/>
                <a:cs typeface="Gotham Rounded Book"/>
              </a:rPr>
              <a:t>in the child welfare system have a mental, emotional or behavioral disorder </a:t>
            </a:r>
          </a:p>
          <a:p>
            <a:pPr>
              <a:lnSpc>
                <a:spcPct val="130000"/>
              </a:lnSpc>
            </a:pPr>
            <a:r>
              <a:rPr lang="en-US" sz="2200" dirty="0">
                <a:solidFill>
                  <a:srgbClr val="E46C0A"/>
                </a:solidFill>
                <a:latin typeface="Gotham Rounded Medium"/>
                <a:cs typeface="Gotham Rounded Medium"/>
              </a:rPr>
              <a:t>70% of children </a:t>
            </a:r>
            <a:r>
              <a:rPr lang="en-US" sz="2200" dirty="0">
                <a:solidFill>
                  <a:schemeClr val="tx1">
                    <a:lumMod val="75000"/>
                    <a:lumOff val="25000"/>
                  </a:schemeClr>
                </a:solidFill>
                <a:latin typeface="Gotham Rounded Book"/>
                <a:cs typeface="Gotham Rounded Book"/>
              </a:rPr>
              <a:t>in state and local juvenile justice system have a mental, emotional or behavioral  disorder </a:t>
            </a:r>
          </a:p>
          <a:p>
            <a:pPr marL="0" indent="0">
              <a:lnSpc>
                <a:spcPct val="130000"/>
              </a:lnSpc>
              <a:buNone/>
            </a:pPr>
            <a:endParaRPr lang="en-US" sz="700" dirty="0">
              <a:solidFill>
                <a:schemeClr val="tx1">
                  <a:lumMod val="75000"/>
                  <a:lumOff val="25000"/>
                </a:schemeClr>
              </a:solidFill>
              <a:latin typeface="Gotham Rounded Book"/>
              <a:cs typeface="Gotham Rounded Book"/>
            </a:endParaRPr>
          </a:p>
          <a:p>
            <a:pPr marL="0" indent="0" algn="ctr">
              <a:lnSpc>
                <a:spcPct val="110000"/>
              </a:lnSpc>
              <a:buNone/>
            </a:pPr>
            <a:r>
              <a:rPr lang="en-US" sz="2800" dirty="0">
                <a:solidFill>
                  <a:srgbClr val="31859C"/>
                </a:solidFill>
                <a:latin typeface="Gotham Rounded Bold"/>
                <a:cs typeface="Gotham Rounded Bold"/>
              </a:rPr>
              <a:t>But we know this, don’t we?  </a:t>
            </a:r>
          </a:p>
          <a:p>
            <a:pPr marL="0" indent="0">
              <a:lnSpc>
                <a:spcPct val="110000"/>
              </a:lnSpc>
              <a:buNone/>
            </a:pPr>
            <a:endParaRPr lang="en-US" sz="2200" dirty="0">
              <a:solidFill>
                <a:schemeClr val="tx1">
                  <a:lumMod val="75000"/>
                  <a:lumOff val="25000"/>
                </a:schemeClr>
              </a:solidFill>
              <a:latin typeface="Gotham Rounded Book"/>
              <a:cs typeface="Gotham Rounded Book"/>
            </a:endParaRPr>
          </a:p>
        </p:txBody>
      </p:sp>
    </p:spTree>
    <p:extLst>
      <p:ext uri="{BB962C8B-B14F-4D97-AF65-F5344CB8AC3E}">
        <p14:creationId xmlns:p14="http://schemas.microsoft.com/office/powerpoint/2010/main" val="3300496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Autofit/>
          </a:bodyPr>
          <a:lstStyle/>
          <a:p>
            <a:pPr algn="l"/>
            <a:r>
              <a:rPr lang="en-US" sz="4600" dirty="0">
                <a:solidFill>
                  <a:schemeClr val="accent5">
                    <a:lumMod val="75000"/>
                  </a:schemeClr>
                </a:solidFill>
                <a:latin typeface="Gotham Rounded Bold"/>
                <a:cs typeface="Gotham Rounded Bold"/>
              </a:rPr>
              <a:t>The Impact on the Student</a:t>
            </a:r>
            <a:endParaRPr lang="en-US" sz="4600" dirty="0">
              <a:solidFill>
                <a:schemeClr val="accent5">
                  <a:lumMod val="75000"/>
                </a:schemeClr>
              </a:solidFill>
            </a:endParaRPr>
          </a:p>
        </p:txBody>
      </p:sp>
      <p:sp>
        <p:nvSpPr>
          <p:cNvPr id="7" name="Content Placeholder 2"/>
          <p:cNvSpPr txBox="1">
            <a:spLocks/>
          </p:cNvSpPr>
          <p:nvPr/>
        </p:nvSpPr>
        <p:spPr>
          <a:xfrm>
            <a:off x="327378" y="1417638"/>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2200" dirty="0">
                <a:solidFill>
                  <a:schemeClr val="tx1">
                    <a:lumMod val="75000"/>
                    <a:lumOff val="25000"/>
                  </a:schemeClr>
                </a:solidFill>
                <a:latin typeface="Gotham Rounded Book"/>
                <a:cs typeface="Gotham Rounded Book"/>
              </a:rPr>
              <a:t>Children in elementary school with mental health problems are more likely to miss school than their peers and may </a:t>
            </a:r>
            <a:r>
              <a:rPr lang="en-US" sz="2200" dirty="0">
                <a:solidFill>
                  <a:srgbClr val="000000"/>
                </a:solidFill>
                <a:latin typeface="Gotham Rounded Book"/>
                <a:cs typeface="Gotham Rounded Book"/>
              </a:rPr>
              <a:t>miss as many as </a:t>
            </a:r>
            <a:r>
              <a:rPr lang="en-US" sz="2200" dirty="0">
                <a:solidFill>
                  <a:schemeClr val="accent6">
                    <a:lumMod val="75000"/>
                  </a:schemeClr>
                </a:solidFill>
                <a:latin typeface="Gotham Rounded Medium"/>
                <a:cs typeface="Gotham Rounded Medium"/>
              </a:rPr>
              <a:t>18-22 days</a:t>
            </a:r>
            <a:r>
              <a:rPr lang="en-US" sz="2200" dirty="0">
                <a:solidFill>
                  <a:schemeClr val="tx1">
                    <a:lumMod val="75000"/>
                    <a:lumOff val="25000"/>
                  </a:schemeClr>
                </a:solidFill>
                <a:latin typeface="Gotham Rounded Book"/>
                <a:cs typeface="Gotham Rounded Book"/>
              </a:rPr>
              <a:t>.</a:t>
            </a:r>
          </a:p>
          <a:p>
            <a:pPr marL="0" indent="0">
              <a:lnSpc>
                <a:spcPct val="130000"/>
              </a:lnSpc>
              <a:buNone/>
            </a:pPr>
            <a:endParaRPr lang="en-US" sz="2200" dirty="0">
              <a:solidFill>
                <a:schemeClr val="tx1">
                  <a:lumMod val="75000"/>
                  <a:lumOff val="25000"/>
                </a:schemeClr>
              </a:solidFill>
              <a:latin typeface="Gotham Rounded Book"/>
              <a:cs typeface="Gotham Rounded Book"/>
            </a:endParaRPr>
          </a:p>
          <a:p>
            <a:pPr>
              <a:lnSpc>
                <a:spcPct val="130000"/>
              </a:lnSpc>
            </a:pPr>
            <a:r>
              <a:rPr lang="en-US" sz="2200" dirty="0">
                <a:solidFill>
                  <a:schemeClr val="tx1">
                    <a:lumMod val="75000"/>
                    <a:lumOff val="25000"/>
                  </a:schemeClr>
                </a:solidFill>
                <a:latin typeface="Gotham Rounded Book"/>
                <a:cs typeface="Gotham Rounded Book"/>
              </a:rPr>
              <a:t>Children in elementary school with mental health problems are </a:t>
            </a:r>
            <a:r>
              <a:rPr lang="en-US" sz="2200" dirty="0">
                <a:solidFill>
                  <a:srgbClr val="E46C0A"/>
                </a:solidFill>
                <a:latin typeface="Gotham Rounded Medium"/>
                <a:cs typeface="Gotham Rounded Medium"/>
              </a:rPr>
              <a:t>three times more </a:t>
            </a:r>
            <a:r>
              <a:rPr lang="en-US" sz="2200" dirty="0">
                <a:latin typeface="Gotham Rounded Book"/>
                <a:cs typeface="Gotham Rounded Book"/>
              </a:rPr>
              <a:t>likely to be suspended or expelled </a:t>
            </a:r>
            <a:r>
              <a:rPr lang="en-US" sz="2200" dirty="0">
                <a:solidFill>
                  <a:schemeClr val="tx1">
                    <a:lumMod val="75000"/>
                    <a:lumOff val="25000"/>
                  </a:schemeClr>
                </a:solidFill>
                <a:latin typeface="Gotham Rounded Book"/>
                <a:cs typeface="Gotham Rounded Book"/>
              </a:rPr>
              <a:t>than their peers.</a:t>
            </a:r>
          </a:p>
          <a:p>
            <a:pPr marL="0" indent="0">
              <a:lnSpc>
                <a:spcPct val="130000"/>
              </a:lnSpc>
              <a:buNone/>
            </a:pPr>
            <a:endParaRPr lang="en-US" sz="2200" dirty="0">
              <a:solidFill>
                <a:schemeClr val="tx1">
                  <a:lumMod val="75000"/>
                  <a:lumOff val="25000"/>
                </a:schemeClr>
              </a:solidFill>
              <a:latin typeface="Gotham Rounded Book"/>
              <a:cs typeface="Gotham Rounded Book"/>
            </a:endParaRPr>
          </a:p>
          <a:p>
            <a:pPr>
              <a:lnSpc>
                <a:spcPct val="130000"/>
              </a:lnSpc>
            </a:pPr>
            <a:r>
              <a:rPr lang="en-US" sz="2200" dirty="0">
                <a:solidFill>
                  <a:schemeClr val="tx1">
                    <a:lumMod val="75000"/>
                    <a:lumOff val="25000"/>
                  </a:schemeClr>
                </a:solidFill>
                <a:latin typeface="Gotham Rounded Book"/>
                <a:cs typeface="Gotham Rounded Book"/>
              </a:rPr>
              <a:t>Almost 50% of adolescents in high school with mental health problems </a:t>
            </a:r>
            <a:r>
              <a:rPr lang="en-US" sz="2200" dirty="0">
                <a:solidFill>
                  <a:srgbClr val="E46C0A"/>
                </a:solidFill>
                <a:latin typeface="Gotham Rounded Medium"/>
                <a:cs typeface="Gotham Rounded Medium"/>
              </a:rPr>
              <a:t>drop out of school</a:t>
            </a:r>
            <a:r>
              <a:rPr lang="en-US" sz="2200" dirty="0">
                <a:solidFill>
                  <a:schemeClr val="tx1">
                    <a:lumMod val="75000"/>
                    <a:lumOff val="25000"/>
                  </a:schemeClr>
                </a:solidFill>
                <a:latin typeface="Gotham Rounded Book"/>
                <a:cs typeface="Gotham Rounded Book"/>
              </a:rPr>
              <a:t>.</a:t>
            </a:r>
          </a:p>
          <a:p>
            <a:pPr>
              <a:lnSpc>
                <a:spcPct val="110000"/>
              </a:lnSpc>
            </a:pPr>
            <a:endParaRPr lang="en-US" sz="2200" dirty="0">
              <a:solidFill>
                <a:schemeClr val="tx1">
                  <a:lumMod val="75000"/>
                  <a:lumOff val="25000"/>
                </a:schemeClr>
              </a:solidFill>
              <a:latin typeface="Gotham Rounded Book"/>
              <a:cs typeface="Gotham Rounded Book"/>
            </a:endParaRPr>
          </a:p>
          <a:p>
            <a:pPr marL="0" indent="0">
              <a:lnSpc>
                <a:spcPct val="110000"/>
              </a:lnSpc>
              <a:buNone/>
            </a:pPr>
            <a:endParaRPr lang="en-US" sz="2200" dirty="0">
              <a:solidFill>
                <a:schemeClr val="tx1">
                  <a:lumMod val="75000"/>
                  <a:lumOff val="25000"/>
                </a:schemeClr>
              </a:solidFill>
              <a:latin typeface="Gotham Rounded Book"/>
              <a:cs typeface="Gotham Rounded Book"/>
            </a:endParaRPr>
          </a:p>
          <a:p>
            <a:pPr marL="0" indent="0">
              <a:lnSpc>
                <a:spcPct val="110000"/>
              </a:lnSpc>
              <a:buNone/>
            </a:pPr>
            <a:endParaRPr lang="en-US" sz="2200" dirty="0">
              <a:solidFill>
                <a:schemeClr val="tx1">
                  <a:lumMod val="75000"/>
                  <a:lumOff val="25000"/>
                </a:schemeClr>
              </a:solidFill>
              <a:latin typeface="Gotham Rounded Book"/>
              <a:cs typeface="Gotham Rounded Book"/>
            </a:endParaRPr>
          </a:p>
        </p:txBody>
      </p:sp>
    </p:spTree>
    <p:extLst>
      <p:ext uri="{BB962C8B-B14F-4D97-AF65-F5344CB8AC3E}">
        <p14:creationId xmlns:p14="http://schemas.microsoft.com/office/powerpoint/2010/main" val="4289304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417636"/>
            <a:ext cx="8229600" cy="50311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400" dirty="0"/>
          </a:p>
          <a:p>
            <a:pPr marL="0" indent="0">
              <a:lnSpc>
                <a:spcPct val="110000"/>
              </a:lnSpc>
              <a:buFont typeface="Arial"/>
              <a:buNone/>
            </a:pPr>
            <a:r>
              <a:rPr lang="en-US" sz="2200" dirty="0">
                <a:latin typeface="Gotham Rounded Book"/>
                <a:cs typeface="Gotham Rounded Book"/>
              </a:rPr>
              <a:t>  </a:t>
            </a:r>
          </a:p>
        </p:txBody>
      </p:sp>
      <p:sp>
        <p:nvSpPr>
          <p:cNvPr id="6" name="Title 5"/>
          <p:cNvSpPr>
            <a:spLocks noGrp="1"/>
          </p:cNvSpPr>
          <p:nvPr>
            <p:ph type="title"/>
          </p:nvPr>
        </p:nvSpPr>
        <p:spPr/>
        <p:txBody>
          <a:bodyPr>
            <a:normAutofit/>
          </a:bodyPr>
          <a:lstStyle/>
          <a:p>
            <a:pPr algn="l"/>
            <a:r>
              <a:rPr lang="en-US" sz="4800" dirty="0">
                <a:solidFill>
                  <a:schemeClr val="accent5">
                    <a:lumMod val="75000"/>
                  </a:schemeClr>
                </a:solidFill>
                <a:latin typeface="Gotham Rounded Bold"/>
                <a:cs typeface="Gotham Rounded Bold"/>
              </a:rPr>
              <a:t>The Good News</a:t>
            </a:r>
            <a:endParaRPr lang="en-US" sz="4800" dirty="0">
              <a:solidFill>
                <a:schemeClr val="accent5">
                  <a:lumMod val="75000"/>
                </a:schemeClr>
              </a:solidFill>
            </a:endParaRPr>
          </a:p>
        </p:txBody>
      </p:sp>
      <p:sp>
        <p:nvSpPr>
          <p:cNvPr id="7" name="Content Placeholder 2"/>
          <p:cNvSpPr txBox="1">
            <a:spLocks/>
          </p:cNvSpPr>
          <p:nvPr/>
        </p:nvSpPr>
        <p:spPr>
          <a:xfrm>
            <a:off x="327378" y="1417637"/>
            <a:ext cx="8229600" cy="524632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2200" dirty="0">
                <a:solidFill>
                  <a:schemeClr val="tx1">
                    <a:lumMod val="75000"/>
                    <a:lumOff val="25000"/>
                  </a:schemeClr>
                </a:solidFill>
                <a:latin typeface="Gotham Rounded Book"/>
                <a:cs typeface="Gotham Rounded Book"/>
              </a:rPr>
              <a:t>Factors that predict mental health problems </a:t>
            </a:r>
            <a:r>
              <a:rPr lang="en-US" sz="2200" dirty="0">
                <a:solidFill>
                  <a:srgbClr val="E46C0A"/>
                </a:solidFill>
                <a:latin typeface="Gotham Rounded Medium"/>
                <a:cs typeface="Gotham Rounded Medium"/>
              </a:rPr>
              <a:t>can be identified</a:t>
            </a:r>
            <a:r>
              <a:rPr lang="en-US" sz="2200" dirty="0">
                <a:solidFill>
                  <a:schemeClr val="tx1">
                    <a:lumMod val="75000"/>
                    <a:lumOff val="25000"/>
                  </a:schemeClr>
                </a:solidFill>
                <a:latin typeface="Gotham Rounded Book"/>
                <a:cs typeface="Gotham Rounded Book"/>
              </a:rPr>
              <a:t> during early years of childhood.</a:t>
            </a:r>
          </a:p>
          <a:p>
            <a:pPr marL="0" indent="0">
              <a:lnSpc>
                <a:spcPct val="130000"/>
              </a:lnSpc>
              <a:buNone/>
            </a:pPr>
            <a:endParaRPr lang="en-US" sz="1050" dirty="0">
              <a:solidFill>
                <a:schemeClr val="tx1">
                  <a:lumMod val="75000"/>
                  <a:lumOff val="25000"/>
                </a:schemeClr>
              </a:solidFill>
              <a:latin typeface="Gotham Rounded Book"/>
              <a:cs typeface="Gotham Rounded Book"/>
            </a:endParaRPr>
          </a:p>
          <a:p>
            <a:pPr>
              <a:lnSpc>
                <a:spcPct val="130000"/>
              </a:lnSpc>
            </a:pPr>
            <a:r>
              <a:rPr lang="en-US" sz="2200" dirty="0">
                <a:solidFill>
                  <a:schemeClr val="tx1">
                    <a:lumMod val="75000"/>
                    <a:lumOff val="25000"/>
                  </a:schemeClr>
                </a:solidFill>
                <a:latin typeface="Gotham Rounded Book"/>
                <a:cs typeface="Gotham Rounded Book"/>
              </a:rPr>
              <a:t>Treating mental health problems</a:t>
            </a:r>
            <a:r>
              <a:rPr lang="en-US" sz="2200" dirty="0">
                <a:solidFill>
                  <a:srgbClr val="464649"/>
                </a:solidFill>
                <a:latin typeface="Gotham Rounded Book"/>
                <a:cs typeface="Gotham Rounded Book"/>
              </a:rPr>
              <a:t> early</a:t>
            </a:r>
            <a:r>
              <a:rPr lang="en-US" sz="2200" dirty="0">
                <a:solidFill>
                  <a:srgbClr val="464649"/>
                </a:solidFill>
                <a:latin typeface="Gotham Rounded Medium"/>
                <a:cs typeface="Gotham Rounded Medium"/>
              </a:rPr>
              <a:t> </a:t>
            </a:r>
            <a:r>
              <a:rPr lang="en-US" sz="2200" dirty="0">
                <a:solidFill>
                  <a:srgbClr val="E46C0A"/>
                </a:solidFill>
                <a:latin typeface="Gotham Rounded Medium"/>
                <a:cs typeface="Gotham Rounded Medium"/>
              </a:rPr>
              <a:t>reduces the risk</a:t>
            </a:r>
            <a:r>
              <a:rPr lang="en-US" sz="2200" dirty="0">
                <a:solidFill>
                  <a:schemeClr val="tx1">
                    <a:lumMod val="75000"/>
                    <a:lumOff val="25000"/>
                  </a:schemeClr>
                </a:solidFill>
                <a:latin typeface="Gotham Rounded Book"/>
                <a:cs typeface="Gotham Rounded Book"/>
              </a:rPr>
              <a:t> that the symptoms will become chronic.</a:t>
            </a:r>
          </a:p>
          <a:p>
            <a:pPr marL="0" indent="0">
              <a:lnSpc>
                <a:spcPct val="130000"/>
              </a:lnSpc>
              <a:buNone/>
            </a:pPr>
            <a:endParaRPr lang="en-US" sz="1050" dirty="0">
              <a:solidFill>
                <a:schemeClr val="tx1">
                  <a:lumMod val="75000"/>
                  <a:lumOff val="25000"/>
                </a:schemeClr>
              </a:solidFill>
              <a:latin typeface="Gotham Rounded Book"/>
              <a:cs typeface="Gotham Rounded Book"/>
            </a:endParaRPr>
          </a:p>
          <a:p>
            <a:pPr>
              <a:lnSpc>
                <a:spcPct val="130000"/>
              </a:lnSpc>
            </a:pPr>
            <a:r>
              <a:rPr lang="en-US" sz="2200" dirty="0">
                <a:solidFill>
                  <a:schemeClr val="tx1">
                    <a:lumMod val="75000"/>
                    <a:lumOff val="25000"/>
                  </a:schemeClr>
                </a:solidFill>
                <a:latin typeface="Gotham Rounded Book"/>
                <a:cs typeface="Gotham Rounded Book"/>
              </a:rPr>
              <a:t>Schools that have access to mental health services have </a:t>
            </a:r>
            <a:r>
              <a:rPr lang="en-US" sz="2200" dirty="0">
                <a:solidFill>
                  <a:srgbClr val="E46C0A"/>
                </a:solidFill>
                <a:latin typeface="Gotham Rounded Medium"/>
                <a:cs typeface="Gotham Rounded Medium"/>
              </a:rPr>
              <a:t>lower expulsion rates</a:t>
            </a:r>
            <a:r>
              <a:rPr lang="en-US" sz="2200" dirty="0">
                <a:solidFill>
                  <a:schemeClr val="tx1">
                    <a:lumMod val="75000"/>
                    <a:lumOff val="25000"/>
                  </a:schemeClr>
                </a:solidFill>
                <a:latin typeface="Gotham Rounded Book"/>
                <a:cs typeface="Gotham Rounded Book"/>
              </a:rPr>
              <a:t>.</a:t>
            </a:r>
          </a:p>
          <a:p>
            <a:pPr marL="0" indent="0">
              <a:lnSpc>
                <a:spcPct val="130000"/>
              </a:lnSpc>
              <a:buNone/>
            </a:pPr>
            <a:endParaRPr lang="en-US" sz="1050" dirty="0">
              <a:solidFill>
                <a:schemeClr val="tx1">
                  <a:lumMod val="75000"/>
                  <a:lumOff val="25000"/>
                </a:schemeClr>
              </a:solidFill>
              <a:latin typeface="Gotham Rounded Book"/>
              <a:cs typeface="Gotham Rounded Book"/>
            </a:endParaRPr>
          </a:p>
          <a:p>
            <a:pPr>
              <a:lnSpc>
                <a:spcPct val="130000"/>
              </a:lnSpc>
            </a:pPr>
            <a:r>
              <a:rPr lang="en-US" sz="2200" dirty="0">
                <a:solidFill>
                  <a:schemeClr val="tx1">
                    <a:lumMod val="75000"/>
                    <a:lumOff val="25000"/>
                  </a:schemeClr>
                </a:solidFill>
                <a:latin typeface="Gotham Rounded Book"/>
                <a:cs typeface="Gotham Rounded Book"/>
              </a:rPr>
              <a:t>Early detection and intervention strategies for mental health issues </a:t>
            </a:r>
            <a:r>
              <a:rPr lang="en-US" sz="2200" dirty="0">
                <a:solidFill>
                  <a:srgbClr val="E46C0A"/>
                </a:solidFill>
                <a:latin typeface="Gotham Rounded Medium"/>
                <a:cs typeface="Gotham Rounded Medium"/>
              </a:rPr>
              <a:t>improve children’s resilience </a:t>
            </a:r>
            <a:r>
              <a:rPr lang="en-US" sz="2200" dirty="0">
                <a:solidFill>
                  <a:schemeClr val="tx1">
                    <a:lumMod val="75000"/>
                    <a:lumOff val="25000"/>
                  </a:schemeClr>
                </a:solidFill>
                <a:latin typeface="Gotham Rounded Book"/>
                <a:cs typeface="Gotham Rounded Book"/>
              </a:rPr>
              <a:t>and ability to succeed in life.</a:t>
            </a:r>
          </a:p>
          <a:p>
            <a:pPr>
              <a:lnSpc>
                <a:spcPct val="110000"/>
              </a:lnSpc>
            </a:pPr>
            <a:endParaRPr lang="en-US" sz="2200" dirty="0">
              <a:solidFill>
                <a:schemeClr val="tx1">
                  <a:lumMod val="75000"/>
                  <a:lumOff val="25000"/>
                </a:schemeClr>
              </a:solidFill>
              <a:latin typeface="Gotham Rounded Book"/>
              <a:cs typeface="Gotham Rounded Book"/>
            </a:endParaRPr>
          </a:p>
          <a:p>
            <a:pPr marL="0" indent="0">
              <a:lnSpc>
                <a:spcPct val="110000"/>
              </a:lnSpc>
              <a:buNone/>
            </a:pPr>
            <a:endParaRPr lang="en-US" sz="2200" dirty="0">
              <a:solidFill>
                <a:schemeClr val="tx1">
                  <a:lumMod val="75000"/>
                  <a:lumOff val="25000"/>
                </a:schemeClr>
              </a:solidFill>
              <a:latin typeface="Gotham Rounded Book"/>
              <a:cs typeface="Gotham Rounded Book"/>
            </a:endParaRPr>
          </a:p>
        </p:txBody>
      </p:sp>
    </p:spTree>
    <p:extLst>
      <p:ext uri="{BB962C8B-B14F-4D97-AF65-F5344CB8AC3E}">
        <p14:creationId xmlns:p14="http://schemas.microsoft.com/office/powerpoint/2010/main" val="220234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36850" y="1039059"/>
            <a:ext cx="7769794" cy="4370509"/>
          </a:xfrm>
          <a:prstGeom prst="rect">
            <a:avLst/>
          </a:prstGeom>
        </p:spPr>
      </p:pic>
      <p:sp>
        <p:nvSpPr>
          <p:cNvPr id="2" name="TextBox 1"/>
          <p:cNvSpPr txBox="1"/>
          <p:nvPr/>
        </p:nvSpPr>
        <p:spPr>
          <a:xfrm>
            <a:off x="580074" y="5644766"/>
            <a:ext cx="7926570" cy="830997"/>
          </a:xfrm>
          <a:prstGeom prst="rect">
            <a:avLst/>
          </a:prstGeom>
          <a:noFill/>
        </p:spPr>
        <p:txBody>
          <a:bodyPr wrap="square" rtlCol="0">
            <a:spAutoFit/>
          </a:bodyPr>
          <a:lstStyle/>
          <a:p>
            <a:pPr algn="ctr"/>
            <a:r>
              <a:rPr lang="en-US" sz="2400" dirty="0">
                <a:solidFill>
                  <a:srgbClr val="31859C"/>
                </a:solidFill>
                <a:latin typeface="Gotham Rounded Medium"/>
                <a:cs typeface="Gotham Rounded Medium"/>
              </a:rPr>
              <a:t>Early detection and intervention strategies helps </a:t>
            </a:r>
          </a:p>
          <a:p>
            <a:pPr algn="ctr"/>
            <a:r>
              <a:rPr lang="en-US" sz="2400" dirty="0">
                <a:solidFill>
                  <a:srgbClr val="31859C"/>
                </a:solidFill>
                <a:latin typeface="Gotham Rounded Medium"/>
                <a:cs typeface="Gotham Rounded Medium"/>
              </a:rPr>
              <a:t>catch children in the shallow end.</a:t>
            </a:r>
          </a:p>
        </p:txBody>
      </p:sp>
    </p:spTree>
    <p:extLst>
      <p:ext uri="{BB962C8B-B14F-4D97-AF65-F5344CB8AC3E}">
        <p14:creationId xmlns:p14="http://schemas.microsoft.com/office/powerpoint/2010/main" val="7173736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7883</TotalTime>
  <Words>2520</Words>
  <Application>Microsoft Office PowerPoint</Application>
  <PresentationFormat>On-screen Show (4:3)</PresentationFormat>
  <Paragraphs>535</Paragraphs>
  <Slides>52</Slides>
  <Notes>29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52</vt:i4>
      </vt:variant>
    </vt:vector>
  </HeadingPairs>
  <TitlesOfParts>
    <vt:vector size="59" baseType="lpstr">
      <vt:lpstr>MS PGothic</vt:lpstr>
      <vt:lpstr>Arial</vt:lpstr>
      <vt:lpstr>Calibri</vt:lpstr>
      <vt:lpstr>Gotham Rounded Bold</vt:lpstr>
      <vt:lpstr>Gotham Rounded Book</vt:lpstr>
      <vt:lpstr>Gotham Rounded Medium</vt:lpstr>
      <vt:lpstr>Office Theme</vt:lpstr>
      <vt:lpstr>PowerPoint Presentation</vt:lpstr>
      <vt:lpstr>Purpose of this Session</vt:lpstr>
      <vt:lpstr>Our Agenda</vt:lpstr>
      <vt:lpstr>School-Based Mental Health</vt:lpstr>
      <vt:lpstr>This Isn’t a New Idea…</vt:lpstr>
      <vt:lpstr>What’s the Need?</vt:lpstr>
      <vt:lpstr>The Impact on the Student</vt:lpstr>
      <vt:lpstr>The Good News</vt:lpstr>
      <vt:lpstr>PowerPoint Presentation</vt:lpstr>
      <vt:lpstr>Why at School?</vt:lpstr>
      <vt:lpstr>But Don’t Schools Have Counselors Already?</vt:lpstr>
      <vt:lpstr>The Logistics</vt:lpstr>
      <vt:lpstr>The Data</vt:lpstr>
      <vt:lpstr>PowerPoint Presentation</vt:lpstr>
      <vt:lpstr>PowerPoint Presentation</vt:lpstr>
      <vt:lpstr>PowerPoint Presentation</vt:lpstr>
      <vt:lpstr>Seeking Stakeholder Support</vt:lpstr>
      <vt:lpstr>Importance of a MOU</vt:lpstr>
      <vt:lpstr>What to Include in a MOU</vt:lpstr>
      <vt:lpstr>PowerPoint Presentation</vt:lpstr>
      <vt:lpstr>PowerPoint Presentation</vt:lpstr>
      <vt:lpstr>PowerPoint Presentation</vt:lpstr>
      <vt:lpstr>RTI: Response to Intervention</vt:lpstr>
      <vt:lpstr>PBIS: Positive Behavior Intervention and Support</vt:lpstr>
      <vt:lpstr>School-Based Mental Health Services Model</vt:lpstr>
      <vt:lpstr>PowerPoint Presentation</vt:lpstr>
      <vt:lpstr>How APEX Started…</vt:lpstr>
      <vt:lpstr>PowerPoint Presentation</vt:lpstr>
      <vt:lpstr>APEX Pilot Goals</vt:lpstr>
      <vt:lpstr>APEX Pilot Deliverables</vt:lpstr>
      <vt:lpstr>PowerPoint Presentation</vt:lpstr>
      <vt:lpstr>PowerPoint Presentation</vt:lpstr>
      <vt:lpstr>School-Based Mental Health Services Model</vt:lpstr>
      <vt:lpstr>School-Based Mental Health Services Model</vt:lpstr>
      <vt:lpstr>PowerPoint Presentation</vt:lpstr>
      <vt:lpstr>PowerPoint Presentation</vt:lpstr>
      <vt:lpstr>Has it Worked?</vt:lpstr>
      <vt:lpstr>PowerPoint Presentation</vt:lpstr>
      <vt:lpstr>PowerPoint Presentation</vt:lpstr>
      <vt:lpstr>Who Is Paying?</vt:lpstr>
      <vt:lpstr>What Are We Treating?</vt:lpstr>
      <vt:lpstr>PowerPoint Presentation</vt:lpstr>
      <vt:lpstr>PowerPoint Presentation</vt:lpstr>
      <vt:lpstr>PowerPoint Presentation</vt:lpstr>
      <vt:lpstr>What’s Sustainable? </vt:lpstr>
      <vt:lpstr>Sustainability</vt:lpstr>
      <vt:lpstr>Other Sustainability Options</vt:lpstr>
      <vt:lpstr>Lessons Learned</vt:lpstr>
      <vt:lpstr>PowerPoint Presentation</vt:lpstr>
      <vt:lpstr>Questions/Comments</vt:lpstr>
      <vt:lpstr>References </vt:lpstr>
      <vt:lpstr>PowerPoint Presentation</vt:lpstr>
    </vt:vector>
  </TitlesOfParts>
  <Company>Georgia H.O.P.E.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McCrickard</dc:creator>
  <cp:lastModifiedBy>Jenny Wilhoite</cp:lastModifiedBy>
  <cp:revision>228</cp:revision>
  <cp:lastPrinted>2015-07-28T12:00:01Z</cp:lastPrinted>
  <dcterms:created xsi:type="dcterms:W3CDTF">2015-07-08T15:33:25Z</dcterms:created>
  <dcterms:modified xsi:type="dcterms:W3CDTF">2018-10-30T23:05:45Z</dcterms:modified>
</cp:coreProperties>
</file>