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3333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93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CCCF9-2141-438F-91FC-8DAF98622576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9B36F-5566-451D-AFAA-B090A62921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4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D5EA8-7AAF-4FD2-BC35-F1B2F6DCAD5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642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State :</a:t>
            </a:r>
            <a:r>
              <a:rPr lang="en-US" baseline="0" dirty="0" smtClean="0"/>
              <a:t> </a:t>
            </a:r>
            <a:r>
              <a:rPr lang="en-US" sz="1200" dirty="0" smtClean="0"/>
              <a:t>Folded into host department’s on-going program for their own students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9B36F-5566-451D-AFAA-B090A62921A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43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Success means “win, win” for all. Team, students faculty.</a:t>
            </a:r>
          </a:p>
          <a:p>
            <a:r>
              <a:rPr lang="en-US" dirty="0" smtClean="0"/>
              <a:t>Disseminate results through conference presentations and</a:t>
            </a:r>
            <a:r>
              <a:rPr lang="en-US" baseline="0" dirty="0" smtClean="0"/>
              <a:t> publications</a:t>
            </a:r>
          </a:p>
          <a:p>
            <a:r>
              <a:rPr lang="en-US" baseline="0" dirty="0" smtClean="0"/>
              <a:t>Provide for </a:t>
            </a:r>
            <a:r>
              <a:rPr lang="en-US" sz="1200" dirty="0" smtClean="0"/>
              <a:t> (women, minority races/ethnicities, first-generation);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9B36F-5566-451D-AFAA-B090A62921A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302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Emails, recruitment visits &amp; advertisements targeting community and undergraduate institutions in the southeast (Core Team &amp; Mentors)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9B36F-5566-451D-AFAA-B090A62921A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978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would like to conclude with our accomplishments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9B36F-5566-451D-AFAA-B090A62921A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98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63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844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38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568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60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749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88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296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3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380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00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5D61E-F557-4F96-B541-4AF511CFC337}" type="datetimeFigureOut">
              <a:rPr lang="en-US" smtClean="0"/>
              <a:t>6/26/2017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49279-9939-4639-9ABC-0FFAFDA866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7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wmf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wmf"/><Relationship Id="rId19" Type="http://schemas.openxmlformats.org/officeDocument/2006/relationships/image" Target="../media/image17.gif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18" Type="http://schemas.openxmlformats.org/officeDocument/2006/relationships/image" Target="../media/image22.jpeg"/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12" Type="http://schemas.openxmlformats.org/officeDocument/2006/relationships/image" Target="../media/image13.png"/><Relationship Id="rId17" Type="http://schemas.openxmlformats.org/officeDocument/2006/relationships/image" Target="../media/image21.jpeg"/><Relationship Id="rId2" Type="http://schemas.openxmlformats.org/officeDocument/2006/relationships/image" Target="../media/image3.pn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9.jpeg"/><Relationship Id="rId10" Type="http://schemas.openxmlformats.org/officeDocument/2006/relationships/image" Target="../media/image11.png"/><Relationship Id="rId19" Type="http://schemas.openxmlformats.org/officeDocument/2006/relationships/image" Target="../media/image23.jpeg"/><Relationship Id="rId4" Type="http://schemas.openxmlformats.org/officeDocument/2006/relationships/image" Target="../media/image5.png"/><Relationship Id="rId9" Type="http://schemas.openxmlformats.org/officeDocument/2006/relationships/image" Target="../media/image10.wmf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18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12" Type="http://schemas.openxmlformats.org/officeDocument/2006/relationships/image" Target="../media/image13.png"/><Relationship Id="rId17" Type="http://schemas.openxmlformats.org/officeDocument/2006/relationships/image" Target="../media/image26.jpeg"/><Relationship Id="rId2" Type="http://schemas.openxmlformats.org/officeDocument/2006/relationships/image" Target="../media/image3.pn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4.jpeg"/><Relationship Id="rId10" Type="http://schemas.openxmlformats.org/officeDocument/2006/relationships/image" Target="../media/image11.png"/><Relationship Id="rId19" Type="http://schemas.openxmlformats.org/officeDocument/2006/relationships/image" Target="../media/image28.jpeg"/><Relationship Id="rId4" Type="http://schemas.openxmlformats.org/officeDocument/2006/relationships/image" Target="../media/image5.png"/><Relationship Id="rId9" Type="http://schemas.openxmlformats.org/officeDocument/2006/relationships/image" Target="../media/image10.wmf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12" Type="http://schemas.openxmlformats.org/officeDocument/2006/relationships/image" Target="../media/image13.png"/><Relationship Id="rId17" Type="http://schemas.openxmlformats.org/officeDocument/2006/relationships/image" Target="../media/image31.jpeg"/><Relationship Id="rId2" Type="http://schemas.openxmlformats.org/officeDocument/2006/relationships/image" Target="../media/image3.png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29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wmf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18" Type="http://schemas.openxmlformats.org/officeDocument/2006/relationships/image" Target="../media/image34.jp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33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wmf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35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wmf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png"/><Relationship Id="rId18" Type="http://schemas.openxmlformats.org/officeDocument/2006/relationships/image" Target="../media/image3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37.jp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wmf"/><Relationship Id="rId4" Type="http://schemas.openxmlformats.org/officeDocument/2006/relationships/image" Target="../media/image4.png"/><Relationship Id="rId9" Type="http://schemas.openxmlformats.org/officeDocument/2006/relationships/image" Target="../media/image9.wmf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40" y="167640"/>
            <a:ext cx="1093059" cy="1280160"/>
          </a:xfrm>
          <a:prstGeom prst="rect">
            <a:avLst/>
          </a:prstGeom>
        </p:spPr>
      </p:pic>
      <p:pic>
        <p:nvPicPr>
          <p:cNvPr id="10" name="Picture 2" descr="https://encrypted-tbn3.gstatic.com/images?q=tbn:ANd9GcT_0wl-DtJc_2QOWKoPu3KIdsgbyBJvjFIJL6BYF7cXwrr-Ft-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52400"/>
            <a:ext cx="1453420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2148583"/>
            <a:ext cx="91440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9050" cap="sq" cmpd="sng">
                  <a:solidFill>
                    <a:schemeClr val="tx1"/>
                  </a:solidFill>
                  <a:prstDash val="solid"/>
                  <a:round/>
                </a:ln>
                <a:solidFill>
                  <a:srgbClr val="FFC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Aharoni" pitchFamily="2" charset="-79"/>
                <a:cs typeface="Aharoni" pitchFamily="2" charset="-79"/>
              </a:rPr>
              <a:t>CEMITURE</a:t>
            </a:r>
            <a:endParaRPr lang="en-US" sz="6000" b="1" cap="none" spc="0" dirty="0">
              <a:ln w="19050" cap="sq" cmpd="sng">
                <a:solidFill>
                  <a:schemeClr val="tx1"/>
                </a:solidFill>
                <a:prstDash val="solid"/>
                <a:round/>
              </a:ln>
              <a:solidFill>
                <a:srgbClr val="FFC000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grpSp>
        <p:nvGrpSpPr>
          <p:cNvPr id="78" name="Group 77"/>
          <p:cNvGrpSpPr>
            <a:grpSpLocks noChangeAspect="1"/>
          </p:cNvGrpSpPr>
          <p:nvPr/>
        </p:nvGrpSpPr>
        <p:grpSpPr>
          <a:xfrm>
            <a:off x="3188728" y="301706"/>
            <a:ext cx="2766542" cy="1910080"/>
            <a:chOff x="1821875" y="3705770"/>
            <a:chExt cx="1572937" cy="1068607"/>
          </a:xfrm>
        </p:grpSpPr>
        <p:grpSp>
          <p:nvGrpSpPr>
            <p:cNvPr id="79" name="Group 78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12" name="Oval 111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13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 rot="19615378">
              <a:off x="2847140" y="3803353"/>
              <a:ext cx="527071" cy="424417"/>
              <a:chOff x="275544" y="3675294"/>
              <a:chExt cx="1373872" cy="1123228"/>
            </a:xfrm>
          </p:grpSpPr>
          <p:grpSp>
            <p:nvGrpSpPr>
              <p:cNvPr id="97" name="Group 96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102" name="Picture 12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103" name="Group 102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104" name="Picture 10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105" name="Group 104"/>
                    <p:cNvGrpSpPr/>
                    <p:nvPr/>
                  </p:nvGrpSpPr>
                  <p:grpSpPr>
                    <a:xfrm>
                      <a:off x="4319432" y="5144727"/>
                      <a:ext cx="514198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109" name="Picture 8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110" name="Picture 8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111" name="Picture 8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106" name="Picture 1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7" name="Picture 1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08" name="Picture 11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10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100" name="Picture 17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01" name="Picture 13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98" name="Picture 18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81" name="Group 80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93" name="Oval 92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sp>
          <p:grpSp>
            <p:nvGrpSpPr>
              <p:cNvPr id="94" name="Group 93"/>
              <p:cNvGrpSpPr/>
              <p:nvPr/>
            </p:nvGrpSpPr>
            <p:grpSpPr>
              <a:xfrm>
                <a:off x="5451447" y="3969176"/>
                <a:ext cx="340517" cy="464330"/>
                <a:chOff x="2474184" y="4524602"/>
                <a:chExt cx="1265795" cy="1656927"/>
              </a:xfrm>
            </p:grpSpPr>
            <p:pic>
              <p:nvPicPr>
                <p:cNvPr id="95" name="Picture 4"/>
                <p:cNvPicPr>
                  <a:picLocks noChangeAspect="1" noChangeArrowheads="1"/>
                </p:cNvPicPr>
                <p:nvPr/>
              </p:nvPicPr>
              <p:blipFill rotWithShape="1"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6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2" name="Group 81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91" name="Oval 90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92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/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8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4" name="Group 83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89" name="Oval 88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90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85" name="Picture 2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86" name="Group 85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87" name="Oval 86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88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2" r="7021"/>
          <a:stretch/>
        </p:blipFill>
        <p:spPr>
          <a:xfrm>
            <a:off x="38403" y="1508760"/>
            <a:ext cx="1518363" cy="624840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1" y="6400800"/>
            <a:ext cx="9144000" cy="480243"/>
          </a:xfrm>
          <a:prstGeom prst="rect">
            <a:avLst/>
          </a:prstGeom>
          <a:solidFill>
            <a:srgbClr val="0070C0"/>
          </a:solidFill>
        </p:spPr>
        <p:txBody>
          <a:bodyPr wrap="square" lIns="109838" tIns="54919" rIns="109838" bIns="54919" anchor="ctr" anchorCtr="1">
            <a:spAutoFit/>
          </a:bodyPr>
          <a:lstStyle/>
          <a:p>
            <a:pPr algn="ctr"/>
            <a:r>
              <a:rPr lang="en-US" sz="2400" b="1" i="1" dirty="0">
                <a:solidFill>
                  <a:srgbClr val="FFC000"/>
                </a:solidFill>
              </a:rPr>
              <a:t>Research Experiences for Undergraduates (REU)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02" y="5577840"/>
            <a:ext cx="1272498" cy="1280160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0" y="3123409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800" b="1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</a:rPr>
              <a:t>“People </a:t>
            </a:r>
            <a:r>
              <a:rPr lang="en-US" sz="5800" b="1" i="1" dirty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</a:rPr>
              <a:t>before </a:t>
            </a:r>
            <a:r>
              <a:rPr lang="en-US" sz="5800" b="1" dirty="0" smtClean="0">
                <a:ln w="12700" cmpd="sng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</a:rPr>
              <a:t>Programs”</a:t>
            </a:r>
            <a:endParaRPr lang="en-US" sz="5800" b="1" dirty="0">
              <a:ln w="12700" cmpd="sng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</a:endParaRPr>
          </a:p>
        </p:txBody>
      </p:sp>
      <p:sp>
        <p:nvSpPr>
          <p:cNvPr id="49" name="Subtitle 4"/>
          <p:cNvSpPr txBox="1">
            <a:spLocks/>
          </p:cNvSpPr>
          <p:nvPr/>
        </p:nvSpPr>
        <p:spPr>
          <a:xfrm>
            <a:off x="0" y="4305299"/>
            <a:ext cx="9144000" cy="12192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/>
              <a:t>Dr. Karelle Aiken &amp; Dr. Ria Ramoutar</a:t>
            </a:r>
          </a:p>
          <a:p>
            <a:pPr marL="0" indent="0" algn="ctr">
              <a:buNone/>
            </a:pPr>
            <a:r>
              <a:rPr lang="en-US" sz="2000" dirty="0" smtClean="0"/>
              <a:t>Department of Chemistry </a:t>
            </a:r>
            <a:r>
              <a:rPr lang="en-US" sz="2000" dirty="0" smtClean="0"/>
              <a:t>&amp; Biochemistry</a:t>
            </a:r>
          </a:p>
          <a:p>
            <a:pPr marL="0" indent="0" algn="ctr">
              <a:buNone/>
            </a:pPr>
            <a:r>
              <a:rPr lang="en-US" sz="2000" dirty="0" smtClean="0"/>
              <a:t>Georgia Southern </a:t>
            </a:r>
            <a:r>
              <a:rPr lang="en-US" sz="2000" dirty="0" smtClean="0"/>
              <a:t>University</a:t>
            </a:r>
          </a:p>
          <a:p>
            <a:pPr marL="0" indent="0" algn="ctr">
              <a:buNone/>
            </a:pPr>
            <a:r>
              <a:rPr lang="en-US" sz="2000" dirty="0" smtClean="0"/>
              <a:t>March 2017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805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0" y="-302"/>
            <a:ext cx="7364229" cy="68113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3333CC"/>
                </a:solidFill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</a:rPr>
              <a:t>About Us</a:t>
            </a:r>
            <a:endParaRPr lang="en-US" sz="3200" b="1" dirty="0">
              <a:solidFill>
                <a:srgbClr val="3333CC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0" y="1003300"/>
            <a:ext cx="9144000" cy="6370975"/>
            <a:chOff x="0" y="1231900"/>
            <a:chExt cx="9144000" cy="6370975"/>
          </a:xfrm>
        </p:grpSpPr>
        <p:sp>
          <p:nvSpPr>
            <p:cNvPr id="42" name="TextBox 41"/>
            <p:cNvSpPr txBox="1"/>
            <p:nvPr/>
          </p:nvSpPr>
          <p:spPr>
            <a:xfrm>
              <a:off x="0" y="1231900"/>
              <a:ext cx="9144000" cy="6370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CEMITURE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b="1" dirty="0" smtClean="0"/>
                <a:t>C</a:t>
              </a:r>
              <a:r>
                <a:rPr lang="en-US" sz="1700" dirty="0" smtClean="0"/>
                <a:t>ollaborativ</a:t>
              </a:r>
              <a:r>
                <a:rPr lang="en-US" sz="1700" b="1" dirty="0" smtClean="0"/>
                <a:t>E</a:t>
              </a:r>
              <a:r>
                <a:rPr lang="en-US" sz="1700" dirty="0" smtClean="0"/>
                <a:t> </a:t>
              </a:r>
              <a:r>
                <a:rPr lang="en-US" sz="1700" b="1" dirty="0" smtClean="0"/>
                <a:t>M</a:t>
              </a:r>
              <a:r>
                <a:rPr lang="en-US" sz="1700" dirty="0" smtClean="0"/>
                <a:t>ultidisciplinary </a:t>
              </a:r>
              <a:r>
                <a:rPr lang="en-US" sz="1700" b="1" dirty="0" smtClean="0"/>
                <a:t>I</a:t>
              </a:r>
              <a:r>
                <a:rPr lang="en-US" sz="1700" dirty="0" smtClean="0"/>
                <a:t>nvestigations </a:t>
              </a:r>
              <a:r>
                <a:rPr lang="en-US" sz="1700" b="1" dirty="0" smtClean="0"/>
                <a:t>T</a:t>
              </a:r>
              <a:r>
                <a:rPr lang="en-US" sz="1700" dirty="0" smtClean="0"/>
                <a:t>hrough </a:t>
              </a:r>
              <a:r>
                <a:rPr lang="en-US" sz="1700" b="1" dirty="0" smtClean="0"/>
                <a:t>U</a:t>
              </a:r>
              <a:r>
                <a:rPr lang="en-US" sz="1700" dirty="0" smtClean="0"/>
                <a:t>ndergraduate </a:t>
              </a:r>
              <a:r>
                <a:rPr lang="en-US" sz="1700" b="1" dirty="0" smtClean="0"/>
                <a:t>R</a:t>
              </a:r>
              <a:r>
                <a:rPr lang="en-US" sz="1700" dirty="0" smtClean="0"/>
                <a:t>esearch </a:t>
              </a:r>
              <a:r>
                <a:rPr lang="en-US" sz="1700" b="1" dirty="0" smtClean="0"/>
                <a:t>E</a:t>
              </a:r>
              <a:r>
                <a:rPr lang="en-US" sz="1700" dirty="0" smtClean="0"/>
                <a:t>xperiences </a:t>
              </a:r>
            </a:p>
            <a:p>
              <a:endParaRPr lang="en-US" sz="17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Function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dirty="0" smtClean="0"/>
                <a:t>Internship program for STEM undergraduates</a:t>
              </a:r>
            </a:p>
            <a:p>
              <a:endParaRPr lang="en-US" sz="17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Eligibility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dirty="0" smtClean="0"/>
                <a:t>Open to all students across the US (8-internship positions)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US" sz="17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Structure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dirty="0" smtClean="0"/>
                <a:t>10 weeks of intensive research and professional development experiences</a:t>
              </a:r>
            </a:p>
            <a:p>
              <a:pPr marL="285750" indent="-285750">
                <a:buFont typeface="Arial" pitchFamily="34" charset="0"/>
                <a:buChar char="•"/>
              </a:pPr>
              <a:endParaRPr lang="en-US" sz="1700" dirty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Hosts: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dirty="0" smtClean="0"/>
                <a:t>Georgia Southern Chemistry &amp; Biochemistry Department in collaboration with the Institute for Interdisciplinary STEM Education (i</a:t>
              </a:r>
              <a:r>
                <a:rPr lang="en-US" sz="1700" baseline="30000" dirty="0" smtClean="0"/>
                <a:t>2</a:t>
              </a:r>
              <a:r>
                <a:rPr lang="en-US" sz="1700" dirty="0" smtClean="0"/>
                <a:t>STEM</a:t>
              </a:r>
              <a:r>
                <a:rPr lang="en-US" sz="1700" baseline="30000" dirty="0" smtClean="0"/>
                <a:t>e</a:t>
              </a:r>
              <a:r>
                <a:rPr lang="en-US" sz="1700" dirty="0" smtClean="0"/>
                <a:t>)</a:t>
              </a:r>
            </a:p>
            <a:p>
              <a:endParaRPr lang="en-US" sz="1700" dirty="0" smtClean="0"/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700" b="1" dirty="0" smtClean="0">
                  <a:solidFill>
                    <a:srgbClr val="002060"/>
                  </a:solidFill>
                </a:rPr>
                <a:t>Funding</a:t>
              </a:r>
            </a:p>
            <a:p>
              <a:pPr marL="742950" lvl="1" indent="-285750">
                <a:buFont typeface="Wingdings" panose="05000000000000000000" pitchFamily="2" charset="2"/>
                <a:buChar char="Ø"/>
              </a:pPr>
              <a:r>
                <a:rPr lang="en-US" sz="1700" dirty="0" smtClean="0"/>
                <a:t>National Science Foundation-Research Experiences for Undergraduates Program (NSF-REU) under their Chemistry Division (NSF-CHE 1359229)</a:t>
              </a:r>
            </a:p>
            <a:p>
              <a:endParaRPr lang="en-US" sz="1700" dirty="0"/>
            </a:p>
            <a:p>
              <a:r>
                <a:rPr lang="en-US" sz="1700" dirty="0" smtClean="0"/>
                <a:t> </a:t>
              </a:r>
            </a:p>
            <a:p>
              <a:endParaRPr lang="en-US" sz="1700" dirty="0"/>
            </a:p>
            <a:p>
              <a:endParaRPr lang="en-US" sz="1700" dirty="0"/>
            </a:p>
            <a:p>
              <a:endParaRPr lang="en-US" sz="1700" dirty="0"/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8002" y="5920740"/>
              <a:ext cx="426691" cy="4292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195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780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0" y="0"/>
            <a:ext cx="73923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33CC"/>
                </a:solidFill>
                <a:latin typeface="+mj-lt"/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  <a:latin typeface="+mj-lt"/>
              </a:rPr>
              <a:t>Uniquely Positioned </a:t>
            </a:r>
            <a:endParaRPr lang="en-US" sz="3200" b="1" i="1" dirty="0">
              <a:solidFill>
                <a:srgbClr val="3333CC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877292"/>
            <a:ext cx="9144000" cy="6083742"/>
            <a:chOff x="0" y="915392"/>
            <a:chExt cx="9144000" cy="6083742"/>
          </a:xfrm>
        </p:grpSpPr>
        <p:grpSp>
          <p:nvGrpSpPr>
            <p:cNvPr id="42" name="Group 41"/>
            <p:cNvGrpSpPr/>
            <p:nvPr/>
          </p:nvGrpSpPr>
          <p:grpSpPr>
            <a:xfrm>
              <a:off x="0" y="915392"/>
              <a:ext cx="9144000" cy="5847755"/>
              <a:chOff x="0" y="318492"/>
              <a:chExt cx="9144000" cy="5847755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0" y="318492"/>
                <a:ext cx="9144000" cy="58477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700" b="1" dirty="0" smtClean="0">
                    <a:solidFill>
                      <a:srgbClr val="002060"/>
                    </a:solidFill>
                  </a:rPr>
                  <a:t>NSF-REU Mission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Encourage STEM students in their self-identification as scientists &amp; the pursuit of higher degrees                      Researchers &amp; Innovators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7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700" b="1" dirty="0" smtClean="0">
                    <a:solidFill>
                      <a:srgbClr val="002060"/>
                    </a:solidFill>
                  </a:rPr>
                  <a:t>CEMITURE’s Niche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Serve those who do not have research facilities on their own campus 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Rural southeast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/>
                  <a:t>U</a:t>
                </a:r>
                <a:r>
                  <a:rPr lang="en-US" sz="1700" dirty="0" smtClean="0"/>
                  <a:t>nderrepresented groups in STEM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7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700" b="1" dirty="0" smtClean="0">
                    <a:solidFill>
                      <a:srgbClr val="002060"/>
                    </a:solidFill>
                  </a:rPr>
                  <a:t>Location, Location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Georgia Southern (GS)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/>
                  <a:t>S</a:t>
                </a:r>
                <a:r>
                  <a:rPr lang="en-US" sz="1700" dirty="0" smtClean="0"/>
                  <a:t>urrounding states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GS STEM Departments and research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Ghana Project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700" dirty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700" b="1" dirty="0" smtClean="0">
                    <a:solidFill>
                      <a:srgbClr val="002060"/>
                    </a:solidFill>
                  </a:rPr>
                  <a:t>Success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“Win-win” for all</a:t>
                </a:r>
                <a:endParaRPr lang="en-US" sz="17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700" b="1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1700" b="1" dirty="0" smtClean="0">
                    <a:solidFill>
                      <a:srgbClr val="002060"/>
                    </a:solidFill>
                  </a:rPr>
                  <a:t>To-Do List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 smtClean="0"/>
                  <a:t>Good, productive research experiences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/>
                  <a:t>D</a:t>
                </a:r>
                <a:r>
                  <a:rPr lang="en-US" sz="1700" dirty="0" smtClean="0"/>
                  <a:t>isseminate results </a:t>
                </a:r>
              </a:p>
              <a:p>
                <a:pPr marL="742950" lvl="1" indent="-285750">
                  <a:buFont typeface="Wingdings" panose="05000000000000000000" pitchFamily="2" charset="2"/>
                  <a:buChar char="Ø"/>
                </a:pPr>
                <a:r>
                  <a:rPr lang="en-US" sz="1700" dirty="0"/>
                  <a:t>R</a:t>
                </a:r>
                <a:r>
                  <a:rPr lang="en-US" sz="1700" dirty="0" smtClean="0"/>
                  <a:t>ecruit, house &amp; feed the scholars</a:t>
                </a:r>
              </a:p>
            </p:txBody>
          </p:sp>
          <p:sp>
            <p:nvSpPr>
              <p:cNvPr id="44" name="Down Arrow 43"/>
              <p:cNvSpPr/>
              <p:nvPr/>
            </p:nvSpPr>
            <p:spPr>
              <a:xfrm rot="16200000">
                <a:off x="2019364" y="552514"/>
                <a:ext cx="120522" cy="933450"/>
              </a:xfrm>
              <a:prstGeom prst="downArrow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00" dirty="0"/>
              </a:p>
            </p:txBody>
          </p:sp>
        </p:grpSp>
        <p:sp>
          <p:nvSpPr>
            <p:cNvPr id="2" name="TextBox 1"/>
            <p:cNvSpPr txBox="1"/>
            <p:nvPr/>
          </p:nvSpPr>
          <p:spPr>
            <a:xfrm>
              <a:off x="3543300" y="5844972"/>
              <a:ext cx="5402313" cy="1154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200150" lvl="2" indent="-285750">
                <a:buFont typeface="Wingdings" panose="05000000000000000000" pitchFamily="2" charset="2"/>
                <a:buChar char="Ø"/>
              </a:pPr>
              <a:r>
                <a:rPr lang="en-US" sz="1700" dirty="0"/>
                <a:t>F</a:t>
              </a:r>
              <a:r>
                <a:rPr lang="en-US" sz="1700" dirty="0" smtClean="0"/>
                <a:t>acilitate social activities to promote bonding</a:t>
              </a:r>
            </a:p>
            <a:p>
              <a:pPr marL="1200150" lvl="2" indent="-285750">
                <a:buFont typeface="Wingdings" panose="05000000000000000000" pitchFamily="2" charset="2"/>
                <a:buChar char="Ø"/>
              </a:pPr>
              <a:r>
                <a:rPr lang="en-US" sz="1700" dirty="0"/>
                <a:t>A</a:t>
              </a:r>
              <a:r>
                <a:rPr lang="en-US" sz="1700" dirty="0" smtClean="0"/>
                <a:t>ssess outcomes</a:t>
              </a:r>
            </a:p>
            <a:p>
              <a:pPr marL="1200150" lvl="2" indent="-285750">
                <a:buFont typeface="Wingdings" panose="05000000000000000000" pitchFamily="2" charset="2"/>
                <a:buChar char="Ø"/>
              </a:pPr>
              <a:r>
                <a:rPr lang="en-US" sz="1700" i="1" dirty="0" smtClean="0"/>
                <a:t>And more!!!!!</a:t>
              </a:r>
              <a:endParaRPr lang="en-US" sz="1700" dirty="0" smtClean="0"/>
            </a:p>
            <a:p>
              <a:endParaRPr lang="en-US" dirty="0"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11801" y="2655530"/>
            <a:ext cx="3517140" cy="298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9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0" y="0"/>
            <a:ext cx="7377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3333CC"/>
                </a:solidFill>
                <a:latin typeface="+mj-lt"/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  <a:latin typeface="+mj-lt"/>
              </a:rPr>
              <a:t>For Humans, run by Humans</a:t>
            </a:r>
            <a:endParaRPr lang="en-US" sz="3200" b="1" i="1" dirty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1627763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+mj-lt"/>
              </a:rPr>
              <a:t>Many facets BUT…….</a:t>
            </a:r>
          </a:p>
          <a:p>
            <a:pPr algn="ctr"/>
            <a:endParaRPr lang="en-US" sz="4000" dirty="0" smtClean="0">
              <a:latin typeface="+mj-lt"/>
            </a:endParaRPr>
          </a:p>
          <a:p>
            <a:pPr algn="ctr"/>
            <a:r>
              <a:rPr lang="en-US" sz="4000" dirty="0" smtClean="0">
                <a:ln w="3175"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People </a:t>
            </a:r>
            <a:r>
              <a:rPr lang="en-US" sz="4000" i="1" dirty="0" smtClean="0">
                <a:ln w="3175"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before</a:t>
            </a:r>
            <a:r>
              <a:rPr lang="en-US" sz="4000" dirty="0" smtClean="0">
                <a:ln w="3175">
                  <a:solidFill>
                    <a:schemeClr val="tx1"/>
                  </a:solidFill>
                </a:ln>
                <a:solidFill>
                  <a:srgbClr val="FFC000"/>
                </a:solidFill>
              </a:rPr>
              <a:t> Programs</a:t>
            </a:r>
            <a:endParaRPr lang="en-US" sz="4000" dirty="0">
              <a:ln w="3175">
                <a:solidFill>
                  <a:schemeClr val="tx1"/>
                </a:solidFill>
              </a:ln>
              <a:solidFill>
                <a:srgbClr val="FFC000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4" t="28587" r="10904" b="21934"/>
          <a:stretch/>
        </p:blipFill>
        <p:spPr>
          <a:xfrm>
            <a:off x="2509498" y="4057611"/>
            <a:ext cx="4201204" cy="1809789"/>
          </a:xfrm>
          <a:prstGeom prst="rect">
            <a:avLst/>
          </a:prstGeom>
        </p:spPr>
      </p:pic>
      <p:pic>
        <p:nvPicPr>
          <p:cNvPr id="43" name="Picture 42" descr="Displaying 101_0984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462" y="5224343"/>
            <a:ext cx="1889938" cy="152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 descr="Displaying 101_1163.JP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8" r="10802" b="18354"/>
          <a:stretch/>
        </p:blipFill>
        <p:spPr bwMode="auto">
          <a:xfrm>
            <a:off x="278859" y="5224343"/>
            <a:ext cx="1718237" cy="152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59" y="2490973"/>
            <a:ext cx="1718237" cy="214601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9" t="19232" r="1239" b="704"/>
          <a:stretch/>
        </p:blipFill>
        <p:spPr>
          <a:xfrm>
            <a:off x="7152462" y="2510062"/>
            <a:ext cx="1772564" cy="2146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5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Title 3"/>
          <p:cNvSpPr txBox="1">
            <a:spLocks/>
          </p:cNvSpPr>
          <p:nvPr/>
        </p:nvSpPr>
        <p:spPr>
          <a:xfrm>
            <a:off x="16942" y="-997"/>
            <a:ext cx="7361055" cy="5729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0033CC"/>
                </a:solidFill>
              </a:rPr>
              <a:t>Cultural Sensitivity</a:t>
            </a:r>
            <a:endParaRPr lang="en-US" sz="4000" b="1" dirty="0">
              <a:solidFill>
                <a:srgbClr val="3333FF"/>
              </a:solidFill>
            </a:endParaRPr>
          </a:p>
        </p:txBody>
      </p:sp>
      <p:sp>
        <p:nvSpPr>
          <p:cNvPr id="41" name="Content Placeholder 4"/>
          <p:cNvSpPr txBox="1">
            <a:spLocks/>
          </p:cNvSpPr>
          <p:nvPr/>
        </p:nvSpPr>
        <p:spPr>
          <a:xfrm>
            <a:off x="2" y="762000"/>
            <a:ext cx="6763882" cy="6096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Faculty and interns from various backgrounds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Engage students, interact with professionals and peers on a regular basis</a:t>
            </a:r>
          </a:p>
          <a:p>
            <a:pPr lvl="1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Expectation: Students can conduct themselves professionally in another country</a:t>
            </a:r>
          </a:p>
          <a:p>
            <a:pPr marL="342900" lvl="1" algn="l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Culture shocks!!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Environment: </a:t>
            </a:r>
          </a:p>
          <a:p>
            <a:pPr marL="1200150" lvl="2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adapting to a new city in a developing country</a:t>
            </a:r>
          </a:p>
          <a:p>
            <a:pPr marL="1200150" lvl="2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600" dirty="0" smtClean="0"/>
              <a:t>US: Northern states vs Southern states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Communication: language, mannerisms, tone of voice, ‘politeness’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Food: taste, preparation, no fast food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Internet: slow or poor speed, unavailable at times (US)</a:t>
            </a:r>
          </a:p>
          <a:p>
            <a:pPr marL="342900" lvl="1" algn="l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</a:rPr>
              <a:t>Resolution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Added case study questions in Skype interview script to gauge response</a:t>
            </a:r>
          </a:p>
          <a:p>
            <a:pPr marL="742950" lvl="1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dirty="0" smtClean="0"/>
              <a:t>Workshop or discussion to further educate students about the culture and environment in different countries and within the US</a:t>
            </a:r>
          </a:p>
          <a:p>
            <a:pPr marL="685800" lvl="2" algn="l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  <a:p>
            <a:pPr lvl="1" algn="l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800" dirty="0" smtClean="0"/>
          </a:p>
          <a:p>
            <a:pPr algn="l">
              <a:spcBef>
                <a:spcPts val="600"/>
              </a:spcBef>
              <a:spcAft>
                <a:spcPts val="600"/>
              </a:spcAft>
            </a:pPr>
            <a:endParaRPr lang="en-US" sz="1800" dirty="0"/>
          </a:p>
        </p:txBody>
      </p:sp>
      <p:sp>
        <p:nvSpPr>
          <p:cNvPr id="42" name="AutoShape 8" descr="Image result for hot te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AutoShape 10" descr="Image result for hot te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6783578" y="4355837"/>
            <a:ext cx="2153432" cy="1411344"/>
            <a:chOff x="6889110" y="2156153"/>
            <a:chExt cx="2153432" cy="1411344"/>
          </a:xfrm>
        </p:grpSpPr>
        <p:pic>
          <p:nvPicPr>
            <p:cNvPr id="1026" name="Picture 2" descr="Image result for sweet tea vs hot teas"/>
            <p:cNvPicPr>
              <a:picLocks noChangeAspect="1" noChangeArrowheads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50" r="16170"/>
            <a:stretch/>
          </p:blipFill>
          <p:spPr bwMode="auto">
            <a:xfrm>
              <a:off x="6889110" y="2156153"/>
              <a:ext cx="977774" cy="1411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7938962" y="2195568"/>
              <a:ext cx="1103580" cy="1332514"/>
            </a:xfrm>
            <a:prstGeom prst="rect">
              <a:avLst/>
            </a:prstGeom>
          </p:spPr>
        </p:pic>
      </p:grpSp>
      <p:pic>
        <p:nvPicPr>
          <p:cNvPr id="1038" name="Picture 14" descr="Image result for grits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3058" r="5352" b="9824"/>
          <a:stretch/>
        </p:blipFill>
        <p:spPr bwMode="auto">
          <a:xfrm>
            <a:off x="7377997" y="3327569"/>
            <a:ext cx="1597859" cy="96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32136" y="2050047"/>
            <a:ext cx="1534614" cy="1148239"/>
          </a:xfrm>
          <a:prstGeom prst="rect">
            <a:avLst/>
          </a:prstGeom>
        </p:spPr>
      </p:pic>
      <p:pic>
        <p:nvPicPr>
          <p:cNvPr id="53" name="Picture 2" descr="C:\Users\evansafriyiegyawu\Downloads\IMG_6406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529"/>
          <a:stretch>
            <a:fillRect/>
          </a:stretch>
        </p:blipFill>
        <p:spPr bwMode="auto">
          <a:xfrm>
            <a:off x="5640184" y="1997737"/>
            <a:ext cx="1897001" cy="1252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88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Title 1"/>
          <p:cNvSpPr txBox="1">
            <a:spLocks/>
          </p:cNvSpPr>
          <p:nvPr/>
        </p:nvSpPr>
        <p:spPr>
          <a:xfrm>
            <a:off x="50549" y="-302"/>
            <a:ext cx="7313680" cy="6811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0033CC"/>
                </a:solidFill>
              </a:rPr>
              <a:t>Research Faculty Lifestyles</a:t>
            </a:r>
            <a:endParaRPr lang="en-US" sz="4000" b="1" dirty="0">
              <a:solidFill>
                <a:srgbClr val="0033CC"/>
              </a:solidFill>
            </a:endParaRPr>
          </a:p>
        </p:txBody>
      </p:sp>
      <p:pic>
        <p:nvPicPr>
          <p:cNvPr id="42" name="Picture 2" descr="Image result for sickness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663" y="1498035"/>
            <a:ext cx="1535241" cy="1300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Related imag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538" y="3234834"/>
            <a:ext cx="1459038" cy="1424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8" descr="Image result for vacation clip art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538" y="4977863"/>
            <a:ext cx="1520825" cy="152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Content Placeholder 2"/>
          <p:cNvSpPr txBox="1">
            <a:spLocks/>
          </p:cNvSpPr>
          <p:nvPr/>
        </p:nvSpPr>
        <p:spPr>
          <a:xfrm>
            <a:off x="0" y="744345"/>
            <a:ext cx="7162800" cy="6113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Expectation: </a:t>
            </a:r>
            <a:r>
              <a:rPr lang="en-US" sz="1700" dirty="0" smtClean="0"/>
              <a:t>Faculty to be available for the entire 10 weeks of the program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Life happens!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Medical concerns: </a:t>
            </a:r>
            <a:r>
              <a:rPr lang="en-US" sz="1700" i="1" dirty="0" smtClean="0"/>
              <a:t>when the unexpected happens</a:t>
            </a:r>
          </a:p>
          <a:p>
            <a:pPr marL="1200150" lvl="2" indent="-285750" algn="l">
              <a:buFont typeface="Wingdings" panose="05000000000000000000" pitchFamily="2" charset="2"/>
              <a:buChar char="v"/>
            </a:pPr>
            <a:r>
              <a:rPr lang="en-US" sz="1700" dirty="0" smtClean="0"/>
              <a:t>Research mentor has to be away to take care of medical injuries/conditions (oneself or family member)</a:t>
            </a:r>
          </a:p>
          <a:p>
            <a:pPr marL="685800" lvl="2" algn="l"/>
            <a:endParaRPr lang="en-US" sz="1700" dirty="0" smtClean="0"/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Scholastic development: </a:t>
            </a:r>
            <a:r>
              <a:rPr lang="en-US" sz="1700" i="1" dirty="0" smtClean="0"/>
              <a:t>learning never ends!</a:t>
            </a:r>
          </a:p>
          <a:p>
            <a:pPr marL="1200150" lvl="2" indent="-285750" algn="l">
              <a:buFont typeface="Wingdings" panose="05000000000000000000" pitchFamily="2" charset="2"/>
              <a:buChar char="v"/>
            </a:pPr>
            <a:r>
              <a:rPr lang="en-US" sz="1700" dirty="0" smtClean="0"/>
              <a:t>Mentor is away conducting research to broaden their research knowledge on a project</a:t>
            </a:r>
          </a:p>
          <a:p>
            <a:pPr marL="685800" lvl="2" algn="l"/>
            <a:endParaRPr lang="en-US" sz="1700" dirty="0" smtClean="0"/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Vacation: </a:t>
            </a:r>
            <a:r>
              <a:rPr lang="en-US" sz="1700" i="1" dirty="0" smtClean="0"/>
              <a:t>much needed R&amp;R</a:t>
            </a:r>
          </a:p>
          <a:p>
            <a:pPr marL="1200150" lvl="2" indent="-285750" algn="l">
              <a:buFont typeface="Wingdings" panose="05000000000000000000" pitchFamily="2" charset="2"/>
              <a:buChar char="v"/>
            </a:pPr>
            <a:r>
              <a:rPr lang="en-US" sz="1700" dirty="0" smtClean="0"/>
              <a:t>Research mentor has to be away (different state or country) for part of the program</a:t>
            </a:r>
          </a:p>
          <a:p>
            <a:pPr marL="342900" lvl="1" algn="l"/>
            <a:endParaRPr lang="en-US" sz="17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Resolution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Faculty-student communication changes</a:t>
            </a:r>
          </a:p>
          <a:p>
            <a:pPr marL="1200150" lvl="2" indent="-285750" algn="l">
              <a:buFont typeface="Wingdings" panose="05000000000000000000" pitchFamily="2" charset="2"/>
              <a:buChar char="v"/>
            </a:pPr>
            <a:r>
              <a:rPr lang="en-US" sz="1700" dirty="0" smtClean="0"/>
              <a:t>Skype, phone, email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Find colleagues willing to mentor on short notice</a:t>
            </a:r>
          </a:p>
          <a:p>
            <a:pPr marL="742950" lvl="1" indent="-285750" algn="l">
              <a:buFont typeface="Wingdings" panose="05000000000000000000" pitchFamily="2" charset="2"/>
              <a:buChar char="Ø"/>
            </a:pPr>
            <a:r>
              <a:rPr lang="en-US" sz="1700" dirty="0" smtClean="0"/>
              <a:t>If informed ahead of time, find a faculty willing to be a CEMITURE mentor</a:t>
            </a:r>
          </a:p>
          <a:p>
            <a:pPr lvl="1" algn="l"/>
            <a:endParaRPr lang="en-US" sz="1700" dirty="0" smtClean="0"/>
          </a:p>
          <a:p>
            <a:pPr algn="l"/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355075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0" y="0"/>
            <a:ext cx="7364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33CC"/>
                </a:solidFill>
                <a:latin typeface="+mj-lt"/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  <a:latin typeface="+mj-lt"/>
              </a:rPr>
              <a:t>Execution &amp; Structure</a:t>
            </a:r>
            <a:endParaRPr lang="en-US" sz="3200" b="1" i="1" dirty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1166991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Year-round Preparation</a:t>
            </a:r>
            <a:r>
              <a:rPr lang="en-US" sz="1700" b="1" dirty="0">
                <a:solidFill>
                  <a:srgbClr val="002060"/>
                </a:solidFill>
              </a:rPr>
              <a:t>!</a:t>
            </a:r>
            <a:r>
              <a:rPr lang="en-US" sz="1700" b="1" dirty="0" smtClean="0">
                <a:solidFill>
                  <a:srgbClr val="002060"/>
                </a:solidFill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Recruitment (Core </a:t>
            </a: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Team &amp; 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Mentors)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ebsite </a:t>
            </a: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and social media (Landge &amp; 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Webmaster)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Arrange </a:t>
            </a: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housing, meals &amp; access to campus facilities/resources (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Greer)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Schedule </a:t>
            </a: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summer’s professional development activities, workshop hosts &amp; social and professional outings (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Landge)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Organize </a:t>
            </a:r>
            <a:r>
              <a:rPr lang="en-US" sz="1700" dirty="0">
                <a:ea typeface="Calibri" panose="020F0502020204030204" pitchFamily="34" charset="0"/>
                <a:cs typeface="Times New Roman" panose="02020603050405020304" pitchFamily="18" charset="0"/>
              </a:rPr>
              <a:t>Ghana program &amp; travel </a:t>
            </a:r>
            <a:r>
              <a:rPr lang="en-US" sz="17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(Afriyie-Gyawu)</a:t>
            </a:r>
            <a:endParaRPr lang="en-US" sz="17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700" dirty="0"/>
          </a:p>
          <a:p>
            <a:endParaRPr lang="en-US" sz="1700" dirty="0"/>
          </a:p>
        </p:txBody>
      </p:sp>
      <p:grpSp>
        <p:nvGrpSpPr>
          <p:cNvPr id="43" name="Group 42"/>
          <p:cNvGrpSpPr/>
          <p:nvPr/>
        </p:nvGrpSpPr>
        <p:grpSpPr>
          <a:xfrm>
            <a:off x="612212" y="4332294"/>
            <a:ext cx="2054922" cy="1906397"/>
            <a:chOff x="717479" y="764287"/>
            <a:chExt cx="2054922" cy="2270244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73"/>
            <a:stretch/>
          </p:blipFill>
          <p:spPr>
            <a:xfrm>
              <a:off x="1268691" y="764287"/>
              <a:ext cx="952500" cy="1654255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717479" y="2411451"/>
              <a:ext cx="2054922" cy="6230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2060"/>
                  </a:solidFill>
                </a:rPr>
                <a:t>Shainaz Landge</a:t>
              </a:r>
            </a:p>
            <a:p>
              <a:pPr algn="ctr"/>
              <a:r>
                <a:rPr lang="en-US" sz="1400" i="1" dirty="0" smtClean="0">
                  <a:solidFill>
                    <a:srgbClr val="002060"/>
                  </a:solidFill>
                </a:rPr>
                <a:t>Chemistry &amp; Biochemistry</a:t>
              </a:r>
              <a:endParaRPr lang="en-US" sz="1400" i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345593" y="4332293"/>
            <a:ext cx="2473689" cy="1906399"/>
            <a:chOff x="5028300" y="1633118"/>
            <a:chExt cx="3690901" cy="3026031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5823" y="1633118"/>
              <a:ext cx="1375859" cy="2195520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5028300" y="3828641"/>
              <a:ext cx="3690901" cy="830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2060"/>
                  </a:solidFill>
                  <a:cs typeface="Times New Roman" panose="02020603050405020304" pitchFamily="18" charset="0"/>
                </a:rPr>
                <a:t>Evans Afriyie-Gyawu</a:t>
              </a:r>
            </a:p>
            <a:p>
              <a:pPr algn="ctr"/>
              <a:r>
                <a:rPr lang="en-US" sz="1400" dirty="0">
                  <a:solidFill>
                    <a:srgbClr val="002060"/>
                  </a:solidFill>
                </a:rPr>
                <a:t>Environmental Health Sciences </a:t>
              </a:r>
              <a:endParaRPr lang="en-US" sz="1400" b="1" dirty="0" smtClean="0">
                <a:solidFill>
                  <a:srgbClr val="002060"/>
                </a:solidFill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770683" y="4332293"/>
            <a:ext cx="1255728" cy="1906397"/>
            <a:chOff x="2656275" y="4730854"/>
            <a:chExt cx="1851581" cy="2990427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83"/>
            <a:stretch/>
          </p:blipFill>
          <p:spPr>
            <a:xfrm>
              <a:off x="2881010" y="4730854"/>
              <a:ext cx="1402114" cy="2169691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656275" y="6900544"/>
              <a:ext cx="1851581" cy="820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2060"/>
                  </a:solidFill>
                  <a:ea typeface="SimHei" panose="02010609060101010101" pitchFamily="49" charset="-122"/>
                  <a:cs typeface="Times New Roman" panose="02020603050405020304" pitchFamily="18" charset="0"/>
                </a:rPr>
                <a:t>Kania A. Greer</a:t>
              </a:r>
            </a:p>
            <a:p>
              <a:pPr algn="ctr"/>
              <a:r>
                <a:rPr lang="en-US" sz="1400" dirty="0" smtClean="0">
                  <a:solidFill>
                    <a:srgbClr val="002060"/>
                  </a:solidFill>
                  <a:ea typeface="SimHei" panose="02010609060101010101" pitchFamily="49" charset="-122"/>
                  <a:cs typeface="Times New Roman" panose="02020603050405020304" pitchFamily="18" charset="0"/>
                </a:rPr>
                <a:t>i</a:t>
              </a:r>
              <a:r>
                <a:rPr lang="en-US" sz="1400" baseline="30000" dirty="0" smtClean="0">
                  <a:solidFill>
                    <a:srgbClr val="002060"/>
                  </a:solidFill>
                  <a:ea typeface="SimHei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en-US" sz="1400" dirty="0" smtClean="0">
                  <a:solidFill>
                    <a:srgbClr val="002060"/>
                  </a:solidFill>
                  <a:ea typeface="SimHei" panose="02010609060101010101" pitchFamily="49" charset="-122"/>
                  <a:cs typeface="Times New Roman" panose="02020603050405020304" pitchFamily="18" charset="0"/>
                </a:rPr>
                <a:t>STEM</a:t>
              </a:r>
              <a:r>
                <a:rPr lang="en-US" sz="1400" baseline="30000" dirty="0" smtClean="0">
                  <a:solidFill>
                    <a:srgbClr val="002060"/>
                  </a:solidFill>
                  <a:ea typeface="SimHei" panose="02010609060101010101" pitchFamily="49" charset="-122"/>
                  <a:cs typeface="Times New Roman" panose="02020603050405020304" pitchFamily="18" charset="0"/>
                </a:rPr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728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2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6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0" y="0"/>
            <a:ext cx="7364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33CC"/>
                </a:solidFill>
                <a:latin typeface="+mj-lt"/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  <a:latin typeface="+mj-lt"/>
              </a:rPr>
              <a:t>Execution &amp; Structure</a:t>
            </a:r>
            <a:endParaRPr lang="en-US" sz="3200" b="1" i="1" dirty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092503"/>
            <a:ext cx="9144000" cy="5197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Develop a Script (Schedule)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 smtClean="0"/>
              <a:t>Meetings = Agenda</a:t>
            </a:r>
          </a:p>
          <a:p>
            <a:pPr marL="742950" lvl="1" indent="-28575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 smtClean="0"/>
              <a:t>Workshops  &amp; Outings for the summer (dates, time, locations, workshop presenters set by March/April)</a:t>
            </a:r>
          </a:p>
          <a:p>
            <a:pPr marL="742950" lvl="1" indent="-28575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 smtClean="0"/>
              <a:t>Emergencies</a:t>
            </a:r>
          </a:p>
          <a:p>
            <a:pPr marL="742950" lvl="1" indent="-28575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 smtClean="0"/>
              <a:t>Maintaining contact (emails, cell numbers, set dates for connecting pre-, mid- and post-program)</a:t>
            </a:r>
          </a:p>
          <a:p>
            <a:pPr marL="742950" lvl="1" indent="-285750">
              <a:lnSpc>
                <a:spcPct val="125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700" dirty="0" smtClean="0"/>
              <a:t>Dedicate two meetings for reflection (Assessment) </a:t>
            </a:r>
          </a:p>
          <a:p>
            <a:endParaRPr lang="en-US" sz="1700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Manage the Non-Negotiables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Housing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Meals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Stipend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Budget</a:t>
            </a:r>
          </a:p>
          <a:p>
            <a:pPr marL="742950" lvl="1" indent="-285750">
              <a:lnSpc>
                <a:spcPct val="125000"/>
              </a:lnSpc>
              <a:buFont typeface="Wingdings" panose="05000000000000000000" pitchFamily="2" charset="2"/>
              <a:buChar char="Ø"/>
            </a:pPr>
            <a:r>
              <a:rPr lang="en-US" sz="1700" dirty="0" smtClean="0"/>
              <a:t>Safety-training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5"/>
          <a:srcRect l="20451" r="10500"/>
          <a:stretch/>
        </p:blipFill>
        <p:spPr>
          <a:xfrm>
            <a:off x="6391748" y="4595722"/>
            <a:ext cx="2448568" cy="213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9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389538" y="90730"/>
            <a:ext cx="1652862" cy="1141170"/>
            <a:chOff x="1821875" y="3705770"/>
            <a:chExt cx="1572937" cy="1068607"/>
          </a:xfrm>
        </p:grpSpPr>
        <p:grpSp>
          <p:nvGrpSpPr>
            <p:cNvPr id="5" name="Group 4"/>
            <p:cNvGrpSpPr/>
            <p:nvPr/>
          </p:nvGrpSpPr>
          <p:grpSpPr>
            <a:xfrm>
              <a:off x="2313020" y="3716706"/>
              <a:ext cx="575412" cy="575412"/>
              <a:chOff x="1699808" y="70461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38" name="Oval 37"/>
              <p:cNvSpPr/>
              <p:nvPr/>
            </p:nvSpPr>
            <p:spPr>
              <a:xfrm>
                <a:off x="1699808" y="704611"/>
                <a:ext cx="575412" cy="575412"/>
              </a:xfrm>
              <a:prstGeom prst="ellipse">
                <a:avLst/>
              </a:prstGeom>
              <a:blipFill rotWithShape="0">
                <a:blip r:embed="rId3" cstate="print"/>
                <a:stretch>
                  <a:fillRect/>
                </a:stretch>
              </a:blipFill>
              <a:ln w="22225">
                <a:solidFill>
                  <a:schemeClr val="accent2">
                    <a:lumMod val="50000"/>
                  </a:schemeClr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2812566"/>
                  <a:satOff val="-4220"/>
                  <a:lumOff val="-686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9" name="Oval 4"/>
              <p:cNvSpPr/>
              <p:nvPr/>
            </p:nvSpPr>
            <p:spPr>
              <a:xfrm>
                <a:off x="1784075" y="78887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 rot="19615378">
              <a:off x="2847143" y="3803355"/>
              <a:ext cx="527072" cy="424418"/>
              <a:chOff x="275544" y="3675294"/>
              <a:chExt cx="1373872" cy="1123228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75544" y="3675294"/>
                <a:ext cx="1373872" cy="1123228"/>
                <a:chOff x="692672" y="5171749"/>
                <a:chExt cx="1373872" cy="1123228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692672" y="5171749"/>
                  <a:ext cx="1077427" cy="989519"/>
                  <a:chOff x="692672" y="5171749"/>
                  <a:chExt cx="1077427" cy="989519"/>
                </a:xfrm>
              </p:grpSpPr>
              <p:pic>
                <p:nvPicPr>
                  <p:cNvPr id="28" name="Picture 27" descr="C:\Users\rramoutar\AppData\Local\Microsoft\Windows\Temporary Internet Files\Content.IE5\FTFWI3RU\MC900441708[1].png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34160" r="20340"/>
                  <a:stretch/>
                </p:blipFill>
                <p:spPr bwMode="auto">
                  <a:xfrm>
                    <a:off x="1227973" y="5572757"/>
                    <a:ext cx="303504" cy="250852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692672" y="5171749"/>
                    <a:ext cx="1077427" cy="989519"/>
                    <a:chOff x="4108636" y="5144727"/>
                    <a:chExt cx="1077427" cy="989519"/>
                  </a:xfrm>
                </p:grpSpPr>
                <p:pic>
                  <p:nvPicPr>
                    <p:cNvPr id="30" name="Picture 29" descr="C:\Users\rramoutar\AppData\Local\Microsoft\Windows\Temporary Internet Files\Content.IE5\FZPNJECM\MC90044171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b="7339"/>
                    <a:stretch/>
                  </p:blipFill>
                  <p:spPr bwMode="auto">
                    <a:xfrm rot="15047619">
                      <a:off x="4083113" y="5464203"/>
                      <a:ext cx="695566" cy="644519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grpSp>
                  <p:nvGrpSpPr>
                    <p:cNvPr id="31" name="Group 30"/>
                    <p:cNvGrpSpPr/>
                    <p:nvPr/>
                  </p:nvGrpSpPr>
                  <p:grpSpPr>
                    <a:xfrm>
                      <a:off x="4319437" y="5144727"/>
                      <a:ext cx="514199" cy="494619"/>
                      <a:chOff x="4339448" y="5144726"/>
                      <a:chExt cx="753376" cy="712723"/>
                    </a:xfrm>
                  </p:grpSpPr>
                  <p:pic>
                    <p:nvPicPr>
                      <p:cNvPr id="35" name="Picture 34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9448" y="5350461"/>
                        <a:ext cx="447999" cy="4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6" name="Picture 35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823" y="5409448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  <p:pic>
                    <p:nvPicPr>
                      <p:cNvPr id="37" name="Picture 36" descr="C:\Users\rramoutar\AppData\Local\Microsoft\Windows\Temporary Internet Files\Content.IE5\FTFWI3RU\MC900441720[1].png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400" y="5144726"/>
                        <a:ext cx="448001" cy="4480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grpSp>
                <p:pic>
                  <p:nvPicPr>
                    <p:cNvPr id="32" name="Picture 31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507320" y="5601519"/>
                      <a:ext cx="379492" cy="3023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3" name="Picture 32" descr="C:\Users\rramoutar\AppData\Local\Microsoft\Windows\Temporary Internet Files\Content.IE5\FTFWI3RU\MC900441708[1].png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7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t="20329"/>
                    <a:stretch/>
                  </p:blipFill>
                  <p:spPr bwMode="auto">
                    <a:xfrm>
                      <a:off x="4466087" y="5442281"/>
                      <a:ext cx="358127" cy="28532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34" name="Picture 33" descr="C:\Users\rramoutar\AppData\Local\Microsoft\Windows\Temporary Internet Files\Content.IE5\MTK9771D\MC900335751[1].wmf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8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6606" t="16449" r="-1"/>
                    <a:stretch/>
                  </p:blipFill>
                  <p:spPr bwMode="auto">
                    <a:xfrm rot="1716200">
                      <a:off x="4689983" y="5214164"/>
                      <a:ext cx="496080" cy="453444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</p:grpSp>
            <p:pic>
              <p:nvPicPr>
                <p:cNvPr id="26" name="Picture 25" descr="C:\Users\rramoutar\AppData\Local\Microsoft\Windows\Temporary Internet Files\Content.IE5\MTK9771D\MC900264284[1].wmf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2813890">
                  <a:off x="1571667" y="5466975"/>
                  <a:ext cx="578891" cy="41086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7" name="Picture 26" descr="C:\Users\rramoutar\AppData\Local\Microsoft\Windows\Temporary Internet Files\Content.IE5\FZPNJECM\MC900264362[1].wmf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9216132">
                  <a:off x="1312752" y="5948791"/>
                  <a:ext cx="371148" cy="34618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4" name="Picture 23" descr="C:\Users\rramoutar\AppData\Local\Microsoft\Windows\Temporary Internet Files\Content.IE5\FTFWI3RU\MC900436276[1].png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20" t="1096" b="33933"/>
              <a:stretch/>
            </p:blipFill>
            <p:spPr bwMode="auto">
              <a:xfrm>
                <a:off x="1108584" y="4011868"/>
                <a:ext cx="225146" cy="4783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2585211" y="4157112"/>
              <a:ext cx="575412" cy="575412"/>
              <a:chOff x="5334000" y="3886200"/>
              <a:chExt cx="575412" cy="575412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5334000" y="3886200"/>
                <a:ext cx="575412" cy="575412"/>
              </a:xfrm>
              <a:prstGeom prst="ellipse">
                <a:avLst/>
              </a:prstGeom>
              <a:ln/>
              <a:scene3d>
                <a:camera prst="orthographicFront"/>
                <a:lightRig rig="flat" dir="t"/>
              </a:scene3d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5451445" y="3969176"/>
                <a:ext cx="340516" cy="464330"/>
                <a:chOff x="2474184" y="4524602"/>
                <a:chExt cx="1265795" cy="1656927"/>
              </a:xfrm>
            </p:grpSpPr>
            <p:pic>
              <p:nvPicPr>
                <p:cNvPr id="21" name="Picture 20"/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817" t="5139" r="20529" b="33132"/>
                <a:stretch/>
              </p:blipFill>
              <p:spPr bwMode="auto">
                <a:xfrm rot="19918628">
                  <a:off x="2474184" y="4573819"/>
                  <a:ext cx="596918" cy="16077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21"/>
                <p:cNvPicPr>
                  <a:picLocks noChangeAspect="1" noChangeArrowheads="1"/>
                </p:cNvPicPr>
                <p:nvPr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010" t="6306" b="10513"/>
                <a:stretch/>
              </p:blipFill>
              <p:spPr bwMode="auto">
                <a:xfrm rot="3786841">
                  <a:off x="2745346" y="4603366"/>
                  <a:ext cx="1073398" cy="91586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8" name="Group 7"/>
            <p:cNvGrpSpPr/>
            <p:nvPr/>
          </p:nvGrpSpPr>
          <p:grpSpPr>
            <a:xfrm>
              <a:off x="1821875" y="3725173"/>
              <a:ext cx="575412" cy="575412"/>
              <a:chOff x="1417278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7" name="Oval 16"/>
              <p:cNvSpPr/>
              <p:nvPr/>
            </p:nvSpPr>
            <p:spPr>
              <a:xfrm>
                <a:off x="1417278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0070C0"/>
                </a:solidFill>
                <a:round/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5625132"/>
                  <a:satOff val="-8440"/>
                  <a:lumOff val="-1373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" name="Oval 4"/>
              <p:cNvSpPr/>
              <p:nvPr/>
            </p:nvSpPr>
            <p:spPr>
              <a:xfrm>
                <a:off x="1501545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19050" tIns="19050" rIns="19050" bIns="1905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66230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1490" kern="1200" baseline="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5474" y="4210486"/>
              <a:ext cx="481521" cy="5638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2109581" y="4145329"/>
              <a:ext cx="575412" cy="575412"/>
              <a:chOff x="74987" y="603370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5" name="Oval 14"/>
              <p:cNvSpPr/>
              <p:nvPr/>
            </p:nvSpPr>
            <p:spPr>
              <a:xfrm>
                <a:off x="74987" y="603370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7030A0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6" name="Oval 4"/>
              <p:cNvSpPr/>
              <p:nvPr/>
            </p:nvSpPr>
            <p:spPr>
              <a:xfrm>
                <a:off x="159254" y="687637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spc="300" dirty="0"/>
              </a:p>
            </p:txBody>
          </p:sp>
        </p:grpSp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879"/>
            <a:stretch/>
          </p:blipFill>
          <p:spPr bwMode="auto">
            <a:xfrm>
              <a:off x="1828800" y="3705770"/>
              <a:ext cx="506412" cy="6254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11"/>
            <p:cNvGrpSpPr/>
            <p:nvPr/>
          </p:nvGrpSpPr>
          <p:grpSpPr>
            <a:xfrm>
              <a:off x="2819400" y="3714963"/>
              <a:ext cx="575412" cy="575412"/>
              <a:chOff x="391859" y="1578601"/>
              <a:chExt cx="575412" cy="575412"/>
            </a:xfrm>
            <a:scene3d>
              <a:camera prst="orthographicFront"/>
              <a:lightRig rig="flat" dir="t"/>
            </a:scene3d>
          </p:grpSpPr>
          <p:sp>
            <p:nvSpPr>
              <p:cNvPr id="13" name="Oval 12"/>
              <p:cNvSpPr/>
              <p:nvPr/>
            </p:nvSpPr>
            <p:spPr>
              <a:xfrm>
                <a:off x="391859" y="1578601"/>
                <a:ext cx="575412" cy="575412"/>
              </a:xfrm>
              <a:prstGeom prst="ellipse">
                <a:avLst/>
              </a:prstGeom>
              <a:noFill/>
              <a:ln w="22225">
                <a:solidFill>
                  <a:srgbClr val="66FF33"/>
                </a:solidFill>
              </a:ln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hemeClr val="accent3">
                  <a:hueOff val="8437698"/>
                  <a:satOff val="-12660"/>
                  <a:lumOff val="-2059"/>
                  <a:alphaOff val="0"/>
                </a:schemeClr>
              </a:effectRef>
              <a:fontRef idx="minor">
                <a:schemeClr val="dk1"/>
              </a:fontRef>
            </p:style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Oval 4"/>
              <p:cNvSpPr/>
              <p:nvPr/>
            </p:nvSpPr>
            <p:spPr>
              <a:xfrm>
                <a:off x="476126" y="1662868"/>
                <a:ext cx="406878" cy="40687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30480" tIns="30480" rIns="30480" bIns="3048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2400" kern="1200" dirty="0"/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0" y="0"/>
            <a:ext cx="7364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3333CC"/>
                </a:solidFill>
                <a:latin typeface="+mj-lt"/>
              </a:rPr>
              <a:t>CEMITURE: </a:t>
            </a:r>
            <a:r>
              <a:rPr lang="en-US" sz="3200" b="1" i="1" dirty="0" smtClean="0">
                <a:solidFill>
                  <a:srgbClr val="3333CC"/>
                </a:solidFill>
                <a:latin typeface="+mj-lt"/>
              </a:rPr>
              <a:t>Accomplishments</a:t>
            </a:r>
            <a:endParaRPr lang="en-US" sz="3200" b="1" i="1" dirty="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0" y="927100"/>
            <a:ext cx="9144000" cy="552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Teamwork: </a:t>
            </a:r>
            <a:endParaRPr lang="en-US" sz="1700" dirty="0" smtClean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 smtClean="0"/>
              <a:t>One </a:t>
            </a:r>
            <a:r>
              <a:rPr lang="en-US" sz="1700" dirty="0"/>
              <a:t>person can’t make the program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/>
              <a:t>Different perspectives adds richness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/>
              <a:t>Tap into people’s interests and allow then to run with it (as long as it’s negotiable)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/>
              <a:t>Plug into existing resources </a:t>
            </a:r>
            <a:r>
              <a:rPr lang="en-US" sz="1700" i="1" dirty="0"/>
              <a:t>ex. </a:t>
            </a:r>
            <a:r>
              <a:rPr lang="en-US" sz="1700" dirty="0"/>
              <a:t>i</a:t>
            </a:r>
            <a:r>
              <a:rPr lang="en-US" sz="1700" baseline="30000" dirty="0"/>
              <a:t>2</a:t>
            </a:r>
            <a:r>
              <a:rPr lang="en-US" sz="1700" dirty="0"/>
              <a:t>STEM</a:t>
            </a:r>
            <a:r>
              <a:rPr lang="en-US" sz="1700" baseline="30000" dirty="0"/>
              <a:t>e</a:t>
            </a:r>
            <a:r>
              <a:rPr lang="en-US" sz="1700" dirty="0"/>
              <a:t> has contacts all over campus and the southeast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endParaRPr lang="en-US" sz="17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700" b="1" dirty="0">
                <a:solidFill>
                  <a:srgbClr val="002060"/>
                </a:solidFill>
              </a:rPr>
              <a:t>Reflect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/>
              <a:t>At the very end of the program when ideas/thoughts are still fresh (July/August)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/>
              <a:t>Get every participants </a:t>
            </a:r>
            <a:r>
              <a:rPr lang="en-US" sz="1700" dirty="0" smtClean="0"/>
              <a:t>perspective (team, students, faculty)</a:t>
            </a:r>
            <a:endParaRPr lang="en-US" sz="1700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 smtClean="0"/>
              <a:t>After each meeting </a:t>
            </a:r>
            <a:r>
              <a:rPr lang="en-US" sz="1700" dirty="0"/>
              <a:t>(especially important for the d</a:t>
            </a:r>
            <a:r>
              <a:rPr lang="en-US" sz="1700" dirty="0" smtClean="0"/>
              <a:t>irector)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700" dirty="0" smtClean="0"/>
              <a:t>Come up with plans of action for the next round (jot them down)</a:t>
            </a:r>
            <a:endParaRPr lang="en-US" sz="1700" dirty="0"/>
          </a:p>
          <a:p>
            <a:pPr lvl="2"/>
            <a:endParaRPr lang="en-US" sz="1700" b="1" dirty="0"/>
          </a:p>
          <a:p>
            <a:pPr marL="228600" lvl="2" indent="-22860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002060"/>
                </a:solidFill>
              </a:rPr>
              <a:t>Stay </a:t>
            </a:r>
            <a:r>
              <a:rPr lang="en-US" sz="1700" b="1" dirty="0">
                <a:solidFill>
                  <a:srgbClr val="002060"/>
                </a:solidFill>
              </a:rPr>
              <a:t>Flexible </a:t>
            </a:r>
            <a:r>
              <a:rPr lang="en-US" sz="1700" i="1" dirty="0"/>
              <a:t>with the </a:t>
            </a:r>
            <a:r>
              <a:rPr lang="en-US" sz="1700" i="1" dirty="0" smtClean="0"/>
              <a:t>negotiables</a:t>
            </a:r>
          </a:p>
          <a:p>
            <a:pPr marL="228600" lvl="2" indent="-228600">
              <a:buFont typeface="Arial" panose="020B0604020202020204" pitchFamily="34" charset="0"/>
              <a:buChar char="•"/>
            </a:pPr>
            <a:endParaRPr lang="en-US" sz="1700" b="1" i="1" dirty="0" smtClean="0"/>
          </a:p>
          <a:p>
            <a:pPr marL="228600" lvl="2" indent="-228600">
              <a:buFont typeface="Arial" panose="020B0604020202020204" pitchFamily="34" charset="0"/>
              <a:buChar char="•"/>
            </a:pPr>
            <a:endParaRPr lang="en-US" sz="1700" b="1" i="1" dirty="0"/>
          </a:p>
          <a:p>
            <a:pPr marL="228600" lvl="2" indent="-228600">
              <a:buFont typeface="Arial" panose="020B0604020202020204" pitchFamily="34" charset="0"/>
              <a:buChar char="•"/>
            </a:pPr>
            <a:endParaRPr lang="en-US" sz="1700" b="1" i="1" dirty="0"/>
          </a:p>
          <a:p>
            <a:pPr lvl="1" algn="ctr"/>
            <a:endParaRPr lang="en-US" sz="3200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 algn="ctr"/>
            <a:endParaRPr lang="en-US" sz="3200" i="1" dirty="0">
              <a:solidFill>
                <a:schemeClr val="accent2">
                  <a:lumMod val="75000"/>
                </a:schemeClr>
              </a:solidFill>
            </a:endParaRPr>
          </a:p>
          <a:p>
            <a:pPr marL="228600" lvl="2" indent="-228600">
              <a:buFont typeface="Arial" panose="020B0604020202020204" pitchFamily="34" charset="0"/>
              <a:buChar char="•"/>
            </a:pPr>
            <a:endParaRPr lang="en-US" sz="1700" b="1" i="1" dirty="0" smtClean="0"/>
          </a:p>
        </p:txBody>
      </p:sp>
      <p:pic>
        <p:nvPicPr>
          <p:cNvPr id="42" name="Picture 41" descr="Displaying 101_1153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0" t="12211" r="5886"/>
          <a:stretch/>
        </p:blipFill>
        <p:spPr bwMode="auto">
          <a:xfrm>
            <a:off x="912612" y="5205880"/>
            <a:ext cx="1709815" cy="133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8125"/>
          <a:stretch/>
        </p:blipFill>
        <p:spPr>
          <a:xfrm rot="5400000">
            <a:off x="3931785" y="4918327"/>
            <a:ext cx="1331949" cy="1909296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2217348" y="4513670"/>
            <a:ext cx="4704173" cy="800219"/>
            <a:chOff x="713065" y="-613529"/>
            <a:chExt cx="4704173" cy="800219"/>
          </a:xfrm>
        </p:grpSpPr>
        <p:sp>
          <p:nvSpPr>
            <p:cNvPr id="46" name="TextBox 45"/>
            <p:cNvSpPr txBox="1"/>
            <p:nvPr/>
          </p:nvSpPr>
          <p:spPr>
            <a:xfrm>
              <a:off x="713065" y="-613529"/>
              <a:ext cx="4704173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en-US" sz="2800" i="1" dirty="0" smtClean="0">
                  <a:solidFill>
                    <a:schemeClr val="accent2">
                      <a:lumMod val="75000"/>
                    </a:schemeClr>
                  </a:solidFill>
                </a:rPr>
                <a:t>People first               Sustainable</a:t>
              </a:r>
            </a:p>
            <a:p>
              <a:endParaRPr lang="en-US" dirty="0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2526414" y="-351214"/>
              <a:ext cx="1028700" cy="12700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47" descr="Displaying 101_1131.JP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5" b="17204"/>
          <a:stretch/>
        </p:blipFill>
        <p:spPr bwMode="auto">
          <a:xfrm>
            <a:off x="6743700" y="5205881"/>
            <a:ext cx="1525559" cy="134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69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</TotalTime>
  <Words>784</Words>
  <Application>Microsoft Office PowerPoint</Application>
  <PresentationFormat>On-screen Show (4:3)</PresentationFormat>
  <Paragraphs>150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SimHei</vt:lpstr>
      <vt:lpstr>Aharoni</vt:lpstr>
      <vt:lpstr>Arial</vt:lpstr>
      <vt:lpstr>Calibri</vt:lpstr>
      <vt:lpstr>Calibri Light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Karelle Aiken</dc:creator>
  <cp:lastModifiedBy>Ria Ramoutar</cp:lastModifiedBy>
  <cp:revision>41</cp:revision>
  <dcterms:created xsi:type="dcterms:W3CDTF">2017-03-01T14:04:01Z</dcterms:created>
  <dcterms:modified xsi:type="dcterms:W3CDTF">2017-06-26T21:14:18Z</dcterms:modified>
</cp:coreProperties>
</file>